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57" r:id="rId2"/>
    <p:sldId id="258" r:id="rId3"/>
    <p:sldId id="298" r:id="rId4"/>
    <p:sldId id="259" r:id="rId5"/>
    <p:sldId id="297" r:id="rId6"/>
    <p:sldId id="260" r:id="rId7"/>
    <p:sldId id="296" r:id="rId8"/>
    <p:sldId id="261" r:id="rId9"/>
    <p:sldId id="295" r:id="rId10"/>
    <p:sldId id="262" r:id="rId11"/>
    <p:sldId id="294" r:id="rId12"/>
    <p:sldId id="263" r:id="rId13"/>
    <p:sldId id="293" r:id="rId14"/>
    <p:sldId id="264" r:id="rId15"/>
    <p:sldId id="292" r:id="rId16"/>
    <p:sldId id="265" r:id="rId17"/>
    <p:sldId id="291" r:id="rId18"/>
    <p:sldId id="266" r:id="rId19"/>
    <p:sldId id="290" r:id="rId20"/>
    <p:sldId id="267" r:id="rId21"/>
    <p:sldId id="289"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94660"/>
  </p:normalViewPr>
  <p:slideViewPr>
    <p:cSldViewPr snapToGrid="0">
      <p:cViewPr varScale="1">
        <p:scale>
          <a:sx n="84" d="100"/>
          <a:sy n="84" d="100"/>
        </p:scale>
        <p:origin x="732"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2BFB2D-578B-4EE5-B5F5-9F3C847C6280}" type="datetimeFigureOut">
              <a:rPr lang="en-US" smtClean="0"/>
              <a:t>8/3/2026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C299EB-E272-4DF0-941A-CD63EAD1CDB4}" type="slidenum">
              <a:rPr lang="en-US" smtClean="0"/>
              <a:t>‹#›</a:t>
            </a:fld>
            <a:endParaRPr lang="en-US"/>
          </a:p>
        </p:txBody>
      </p:sp>
    </p:spTree>
    <p:extLst>
      <p:ext uri="{BB962C8B-B14F-4D97-AF65-F5344CB8AC3E}">
        <p14:creationId xmlns:p14="http://schemas.microsoft.com/office/powerpoint/2010/main" val="16545522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section covers the Crisis Plan component of WRAP. The Crisis Plan is developed while the person is well and outlines preferences for care, supporters, medications, treatments, and facilities during a crisis.</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Crisis Plan includes a section on how the individual wants disagreements between supporters to be resolved. This prevents conflict during an already difficult time.</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Mary Ellen Copeland states the Crisis Plan takes time and should not be done in one sitting. It should be developed slowly with support, as it can bring up difficult memories.</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Mary Ellen Copeland emphasizes that the Crisis Plan should be developed while a person is well, with support from trusted people. This allows individuals to think clearly about their preferences.</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Crisis Plan is designed to help individuals retain agency over their care during times when they may not be able to advocate for themselves directly.</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Crisis Plan includes identifying signs that indicate you can no longer make appropriate decisions or be responsible for yourself. This is one of the hardest but most important parts to develop.</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WRAP emphasizes self-determination. The individual chooses their own supporters and decision-makers, reflecting the value that each person is the expert on themselves.</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plan allows individuals to name people they do not want involved in any way, along with optional reasons. This respects personal boundaries and past experiences.</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Crisis Plan includes three medication categories: preferred (with reasons), acceptable (with reasons), and unacceptable (with reasons). This gives individuals a voice in their treatment.</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some states, the WRAP Crisis Plan can serve as a legal advance directive when signed by the individual, their attorney, and witnesses. This adds legal weight to the person's wishes.</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Crisis Plan includes specific instructions that supporters should follow if the individual is a danger to themselves or others. Pre-planning ensures a safer, more coordinated response.</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6347228"/>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89660945"/>
      </p:ext>
    </p:extLst>
  </p:cSld>
  <p:clrMap bg1="lt1" tx1="dk1" bg2="lt2" tx2="dk2" accent1="accent1" accent2="accent2" accent3="accent3" accent4="accent4" accent5="accent5" accent6="accent6" hlink="hlink" folHlink="folHlink"/>
  <p:sldLayoutIdLst>
    <p:sldLayoutId id="2147483661" r:id="rId1"/>
  </p:sldLayoutIdLst>
  <p:hf sldNum="0" hdr="0" ftr="0" dt="0"/>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07762"/>
        </a:solidFill>
        <a:effectLst/>
      </p:bgPr>
    </p:bg>
    <p:spTree>
      <p:nvGrpSpPr>
        <p:cNvPr id="1" name=""/>
        <p:cNvGrpSpPr/>
        <p:nvPr/>
      </p:nvGrpSpPr>
      <p:grpSpPr>
        <a:xfrm>
          <a:off x="0" y="0"/>
          <a:ext cx="0" cy="0"/>
          <a:chOff x="0" y="0"/>
          <a:chExt cx="0" cy="0"/>
        </a:xfrm>
      </p:grpSpPr>
      <p:sp>
        <p:nvSpPr>
          <p:cNvPr id="2" name="Shape 0"/>
          <p:cNvSpPr/>
          <p:nvPr/>
        </p:nvSpPr>
        <p:spPr>
          <a:xfrm>
            <a:off x="0" y="0"/>
            <a:ext cx="12192000" cy="73152"/>
          </a:xfrm>
          <a:prstGeom prst="rect">
            <a:avLst/>
          </a:prstGeom>
          <a:solidFill>
            <a:srgbClr val="D4A843"/>
          </a:solidFill>
          <a:ln/>
        </p:spPr>
        <p:txBody>
          <a:bodyPr/>
          <a:lstStyle/>
          <a:p>
            <a:pPr defTabSz="1219170"/>
            <a:endParaRPr lang="en-US" sz="2400">
              <a:solidFill>
                <a:prstClr val="black"/>
              </a:solidFill>
              <a:latin typeface="Calibri" panose="020F0502020204030204"/>
            </a:endParaRPr>
          </a:p>
        </p:txBody>
      </p:sp>
      <p:pic>
        <p:nvPicPr>
          <p:cNvPr id="3" name="Image 0" descr="preencoded.png"/>
          <p:cNvPicPr>
            <a:picLocks noChangeAspect="1"/>
          </p:cNvPicPr>
          <p:nvPr/>
        </p:nvPicPr>
        <p:blipFill>
          <a:blip r:embed="rId3"/>
          <a:stretch>
            <a:fillRect/>
          </a:stretch>
        </p:blipFill>
        <p:spPr>
          <a:xfrm>
            <a:off x="5486400" y="1219200"/>
            <a:ext cx="1097280" cy="1097280"/>
          </a:xfrm>
          <a:prstGeom prst="rect">
            <a:avLst/>
          </a:prstGeom>
        </p:spPr>
      </p:pic>
      <p:sp>
        <p:nvSpPr>
          <p:cNvPr id="4" name="Text 1"/>
          <p:cNvSpPr/>
          <p:nvPr/>
        </p:nvSpPr>
        <p:spPr>
          <a:xfrm>
            <a:off x="609600" y="2560320"/>
            <a:ext cx="10972800" cy="731520"/>
          </a:xfrm>
          <a:prstGeom prst="rect">
            <a:avLst/>
          </a:prstGeom>
          <a:noFill/>
          <a:ln/>
        </p:spPr>
        <p:txBody>
          <a:bodyPr wrap="square" lIns="0" tIns="0" rIns="0" bIns="0" rtlCol="0" anchor="ctr"/>
          <a:lstStyle/>
          <a:p>
            <a:pPr algn="ctr" defTabSz="1219170"/>
            <a:r>
              <a:rPr lang="en-US" sz="2400" dirty="0">
                <a:solidFill>
                  <a:srgbClr val="FFFFFF"/>
                </a:solidFill>
                <a:latin typeface="Calibri" pitchFamily="34" charset="0"/>
                <a:ea typeface="Calibri" pitchFamily="34" charset="-122"/>
                <a:cs typeface="Calibri" pitchFamily="34" charset="-120"/>
              </a:rPr>
              <a:t>Section 1</a:t>
            </a:r>
            <a:endParaRPr lang="en-US" sz="2400" dirty="0">
              <a:solidFill>
                <a:prstClr val="black"/>
              </a:solidFill>
              <a:latin typeface="Calibri" panose="020F0502020204030204"/>
            </a:endParaRPr>
          </a:p>
        </p:txBody>
      </p:sp>
      <p:sp>
        <p:nvSpPr>
          <p:cNvPr id="5" name="Text 2"/>
          <p:cNvSpPr/>
          <p:nvPr/>
        </p:nvSpPr>
        <p:spPr>
          <a:xfrm>
            <a:off x="609600" y="3291840"/>
            <a:ext cx="10972800" cy="1219200"/>
          </a:xfrm>
          <a:prstGeom prst="rect">
            <a:avLst/>
          </a:prstGeom>
          <a:noFill/>
          <a:ln/>
        </p:spPr>
        <p:txBody>
          <a:bodyPr wrap="square" lIns="0" tIns="0" rIns="0" bIns="0" rtlCol="0" anchor="ctr"/>
          <a:lstStyle/>
          <a:p>
            <a:pPr algn="ctr" defTabSz="1219170"/>
            <a:r>
              <a:rPr lang="en-US" sz="5333" b="1" dirty="0">
                <a:solidFill>
                  <a:srgbClr val="FFFFFF"/>
                </a:solidFill>
                <a:latin typeface="Georgia" pitchFamily="34" charset="0"/>
                <a:ea typeface="Georgia" pitchFamily="34" charset="-122"/>
                <a:cs typeface="Georgia" pitchFamily="34" charset="-120"/>
              </a:rPr>
              <a:t>Crisis Planning</a:t>
            </a:r>
            <a:endParaRPr lang="en-US" sz="5333" dirty="0">
              <a:solidFill>
                <a:prstClr val="black"/>
              </a:solidFill>
              <a:latin typeface="Calibri" panose="020F0502020204030204"/>
            </a:endParaRPr>
          </a:p>
        </p:txBody>
      </p:sp>
      <p:sp>
        <p:nvSpPr>
          <p:cNvPr id="6" name="Text 3"/>
          <p:cNvSpPr/>
          <p:nvPr/>
        </p:nvSpPr>
        <p:spPr>
          <a:xfrm>
            <a:off x="609600" y="4632960"/>
            <a:ext cx="10972800" cy="609600"/>
          </a:xfrm>
          <a:prstGeom prst="rect">
            <a:avLst/>
          </a:prstGeom>
          <a:noFill/>
          <a:ln/>
        </p:spPr>
        <p:txBody>
          <a:bodyPr wrap="square" lIns="0" tIns="0" rIns="0" bIns="0" rtlCol="0" anchor="ctr"/>
          <a:lstStyle/>
          <a:p>
            <a:pPr algn="ctr" defTabSz="1219170"/>
            <a:r>
              <a:rPr lang="en-US" sz="2133" dirty="0">
                <a:solidFill>
                  <a:srgbClr val="FFF0E0"/>
                </a:solidFill>
                <a:latin typeface="Calibri" pitchFamily="34" charset="0"/>
                <a:ea typeface="Calibri" pitchFamily="34" charset="-122"/>
                <a:cs typeface="Calibri" pitchFamily="34" charset="-120"/>
              </a:rPr>
              <a:t>Questions 1 through 10</a:t>
            </a:r>
            <a:endParaRPr lang="en-US" sz="2133" dirty="0">
              <a:solidFill>
                <a:prstClr val="black"/>
              </a:solidFill>
              <a:latin typeface="Calibri" panose="020F0502020204030204"/>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2" name="Shape 0"/>
          <p:cNvSpPr/>
          <p:nvPr/>
        </p:nvSpPr>
        <p:spPr>
          <a:xfrm>
            <a:off x="0" y="0"/>
            <a:ext cx="12192000" cy="73152"/>
          </a:xfrm>
          <a:prstGeom prst="rect">
            <a:avLst/>
          </a:prstGeom>
          <a:solidFill>
            <a:srgbClr val="D4A843"/>
          </a:solidFill>
          <a:ln/>
        </p:spPr>
        <p:txBody>
          <a:bodyPr/>
          <a:lstStyle/>
          <a:p>
            <a:pPr defTabSz="1219170"/>
            <a:endParaRPr lang="en-US" sz="2400">
              <a:solidFill>
                <a:prstClr val="black"/>
              </a:solidFill>
              <a:latin typeface="Calibri" panose="020F0502020204030204"/>
            </a:endParaRPr>
          </a:p>
        </p:txBody>
      </p:sp>
      <p:sp>
        <p:nvSpPr>
          <p:cNvPr id="3" name="Shape 1"/>
          <p:cNvSpPr/>
          <p:nvPr/>
        </p:nvSpPr>
        <p:spPr>
          <a:xfrm>
            <a:off x="609600" y="365760"/>
            <a:ext cx="853440" cy="853440"/>
          </a:xfrm>
          <a:prstGeom prst="ellipse">
            <a:avLst/>
          </a:prstGeom>
          <a:solidFill>
            <a:srgbClr val="F07762"/>
          </a:solidFill>
          <a:ln/>
        </p:spPr>
        <p:txBody>
          <a:bodyPr/>
          <a:lstStyle/>
          <a:p>
            <a:pPr defTabSz="1219170"/>
            <a:endParaRPr lang="en-US" sz="2400">
              <a:solidFill>
                <a:prstClr val="black"/>
              </a:solidFill>
              <a:latin typeface="Calibri" panose="020F0502020204030204"/>
            </a:endParaRPr>
          </a:p>
        </p:txBody>
      </p:sp>
      <p:sp>
        <p:nvSpPr>
          <p:cNvPr id="4" name="Text 2"/>
          <p:cNvSpPr/>
          <p:nvPr/>
        </p:nvSpPr>
        <p:spPr>
          <a:xfrm>
            <a:off x="609600" y="365760"/>
            <a:ext cx="853440" cy="853440"/>
          </a:xfrm>
          <a:prstGeom prst="rect">
            <a:avLst/>
          </a:prstGeom>
          <a:noFill/>
          <a:ln/>
        </p:spPr>
        <p:txBody>
          <a:bodyPr wrap="square" lIns="0" tIns="0" rIns="0" bIns="0" rtlCol="0" anchor="ctr"/>
          <a:lstStyle/>
          <a:p>
            <a:pPr algn="ctr" defTabSz="1219170"/>
            <a:r>
              <a:rPr lang="en-US" sz="2400" b="1" dirty="0">
                <a:solidFill>
                  <a:srgbClr val="FFFFFF"/>
                </a:solidFill>
                <a:latin typeface="Georgia" pitchFamily="34" charset="0"/>
                <a:ea typeface="Georgia" pitchFamily="34" charset="-122"/>
                <a:cs typeface="Georgia" pitchFamily="34" charset="-120"/>
              </a:rPr>
              <a:t>Q5</a:t>
            </a:r>
            <a:endParaRPr lang="en-US" sz="2400" dirty="0">
              <a:solidFill>
                <a:prstClr val="black"/>
              </a:solidFill>
              <a:latin typeface="Calibri" panose="020F0502020204030204"/>
            </a:endParaRPr>
          </a:p>
        </p:txBody>
      </p:sp>
      <p:sp>
        <p:nvSpPr>
          <p:cNvPr id="5" name="Text 3"/>
          <p:cNvSpPr/>
          <p:nvPr/>
        </p:nvSpPr>
        <p:spPr>
          <a:xfrm>
            <a:off x="1828800" y="426720"/>
            <a:ext cx="3657600" cy="365760"/>
          </a:xfrm>
          <a:prstGeom prst="rect">
            <a:avLst/>
          </a:prstGeom>
          <a:noFill/>
          <a:ln/>
        </p:spPr>
        <p:txBody>
          <a:bodyPr wrap="square" lIns="0" tIns="0" rIns="0" bIns="0" rtlCol="0" anchor="ctr"/>
          <a:lstStyle/>
          <a:p>
            <a:pPr defTabSz="1219170"/>
            <a:r>
              <a:rPr lang="en-US" sz="1333" b="1" dirty="0">
                <a:solidFill>
                  <a:srgbClr val="F07762"/>
                </a:solidFill>
                <a:latin typeface="Calibri" pitchFamily="34" charset="0"/>
                <a:ea typeface="Calibri" pitchFamily="34" charset="-122"/>
                <a:cs typeface="Calibri" pitchFamily="34" charset="-120"/>
              </a:rPr>
              <a:t>CRISIS PLANNING</a:t>
            </a:r>
            <a:endParaRPr lang="en-US" sz="1333" dirty="0">
              <a:solidFill>
                <a:prstClr val="black"/>
              </a:solidFill>
              <a:latin typeface="Calibri" panose="020F0502020204030204"/>
            </a:endParaRPr>
          </a:p>
        </p:txBody>
      </p:sp>
      <p:sp>
        <p:nvSpPr>
          <p:cNvPr id="6" name="Text 4"/>
          <p:cNvSpPr/>
          <p:nvPr/>
        </p:nvSpPr>
        <p:spPr>
          <a:xfrm>
            <a:off x="1828800" y="731520"/>
            <a:ext cx="3657600" cy="365760"/>
          </a:xfrm>
          <a:prstGeom prst="rect">
            <a:avLst/>
          </a:prstGeom>
          <a:noFill/>
          <a:ln/>
        </p:spPr>
        <p:txBody>
          <a:bodyPr wrap="square" lIns="0" tIns="0" rIns="0" bIns="0" rtlCol="0" anchor="ctr"/>
          <a:lstStyle/>
          <a:p>
            <a:pPr defTabSz="1219170"/>
            <a:r>
              <a:rPr lang="en-US" sz="1333" dirty="0">
                <a:solidFill>
                  <a:srgbClr val="2C3E6B"/>
                </a:solidFill>
                <a:latin typeface="Calibri" pitchFamily="34" charset="0"/>
                <a:ea typeface="Calibri" pitchFamily="34" charset="-122"/>
                <a:cs typeface="Calibri" pitchFamily="34" charset="-120"/>
              </a:rPr>
              <a:t>TRUE OR FALSE</a:t>
            </a:r>
            <a:endParaRPr lang="en-US" sz="1333" dirty="0">
              <a:solidFill>
                <a:prstClr val="black"/>
              </a:solidFill>
              <a:latin typeface="Calibri" panose="020F0502020204030204"/>
            </a:endParaRPr>
          </a:p>
        </p:txBody>
      </p:sp>
      <p:pic>
        <p:nvPicPr>
          <p:cNvPr id="7" name="Image 0" descr="preencoded.png"/>
          <p:cNvPicPr>
            <a:picLocks noChangeAspect="1"/>
          </p:cNvPicPr>
          <p:nvPr/>
        </p:nvPicPr>
        <p:blipFill>
          <a:blip r:embed="rId3"/>
          <a:stretch>
            <a:fillRect/>
          </a:stretch>
        </p:blipFill>
        <p:spPr>
          <a:xfrm>
            <a:off x="11094720" y="426720"/>
            <a:ext cx="548640" cy="548640"/>
          </a:xfrm>
          <a:prstGeom prst="rect">
            <a:avLst/>
          </a:prstGeom>
        </p:spPr>
      </p:pic>
      <p:sp>
        <p:nvSpPr>
          <p:cNvPr id="8" name="Shape 5"/>
          <p:cNvSpPr/>
          <p:nvPr/>
        </p:nvSpPr>
        <p:spPr>
          <a:xfrm>
            <a:off x="609600" y="1463040"/>
            <a:ext cx="10972800" cy="1706880"/>
          </a:xfrm>
          <a:prstGeom prst="rect">
            <a:avLst/>
          </a:prstGeom>
          <a:solidFill>
            <a:srgbClr val="FFFFFF"/>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9" name="Text 6"/>
          <p:cNvSpPr/>
          <p:nvPr/>
        </p:nvSpPr>
        <p:spPr>
          <a:xfrm>
            <a:off x="975360" y="1463040"/>
            <a:ext cx="10241280" cy="1706880"/>
          </a:xfrm>
          <a:prstGeom prst="rect">
            <a:avLst/>
          </a:prstGeom>
          <a:noFill/>
          <a:ln/>
        </p:spPr>
        <p:txBody>
          <a:bodyPr wrap="square" lIns="0" tIns="0" rIns="0" bIns="0" rtlCol="0" anchor="ctr"/>
          <a:lstStyle/>
          <a:p>
            <a:pPr defTabSz="1219170"/>
            <a:r>
              <a:rPr lang="en-US" sz="2533" b="1" dirty="0">
                <a:solidFill>
                  <a:srgbClr val="1B2A4A"/>
                </a:solidFill>
                <a:latin typeface="Georgia" pitchFamily="34" charset="0"/>
                <a:ea typeface="Georgia" pitchFamily="34" charset="-122"/>
                <a:cs typeface="Georgia" pitchFamily="34" charset="-120"/>
              </a:rPr>
              <a:t>The Crisis Plan includes a section for listing people you do NOT want involved in your care.</a:t>
            </a:r>
            <a:endParaRPr lang="en-US" sz="2533" dirty="0">
              <a:solidFill>
                <a:prstClr val="black"/>
              </a:solidFill>
              <a:latin typeface="Calibri" panose="020F0502020204030204"/>
            </a:endParaRPr>
          </a:p>
        </p:txBody>
      </p:sp>
      <p:sp>
        <p:nvSpPr>
          <p:cNvPr id="10" name="Shape 7"/>
          <p:cNvSpPr/>
          <p:nvPr/>
        </p:nvSpPr>
        <p:spPr>
          <a:xfrm>
            <a:off x="609600" y="3657600"/>
            <a:ext cx="5181600" cy="1828800"/>
          </a:xfrm>
          <a:prstGeom prst="rect">
            <a:avLst/>
          </a:prstGeom>
          <a:solidFill>
            <a:srgbClr val="FFF0E0"/>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pic>
        <p:nvPicPr>
          <p:cNvPr id="11" name="Image 1" descr="preencoded.png"/>
          <p:cNvPicPr>
            <a:picLocks noChangeAspect="1"/>
          </p:cNvPicPr>
          <p:nvPr/>
        </p:nvPicPr>
        <p:blipFill>
          <a:blip r:embed="rId4"/>
          <a:stretch>
            <a:fillRect/>
          </a:stretch>
        </p:blipFill>
        <p:spPr>
          <a:xfrm>
            <a:off x="2621280" y="3901440"/>
            <a:ext cx="670560" cy="670560"/>
          </a:xfrm>
          <a:prstGeom prst="rect">
            <a:avLst/>
          </a:prstGeom>
        </p:spPr>
      </p:pic>
      <p:sp>
        <p:nvSpPr>
          <p:cNvPr id="12" name="Text 8"/>
          <p:cNvSpPr/>
          <p:nvPr/>
        </p:nvSpPr>
        <p:spPr>
          <a:xfrm>
            <a:off x="609600" y="4632960"/>
            <a:ext cx="5181600" cy="731520"/>
          </a:xfrm>
          <a:prstGeom prst="rect">
            <a:avLst/>
          </a:prstGeom>
          <a:noFill/>
          <a:ln/>
        </p:spPr>
        <p:txBody>
          <a:bodyPr wrap="square" lIns="0" tIns="0" rIns="0" bIns="0" rtlCol="0" anchor="ctr"/>
          <a:lstStyle/>
          <a:p>
            <a:pPr algn="ctr" defTabSz="1219170"/>
            <a:r>
              <a:rPr lang="en-US" sz="2933" b="1" dirty="0">
                <a:solidFill>
                  <a:srgbClr val="1B2A4A"/>
                </a:solidFill>
                <a:latin typeface="Georgia" pitchFamily="34" charset="0"/>
                <a:ea typeface="Georgia" pitchFamily="34" charset="-122"/>
                <a:cs typeface="Georgia" pitchFamily="34" charset="-120"/>
              </a:rPr>
              <a:t>True</a:t>
            </a:r>
            <a:endParaRPr lang="en-US" sz="2933" dirty="0">
              <a:solidFill>
                <a:prstClr val="black"/>
              </a:solidFill>
              <a:latin typeface="Calibri" panose="020F0502020204030204"/>
            </a:endParaRPr>
          </a:p>
        </p:txBody>
      </p:sp>
      <p:sp>
        <p:nvSpPr>
          <p:cNvPr id="13" name="Shape 9"/>
          <p:cNvSpPr/>
          <p:nvPr/>
        </p:nvSpPr>
        <p:spPr>
          <a:xfrm>
            <a:off x="6400800" y="3657600"/>
            <a:ext cx="5181600" cy="1828800"/>
          </a:xfrm>
          <a:prstGeom prst="rect">
            <a:avLst/>
          </a:prstGeom>
          <a:solidFill>
            <a:srgbClr val="FFF8F0"/>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pic>
        <p:nvPicPr>
          <p:cNvPr id="14" name="Image 2" descr="preencoded.png"/>
          <p:cNvPicPr>
            <a:picLocks noChangeAspect="1"/>
          </p:cNvPicPr>
          <p:nvPr/>
        </p:nvPicPr>
        <p:blipFill>
          <a:blip r:embed="rId5"/>
          <a:stretch>
            <a:fillRect/>
          </a:stretch>
        </p:blipFill>
        <p:spPr>
          <a:xfrm>
            <a:off x="8412480" y="3901440"/>
            <a:ext cx="670560" cy="670560"/>
          </a:xfrm>
          <a:prstGeom prst="rect">
            <a:avLst/>
          </a:prstGeom>
        </p:spPr>
      </p:pic>
      <p:sp>
        <p:nvSpPr>
          <p:cNvPr id="15" name="Text 10"/>
          <p:cNvSpPr/>
          <p:nvPr/>
        </p:nvSpPr>
        <p:spPr>
          <a:xfrm>
            <a:off x="6400800" y="4632960"/>
            <a:ext cx="5181600" cy="731520"/>
          </a:xfrm>
          <a:prstGeom prst="rect">
            <a:avLst/>
          </a:prstGeom>
          <a:noFill/>
          <a:ln/>
        </p:spPr>
        <p:txBody>
          <a:bodyPr wrap="square" lIns="0" tIns="0" rIns="0" bIns="0" rtlCol="0" anchor="ctr"/>
          <a:lstStyle/>
          <a:p>
            <a:pPr algn="ctr" defTabSz="1219170"/>
            <a:r>
              <a:rPr lang="en-US" sz="2933" b="1" dirty="0">
                <a:solidFill>
                  <a:srgbClr val="1B2A4A"/>
                </a:solidFill>
                <a:latin typeface="Georgia" pitchFamily="34" charset="0"/>
                <a:ea typeface="Georgia" pitchFamily="34" charset="-122"/>
                <a:cs typeface="Georgia" pitchFamily="34" charset="-120"/>
              </a:rPr>
              <a:t>False</a:t>
            </a:r>
            <a:endParaRPr lang="en-US" sz="2933" dirty="0">
              <a:solidFill>
                <a:prstClr val="black"/>
              </a:solidFill>
              <a:latin typeface="Calibri" panose="020F0502020204030204"/>
            </a:endParaRPr>
          </a:p>
        </p:txBody>
      </p:sp>
      <p:sp>
        <p:nvSpPr>
          <p:cNvPr id="16" name="Shape 11"/>
          <p:cNvSpPr/>
          <p:nvPr/>
        </p:nvSpPr>
        <p:spPr>
          <a:xfrm>
            <a:off x="0" y="6614160"/>
            <a:ext cx="12192000" cy="243840"/>
          </a:xfrm>
          <a:prstGeom prst="rect">
            <a:avLst/>
          </a:prstGeom>
          <a:solidFill>
            <a:srgbClr val="1B2A4A"/>
          </a:solidFill>
          <a:ln/>
        </p:spPr>
        <p:txBody>
          <a:bodyPr/>
          <a:lstStyle/>
          <a:p>
            <a:pPr defTabSz="1219170"/>
            <a:endParaRPr lang="en-US" sz="2400">
              <a:solidFill>
                <a:prstClr val="black"/>
              </a:solidFill>
              <a:latin typeface="Calibri" panose="020F0502020204030204"/>
            </a:endParaRPr>
          </a:p>
        </p:txBody>
      </p:sp>
      <p:sp>
        <p:nvSpPr>
          <p:cNvPr id="17" name="Text 12"/>
          <p:cNvSpPr/>
          <p:nvPr/>
        </p:nvSpPr>
        <p:spPr>
          <a:xfrm>
            <a:off x="0" y="6614160"/>
            <a:ext cx="12192000" cy="243840"/>
          </a:xfrm>
          <a:prstGeom prst="rect">
            <a:avLst/>
          </a:prstGeom>
          <a:noFill/>
          <a:ln/>
        </p:spPr>
        <p:txBody>
          <a:bodyPr wrap="square" lIns="0" tIns="0" rIns="0" bIns="0" rtlCol="0" anchor="ctr"/>
          <a:lstStyle/>
          <a:p>
            <a:pPr algn="ctr" defTabSz="1219170"/>
            <a:r>
              <a:rPr lang="en-US" sz="1333" dirty="0">
                <a:solidFill>
                  <a:srgbClr val="FFF0E0"/>
                </a:solidFill>
                <a:latin typeface="Calibri" pitchFamily="34" charset="0"/>
                <a:ea typeface="Calibri" pitchFamily="34" charset="-122"/>
                <a:cs typeface="Calibri" pitchFamily="34" charset="-120"/>
              </a:rPr>
              <a:t>Question 5 of 18</a:t>
            </a:r>
            <a:endParaRPr lang="en-US" sz="1333" dirty="0">
              <a:solidFill>
                <a:prstClr val="black"/>
              </a:solidFill>
              <a:latin typeface="Calibri" panose="020F0502020204030204"/>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2" name="Shape 0"/>
          <p:cNvSpPr/>
          <p:nvPr/>
        </p:nvSpPr>
        <p:spPr>
          <a:xfrm>
            <a:off x="0" y="0"/>
            <a:ext cx="12192000" cy="73152"/>
          </a:xfrm>
          <a:prstGeom prst="rect">
            <a:avLst/>
          </a:prstGeom>
          <a:solidFill>
            <a:srgbClr val="2E7D32"/>
          </a:solidFill>
          <a:ln/>
        </p:spPr>
        <p:txBody>
          <a:bodyPr/>
          <a:lstStyle/>
          <a:p>
            <a:pPr defTabSz="1219170"/>
            <a:endParaRPr lang="en-US" sz="2400">
              <a:solidFill>
                <a:prstClr val="black"/>
              </a:solidFill>
              <a:latin typeface="Calibri" panose="020F0502020204030204"/>
            </a:endParaRPr>
          </a:p>
        </p:txBody>
      </p:sp>
      <p:sp>
        <p:nvSpPr>
          <p:cNvPr id="3" name="Shape 1"/>
          <p:cNvSpPr/>
          <p:nvPr/>
        </p:nvSpPr>
        <p:spPr>
          <a:xfrm>
            <a:off x="609600" y="365760"/>
            <a:ext cx="853440" cy="853440"/>
          </a:xfrm>
          <a:prstGeom prst="ellipse">
            <a:avLst/>
          </a:prstGeom>
          <a:solidFill>
            <a:srgbClr val="2E7D32"/>
          </a:solidFill>
          <a:ln/>
        </p:spPr>
        <p:txBody>
          <a:bodyPr/>
          <a:lstStyle/>
          <a:p>
            <a:pPr defTabSz="1219170"/>
            <a:endParaRPr lang="en-US" sz="2400">
              <a:solidFill>
                <a:prstClr val="black"/>
              </a:solidFill>
              <a:latin typeface="Calibri" panose="020F0502020204030204"/>
            </a:endParaRPr>
          </a:p>
        </p:txBody>
      </p:sp>
      <p:sp>
        <p:nvSpPr>
          <p:cNvPr id="4" name="Text 2"/>
          <p:cNvSpPr/>
          <p:nvPr/>
        </p:nvSpPr>
        <p:spPr>
          <a:xfrm>
            <a:off x="609600" y="365760"/>
            <a:ext cx="853440" cy="853440"/>
          </a:xfrm>
          <a:prstGeom prst="rect">
            <a:avLst/>
          </a:prstGeom>
          <a:noFill/>
          <a:ln/>
        </p:spPr>
        <p:txBody>
          <a:bodyPr wrap="square" lIns="0" tIns="0" rIns="0" bIns="0" rtlCol="0" anchor="ctr"/>
          <a:lstStyle/>
          <a:p>
            <a:pPr algn="ctr" defTabSz="1219170"/>
            <a:r>
              <a:rPr lang="en-US" sz="2400" b="1">
                <a:solidFill>
                  <a:srgbClr val="FFFFFF"/>
                </a:solidFill>
                <a:latin typeface="Georgia" pitchFamily="34" charset="0"/>
                <a:ea typeface="Georgia" pitchFamily="34" charset="-122"/>
                <a:cs typeface="Georgia" pitchFamily="34" charset="-120"/>
              </a:rPr>
              <a:t>Q5</a:t>
            </a:r>
            <a:endParaRPr lang="en-US" sz="2400">
              <a:solidFill>
                <a:prstClr val="black"/>
              </a:solidFill>
              <a:latin typeface="Calibri" panose="020F0502020204030204"/>
            </a:endParaRPr>
          </a:p>
        </p:txBody>
      </p:sp>
      <p:sp>
        <p:nvSpPr>
          <p:cNvPr id="5" name="Text 3"/>
          <p:cNvSpPr/>
          <p:nvPr/>
        </p:nvSpPr>
        <p:spPr>
          <a:xfrm>
            <a:off x="1828800" y="426720"/>
            <a:ext cx="3657600" cy="365760"/>
          </a:xfrm>
          <a:prstGeom prst="rect">
            <a:avLst/>
          </a:prstGeom>
          <a:noFill/>
          <a:ln/>
        </p:spPr>
        <p:txBody>
          <a:bodyPr wrap="square" lIns="0" tIns="0" rIns="0" bIns="0" rtlCol="0" anchor="ctr"/>
          <a:lstStyle/>
          <a:p>
            <a:pPr defTabSz="1219170"/>
            <a:r>
              <a:rPr lang="en-US" sz="1333" b="1">
                <a:solidFill>
                  <a:srgbClr val="F07762"/>
                </a:solidFill>
                <a:latin typeface="Calibri" pitchFamily="34" charset="0"/>
                <a:ea typeface="Calibri" pitchFamily="34" charset="-122"/>
                <a:cs typeface="Calibri" pitchFamily="34" charset="-120"/>
              </a:rPr>
              <a:t>CRISIS PLANNING</a:t>
            </a:r>
            <a:endParaRPr lang="en-US" sz="1333">
              <a:solidFill>
                <a:prstClr val="black"/>
              </a:solidFill>
              <a:latin typeface="Calibri" panose="020F0502020204030204"/>
            </a:endParaRPr>
          </a:p>
        </p:txBody>
      </p:sp>
      <p:sp>
        <p:nvSpPr>
          <p:cNvPr id="6" name="Text 4"/>
          <p:cNvSpPr/>
          <p:nvPr/>
        </p:nvSpPr>
        <p:spPr>
          <a:xfrm>
            <a:off x="1828800" y="731520"/>
            <a:ext cx="3657600" cy="365760"/>
          </a:xfrm>
          <a:prstGeom prst="rect">
            <a:avLst/>
          </a:prstGeom>
          <a:noFill/>
          <a:ln/>
        </p:spPr>
        <p:txBody>
          <a:bodyPr wrap="square" lIns="0" tIns="0" rIns="0" bIns="0" rtlCol="0" anchor="ctr"/>
          <a:lstStyle/>
          <a:p>
            <a:pPr defTabSz="1219170"/>
            <a:r>
              <a:rPr lang="en-US" sz="1333">
                <a:solidFill>
                  <a:srgbClr val="2E7D32"/>
                </a:solidFill>
                <a:latin typeface="Calibri" pitchFamily="34" charset="0"/>
                <a:ea typeface="Calibri" pitchFamily="34" charset="-122"/>
                <a:cs typeface="Calibri" pitchFamily="34" charset="-120"/>
              </a:rPr>
              <a:t>CORRECT ANSWER</a:t>
            </a:r>
            <a:endParaRPr lang="en-US" sz="1333">
              <a:solidFill>
                <a:prstClr val="black"/>
              </a:solidFill>
              <a:latin typeface="Calibri" panose="020F0502020204030204"/>
            </a:endParaRPr>
          </a:p>
        </p:txBody>
      </p:sp>
      <p:pic>
        <p:nvPicPr>
          <p:cNvPr id="7" name="Image 0" descr="preencoded.png"/>
          <p:cNvPicPr>
            <a:picLocks noChangeAspect="1"/>
          </p:cNvPicPr>
          <p:nvPr/>
        </p:nvPicPr>
        <p:blipFill>
          <a:blip r:embed="rId2"/>
          <a:stretch>
            <a:fillRect/>
          </a:stretch>
        </p:blipFill>
        <p:spPr>
          <a:xfrm>
            <a:off x="11094720" y="426720"/>
            <a:ext cx="548640" cy="548640"/>
          </a:xfrm>
          <a:prstGeom prst="rect">
            <a:avLst/>
          </a:prstGeom>
        </p:spPr>
      </p:pic>
      <p:sp>
        <p:nvSpPr>
          <p:cNvPr id="8" name="Shape 5"/>
          <p:cNvSpPr/>
          <p:nvPr/>
        </p:nvSpPr>
        <p:spPr>
          <a:xfrm>
            <a:off x="609600" y="1463040"/>
            <a:ext cx="10972800" cy="1706880"/>
          </a:xfrm>
          <a:prstGeom prst="rect">
            <a:avLst/>
          </a:prstGeom>
          <a:solidFill>
            <a:srgbClr val="FFFFFF"/>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9" name="Text 6"/>
          <p:cNvSpPr/>
          <p:nvPr/>
        </p:nvSpPr>
        <p:spPr>
          <a:xfrm>
            <a:off x="975360" y="1463040"/>
            <a:ext cx="10241280" cy="1706880"/>
          </a:xfrm>
          <a:prstGeom prst="rect">
            <a:avLst/>
          </a:prstGeom>
          <a:noFill/>
          <a:ln/>
        </p:spPr>
        <p:txBody>
          <a:bodyPr wrap="square" lIns="0" tIns="0" rIns="0" bIns="0" rtlCol="0" anchor="ctr"/>
          <a:lstStyle/>
          <a:p>
            <a:pPr defTabSz="1219170"/>
            <a:r>
              <a:rPr lang="en-US" sz="2533" b="1">
                <a:solidFill>
                  <a:srgbClr val="1B2A4A"/>
                </a:solidFill>
                <a:latin typeface="Georgia" pitchFamily="34" charset="0"/>
                <a:ea typeface="Georgia" pitchFamily="34" charset="-122"/>
                <a:cs typeface="Georgia" pitchFamily="34" charset="-120"/>
              </a:rPr>
              <a:t>The Crisis Plan includes a section for listing people you do NOT want involved in your care.</a:t>
            </a:r>
            <a:endParaRPr lang="en-US" sz="2533">
              <a:solidFill>
                <a:prstClr val="black"/>
              </a:solidFill>
              <a:latin typeface="Calibri" panose="020F0502020204030204"/>
            </a:endParaRPr>
          </a:p>
        </p:txBody>
      </p:sp>
      <p:sp>
        <p:nvSpPr>
          <p:cNvPr id="10" name="Shape 7"/>
          <p:cNvSpPr/>
          <p:nvPr/>
        </p:nvSpPr>
        <p:spPr>
          <a:xfrm>
            <a:off x="609600" y="3657600"/>
            <a:ext cx="5181600" cy="1828800"/>
          </a:xfrm>
          <a:prstGeom prst="rect">
            <a:avLst/>
          </a:prstGeom>
          <a:solidFill>
            <a:srgbClr val="2E7D32"/>
          </a:solidFill>
          <a:ln w="19050">
            <a:solidFill>
              <a:srgbClr val="2E7D32"/>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pic>
        <p:nvPicPr>
          <p:cNvPr id="11" name="Image 1" descr="preencoded.png"/>
          <p:cNvPicPr>
            <a:picLocks noChangeAspect="1"/>
          </p:cNvPicPr>
          <p:nvPr/>
        </p:nvPicPr>
        <p:blipFill>
          <a:blip r:embed="rId3"/>
          <a:stretch>
            <a:fillRect/>
          </a:stretch>
        </p:blipFill>
        <p:spPr>
          <a:xfrm>
            <a:off x="2621280" y="3901440"/>
            <a:ext cx="670560" cy="670560"/>
          </a:xfrm>
          <a:prstGeom prst="rect">
            <a:avLst/>
          </a:prstGeom>
        </p:spPr>
      </p:pic>
      <p:sp>
        <p:nvSpPr>
          <p:cNvPr id="12" name="Text 8"/>
          <p:cNvSpPr/>
          <p:nvPr/>
        </p:nvSpPr>
        <p:spPr>
          <a:xfrm>
            <a:off x="609600" y="4632960"/>
            <a:ext cx="5181600" cy="731520"/>
          </a:xfrm>
          <a:prstGeom prst="rect">
            <a:avLst/>
          </a:prstGeom>
          <a:noFill/>
          <a:ln/>
        </p:spPr>
        <p:txBody>
          <a:bodyPr wrap="square" lIns="0" tIns="0" rIns="0" bIns="0" rtlCol="0" anchor="ctr"/>
          <a:lstStyle/>
          <a:p>
            <a:pPr algn="ctr" defTabSz="1219170"/>
            <a:r>
              <a:rPr lang="en-US" sz="2933" b="1">
                <a:solidFill>
                  <a:srgbClr val="FFFFFF"/>
                </a:solidFill>
                <a:latin typeface="Georgia" pitchFamily="34" charset="0"/>
                <a:ea typeface="Georgia" pitchFamily="34" charset="-122"/>
                <a:cs typeface="Georgia" pitchFamily="34" charset="-120"/>
              </a:rPr>
              <a:t>True</a:t>
            </a:r>
            <a:endParaRPr lang="en-US" sz="2933">
              <a:solidFill>
                <a:prstClr val="black"/>
              </a:solidFill>
              <a:latin typeface="Calibri" panose="020F0502020204030204"/>
            </a:endParaRPr>
          </a:p>
        </p:txBody>
      </p:sp>
      <p:sp>
        <p:nvSpPr>
          <p:cNvPr id="13" name="Shape 9"/>
          <p:cNvSpPr/>
          <p:nvPr/>
        </p:nvSpPr>
        <p:spPr>
          <a:xfrm>
            <a:off x="6400800" y="3657600"/>
            <a:ext cx="5181600" cy="1828800"/>
          </a:xfrm>
          <a:prstGeom prst="rect">
            <a:avLst/>
          </a:prstGeom>
          <a:solidFill>
            <a:srgbClr val="F5F5F5"/>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pic>
        <p:nvPicPr>
          <p:cNvPr id="14" name="Image 2" descr="preencoded.png"/>
          <p:cNvPicPr>
            <a:picLocks noChangeAspect="1"/>
          </p:cNvPicPr>
          <p:nvPr/>
        </p:nvPicPr>
        <p:blipFill>
          <a:blip r:embed="rId4"/>
          <a:stretch>
            <a:fillRect/>
          </a:stretch>
        </p:blipFill>
        <p:spPr>
          <a:xfrm>
            <a:off x="8412480" y="3901440"/>
            <a:ext cx="670560" cy="670560"/>
          </a:xfrm>
          <a:prstGeom prst="rect">
            <a:avLst/>
          </a:prstGeom>
        </p:spPr>
      </p:pic>
      <p:sp>
        <p:nvSpPr>
          <p:cNvPr id="15" name="Text 10"/>
          <p:cNvSpPr/>
          <p:nvPr/>
        </p:nvSpPr>
        <p:spPr>
          <a:xfrm>
            <a:off x="6400800" y="4632960"/>
            <a:ext cx="5181600" cy="731520"/>
          </a:xfrm>
          <a:prstGeom prst="rect">
            <a:avLst/>
          </a:prstGeom>
          <a:noFill/>
          <a:ln/>
        </p:spPr>
        <p:txBody>
          <a:bodyPr wrap="square" lIns="0" tIns="0" rIns="0" bIns="0" rtlCol="0" anchor="ctr"/>
          <a:lstStyle/>
          <a:p>
            <a:pPr algn="ctr" defTabSz="1219170"/>
            <a:r>
              <a:rPr lang="en-US" sz="2933" b="1">
                <a:solidFill>
                  <a:srgbClr val="B0B0B0"/>
                </a:solidFill>
                <a:latin typeface="Georgia" pitchFamily="34" charset="0"/>
                <a:ea typeface="Georgia" pitchFamily="34" charset="-122"/>
                <a:cs typeface="Georgia" pitchFamily="34" charset="-120"/>
              </a:rPr>
              <a:t>False</a:t>
            </a:r>
            <a:endParaRPr lang="en-US" sz="2933">
              <a:solidFill>
                <a:prstClr val="black"/>
              </a:solidFill>
              <a:latin typeface="Calibri" panose="020F0502020204030204"/>
            </a:endParaRPr>
          </a:p>
        </p:txBody>
      </p:sp>
      <p:sp>
        <p:nvSpPr>
          <p:cNvPr id="16" name="Shape 11"/>
          <p:cNvSpPr/>
          <p:nvPr/>
        </p:nvSpPr>
        <p:spPr>
          <a:xfrm>
            <a:off x="0" y="6614160"/>
            <a:ext cx="12192000" cy="243840"/>
          </a:xfrm>
          <a:prstGeom prst="rect">
            <a:avLst/>
          </a:prstGeom>
          <a:solidFill>
            <a:srgbClr val="1B2A4A"/>
          </a:solidFill>
          <a:ln/>
        </p:spPr>
        <p:txBody>
          <a:bodyPr/>
          <a:lstStyle/>
          <a:p>
            <a:pPr defTabSz="1219170"/>
            <a:endParaRPr lang="en-US" sz="2400">
              <a:solidFill>
                <a:prstClr val="black"/>
              </a:solidFill>
              <a:latin typeface="Calibri" panose="020F0502020204030204"/>
            </a:endParaRPr>
          </a:p>
        </p:txBody>
      </p:sp>
      <p:sp>
        <p:nvSpPr>
          <p:cNvPr id="17" name="Text 12"/>
          <p:cNvSpPr/>
          <p:nvPr/>
        </p:nvSpPr>
        <p:spPr>
          <a:xfrm>
            <a:off x="0" y="6614160"/>
            <a:ext cx="12192000" cy="243840"/>
          </a:xfrm>
          <a:prstGeom prst="rect">
            <a:avLst/>
          </a:prstGeom>
          <a:noFill/>
          <a:ln/>
        </p:spPr>
        <p:txBody>
          <a:bodyPr wrap="square" lIns="0" tIns="0" rIns="0" bIns="0" rtlCol="0" anchor="ctr"/>
          <a:lstStyle/>
          <a:p>
            <a:pPr algn="ctr" defTabSz="1219170"/>
            <a:r>
              <a:rPr lang="en-US" sz="1333">
                <a:solidFill>
                  <a:srgbClr val="FFF0E0"/>
                </a:solidFill>
                <a:latin typeface="Calibri" pitchFamily="34" charset="0"/>
                <a:ea typeface="Calibri" pitchFamily="34" charset="-122"/>
                <a:cs typeface="Calibri" pitchFamily="34" charset="-120"/>
              </a:rPr>
              <a:t>Answer - Question 5</a:t>
            </a:r>
            <a:endParaRPr lang="en-US" sz="1333">
              <a:solidFill>
                <a:prstClr val="black"/>
              </a:solidFill>
              <a:latin typeface="Calibri" panose="020F0502020204030204"/>
            </a:endParaRPr>
          </a:p>
        </p:txBody>
      </p:sp>
      <p:sp>
        <p:nvSpPr>
          <p:cNvPr id="18" name="Explanation"/>
          <p:cNvSpPr/>
          <p:nvPr/>
        </p:nvSpPr>
        <p:spPr>
          <a:xfrm>
            <a:off x="609600" y="5600000"/>
            <a:ext cx="10972800" cy="773333"/>
          </a:xfrm>
          <a:prstGeom prst="roundRect">
            <a:avLst/>
          </a:prstGeom>
          <a:solidFill>
            <a:srgbClr val="E8F5E9"/>
          </a:solidFill>
          <a:ln/>
        </p:spPr>
        <p:txBody>
          <a:bodyPr wrap="square" lIns="121920" tIns="60960" rIns="121920" bIns="60960" rtlCol="0" anchor="t"/>
          <a:lstStyle/>
          <a:p>
            <a:pPr algn="ctr" defTabSz="1219170"/>
            <a:r>
              <a:rPr lang="en-US" sz="1600" b="1" i="1">
                <a:solidFill>
                  <a:srgbClr val="2E7D32"/>
                </a:solidFill>
                <a:latin typeface="Calibri" pitchFamily="34" charset="0"/>
              </a:rPr>
              <a:t>Why?  </a:t>
            </a:r>
            <a:r>
              <a:rPr lang="en-US" sz="1600" i="1">
                <a:solidFill>
                  <a:srgbClr val="5A6A7A"/>
                </a:solidFill>
                <a:latin typeface="Calibri" pitchFamily="34" charset="0"/>
                <a:ea typeface="Calibri" pitchFamily="34" charset="-122"/>
                <a:cs typeface="Calibri" pitchFamily="34" charset="-120"/>
              </a:rPr>
              <a:t>The plan allows individuals to name people they do not want involved in any way, respecting personal boundaries and past experiences.</a:t>
            </a:r>
            <a:endParaRPr lang="en-US" sz="1467">
              <a:solidFill>
                <a:prstClr val="black"/>
              </a:solidFill>
              <a:latin typeface="Calibri" panose="020F0502020204030204"/>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2" name="Shape 0"/>
          <p:cNvSpPr/>
          <p:nvPr/>
        </p:nvSpPr>
        <p:spPr>
          <a:xfrm>
            <a:off x="0" y="0"/>
            <a:ext cx="12192000" cy="73152"/>
          </a:xfrm>
          <a:prstGeom prst="rect">
            <a:avLst/>
          </a:prstGeom>
          <a:solidFill>
            <a:srgbClr val="F07762"/>
          </a:solidFill>
          <a:ln/>
        </p:spPr>
        <p:txBody>
          <a:bodyPr/>
          <a:lstStyle/>
          <a:p>
            <a:pPr defTabSz="1219170"/>
            <a:endParaRPr lang="en-US" sz="2400">
              <a:solidFill>
                <a:prstClr val="black"/>
              </a:solidFill>
              <a:latin typeface="Calibri" panose="020F0502020204030204"/>
            </a:endParaRPr>
          </a:p>
        </p:txBody>
      </p:sp>
      <p:sp>
        <p:nvSpPr>
          <p:cNvPr id="3" name="Shape 1"/>
          <p:cNvSpPr/>
          <p:nvPr/>
        </p:nvSpPr>
        <p:spPr>
          <a:xfrm>
            <a:off x="609600" y="365760"/>
            <a:ext cx="853440" cy="853440"/>
          </a:xfrm>
          <a:prstGeom prst="ellipse">
            <a:avLst/>
          </a:prstGeom>
          <a:solidFill>
            <a:srgbClr val="D4A843"/>
          </a:solidFill>
          <a:ln/>
        </p:spPr>
        <p:txBody>
          <a:bodyPr/>
          <a:lstStyle/>
          <a:p>
            <a:pPr defTabSz="1219170"/>
            <a:endParaRPr lang="en-US" sz="2400">
              <a:solidFill>
                <a:prstClr val="black"/>
              </a:solidFill>
              <a:latin typeface="Calibri" panose="020F0502020204030204"/>
            </a:endParaRPr>
          </a:p>
        </p:txBody>
      </p:sp>
      <p:sp>
        <p:nvSpPr>
          <p:cNvPr id="4" name="Text 2"/>
          <p:cNvSpPr/>
          <p:nvPr/>
        </p:nvSpPr>
        <p:spPr>
          <a:xfrm>
            <a:off x="609600" y="365760"/>
            <a:ext cx="853440" cy="853440"/>
          </a:xfrm>
          <a:prstGeom prst="rect">
            <a:avLst/>
          </a:prstGeom>
          <a:noFill/>
          <a:ln/>
        </p:spPr>
        <p:txBody>
          <a:bodyPr wrap="square" lIns="0" tIns="0" rIns="0" bIns="0" rtlCol="0" anchor="ctr"/>
          <a:lstStyle/>
          <a:p>
            <a:pPr algn="ctr" defTabSz="1219170"/>
            <a:r>
              <a:rPr lang="en-US" sz="2400" b="1" dirty="0">
                <a:solidFill>
                  <a:srgbClr val="FFFFFF"/>
                </a:solidFill>
                <a:latin typeface="Georgia" pitchFamily="34" charset="0"/>
                <a:ea typeface="Georgia" pitchFamily="34" charset="-122"/>
                <a:cs typeface="Georgia" pitchFamily="34" charset="-120"/>
              </a:rPr>
              <a:t>Q6</a:t>
            </a:r>
            <a:endParaRPr lang="en-US" sz="2400" dirty="0">
              <a:solidFill>
                <a:prstClr val="black"/>
              </a:solidFill>
              <a:latin typeface="Calibri" panose="020F0502020204030204"/>
            </a:endParaRPr>
          </a:p>
        </p:txBody>
      </p:sp>
      <p:sp>
        <p:nvSpPr>
          <p:cNvPr id="5" name="Text 3"/>
          <p:cNvSpPr/>
          <p:nvPr/>
        </p:nvSpPr>
        <p:spPr>
          <a:xfrm>
            <a:off x="1828800" y="426720"/>
            <a:ext cx="3657600" cy="365760"/>
          </a:xfrm>
          <a:prstGeom prst="rect">
            <a:avLst/>
          </a:prstGeom>
          <a:noFill/>
          <a:ln/>
        </p:spPr>
        <p:txBody>
          <a:bodyPr wrap="square" lIns="0" tIns="0" rIns="0" bIns="0" rtlCol="0" anchor="ctr"/>
          <a:lstStyle/>
          <a:p>
            <a:pPr defTabSz="1219170"/>
            <a:r>
              <a:rPr lang="en-US" sz="1333" b="1" dirty="0">
                <a:solidFill>
                  <a:srgbClr val="F07762"/>
                </a:solidFill>
                <a:latin typeface="Calibri" pitchFamily="34" charset="0"/>
                <a:ea typeface="Calibri" pitchFamily="34" charset="-122"/>
                <a:cs typeface="Calibri" pitchFamily="34" charset="-120"/>
              </a:rPr>
              <a:t>CRISIS PLANNING</a:t>
            </a:r>
            <a:endParaRPr lang="en-US" sz="1333" dirty="0">
              <a:solidFill>
                <a:prstClr val="black"/>
              </a:solidFill>
              <a:latin typeface="Calibri" panose="020F0502020204030204"/>
            </a:endParaRPr>
          </a:p>
        </p:txBody>
      </p:sp>
      <p:sp>
        <p:nvSpPr>
          <p:cNvPr id="6" name="Text 4"/>
          <p:cNvSpPr/>
          <p:nvPr/>
        </p:nvSpPr>
        <p:spPr>
          <a:xfrm>
            <a:off x="1828800" y="731520"/>
            <a:ext cx="3657600" cy="365760"/>
          </a:xfrm>
          <a:prstGeom prst="rect">
            <a:avLst/>
          </a:prstGeom>
          <a:noFill/>
          <a:ln/>
        </p:spPr>
        <p:txBody>
          <a:bodyPr wrap="square" lIns="0" tIns="0" rIns="0" bIns="0" rtlCol="0" anchor="ctr"/>
          <a:lstStyle/>
          <a:p>
            <a:pPr defTabSz="1219170"/>
            <a:r>
              <a:rPr lang="en-US" sz="1333" dirty="0">
                <a:solidFill>
                  <a:srgbClr val="2C3E6B"/>
                </a:solidFill>
                <a:latin typeface="Calibri" pitchFamily="34" charset="0"/>
                <a:ea typeface="Calibri" pitchFamily="34" charset="-122"/>
                <a:cs typeface="Calibri" pitchFamily="34" charset="-120"/>
              </a:rPr>
              <a:t>MULTIPLE CHOICE</a:t>
            </a:r>
            <a:endParaRPr lang="en-US" sz="1333" dirty="0">
              <a:solidFill>
                <a:prstClr val="black"/>
              </a:solidFill>
              <a:latin typeface="Calibri" panose="020F0502020204030204"/>
            </a:endParaRPr>
          </a:p>
        </p:txBody>
      </p:sp>
      <p:pic>
        <p:nvPicPr>
          <p:cNvPr id="7" name="Image 0" descr="preencoded.png"/>
          <p:cNvPicPr>
            <a:picLocks noChangeAspect="1"/>
          </p:cNvPicPr>
          <p:nvPr/>
        </p:nvPicPr>
        <p:blipFill>
          <a:blip r:embed="rId3"/>
          <a:stretch>
            <a:fillRect/>
          </a:stretch>
        </p:blipFill>
        <p:spPr>
          <a:xfrm>
            <a:off x="11094720" y="426720"/>
            <a:ext cx="548640" cy="548640"/>
          </a:xfrm>
          <a:prstGeom prst="rect">
            <a:avLst/>
          </a:prstGeom>
        </p:spPr>
      </p:pic>
      <p:sp>
        <p:nvSpPr>
          <p:cNvPr id="8" name="Shape 5"/>
          <p:cNvSpPr/>
          <p:nvPr/>
        </p:nvSpPr>
        <p:spPr>
          <a:xfrm>
            <a:off x="609600" y="1463040"/>
            <a:ext cx="10972800" cy="1341120"/>
          </a:xfrm>
          <a:prstGeom prst="rect">
            <a:avLst/>
          </a:prstGeom>
          <a:solidFill>
            <a:srgbClr val="FFFFFF"/>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9" name="Text 6"/>
          <p:cNvSpPr/>
          <p:nvPr/>
        </p:nvSpPr>
        <p:spPr>
          <a:xfrm>
            <a:off x="975360" y="1463040"/>
            <a:ext cx="10241280" cy="1341120"/>
          </a:xfrm>
          <a:prstGeom prst="rect">
            <a:avLst/>
          </a:prstGeom>
          <a:noFill/>
          <a:ln/>
        </p:spPr>
        <p:txBody>
          <a:bodyPr wrap="square" lIns="0" tIns="0" rIns="0" bIns="0" rtlCol="0" anchor="ctr"/>
          <a:lstStyle/>
          <a:p>
            <a:pPr defTabSz="1219170"/>
            <a:r>
              <a:rPr lang="en-US" sz="2533" b="1" dirty="0">
                <a:solidFill>
                  <a:srgbClr val="1B2A4A"/>
                </a:solidFill>
                <a:latin typeface="Georgia" pitchFamily="34" charset="0"/>
                <a:ea typeface="Georgia" pitchFamily="34" charset="-122"/>
                <a:cs typeface="Georgia" pitchFamily="34" charset="-120"/>
              </a:rPr>
              <a:t>Which medication categories are included in the Crisis Plan?</a:t>
            </a:r>
            <a:endParaRPr lang="en-US" sz="2533" dirty="0">
              <a:solidFill>
                <a:prstClr val="black"/>
              </a:solidFill>
              <a:latin typeface="Calibri" panose="020F0502020204030204"/>
            </a:endParaRPr>
          </a:p>
        </p:txBody>
      </p:sp>
      <p:sp>
        <p:nvSpPr>
          <p:cNvPr id="10" name="Shape 7"/>
          <p:cNvSpPr/>
          <p:nvPr/>
        </p:nvSpPr>
        <p:spPr>
          <a:xfrm>
            <a:off x="609600" y="3169920"/>
            <a:ext cx="5425440" cy="1158240"/>
          </a:xfrm>
          <a:prstGeom prst="rect">
            <a:avLst/>
          </a:prstGeom>
          <a:solidFill>
            <a:srgbClr val="FFF0E0"/>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1" name="Text 8"/>
          <p:cNvSpPr/>
          <p:nvPr/>
        </p:nvSpPr>
        <p:spPr>
          <a:xfrm>
            <a:off x="914400" y="3169920"/>
            <a:ext cx="4815840" cy="1158240"/>
          </a:xfrm>
          <a:prstGeom prst="rect">
            <a:avLst/>
          </a:prstGeom>
          <a:noFill/>
          <a:ln/>
        </p:spPr>
        <p:txBody>
          <a:bodyPr wrap="square" lIns="0" tIns="0" rIns="0" bIns="0" rtlCol="0" anchor="ctr"/>
          <a:lstStyle/>
          <a:p>
            <a:pPr defTabSz="1219170"/>
            <a:r>
              <a:rPr lang="en-US" sz="2000" dirty="0">
                <a:solidFill>
                  <a:srgbClr val="1B2A4A"/>
                </a:solidFill>
                <a:latin typeface="Calibri" pitchFamily="34" charset="0"/>
                <a:ea typeface="Calibri" pitchFamily="34" charset="-122"/>
                <a:cs typeface="Calibri" pitchFamily="34" charset="-120"/>
              </a:rPr>
              <a:t>A) Preferred, acceptable, and unacceptable</a:t>
            </a:r>
            <a:endParaRPr lang="en-US" sz="2000" dirty="0">
              <a:solidFill>
                <a:prstClr val="black"/>
              </a:solidFill>
              <a:latin typeface="Calibri" panose="020F0502020204030204"/>
            </a:endParaRPr>
          </a:p>
        </p:txBody>
      </p:sp>
      <p:sp>
        <p:nvSpPr>
          <p:cNvPr id="12" name="Shape 9"/>
          <p:cNvSpPr/>
          <p:nvPr/>
        </p:nvSpPr>
        <p:spPr>
          <a:xfrm>
            <a:off x="6400800" y="3169920"/>
            <a:ext cx="5425440" cy="1158240"/>
          </a:xfrm>
          <a:prstGeom prst="rect">
            <a:avLst/>
          </a:prstGeom>
          <a:solidFill>
            <a:srgbClr val="FFF8F0"/>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3" name="Text 10"/>
          <p:cNvSpPr/>
          <p:nvPr/>
        </p:nvSpPr>
        <p:spPr>
          <a:xfrm>
            <a:off x="6705600" y="3169920"/>
            <a:ext cx="4815840" cy="1158240"/>
          </a:xfrm>
          <a:prstGeom prst="rect">
            <a:avLst/>
          </a:prstGeom>
          <a:noFill/>
          <a:ln/>
        </p:spPr>
        <p:txBody>
          <a:bodyPr wrap="square" lIns="0" tIns="0" rIns="0" bIns="0" rtlCol="0" anchor="ctr"/>
          <a:lstStyle/>
          <a:p>
            <a:pPr defTabSz="1219170"/>
            <a:r>
              <a:rPr lang="en-US" sz="2000" dirty="0">
                <a:solidFill>
                  <a:srgbClr val="1B2A4A"/>
                </a:solidFill>
                <a:latin typeface="Calibri" pitchFamily="34" charset="0"/>
                <a:ea typeface="Calibri" pitchFamily="34" charset="-122"/>
                <a:cs typeface="Calibri" pitchFamily="34" charset="-120"/>
              </a:rPr>
              <a:t>B) Preferred medications only</a:t>
            </a:r>
            <a:endParaRPr lang="en-US" sz="2000" dirty="0">
              <a:solidFill>
                <a:prstClr val="black"/>
              </a:solidFill>
              <a:latin typeface="Calibri" panose="020F0502020204030204"/>
            </a:endParaRPr>
          </a:p>
        </p:txBody>
      </p:sp>
      <p:sp>
        <p:nvSpPr>
          <p:cNvPr id="14" name="Shape 11"/>
          <p:cNvSpPr/>
          <p:nvPr/>
        </p:nvSpPr>
        <p:spPr>
          <a:xfrm>
            <a:off x="609600" y="4572000"/>
            <a:ext cx="5425440" cy="1158240"/>
          </a:xfrm>
          <a:prstGeom prst="rect">
            <a:avLst/>
          </a:prstGeom>
          <a:solidFill>
            <a:srgbClr val="FFF0E0"/>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5" name="Text 12"/>
          <p:cNvSpPr/>
          <p:nvPr/>
        </p:nvSpPr>
        <p:spPr>
          <a:xfrm>
            <a:off x="914400" y="4572000"/>
            <a:ext cx="4815840" cy="1158240"/>
          </a:xfrm>
          <a:prstGeom prst="rect">
            <a:avLst/>
          </a:prstGeom>
          <a:noFill/>
          <a:ln/>
        </p:spPr>
        <p:txBody>
          <a:bodyPr wrap="square" lIns="0" tIns="0" rIns="0" bIns="0" rtlCol="0" anchor="ctr"/>
          <a:lstStyle/>
          <a:p>
            <a:pPr defTabSz="1219170"/>
            <a:r>
              <a:rPr lang="en-US" sz="2000" dirty="0">
                <a:solidFill>
                  <a:srgbClr val="1B2A4A"/>
                </a:solidFill>
                <a:latin typeface="Calibri" pitchFamily="34" charset="0"/>
                <a:ea typeface="Calibri" pitchFamily="34" charset="-122"/>
                <a:cs typeface="Calibri" pitchFamily="34" charset="-120"/>
              </a:rPr>
              <a:t>C) Over-the-counter medications only</a:t>
            </a:r>
            <a:endParaRPr lang="en-US" sz="2000" dirty="0">
              <a:solidFill>
                <a:prstClr val="black"/>
              </a:solidFill>
              <a:latin typeface="Calibri" panose="020F0502020204030204"/>
            </a:endParaRPr>
          </a:p>
        </p:txBody>
      </p:sp>
      <p:sp>
        <p:nvSpPr>
          <p:cNvPr id="16" name="Shape 13"/>
          <p:cNvSpPr/>
          <p:nvPr/>
        </p:nvSpPr>
        <p:spPr>
          <a:xfrm>
            <a:off x="6400800" y="4572000"/>
            <a:ext cx="5425440" cy="1158240"/>
          </a:xfrm>
          <a:prstGeom prst="rect">
            <a:avLst/>
          </a:prstGeom>
          <a:solidFill>
            <a:srgbClr val="FFF8F0"/>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7" name="Text 14"/>
          <p:cNvSpPr/>
          <p:nvPr/>
        </p:nvSpPr>
        <p:spPr>
          <a:xfrm>
            <a:off x="6705600" y="4572000"/>
            <a:ext cx="4815840" cy="1158240"/>
          </a:xfrm>
          <a:prstGeom prst="rect">
            <a:avLst/>
          </a:prstGeom>
          <a:noFill/>
          <a:ln/>
        </p:spPr>
        <p:txBody>
          <a:bodyPr wrap="square" lIns="0" tIns="0" rIns="0" bIns="0" rtlCol="0" anchor="ctr"/>
          <a:lstStyle/>
          <a:p>
            <a:pPr defTabSz="1219170"/>
            <a:r>
              <a:rPr lang="en-US" sz="2000" dirty="0">
                <a:solidFill>
                  <a:srgbClr val="1B2A4A"/>
                </a:solidFill>
                <a:latin typeface="Calibri" pitchFamily="34" charset="0"/>
                <a:ea typeface="Calibri" pitchFamily="34" charset="-122"/>
                <a:cs typeface="Calibri" pitchFamily="34" charset="-120"/>
              </a:rPr>
              <a:t>D) Generic brand medications only</a:t>
            </a:r>
            <a:endParaRPr lang="en-US" sz="2000" dirty="0">
              <a:solidFill>
                <a:prstClr val="black"/>
              </a:solidFill>
              <a:latin typeface="Calibri" panose="020F0502020204030204"/>
            </a:endParaRPr>
          </a:p>
        </p:txBody>
      </p:sp>
      <p:sp>
        <p:nvSpPr>
          <p:cNvPr id="18" name="Shape 15"/>
          <p:cNvSpPr/>
          <p:nvPr/>
        </p:nvSpPr>
        <p:spPr>
          <a:xfrm>
            <a:off x="0" y="6614160"/>
            <a:ext cx="12192000" cy="243840"/>
          </a:xfrm>
          <a:prstGeom prst="rect">
            <a:avLst/>
          </a:prstGeom>
          <a:solidFill>
            <a:srgbClr val="1B2A4A"/>
          </a:solidFill>
          <a:ln/>
        </p:spPr>
        <p:txBody>
          <a:bodyPr/>
          <a:lstStyle/>
          <a:p>
            <a:pPr defTabSz="1219170"/>
            <a:endParaRPr lang="en-US" sz="2400">
              <a:solidFill>
                <a:prstClr val="black"/>
              </a:solidFill>
              <a:latin typeface="Calibri" panose="020F0502020204030204"/>
            </a:endParaRPr>
          </a:p>
        </p:txBody>
      </p:sp>
      <p:sp>
        <p:nvSpPr>
          <p:cNvPr id="19" name="Text 16"/>
          <p:cNvSpPr/>
          <p:nvPr/>
        </p:nvSpPr>
        <p:spPr>
          <a:xfrm>
            <a:off x="0" y="6614160"/>
            <a:ext cx="12192000" cy="243840"/>
          </a:xfrm>
          <a:prstGeom prst="rect">
            <a:avLst/>
          </a:prstGeom>
          <a:noFill/>
          <a:ln/>
        </p:spPr>
        <p:txBody>
          <a:bodyPr wrap="square" lIns="0" tIns="0" rIns="0" bIns="0" rtlCol="0" anchor="ctr"/>
          <a:lstStyle/>
          <a:p>
            <a:pPr algn="ctr" defTabSz="1219170"/>
            <a:r>
              <a:rPr lang="en-US" sz="1333" dirty="0">
                <a:solidFill>
                  <a:srgbClr val="FFF0E0"/>
                </a:solidFill>
                <a:latin typeface="Calibri" pitchFamily="34" charset="0"/>
                <a:ea typeface="Calibri" pitchFamily="34" charset="-122"/>
                <a:cs typeface="Calibri" pitchFamily="34" charset="-120"/>
              </a:rPr>
              <a:t>Question 6 of 18</a:t>
            </a:r>
            <a:endParaRPr lang="en-US" sz="1333" dirty="0">
              <a:solidFill>
                <a:prstClr val="black"/>
              </a:solidFill>
              <a:latin typeface="Calibri" panose="020F0502020204030204"/>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2" name="Shape 0"/>
          <p:cNvSpPr/>
          <p:nvPr/>
        </p:nvSpPr>
        <p:spPr>
          <a:xfrm>
            <a:off x="0" y="0"/>
            <a:ext cx="12192000" cy="73152"/>
          </a:xfrm>
          <a:prstGeom prst="rect">
            <a:avLst/>
          </a:prstGeom>
          <a:solidFill>
            <a:srgbClr val="2E7D32"/>
          </a:solidFill>
          <a:ln/>
        </p:spPr>
        <p:txBody>
          <a:bodyPr/>
          <a:lstStyle/>
          <a:p>
            <a:pPr defTabSz="1219170"/>
            <a:endParaRPr lang="en-US" sz="2400">
              <a:solidFill>
                <a:prstClr val="black"/>
              </a:solidFill>
              <a:latin typeface="Calibri" panose="020F0502020204030204"/>
            </a:endParaRPr>
          </a:p>
        </p:txBody>
      </p:sp>
      <p:sp>
        <p:nvSpPr>
          <p:cNvPr id="3" name="Shape 1"/>
          <p:cNvSpPr/>
          <p:nvPr/>
        </p:nvSpPr>
        <p:spPr>
          <a:xfrm>
            <a:off x="609600" y="365760"/>
            <a:ext cx="853440" cy="853440"/>
          </a:xfrm>
          <a:prstGeom prst="ellipse">
            <a:avLst/>
          </a:prstGeom>
          <a:solidFill>
            <a:srgbClr val="2E7D32"/>
          </a:solidFill>
          <a:ln/>
        </p:spPr>
        <p:txBody>
          <a:bodyPr/>
          <a:lstStyle/>
          <a:p>
            <a:pPr defTabSz="1219170"/>
            <a:endParaRPr lang="en-US" sz="2400">
              <a:solidFill>
                <a:prstClr val="black"/>
              </a:solidFill>
              <a:latin typeface="Calibri" panose="020F0502020204030204"/>
            </a:endParaRPr>
          </a:p>
        </p:txBody>
      </p:sp>
      <p:sp>
        <p:nvSpPr>
          <p:cNvPr id="4" name="Text 2"/>
          <p:cNvSpPr/>
          <p:nvPr/>
        </p:nvSpPr>
        <p:spPr>
          <a:xfrm>
            <a:off x="609600" y="365760"/>
            <a:ext cx="853440" cy="853440"/>
          </a:xfrm>
          <a:prstGeom prst="rect">
            <a:avLst/>
          </a:prstGeom>
          <a:noFill/>
          <a:ln/>
        </p:spPr>
        <p:txBody>
          <a:bodyPr wrap="square" lIns="0" tIns="0" rIns="0" bIns="0" rtlCol="0" anchor="ctr"/>
          <a:lstStyle/>
          <a:p>
            <a:pPr algn="ctr" defTabSz="1219170"/>
            <a:r>
              <a:rPr lang="en-US" sz="2400" b="1">
                <a:solidFill>
                  <a:srgbClr val="FFFFFF"/>
                </a:solidFill>
                <a:latin typeface="Georgia" pitchFamily="34" charset="0"/>
                <a:ea typeface="Georgia" pitchFamily="34" charset="-122"/>
                <a:cs typeface="Georgia" pitchFamily="34" charset="-120"/>
              </a:rPr>
              <a:t>Q6</a:t>
            </a:r>
            <a:endParaRPr lang="en-US" sz="2400">
              <a:solidFill>
                <a:prstClr val="black"/>
              </a:solidFill>
              <a:latin typeface="Calibri" panose="020F0502020204030204"/>
            </a:endParaRPr>
          </a:p>
        </p:txBody>
      </p:sp>
      <p:sp>
        <p:nvSpPr>
          <p:cNvPr id="5" name="Text 3"/>
          <p:cNvSpPr/>
          <p:nvPr/>
        </p:nvSpPr>
        <p:spPr>
          <a:xfrm>
            <a:off x="1828800" y="426720"/>
            <a:ext cx="3657600" cy="365760"/>
          </a:xfrm>
          <a:prstGeom prst="rect">
            <a:avLst/>
          </a:prstGeom>
          <a:noFill/>
          <a:ln/>
        </p:spPr>
        <p:txBody>
          <a:bodyPr wrap="square" lIns="0" tIns="0" rIns="0" bIns="0" rtlCol="0" anchor="ctr"/>
          <a:lstStyle/>
          <a:p>
            <a:pPr defTabSz="1219170"/>
            <a:r>
              <a:rPr lang="en-US" sz="1333" b="1">
                <a:solidFill>
                  <a:srgbClr val="F07762"/>
                </a:solidFill>
                <a:latin typeface="Calibri" pitchFamily="34" charset="0"/>
                <a:ea typeface="Calibri" pitchFamily="34" charset="-122"/>
                <a:cs typeface="Calibri" pitchFamily="34" charset="-120"/>
              </a:rPr>
              <a:t>CRISIS PLANNING</a:t>
            </a:r>
            <a:endParaRPr lang="en-US" sz="1333">
              <a:solidFill>
                <a:prstClr val="black"/>
              </a:solidFill>
              <a:latin typeface="Calibri" panose="020F0502020204030204"/>
            </a:endParaRPr>
          </a:p>
        </p:txBody>
      </p:sp>
      <p:sp>
        <p:nvSpPr>
          <p:cNvPr id="6" name="Text 4"/>
          <p:cNvSpPr/>
          <p:nvPr/>
        </p:nvSpPr>
        <p:spPr>
          <a:xfrm>
            <a:off x="1828800" y="731520"/>
            <a:ext cx="3657600" cy="365760"/>
          </a:xfrm>
          <a:prstGeom prst="rect">
            <a:avLst/>
          </a:prstGeom>
          <a:noFill/>
          <a:ln/>
        </p:spPr>
        <p:txBody>
          <a:bodyPr wrap="square" lIns="0" tIns="0" rIns="0" bIns="0" rtlCol="0" anchor="ctr"/>
          <a:lstStyle/>
          <a:p>
            <a:pPr defTabSz="1219170"/>
            <a:r>
              <a:rPr lang="en-US" sz="1333">
                <a:solidFill>
                  <a:srgbClr val="2E7D32"/>
                </a:solidFill>
                <a:latin typeface="Calibri" pitchFamily="34" charset="0"/>
                <a:ea typeface="Calibri" pitchFamily="34" charset="-122"/>
                <a:cs typeface="Calibri" pitchFamily="34" charset="-120"/>
              </a:rPr>
              <a:t>CORRECT ANSWER</a:t>
            </a:r>
            <a:endParaRPr lang="en-US" sz="1333">
              <a:solidFill>
                <a:prstClr val="black"/>
              </a:solidFill>
              <a:latin typeface="Calibri" panose="020F0502020204030204"/>
            </a:endParaRPr>
          </a:p>
        </p:txBody>
      </p:sp>
      <p:pic>
        <p:nvPicPr>
          <p:cNvPr id="7" name="Image 0" descr="preencoded.png"/>
          <p:cNvPicPr>
            <a:picLocks noChangeAspect="1"/>
          </p:cNvPicPr>
          <p:nvPr/>
        </p:nvPicPr>
        <p:blipFill>
          <a:blip r:embed="rId2"/>
          <a:stretch>
            <a:fillRect/>
          </a:stretch>
        </p:blipFill>
        <p:spPr>
          <a:xfrm>
            <a:off x="11094720" y="426720"/>
            <a:ext cx="548640" cy="548640"/>
          </a:xfrm>
          <a:prstGeom prst="rect">
            <a:avLst/>
          </a:prstGeom>
        </p:spPr>
      </p:pic>
      <p:sp>
        <p:nvSpPr>
          <p:cNvPr id="8" name="Shape 5"/>
          <p:cNvSpPr/>
          <p:nvPr/>
        </p:nvSpPr>
        <p:spPr>
          <a:xfrm>
            <a:off x="609600" y="1463040"/>
            <a:ext cx="10972800" cy="1341120"/>
          </a:xfrm>
          <a:prstGeom prst="rect">
            <a:avLst/>
          </a:prstGeom>
          <a:solidFill>
            <a:srgbClr val="FFFFFF"/>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9" name="Text 6"/>
          <p:cNvSpPr/>
          <p:nvPr/>
        </p:nvSpPr>
        <p:spPr>
          <a:xfrm>
            <a:off x="975360" y="1463040"/>
            <a:ext cx="10241280" cy="1341120"/>
          </a:xfrm>
          <a:prstGeom prst="rect">
            <a:avLst/>
          </a:prstGeom>
          <a:noFill/>
          <a:ln/>
        </p:spPr>
        <p:txBody>
          <a:bodyPr wrap="square" lIns="0" tIns="0" rIns="0" bIns="0" rtlCol="0" anchor="ctr"/>
          <a:lstStyle/>
          <a:p>
            <a:pPr defTabSz="1219170"/>
            <a:r>
              <a:rPr lang="en-US" sz="2533" b="1">
                <a:solidFill>
                  <a:srgbClr val="1B2A4A"/>
                </a:solidFill>
                <a:latin typeface="Georgia" pitchFamily="34" charset="0"/>
                <a:ea typeface="Georgia" pitchFamily="34" charset="-122"/>
                <a:cs typeface="Georgia" pitchFamily="34" charset="-120"/>
              </a:rPr>
              <a:t>Which medication categories are included in the Crisis Plan?</a:t>
            </a:r>
            <a:endParaRPr lang="en-US" sz="2533">
              <a:solidFill>
                <a:prstClr val="black"/>
              </a:solidFill>
              <a:latin typeface="Calibri" panose="020F0502020204030204"/>
            </a:endParaRPr>
          </a:p>
        </p:txBody>
      </p:sp>
      <p:sp>
        <p:nvSpPr>
          <p:cNvPr id="10" name="Shape 7"/>
          <p:cNvSpPr/>
          <p:nvPr/>
        </p:nvSpPr>
        <p:spPr>
          <a:xfrm>
            <a:off x="609600" y="3169920"/>
            <a:ext cx="5425440" cy="1158240"/>
          </a:xfrm>
          <a:prstGeom prst="rect">
            <a:avLst/>
          </a:prstGeom>
          <a:solidFill>
            <a:srgbClr val="2E7D32"/>
          </a:solidFill>
          <a:ln w="19050">
            <a:solidFill>
              <a:srgbClr val="2E7D32"/>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1" name="Text 8"/>
          <p:cNvSpPr/>
          <p:nvPr/>
        </p:nvSpPr>
        <p:spPr>
          <a:xfrm>
            <a:off x="914400" y="3169920"/>
            <a:ext cx="4815840" cy="1158240"/>
          </a:xfrm>
          <a:prstGeom prst="rect">
            <a:avLst/>
          </a:prstGeom>
          <a:noFill/>
          <a:ln/>
        </p:spPr>
        <p:txBody>
          <a:bodyPr wrap="square" lIns="0" tIns="0" rIns="0" bIns="0" rtlCol="0" anchor="ctr"/>
          <a:lstStyle/>
          <a:p>
            <a:pPr defTabSz="1219170"/>
            <a:r>
              <a:rPr lang="en-US" sz="2000" b="1">
                <a:solidFill>
                  <a:srgbClr val="FFFFFF"/>
                </a:solidFill>
                <a:latin typeface="Calibri" pitchFamily="34" charset="0"/>
                <a:ea typeface="Calibri" pitchFamily="34" charset="-122"/>
                <a:cs typeface="Calibri" pitchFamily="34" charset="-120"/>
              </a:rPr>
              <a:t>A) Preferred, acceptable, and unacceptable</a:t>
            </a:r>
            <a:endParaRPr lang="en-US" sz="2000">
              <a:solidFill>
                <a:prstClr val="black"/>
              </a:solidFill>
              <a:latin typeface="Calibri" panose="020F0502020204030204"/>
            </a:endParaRPr>
          </a:p>
        </p:txBody>
      </p:sp>
      <p:sp>
        <p:nvSpPr>
          <p:cNvPr id="12" name="Shape 9"/>
          <p:cNvSpPr/>
          <p:nvPr/>
        </p:nvSpPr>
        <p:spPr>
          <a:xfrm>
            <a:off x="6400800" y="3169920"/>
            <a:ext cx="5425440" cy="1158240"/>
          </a:xfrm>
          <a:prstGeom prst="rect">
            <a:avLst/>
          </a:prstGeom>
          <a:solidFill>
            <a:srgbClr val="F5F5F5"/>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3" name="Text 10"/>
          <p:cNvSpPr/>
          <p:nvPr/>
        </p:nvSpPr>
        <p:spPr>
          <a:xfrm>
            <a:off x="6705600" y="3169920"/>
            <a:ext cx="4815840" cy="1158240"/>
          </a:xfrm>
          <a:prstGeom prst="rect">
            <a:avLst/>
          </a:prstGeom>
          <a:noFill/>
          <a:ln/>
        </p:spPr>
        <p:txBody>
          <a:bodyPr wrap="square" lIns="0" tIns="0" rIns="0" bIns="0" rtlCol="0" anchor="ctr"/>
          <a:lstStyle/>
          <a:p>
            <a:pPr defTabSz="1219170"/>
            <a:r>
              <a:rPr lang="en-US" sz="2000">
                <a:solidFill>
                  <a:srgbClr val="B0B0B0"/>
                </a:solidFill>
                <a:latin typeface="Calibri" pitchFamily="34" charset="0"/>
                <a:ea typeface="Calibri" pitchFamily="34" charset="-122"/>
                <a:cs typeface="Calibri" pitchFamily="34" charset="-120"/>
              </a:rPr>
              <a:t>B) Preferred medications only</a:t>
            </a:r>
            <a:endParaRPr lang="en-US" sz="2000">
              <a:solidFill>
                <a:prstClr val="black"/>
              </a:solidFill>
              <a:latin typeface="Calibri" panose="020F0502020204030204"/>
            </a:endParaRPr>
          </a:p>
        </p:txBody>
      </p:sp>
      <p:sp>
        <p:nvSpPr>
          <p:cNvPr id="14" name="Shape 11"/>
          <p:cNvSpPr/>
          <p:nvPr/>
        </p:nvSpPr>
        <p:spPr>
          <a:xfrm>
            <a:off x="609600" y="4572000"/>
            <a:ext cx="5425440" cy="1158240"/>
          </a:xfrm>
          <a:prstGeom prst="rect">
            <a:avLst/>
          </a:prstGeom>
          <a:solidFill>
            <a:srgbClr val="F5F5F5"/>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5" name="Text 12"/>
          <p:cNvSpPr/>
          <p:nvPr/>
        </p:nvSpPr>
        <p:spPr>
          <a:xfrm>
            <a:off x="914400" y="4572000"/>
            <a:ext cx="4815840" cy="1158240"/>
          </a:xfrm>
          <a:prstGeom prst="rect">
            <a:avLst/>
          </a:prstGeom>
          <a:noFill/>
          <a:ln/>
        </p:spPr>
        <p:txBody>
          <a:bodyPr wrap="square" lIns="0" tIns="0" rIns="0" bIns="0" rtlCol="0" anchor="ctr"/>
          <a:lstStyle/>
          <a:p>
            <a:pPr defTabSz="1219170"/>
            <a:r>
              <a:rPr lang="en-US" sz="2000">
                <a:solidFill>
                  <a:srgbClr val="B0B0B0"/>
                </a:solidFill>
                <a:latin typeface="Calibri" pitchFamily="34" charset="0"/>
                <a:ea typeface="Calibri" pitchFamily="34" charset="-122"/>
                <a:cs typeface="Calibri" pitchFamily="34" charset="-120"/>
              </a:rPr>
              <a:t>C) Over-the-counter medications only</a:t>
            </a:r>
            <a:endParaRPr lang="en-US" sz="2000">
              <a:solidFill>
                <a:prstClr val="black"/>
              </a:solidFill>
              <a:latin typeface="Calibri" panose="020F0502020204030204"/>
            </a:endParaRPr>
          </a:p>
        </p:txBody>
      </p:sp>
      <p:sp>
        <p:nvSpPr>
          <p:cNvPr id="16" name="Shape 13"/>
          <p:cNvSpPr/>
          <p:nvPr/>
        </p:nvSpPr>
        <p:spPr>
          <a:xfrm>
            <a:off x="6400800" y="4572000"/>
            <a:ext cx="5425440" cy="1158240"/>
          </a:xfrm>
          <a:prstGeom prst="rect">
            <a:avLst/>
          </a:prstGeom>
          <a:solidFill>
            <a:srgbClr val="F5F5F5"/>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7" name="Text 14"/>
          <p:cNvSpPr/>
          <p:nvPr/>
        </p:nvSpPr>
        <p:spPr>
          <a:xfrm>
            <a:off x="6705600" y="4572000"/>
            <a:ext cx="4815840" cy="1158240"/>
          </a:xfrm>
          <a:prstGeom prst="rect">
            <a:avLst/>
          </a:prstGeom>
          <a:noFill/>
          <a:ln/>
        </p:spPr>
        <p:txBody>
          <a:bodyPr wrap="square" lIns="0" tIns="0" rIns="0" bIns="0" rtlCol="0" anchor="ctr"/>
          <a:lstStyle/>
          <a:p>
            <a:pPr defTabSz="1219170"/>
            <a:r>
              <a:rPr lang="en-US" sz="2000">
                <a:solidFill>
                  <a:srgbClr val="B0B0B0"/>
                </a:solidFill>
                <a:latin typeface="Calibri" pitchFamily="34" charset="0"/>
                <a:ea typeface="Calibri" pitchFamily="34" charset="-122"/>
                <a:cs typeface="Calibri" pitchFamily="34" charset="-120"/>
              </a:rPr>
              <a:t>D) Generic brand medications only</a:t>
            </a:r>
            <a:endParaRPr lang="en-US" sz="2000">
              <a:solidFill>
                <a:prstClr val="black"/>
              </a:solidFill>
              <a:latin typeface="Calibri" panose="020F0502020204030204"/>
            </a:endParaRPr>
          </a:p>
        </p:txBody>
      </p:sp>
      <p:sp>
        <p:nvSpPr>
          <p:cNvPr id="18" name="Shape 15"/>
          <p:cNvSpPr/>
          <p:nvPr/>
        </p:nvSpPr>
        <p:spPr>
          <a:xfrm>
            <a:off x="0" y="6614160"/>
            <a:ext cx="12192000" cy="243840"/>
          </a:xfrm>
          <a:prstGeom prst="rect">
            <a:avLst/>
          </a:prstGeom>
          <a:solidFill>
            <a:srgbClr val="1B2A4A"/>
          </a:solidFill>
          <a:ln/>
        </p:spPr>
        <p:txBody>
          <a:bodyPr/>
          <a:lstStyle/>
          <a:p>
            <a:pPr defTabSz="1219170"/>
            <a:endParaRPr lang="en-US" sz="2400">
              <a:solidFill>
                <a:prstClr val="black"/>
              </a:solidFill>
              <a:latin typeface="Calibri" panose="020F0502020204030204"/>
            </a:endParaRPr>
          </a:p>
        </p:txBody>
      </p:sp>
      <p:sp>
        <p:nvSpPr>
          <p:cNvPr id="19" name="Text 16"/>
          <p:cNvSpPr/>
          <p:nvPr/>
        </p:nvSpPr>
        <p:spPr>
          <a:xfrm>
            <a:off x="0" y="6614160"/>
            <a:ext cx="12192000" cy="243840"/>
          </a:xfrm>
          <a:prstGeom prst="rect">
            <a:avLst/>
          </a:prstGeom>
          <a:noFill/>
          <a:ln/>
        </p:spPr>
        <p:txBody>
          <a:bodyPr wrap="square" lIns="0" tIns="0" rIns="0" bIns="0" rtlCol="0" anchor="ctr"/>
          <a:lstStyle/>
          <a:p>
            <a:pPr algn="ctr" defTabSz="1219170"/>
            <a:r>
              <a:rPr lang="en-US" sz="1333">
                <a:solidFill>
                  <a:srgbClr val="FFF0E0"/>
                </a:solidFill>
                <a:latin typeface="Calibri" pitchFamily="34" charset="0"/>
                <a:ea typeface="Calibri" pitchFamily="34" charset="-122"/>
                <a:cs typeface="Calibri" pitchFamily="34" charset="-120"/>
              </a:rPr>
              <a:t>Answer - Question 6</a:t>
            </a:r>
            <a:endParaRPr lang="en-US" sz="1333">
              <a:solidFill>
                <a:prstClr val="black"/>
              </a:solidFill>
              <a:latin typeface="Calibri" panose="020F0502020204030204"/>
            </a:endParaRPr>
          </a:p>
        </p:txBody>
      </p:sp>
      <p:sp>
        <p:nvSpPr>
          <p:cNvPr id="20" name="Explanation"/>
          <p:cNvSpPr/>
          <p:nvPr/>
        </p:nvSpPr>
        <p:spPr>
          <a:xfrm>
            <a:off x="609600" y="5800000"/>
            <a:ext cx="10972800" cy="773333"/>
          </a:xfrm>
          <a:prstGeom prst="roundRect">
            <a:avLst/>
          </a:prstGeom>
          <a:solidFill>
            <a:srgbClr val="E8F5E9"/>
          </a:solidFill>
          <a:ln/>
        </p:spPr>
        <p:txBody>
          <a:bodyPr wrap="square" lIns="121920" tIns="60960" rIns="121920" bIns="60960" rtlCol="0" anchor="t"/>
          <a:lstStyle/>
          <a:p>
            <a:pPr algn="ctr" defTabSz="1219170"/>
            <a:r>
              <a:rPr lang="en-US" sz="1600" b="1" i="1">
                <a:solidFill>
                  <a:srgbClr val="2E7D32"/>
                </a:solidFill>
                <a:latin typeface="Calibri" pitchFamily="34" charset="0"/>
              </a:rPr>
              <a:t>Why?  </a:t>
            </a:r>
            <a:r>
              <a:rPr lang="en-US" sz="1600" i="1">
                <a:solidFill>
                  <a:srgbClr val="5A6A7A"/>
                </a:solidFill>
                <a:latin typeface="Calibri" pitchFamily="34" charset="0"/>
                <a:ea typeface="Calibri" pitchFamily="34" charset="-122"/>
                <a:cs typeface="Calibri" pitchFamily="34" charset="-120"/>
              </a:rPr>
              <a:t>The Crisis Plan includes three medication categories: preferred, acceptable, and unacceptable, each with reasons. This gives individuals a voice in their treatment.</a:t>
            </a:r>
            <a:endParaRPr lang="en-US" sz="1467">
              <a:solidFill>
                <a:prstClr val="black"/>
              </a:solidFill>
              <a:latin typeface="Calibri" panose="020F0502020204030204"/>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2" name="Shape 0"/>
          <p:cNvSpPr/>
          <p:nvPr/>
        </p:nvSpPr>
        <p:spPr>
          <a:xfrm>
            <a:off x="0" y="0"/>
            <a:ext cx="12192000" cy="73152"/>
          </a:xfrm>
          <a:prstGeom prst="rect">
            <a:avLst/>
          </a:prstGeom>
          <a:solidFill>
            <a:srgbClr val="D4A843"/>
          </a:solidFill>
          <a:ln/>
        </p:spPr>
        <p:txBody>
          <a:bodyPr/>
          <a:lstStyle/>
          <a:p>
            <a:pPr defTabSz="1219170"/>
            <a:endParaRPr lang="en-US" sz="2400">
              <a:solidFill>
                <a:prstClr val="black"/>
              </a:solidFill>
              <a:latin typeface="Calibri" panose="020F0502020204030204"/>
            </a:endParaRPr>
          </a:p>
        </p:txBody>
      </p:sp>
      <p:sp>
        <p:nvSpPr>
          <p:cNvPr id="3" name="Shape 1"/>
          <p:cNvSpPr/>
          <p:nvPr/>
        </p:nvSpPr>
        <p:spPr>
          <a:xfrm>
            <a:off x="609600" y="365760"/>
            <a:ext cx="853440" cy="853440"/>
          </a:xfrm>
          <a:prstGeom prst="ellipse">
            <a:avLst/>
          </a:prstGeom>
          <a:solidFill>
            <a:srgbClr val="F07762"/>
          </a:solidFill>
          <a:ln/>
        </p:spPr>
        <p:txBody>
          <a:bodyPr/>
          <a:lstStyle/>
          <a:p>
            <a:pPr defTabSz="1219170"/>
            <a:endParaRPr lang="en-US" sz="2400">
              <a:solidFill>
                <a:prstClr val="black"/>
              </a:solidFill>
              <a:latin typeface="Calibri" panose="020F0502020204030204"/>
            </a:endParaRPr>
          </a:p>
        </p:txBody>
      </p:sp>
      <p:sp>
        <p:nvSpPr>
          <p:cNvPr id="4" name="Text 2"/>
          <p:cNvSpPr/>
          <p:nvPr/>
        </p:nvSpPr>
        <p:spPr>
          <a:xfrm>
            <a:off x="609600" y="365760"/>
            <a:ext cx="853440" cy="853440"/>
          </a:xfrm>
          <a:prstGeom prst="rect">
            <a:avLst/>
          </a:prstGeom>
          <a:noFill/>
          <a:ln/>
        </p:spPr>
        <p:txBody>
          <a:bodyPr wrap="square" lIns="0" tIns="0" rIns="0" bIns="0" rtlCol="0" anchor="ctr"/>
          <a:lstStyle/>
          <a:p>
            <a:pPr algn="ctr" defTabSz="1219170"/>
            <a:r>
              <a:rPr lang="en-US" sz="2400" b="1" dirty="0">
                <a:solidFill>
                  <a:srgbClr val="FFFFFF"/>
                </a:solidFill>
                <a:latin typeface="Georgia" pitchFamily="34" charset="0"/>
                <a:ea typeface="Georgia" pitchFamily="34" charset="-122"/>
                <a:cs typeface="Georgia" pitchFamily="34" charset="-120"/>
              </a:rPr>
              <a:t>Q7</a:t>
            </a:r>
            <a:endParaRPr lang="en-US" sz="2400" dirty="0">
              <a:solidFill>
                <a:prstClr val="black"/>
              </a:solidFill>
              <a:latin typeface="Calibri" panose="020F0502020204030204"/>
            </a:endParaRPr>
          </a:p>
        </p:txBody>
      </p:sp>
      <p:sp>
        <p:nvSpPr>
          <p:cNvPr id="5" name="Text 3"/>
          <p:cNvSpPr/>
          <p:nvPr/>
        </p:nvSpPr>
        <p:spPr>
          <a:xfrm>
            <a:off x="1828800" y="426720"/>
            <a:ext cx="3657600" cy="365760"/>
          </a:xfrm>
          <a:prstGeom prst="rect">
            <a:avLst/>
          </a:prstGeom>
          <a:noFill/>
          <a:ln/>
        </p:spPr>
        <p:txBody>
          <a:bodyPr wrap="square" lIns="0" tIns="0" rIns="0" bIns="0" rtlCol="0" anchor="ctr"/>
          <a:lstStyle/>
          <a:p>
            <a:pPr defTabSz="1219170"/>
            <a:r>
              <a:rPr lang="en-US" sz="1333" b="1" dirty="0">
                <a:solidFill>
                  <a:srgbClr val="F07762"/>
                </a:solidFill>
                <a:latin typeface="Calibri" pitchFamily="34" charset="0"/>
                <a:ea typeface="Calibri" pitchFamily="34" charset="-122"/>
                <a:cs typeface="Calibri" pitchFamily="34" charset="-120"/>
              </a:rPr>
              <a:t>CRISIS PLANNING</a:t>
            </a:r>
            <a:endParaRPr lang="en-US" sz="1333" dirty="0">
              <a:solidFill>
                <a:prstClr val="black"/>
              </a:solidFill>
              <a:latin typeface="Calibri" panose="020F0502020204030204"/>
            </a:endParaRPr>
          </a:p>
        </p:txBody>
      </p:sp>
      <p:sp>
        <p:nvSpPr>
          <p:cNvPr id="6" name="Text 4"/>
          <p:cNvSpPr/>
          <p:nvPr/>
        </p:nvSpPr>
        <p:spPr>
          <a:xfrm>
            <a:off x="1828800" y="731520"/>
            <a:ext cx="3657600" cy="365760"/>
          </a:xfrm>
          <a:prstGeom prst="rect">
            <a:avLst/>
          </a:prstGeom>
          <a:noFill/>
          <a:ln/>
        </p:spPr>
        <p:txBody>
          <a:bodyPr wrap="square" lIns="0" tIns="0" rIns="0" bIns="0" rtlCol="0" anchor="ctr"/>
          <a:lstStyle/>
          <a:p>
            <a:pPr defTabSz="1219170"/>
            <a:r>
              <a:rPr lang="en-US" sz="1333" dirty="0">
                <a:solidFill>
                  <a:srgbClr val="2C3E6B"/>
                </a:solidFill>
                <a:latin typeface="Calibri" pitchFamily="34" charset="0"/>
                <a:ea typeface="Calibri" pitchFamily="34" charset="-122"/>
                <a:cs typeface="Calibri" pitchFamily="34" charset="-120"/>
              </a:rPr>
              <a:t>TRUE OR FALSE</a:t>
            </a:r>
            <a:endParaRPr lang="en-US" sz="1333" dirty="0">
              <a:solidFill>
                <a:prstClr val="black"/>
              </a:solidFill>
              <a:latin typeface="Calibri" panose="020F0502020204030204"/>
            </a:endParaRPr>
          </a:p>
        </p:txBody>
      </p:sp>
      <p:pic>
        <p:nvPicPr>
          <p:cNvPr id="7" name="Image 0" descr="preencoded.png"/>
          <p:cNvPicPr>
            <a:picLocks noChangeAspect="1"/>
          </p:cNvPicPr>
          <p:nvPr/>
        </p:nvPicPr>
        <p:blipFill>
          <a:blip r:embed="rId3"/>
          <a:stretch>
            <a:fillRect/>
          </a:stretch>
        </p:blipFill>
        <p:spPr>
          <a:xfrm>
            <a:off x="11094720" y="426720"/>
            <a:ext cx="548640" cy="548640"/>
          </a:xfrm>
          <a:prstGeom prst="rect">
            <a:avLst/>
          </a:prstGeom>
        </p:spPr>
      </p:pic>
      <p:sp>
        <p:nvSpPr>
          <p:cNvPr id="8" name="Shape 5"/>
          <p:cNvSpPr/>
          <p:nvPr/>
        </p:nvSpPr>
        <p:spPr>
          <a:xfrm>
            <a:off x="609600" y="1463040"/>
            <a:ext cx="10972800" cy="1706880"/>
          </a:xfrm>
          <a:prstGeom prst="rect">
            <a:avLst/>
          </a:prstGeom>
          <a:solidFill>
            <a:srgbClr val="FFFFFF"/>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9" name="Text 6"/>
          <p:cNvSpPr/>
          <p:nvPr/>
        </p:nvSpPr>
        <p:spPr>
          <a:xfrm>
            <a:off x="975360" y="1463040"/>
            <a:ext cx="10241280" cy="1706880"/>
          </a:xfrm>
          <a:prstGeom prst="rect">
            <a:avLst/>
          </a:prstGeom>
          <a:noFill/>
          <a:ln/>
        </p:spPr>
        <p:txBody>
          <a:bodyPr wrap="square" lIns="0" tIns="0" rIns="0" bIns="0" rtlCol="0" anchor="ctr"/>
          <a:lstStyle/>
          <a:p>
            <a:pPr defTabSz="1219170"/>
            <a:r>
              <a:rPr lang="en-US" sz="2533" b="1" dirty="0">
                <a:solidFill>
                  <a:srgbClr val="1B2A4A"/>
                </a:solidFill>
                <a:latin typeface="Georgia" pitchFamily="34" charset="0"/>
                <a:ea typeface="Georgia" pitchFamily="34" charset="-122"/>
                <a:cs typeface="Georgia" pitchFamily="34" charset="-120"/>
              </a:rPr>
              <a:t>A WRAP Crisis Plan can be notarized and used as an advance directive in some states.</a:t>
            </a:r>
            <a:endParaRPr lang="en-US" sz="2533" dirty="0">
              <a:solidFill>
                <a:prstClr val="black"/>
              </a:solidFill>
              <a:latin typeface="Calibri" panose="020F0502020204030204"/>
            </a:endParaRPr>
          </a:p>
        </p:txBody>
      </p:sp>
      <p:sp>
        <p:nvSpPr>
          <p:cNvPr id="10" name="Shape 7"/>
          <p:cNvSpPr/>
          <p:nvPr/>
        </p:nvSpPr>
        <p:spPr>
          <a:xfrm>
            <a:off x="609600" y="3657600"/>
            <a:ext cx="5181600" cy="1828800"/>
          </a:xfrm>
          <a:prstGeom prst="rect">
            <a:avLst/>
          </a:prstGeom>
          <a:solidFill>
            <a:srgbClr val="FFF0E0"/>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pic>
        <p:nvPicPr>
          <p:cNvPr id="11" name="Image 1" descr="preencoded.png"/>
          <p:cNvPicPr>
            <a:picLocks noChangeAspect="1"/>
          </p:cNvPicPr>
          <p:nvPr/>
        </p:nvPicPr>
        <p:blipFill>
          <a:blip r:embed="rId4"/>
          <a:stretch>
            <a:fillRect/>
          </a:stretch>
        </p:blipFill>
        <p:spPr>
          <a:xfrm>
            <a:off x="2621280" y="3901440"/>
            <a:ext cx="670560" cy="670560"/>
          </a:xfrm>
          <a:prstGeom prst="rect">
            <a:avLst/>
          </a:prstGeom>
        </p:spPr>
      </p:pic>
      <p:sp>
        <p:nvSpPr>
          <p:cNvPr id="12" name="Text 8"/>
          <p:cNvSpPr/>
          <p:nvPr/>
        </p:nvSpPr>
        <p:spPr>
          <a:xfrm>
            <a:off x="609600" y="4632960"/>
            <a:ext cx="5181600" cy="731520"/>
          </a:xfrm>
          <a:prstGeom prst="rect">
            <a:avLst/>
          </a:prstGeom>
          <a:noFill/>
          <a:ln/>
        </p:spPr>
        <p:txBody>
          <a:bodyPr wrap="square" lIns="0" tIns="0" rIns="0" bIns="0" rtlCol="0" anchor="ctr"/>
          <a:lstStyle/>
          <a:p>
            <a:pPr algn="ctr" defTabSz="1219170"/>
            <a:r>
              <a:rPr lang="en-US" sz="2933" b="1" dirty="0">
                <a:solidFill>
                  <a:srgbClr val="1B2A4A"/>
                </a:solidFill>
                <a:latin typeface="Georgia" pitchFamily="34" charset="0"/>
                <a:ea typeface="Georgia" pitchFamily="34" charset="-122"/>
                <a:cs typeface="Georgia" pitchFamily="34" charset="-120"/>
              </a:rPr>
              <a:t>True</a:t>
            </a:r>
            <a:endParaRPr lang="en-US" sz="2933" dirty="0">
              <a:solidFill>
                <a:prstClr val="black"/>
              </a:solidFill>
              <a:latin typeface="Calibri" panose="020F0502020204030204"/>
            </a:endParaRPr>
          </a:p>
        </p:txBody>
      </p:sp>
      <p:sp>
        <p:nvSpPr>
          <p:cNvPr id="13" name="Shape 9"/>
          <p:cNvSpPr/>
          <p:nvPr/>
        </p:nvSpPr>
        <p:spPr>
          <a:xfrm>
            <a:off x="6400800" y="3657600"/>
            <a:ext cx="5181600" cy="1828800"/>
          </a:xfrm>
          <a:prstGeom prst="rect">
            <a:avLst/>
          </a:prstGeom>
          <a:solidFill>
            <a:srgbClr val="FFF8F0"/>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pic>
        <p:nvPicPr>
          <p:cNvPr id="14" name="Image 2" descr="preencoded.png"/>
          <p:cNvPicPr>
            <a:picLocks noChangeAspect="1"/>
          </p:cNvPicPr>
          <p:nvPr/>
        </p:nvPicPr>
        <p:blipFill>
          <a:blip r:embed="rId5"/>
          <a:stretch>
            <a:fillRect/>
          </a:stretch>
        </p:blipFill>
        <p:spPr>
          <a:xfrm>
            <a:off x="8412480" y="3901440"/>
            <a:ext cx="670560" cy="670560"/>
          </a:xfrm>
          <a:prstGeom prst="rect">
            <a:avLst/>
          </a:prstGeom>
        </p:spPr>
      </p:pic>
      <p:sp>
        <p:nvSpPr>
          <p:cNvPr id="15" name="Text 10"/>
          <p:cNvSpPr/>
          <p:nvPr/>
        </p:nvSpPr>
        <p:spPr>
          <a:xfrm>
            <a:off x="6400800" y="4632960"/>
            <a:ext cx="5181600" cy="731520"/>
          </a:xfrm>
          <a:prstGeom prst="rect">
            <a:avLst/>
          </a:prstGeom>
          <a:noFill/>
          <a:ln/>
        </p:spPr>
        <p:txBody>
          <a:bodyPr wrap="square" lIns="0" tIns="0" rIns="0" bIns="0" rtlCol="0" anchor="ctr"/>
          <a:lstStyle/>
          <a:p>
            <a:pPr algn="ctr" defTabSz="1219170"/>
            <a:r>
              <a:rPr lang="en-US" sz="2933" b="1" dirty="0">
                <a:solidFill>
                  <a:srgbClr val="1B2A4A"/>
                </a:solidFill>
                <a:latin typeface="Georgia" pitchFamily="34" charset="0"/>
                <a:ea typeface="Georgia" pitchFamily="34" charset="-122"/>
                <a:cs typeface="Georgia" pitchFamily="34" charset="-120"/>
              </a:rPr>
              <a:t>False</a:t>
            </a:r>
            <a:endParaRPr lang="en-US" sz="2933" dirty="0">
              <a:solidFill>
                <a:prstClr val="black"/>
              </a:solidFill>
              <a:latin typeface="Calibri" panose="020F0502020204030204"/>
            </a:endParaRPr>
          </a:p>
        </p:txBody>
      </p:sp>
      <p:sp>
        <p:nvSpPr>
          <p:cNvPr id="16" name="Shape 11"/>
          <p:cNvSpPr/>
          <p:nvPr/>
        </p:nvSpPr>
        <p:spPr>
          <a:xfrm>
            <a:off x="0" y="6614160"/>
            <a:ext cx="12192000" cy="243840"/>
          </a:xfrm>
          <a:prstGeom prst="rect">
            <a:avLst/>
          </a:prstGeom>
          <a:solidFill>
            <a:srgbClr val="1B2A4A"/>
          </a:solidFill>
          <a:ln/>
        </p:spPr>
        <p:txBody>
          <a:bodyPr/>
          <a:lstStyle/>
          <a:p>
            <a:pPr defTabSz="1219170"/>
            <a:endParaRPr lang="en-US" sz="2400">
              <a:solidFill>
                <a:prstClr val="black"/>
              </a:solidFill>
              <a:latin typeface="Calibri" panose="020F0502020204030204"/>
            </a:endParaRPr>
          </a:p>
        </p:txBody>
      </p:sp>
      <p:sp>
        <p:nvSpPr>
          <p:cNvPr id="17" name="Text 12"/>
          <p:cNvSpPr/>
          <p:nvPr/>
        </p:nvSpPr>
        <p:spPr>
          <a:xfrm>
            <a:off x="0" y="6614160"/>
            <a:ext cx="12192000" cy="243840"/>
          </a:xfrm>
          <a:prstGeom prst="rect">
            <a:avLst/>
          </a:prstGeom>
          <a:noFill/>
          <a:ln/>
        </p:spPr>
        <p:txBody>
          <a:bodyPr wrap="square" lIns="0" tIns="0" rIns="0" bIns="0" rtlCol="0" anchor="ctr"/>
          <a:lstStyle/>
          <a:p>
            <a:pPr algn="ctr" defTabSz="1219170"/>
            <a:r>
              <a:rPr lang="en-US" sz="1333" dirty="0">
                <a:solidFill>
                  <a:srgbClr val="FFF0E0"/>
                </a:solidFill>
                <a:latin typeface="Calibri" pitchFamily="34" charset="0"/>
                <a:ea typeface="Calibri" pitchFamily="34" charset="-122"/>
                <a:cs typeface="Calibri" pitchFamily="34" charset="-120"/>
              </a:rPr>
              <a:t>Question 7 of 18</a:t>
            </a:r>
            <a:endParaRPr lang="en-US" sz="1333" dirty="0">
              <a:solidFill>
                <a:prstClr val="black"/>
              </a:solidFill>
              <a:latin typeface="Calibri" panose="020F0502020204030204"/>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2" name="Shape 0"/>
          <p:cNvSpPr/>
          <p:nvPr/>
        </p:nvSpPr>
        <p:spPr>
          <a:xfrm>
            <a:off x="0" y="0"/>
            <a:ext cx="12192000" cy="73152"/>
          </a:xfrm>
          <a:prstGeom prst="rect">
            <a:avLst/>
          </a:prstGeom>
          <a:solidFill>
            <a:srgbClr val="2E7D32"/>
          </a:solidFill>
          <a:ln/>
        </p:spPr>
        <p:txBody>
          <a:bodyPr/>
          <a:lstStyle/>
          <a:p>
            <a:pPr defTabSz="1219170"/>
            <a:endParaRPr lang="en-US" sz="2400">
              <a:solidFill>
                <a:prstClr val="black"/>
              </a:solidFill>
              <a:latin typeface="Calibri" panose="020F0502020204030204"/>
            </a:endParaRPr>
          </a:p>
        </p:txBody>
      </p:sp>
      <p:sp>
        <p:nvSpPr>
          <p:cNvPr id="3" name="Shape 1"/>
          <p:cNvSpPr/>
          <p:nvPr/>
        </p:nvSpPr>
        <p:spPr>
          <a:xfrm>
            <a:off x="609600" y="365760"/>
            <a:ext cx="853440" cy="853440"/>
          </a:xfrm>
          <a:prstGeom prst="ellipse">
            <a:avLst/>
          </a:prstGeom>
          <a:solidFill>
            <a:srgbClr val="2E7D32"/>
          </a:solidFill>
          <a:ln/>
        </p:spPr>
        <p:txBody>
          <a:bodyPr/>
          <a:lstStyle/>
          <a:p>
            <a:pPr defTabSz="1219170"/>
            <a:endParaRPr lang="en-US" sz="2400">
              <a:solidFill>
                <a:prstClr val="black"/>
              </a:solidFill>
              <a:latin typeface="Calibri" panose="020F0502020204030204"/>
            </a:endParaRPr>
          </a:p>
        </p:txBody>
      </p:sp>
      <p:sp>
        <p:nvSpPr>
          <p:cNvPr id="4" name="Text 2"/>
          <p:cNvSpPr/>
          <p:nvPr/>
        </p:nvSpPr>
        <p:spPr>
          <a:xfrm>
            <a:off x="609600" y="365760"/>
            <a:ext cx="853440" cy="853440"/>
          </a:xfrm>
          <a:prstGeom prst="rect">
            <a:avLst/>
          </a:prstGeom>
          <a:noFill/>
          <a:ln/>
        </p:spPr>
        <p:txBody>
          <a:bodyPr wrap="square" lIns="0" tIns="0" rIns="0" bIns="0" rtlCol="0" anchor="ctr"/>
          <a:lstStyle/>
          <a:p>
            <a:pPr algn="ctr" defTabSz="1219170"/>
            <a:r>
              <a:rPr lang="en-US" sz="2400" b="1">
                <a:solidFill>
                  <a:srgbClr val="FFFFFF"/>
                </a:solidFill>
                <a:latin typeface="Georgia" pitchFamily="34" charset="0"/>
                <a:ea typeface="Georgia" pitchFamily="34" charset="-122"/>
                <a:cs typeface="Georgia" pitchFamily="34" charset="-120"/>
              </a:rPr>
              <a:t>Q7</a:t>
            </a:r>
            <a:endParaRPr lang="en-US" sz="2400">
              <a:solidFill>
                <a:prstClr val="black"/>
              </a:solidFill>
              <a:latin typeface="Calibri" panose="020F0502020204030204"/>
            </a:endParaRPr>
          </a:p>
        </p:txBody>
      </p:sp>
      <p:sp>
        <p:nvSpPr>
          <p:cNvPr id="5" name="Text 3"/>
          <p:cNvSpPr/>
          <p:nvPr/>
        </p:nvSpPr>
        <p:spPr>
          <a:xfrm>
            <a:off x="1828800" y="426720"/>
            <a:ext cx="3657600" cy="365760"/>
          </a:xfrm>
          <a:prstGeom prst="rect">
            <a:avLst/>
          </a:prstGeom>
          <a:noFill/>
          <a:ln/>
        </p:spPr>
        <p:txBody>
          <a:bodyPr wrap="square" lIns="0" tIns="0" rIns="0" bIns="0" rtlCol="0" anchor="ctr"/>
          <a:lstStyle/>
          <a:p>
            <a:pPr defTabSz="1219170"/>
            <a:r>
              <a:rPr lang="en-US" sz="1333" b="1">
                <a:solidFill>
                  <a:srgbClr val="F07762"/>
                </a:solidFill>
                <a:latin typeface="Calibri" pitchFamily="34" charset="0"/>
                <a:ea typeface="Calibri" pitchFamily="34" charset="-122"/>
                <a:cs typeface="Calibri" pitchFamily="34" charset="-120"/>
              </a:rPr>
              <a:t>CRISIS PLANNING</a:t>
            </a:r>
            <a:endParaRPr lang="en-US" sz="1333">
              <a:solidFill>
                <a:prstClr val="black"/>
              </a:solidFill>
              <a:latin typeface="Calibri" panose="020F0502020204030204"/>
            </a:endParaRPr>
          </a:p>
        </p:txBody>
      </p:sp>
      <p:sp>
        <p:nvSpPr>
          <p:cNvPr id="6" name="Text 4"/>
          <p:cNvSpPr/>
          <p:nvPr/>
        </p:nvSpPr>
        <p:spPr>
          <a:xfrm>
            <a:off x="1828800" y="731520"/>
            <a:ext cx="3657600" cy="365760"/>
          </a:xfrm>
          <a:prstGeom prst="rect">
            <a:avLst/>
          </a:prstGeom>
          <a:noFill/>
          <a:ln/>
        </p:spPr>
        <p:txBody>
          <a:bodyPr wrap="square" lIns="0" tIns="0" rIns="0" bIns="0" rtlCol="0" anchor="ctr"/>
          <a:lstStyle/>
          <a:p>
            <a:pPr defTabSz="1219170"/>
            <a:r>
              <a:rPr lang="en-US" sz="1333">
                <a:solidFill>
                  <a:srgbClr val="2E7D32"/>
                </a:solidFill>
                <a:latin typeface="Calibri" pitchFamily="34" charset="0"/>
                <a:ea typeface="Calibri" pitchFamily="34" charset="-122"/>
                <a:cs typeface="Calibri" pitchFamily="34" charset="-120"/>
              </a:rPr>
              <a:t>CORRECT ANSWER</a:t>
            </a:r>
            <a:endParaRPr lang="en-US" sz="1333">
              <a:solidFill>
                <a:prstClr val="black"/>
              </a:solidFill>
              <a:latin typeface="Calibri" panose="020F0502020204030204"/>
            </a:endParaRPr>
          </a:p>
        </p:txBody>
      </p:sp>
      <p:pic>
        <p:nvPicPr>
          <p:cNvPr id="7" name="Image 0" descr="preencoded.png"/>
          <p:cNvPicPr>
            <a:picLocks noChangeAspect="1"/>
          </p:cNvPicPr>
          <p:nvPr/>
        </p:nvPicPr>
        <p:blipFill>
          <a:blip r:embed="rId2"/>
          <a:stretch>
            <a:fillRect/>
          </a:stretch>
        </p:blipFill>
        <p:spPr>
          <a:xfrm>
            <a:off x="11094720" y="426720"/>
            <a:ext cx="548640" cy="548640"/>
          </a:xfrm>
          <a:prstGeom prst="rect">
            <a:avLst/>
          </a:prstGeom>
        </p:spPr>
      </p:pic>
      <p:sp>
        <p:nvSpPr>
          <p:cNvPr id="8" name="Shape 5"/>
          <p:cNvSpPr/>
          <p:nvPr/>
        </p:nvSpPr>
        <p:spPr>
          <a:xfrm>
            <a:off x="609600" y="1463040"/>
            <a:ext cx="10972800" cy="1706880"/>
          </a:xfrm>
          <a:prstGeom prst="rect">
            <a:avLst/>
          </a:prstGeom>
          <a:solidFill>
            <a:srgbClr val="FFFFFF"/>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9" name="Text 6"/>
          <p:cNvSpPr/>
          <p:nvPr/>
        </p:nvSpPr>
        <p:spPr>
          <a:xfrm>
            <a:off x="975360" y="1463040"/>
            <a:ext cx="10241280" cy="1706880"/>
          </a:xfrm>
          <a:prstGeom prst="rect">
            <a:avLst/>
          </a:prstGeom>
          <a:noFill/>
          <a:ln/>
        </p:spPr>
        <p:txBody>
          <a:bodyPr wrap="square" lIns="0" tIns="0" rIns="0" bIns="0" rtlCol="0" anchor="ctr"/>
          <a:lstStyle/>
          <a:p>
            <a:pPr defTabSz="1219170"/>
            <a:r>
              <a:rPr lang="en-US" sz="2533" b="1">
                <a:solidFill>
                  <a:srgbClr val="1B2A4A"/>
                </a:solidFill>
                <a:latin typeface="Georgia" pitchFamily="34" charset="0"/>
                <a:ea typeface="Georgia" pitchFamily="34" charset="-122"/>
                <a:cs typeface="Georgia" pitchFamily="34" charset="-120"/>
              </a:rPr>
              <a:t>A WRAP Crisis Plan can be notarized and used as an advance directive in some states.</a:t>
            </a:r>
            <a:endParaRPr lang="en-US" sz="2533">
              <a:solidFill>
                <a:prstClr val="black"/>
              </a:solidFill>
              <a:latin typeface="Calibri" panose="020F0502020204030204"/>
            </a:endParaRPr>
          </a:p>
        </p:txBody>
      </p:sp>
      <p:sp>
        <p:nvSpPr>
          <p:cNvPr id="10" name="Shape 7"/>
          <p:cNvSpPr/>
          <p:nvPr/>
        </p:nvSpPr>
        <p:spPr>
          <a:xfrm>
            <a:off x="609600" y="3657600"/>
            <a:ext cx="5181600" cy="1828800"/>
          </a:xfrm>
          <a:prstGeom prst="rect">
            <a:avLst/>
          </a:prstGeom>
          <a:solidFill>
            <a:srgbClr val="2E7D32"/>
          </a:solidFill>
          <a:ln w="19050">
            <a:solidFill>
              <a:srgbClr val="2E7D32"/>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pic>
        <p:nvPicPr>
          <p:cNvPr id="11" name="Image 1" descr="preencoded.png"/>
          <p:cNvPicPr>
            <a:picLocks noChangeAspect="1"/>
          </p:cNvPicPr>
          <p:nvPr/>
        </p:nvPicPr>
        <p:blipFill>
          <a:blip r:embed="rId3"/>
          <a:stretch>
            <a:fillRect/>
          </a:stretch>
        </p:blipFill>
        <p:spPr>
          <a:xfrm>
            <a:off x="2621280" y="3901440"/>
            <a:ext cx="670560" cy="670560"/>
          </a:xfrm>
          <a:prstGeom prst="rect">
            <a:avLst/>
          </a:prstGeom>
        </p:spPr>
      </p:pic>
      <p:sp>
        <p:nvSpPr>
          <p:cNvPr id="12" name="Text 8"/>
          <p:cNvSpPr/>
          <p:nvPr/>
        </p:nvSpPr>
        <p:spPr>
          <a:xfrm>
            <a:off x="609600" y="4632960"/>
            <a:ext cx="5181600" cy="731520"/>
          </a:xfrm>
          <a:prstGeom prst="rect">
            <a:avLst/>
          </a:prstGeom>
          <a:noFill/>
          <a:ln/>
        </p:spPr>
        <p:txBody>
          <a:bodyPr wrap="square" lIns="0" tIns="0" rIns="0" bIns="0" rtlCol="0" anchor="ctr"/>
          <a:lstStyle/>
          <a:p>
            <a:pPr algn="ctr" defTabSz="1219170"/>
            <a:r>
              <a:rPr lang="en-US" sz="2933" b="1">
                <a:solidFill>
                  <a:srgbClr val="FFFFFF"/>
                </a:solidFill>
                <a:latin typeface="Georgia" pitchFamily="34" charset="0"/>
                <a:ea typeface="Georgia" pitchFamily="34" charset="-122"/>
                <a:cs typeface="Georgia" pitchFamily="34" charset="-120"/>
              </a:rPr>
              <a:t>True</a:t>
            </a:r>
            <a:endParaRPr lang="en-US" sz="2933">
              <a:solidFill>
                <a:prstClr val="black"/>
              </a:solidFill>
              <a:latin typeface="Calibri" panose="020F0502020204030204"/>
            </a:endParaRPr>
          </a:p>
        </p:txBody>
      </p:sp>
      <p:sp>
        <p:nvSpPr>
          <p:cNvPr id="13" name="Shape 9"/>
          <p:cNvSpPr/>
          <p:nvPr/>
        </p:nvSpPr>
        <p:spPr>
          <a:xfrm>
            <a:off x="6400800" y="3657600"/>
            <a:ext cx="5181600" cy="1828800"/>
          </a:xfrm>
          <a:prstGeom prst="rect">
            <a:avLst/>
          </a:prstGeom>
          <a:solidFill>
            <a:srgbClr val="F5F5F5"/>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pic>
        <p:nvPicPr>
          <p:cNvPr id="14" name="Image 2" descr="preencoded.png"/>
          <p:cNvPicPr>
            <a:picLocks noChangeAspect="1"/>
          </p:cNvPicPr>
          <p:nvPr/>
        </p:nvPicPr>
        <p:blipFill>
          <a:blip r:embed="rId4"/>
          <a:stretch>
            <a:fillRect/>
          </a:stretch>
        </p:blipFill>
        <p:spPr>
          <a:xfrm>
            <a:off x="8412480" y="3901440"/>
            <a:ext cx="670560" cy="670560"/>
          </a:xfrm>
          <a:prstGeom prst="rect">
            <a:avLst/>
          </a:prstGeom>
        </p:spPr>
      </p:pic>
      <p:sp>
        <p:nvSpPr>
          <p:cNvPr id="15" name="Text 10"/>
          <p:cNvSpPr/>
          <p:nvPr/>
        </p:nvSpPr>
        <p:spPr>
          <a:xfrm>
            <a:off x="6400800" y="4632960"/>
            <a:ext cx="5181600" cy="731520"/>
          </a:xfrm>
          <a:prstGeom prst="rect">
            <a:avLst/>
          </a:prstGeom>
          <a:noFill/>
          <a:ln/>
        </p:spPr>
        <p:txBody>
          <a:bodyPr wrap="square" lIns="0" tIns="0" rIns="0" bIns="0" rtlCol="0" anchor="ctr"/>
          <a:lstStyle/>
          <a:p>
            <a:pPr algn="ctr" defTabSz="1219170"/>
            <a:r>
              <a:rPr lang="en-US" sz="2933" b="1">
                <a:solidFill>
                  <a:srgbClr val="B0B0B0"/>
                </a:solidFill>
                <a:latin typeface="Georgia" pitchFamily="34" charset="0"/>
                <a:ea typeface="Georgia" pitchFamily="34" charset="-122"/>
                <a:cs typeface="Georgia" pitchFamily="34" charset="-120"/>
              </a:rPr>
              <a:t>False</a:t>
            </a:r>
            <a:endParaRPr lang="en-US" sz="2933">
              <a:solidFill>
                <a:prstClr val="black"/>
              </a:solidFill>
              <a:latin typeface="Calibri" panose="020F0502020204030204"/>
            </a:endParaRPr>
          </a:p>
        </p:txBody>
      </p:sp>
      <p:sp>
        <p:nvSpPr>
          <p:cNvPr id="16" name="Shape 11"/>
          <p:cNvSpPr/>
          <p:nvPr/>
        </p:nvSpPr>
        <p:spPr>
          <a:xfrm>
            <a:off x="0" y="6614160"/>
            <a:ext cx="12192000" cy="243840"/>
          </a:xfrm>
          <a:prstGeom prst="rect">
            <a:avLst/>
          </a:prstGeom>
          <a:solidFill>
            <a:srgbClr val="1B2A4A"/>
          </a:solidFill>
          <a:ln/>
        </p:spPr>
        <p:txBody>
          <a:bodyPr/>
          <a:lstStyle/>
          <a:p>
            <a:pPr defTabSz="1219170"/>
            <a:endParaRPr lang="en-US" sz="2400">
              <a:solidFill>
                <a:prstClr val="black"/>
              </a:solidFill>
              <a:latin typeface="Calibri" panose="020F0502020204030204"/>
            </a:endParaRPr>
          </a:p>
        </p:txBody>
      </p:sp>
      <p:sp>
        <p:nvSpPr>
          <p:cNvPr id="17" name="Text 12"/>
          <p:cNvSpPr/>
          <p:nvPr/>
        </p:nvSpPr>
        <p:spPr>
          <a:xfrm>
            <a:off x="0" y="6614160"/>
            <a:ext cx="12192000" cy="243840"/>
          </a:xfrm>
          <a:prstGeom prst="rect">
            <a:avLst/>
          </a:prstGeom>
          <a:noFill/>
          <a:ln/>
        </p:spPr>
        <p:txBody>
          <a:bodyPr wrap="square" lIns="0" tIns="0" rIns="0" bIns="0" rtlCol="0" anchor="ctr"/>
          <a:lstStyle/>
          <a:p>
            <a:pPr algn="ctr" defTabSz="1219170"/>
            <a:r>
              <a:rPr lang="en-US" sz="1333">
                <a:solidFill>
                  <a:srgbClr val="FFF0E0"/>
                </a:solidFill>
                <a:latin typeface="Calibri" pitchFamily="34" charset="0"/>
                <a:ea typeface="Calibri" pitchFamily="34" charset="-122"/>
                <a:cs typeface="Calibri" pitchFamily="34" charset="-120"/>
              </a:rPr>
              <a:t>Answer - Question 7</a:t>
            </a:r>
            <a:endParaRPr lang="en-US" sz="1333">
              <a:solidFill>
                <a:prstClr val="black"/>
              </a:solidFill>
              <a:latin typeface="Calibri" panose="020F0502020204030204"/>
            </a:endParaRPr>
          </a:p>
        </p:txBody>
      </p:sp>
      <p:sp>
        <p:nvSpPr>
          <p:cNvPr id="18" name="Explanation"/>
          <p:cNvSpPr/>
          <p:nvPr/>
        </p:nvSpPr>
        <p:spPr>
          <a:xfrm>
            <a:off x="609600" y="5600000"/>
            <a:ext cx="10972800" cy="773333"/>
          </a:xfrm>
          <a:prstGeom prst="roundRect">
            <a:avLst/>
          </a:prstGeom>
          <a:solidFill>
            <a:srgbClr val="E8F5E9"/>
          </a:solidFill>
          <a:ln/>
        </p:spPr>
        <p:txBody>
          <a:bodyPr wrap="square" lIns="121920" tIns="60960" rIns="121920" bIns="60960" rtlCol="0" anchor="t"/>
          <a:lstStyle/>
          <a:p>
            <a:pPr algn="ctr" defTabSz="1219170"/>
            <a:r>
              <a:rPr lang="en-US" sz="1600" b="1" i="1">
                <a:solidFill>
                  <a:srgbClr val="2E7D32"/>
                </a:solidFill>
                <a:latin typeface="Calibri" pitchFamily="34" charset="0"/>
              </a:rPr>
              <a:t>Why?  </a:t>
            </a:r>
            <a:r>
              <a:rPr lang="en-US" sz="1600" i="1">
                <a:solidFill>
                  <a:srgbClr val="5A6A7A"/>
                </a:solidFill>
                <a:latin typeface="Calibri" pitchFamily="34" charset="0"/>
                <a:ea typeface="Calibri" pitchFamily="34" charset="-122"/>
                <a:cs typeface="Calibri" pitchFamily="34" charset="-120"/>
              </a:rPr>
              <a:t>In some states, the WRAP Crisis Plan can serve as a legal advance directive when signed by the individual, their attorney, and witnesses.</a:t>
            </a:r>
            <a:endParaRPr lang="en-US" sz="1467">
              <a:solidFill>
                <a:prstClr val="black"/>
              </a:solidFill>
              <a:latin typeface="Calibri" panose="020F0502020204030204"/>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2" name="Shape 0"/>
          <p:cNvSpPr/>
          <p:nvPr/>
        </p:nvSpPr>
        <p:spPr>
          <a:xfrm>
            <a:off x="0" y="0"/>
            <a:ext cx="12192000" cy="73152"/>
          </a:xfrm>
          <a:prstGeom prst="rect">
            <a:avLst/>
          </a:prstGeom>
          <a:solidFill>
            <a:srgbClr val="F07762"/>
          </a:solidFill>
          <a:ln/>
        </p:spPr>
        <p:txBody>
          <a:bodyPr/>
          <a:lstStyle/>
          <a:p>
            <a:pPr defTabSz="1219170"/>
            <a:endParaRPr lang="en-US" sz="2400">
              <a:solidFill>
                <a:prstClr val="black"/>
              </a:solidFill>
              <a:latin typeface="Calibri" panose="020F0502020204030204"/>
            </a:endParaRPr>
          </a:p>
        </p:txBody>
      </p:sp>
      <p:sp>
        <p:nvSpPr>
          <p:cNvPr id="3" name="Shape 1"/>
          <p:cNvSpPr/>
          <p:nvPr/>
        </p:nvSpPr>
        <p:spPr>
          <a:xfrm>
            <a:off x="609600" y="365760"/>
            <a:ext cx="853440" cy="853440"/>
          </a:xfrm>
          <a:prstGeom prst="ellipse">
            <a:avLst/>
          </a:prstGeom>
          <a:solidFill>
            <a:srgbClr val="D4A843"/>
          </a:solidFill>
          <a:ln/>
        </p:spPr>
        <p:txBody>
          <a:bodyPr/>
          <a:lstStyle/>
          <a:p>
            <a:pPr defTabSz="1219170"/>
            <a:endParaRPr lang="en-US" sz="2400">
              <a:solidFill>
                <a:prstClr val="black"/>
              </a:solidFill>
              <a:latin typeface="Calibri" panose="020F0502020204030204"/>
            </a:endParaRPr>
          </a:p>
        </p:txBody>
      </p:sp>
      <p:sp>
        <p:nvSpPr>
          <p:cNvPr id="4" name="Text 2"/>
          <p:cNvSpPr/>
          <p:nvPr/>
        </p:nvSpPr>
        <p:spPr>
          <a:xfrm>
            <a:off x="609600" y="365760"/>
            <a:ext cx="853440" cy="853440"/>
          </a:xfrm>
          <a:prstGeom prst="rect">
            <a:avLst/>
          </a:prstGeom>
          <a:noFill/>
          <a:ln/>
        </p:spPr>
        <p:txBody>
          <a:bodyPr wrap="square" lIns="0" tIns="0" rIns="0" bIns="0" rtlCol="0" anchor="ctr"/>
          <a:lstStyle/>
          <a:p>
            <a:pPr algn="ctr" defTabSz="1219170"/>
            <a:r>
              <a:rPr lang="en-US" sz="2400" b="1" dirty="0">
                <a:solidFill>
                  <a:srgbClr val="FFFFFF"/>
                </a:solidFill>
                <a:latin typeface="Georgia" pitchFamily="34" charset="0"/>
                <a:ea typeface="Georgia" pitchFamily="34" charset="-122"/>
                <a:cs typeface="Georgia" pitchFamily="34" charset="-120"/>
              </a:rPr>
              <a:t>Q8</a:t>
            </a:r>
            <a:endParaRPr lang="en-US" sz="2400" dirty="0">
              <a:solidFill>
                <a:prstClr val="black"/>
              </a:solidFill>
              <a:latin typeface="Calibri" panose="020F0502020204030204"/>
            </a:endParaRPr>
          </a:p>
        </p:txBody>
      </p:sp>
      <p:sp>
        <p:nvSpPr>
          <p:cNvPr id="5" name="Text 3"/>
          <p:cNvSpPr/>
          <p:nvPr/>
        </p:nvSpPr>
        <p:spPr>
          <a:xfrm>
            <a:off x="1828800" y="426720"/>
            <a:ext cx="3657600" cy="365760"/>
          </a:xfrm>
          <a:prstGeom prst="rect">
            <a:avLst/>
          </a:prstGeom>
          <a:noFill/>
          <a:ln/>
        </p:spPr>
        <p:txBody>
          <a:bodyPr wrap="square" lIns="0" tIns="0" rIns="0" bIns="0" rtlCol="0" anchor="ctr"/>
          <a:lstStyle/>
          <a:p>
            <a:pPr defTabSz="1219170"/>
            <a:r>
              <a:rPr lang="en-US" sz="1333" b="1" dirty="0">
                <a:solidFill>
                  <a:srgbClr val="F07762"/>
                </a:solidFill>
                <a:latin typeface="Calibri" pitchFamily="34" charset="0"/>
                <a:ea typeface="Calibri" pitchFamily="34" charset="-122"/>
                <a:cs typeface="Calibri" pitchFamily="34" charset="-120"/>
              </a:rPr>
              <a:t>CRISIS PLANNING</a:t>
            </a:r>
            <a:endParaRPr lang="en-US" sz="1333" dirty="0">
              <a:solidFill>
                <a:prstClr val="black"/>
              </a:solidFill>
              <a:latin typeface="Calibri" panose="020F0502020204030204"/>
            </a:endParaRPr>
          </a:p>
        </p:txBody>
      </p:sp>
      <p:sp>
        <p:nvSpPr>
          <p:cNvPr id="6" name="Text 4"/>
          <p:cNvSpPr/>
          <p:nvPr/>
        </p:nvSpPr>
        <p:spPr>
          <a:xfrm>
            <a:off x="1828800" y="731520"/>
            <a:ext cx="3657600" cy="365760"/>
          </a:xfrm>
          <a:prstGeom prst="rect">
            <a:avLst/>
          </a:prstGeom>
          <a:noFill/>
          <a:ln/>
        </p:spPr>
        <p:txBody>
          <a:bodyPr wrap="square" lIns="0" tIns="0" rIns="0" bIns="0" rtlCol="0" anchor="ctr"/>
          <a:lstStyle/>
          <a:p>
            <a:pPr defTabSz="1219170"/>
            <a:r>
              <a:rPr lang="en-US" sz="1333" dirty="0">
                <a:solidFill>
                  <a:srgbClr val="2C3E6B"/>
                </a:solidFill>
                <a:latin typeface="Calibri" pitchFamily="34" charset="0"/>
                <a:ea typeface="Calibri" pitchFamily="34" charset="-122"/>
                <a:cs typeface="Calibri" pitchFamily="34" charset="-120"/>
              </a:rPr>
              <a:t>MULTIPLE CHOICE</a:t>
            </a:r>
            <a:endParaRPr lang="en-US" sz="1333" dirty="0">
              <a:solidFill>
                <a:prstClr val="black"/>
              </a:solidFill>
              <a:latin typeface="Calibri" panose="020F0502020204030204"/>
            </a:endParaRPr>
          </a:p>
        </p:txBody>
      </p:sp>
      <p:pic>
        <p:nvPicPr>
          <p:cNvPr id="7" name="Image 0" descr="preencoded.png"/>
          <p:cNvPicPr>
            <a:picLocks noChangeAspect="1"/>
          </p:cNvPicPr>
          <p:nvPr/>
        </p:nvPicPr>
        <p:blipFill>
          <a:blip r:embed="rId3"/>
          <a:stretch>
            <a:fillRect/>
          </a:stretch>
        </p:blipFill>
        <p:spPr>
          <a:xfrm>
            <a:off x="11094720" y="426720"/>
            <a:ext cx="548640" cy="548640"/>
          </a:xfrm>
          <a:prstGeom prst="rect">
            <a:avLst/>
          </a:prstGeom>
        </p:spPr>
      </p:pic>
      <p:sp>
        <p:nvSpPr>
          <p:cNvPr id="8" name="Shape 5"/>
          <p:cNvSpPr/>
          <p:nvPr/>
        </p:nvSpPr>
        <p:spPr>
          <a:xfrm>
            <a:off x="609600" y="1463040"/>
            <a:ext cx="10972800" cy="1341120"/>
          </a:xfrm>
          <a:prstGeom prst="rect">
            <a:avLst/>
          </a:prstGeom>
          <a:solidFill>
            <a:srgbClr val="FFFFFF"/>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9" name="Text 6"/>
          <p:cNvSpPr/>
          <p:nvPr/>
        </p:nvSpPr>
        <p:spPr>
          <a:xfrm>
            <a:off x="975360" y="1463040"/>
            <a:ext cx="10241280" cy="1341120"/>
          </a:xfrm>
          <a:prstGeom prst="rect">
            <a:avLst/>
          </a:prstGeom>
          <a:noFill/>
          <a:ln/>
        </p:spPr>
        <p:txBody>
          <a:bodyPr wrap="square" lIns="0" tIns="0" rIns="0" bIns="0" rtlCol="0" anchor="ctr"/>
          <a:lstStyle/>
          <a:p>
            <a:pPr defTabSz="1219170"/>
            <a:r>
              <a:rPr lang="en-US" sz="2533" b="1" dirty="0">
                <a:solidFill>
                  <a:srgbClr val="1B2A4A"/>
                </a:solidFill>
                <a:latin typeface="Georgia" pitchFamily="34" charset="0"/>
                <a:ea typeface="Georgia" pitchFamily="34" charset="-122"/>
                <a:cs typeface="Georgia" pitchFamily="34" charset="-120"/>
              </a:rPr>
              <a:t>What should the Crisis Plan include regarding danger to self or others?</a:t>
            </a:r>
            <a:endParaRPr lang="en-US" sz="2533" dirty="0">
              <a:solidFill>
                <a:prstClr val="black"/>
              </a:solidFill>
              <a:latin typeface="Calibri" panose="020F0502020204030204"/>
            </a:endParaRPr>
          </a:p>
        </p:txBody>
      </p:sp>
      <p:sp>
        <p:nvSpPr>
          <p:cNvPr id="10" name="Shape 7"/>
          <p:cNvSpPr/>
          <p:nvPr/>
        </p:nvSpPr>
        <p:spPr>
          <a:xfrm>
            <a:off x="609600" y="3169920"/>
            <a:ext cx="5425440" cy="1158240"/>
          </a:xfrm>
          <a:prstGeom prst="rect">
            <a:avLst/>
          </a:prstGeom>
          <a:solidFill>
            <a:srgbClr val="FFF0E0"/>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1" name="Text 8"/>
          <p:cNvSpPr/>
          <p:nvPr/>
        </p:nvSpPr>
        <p:spPr>
          <a:xfrm>
            <a:off x="914400" y="3169920"/>
            <a:ext cx="4815840" cy="1158240"/>
          </a:xfrm>
          <a:prstGeom prst="rect">
            <a:avLst/>
          </a:prstGeom>
          <a:noFill/>
          <a:ln/>
        </p:spPr>
        <p:txBody>
          <a:bodyPr wrap="square" lIns="0" tIns="0" rIns="0" bIns="0" rtlCol="0" anchor="ctr"/>
          <a:lstStyle/>
          <a:p>
            <a:pPr defTabSz="1219170"/>
            <a:r>
              <a:rPr lang="en-US" sz="2000" dirty="0">
                <a:solidFill>
                  <a:srgbClr val="1B2A4A"/>
                </a:solidFill>
                <a:latin typeface="Calibri" pitchFamily="34" charset="0"/>
                <a:ea typeface="Calibri" pitchFamily="34" charset="-122"/>
                <a:cs typeface="Calibri" pitchFamily="34" charset="-120"/>
              </a:rPr>
              <a:t>A) Ignore the situation until it resolves</a:t>
            </a:r>
            <a:endParaRPr lang="en-US" sz="2000" dirty="0">
              <a:solidFill>
                <a:prstClr val="black"/>
              </a:solidFill>
              <a:latin typeface="Calibri" panose="020F0502020204030204"/>
            </a:endParaRPr>
          </a:p>
        </p:txBody>
      </p:sp>
      <p:sp>
        <p:nvSpPr>
          <p:cNvPr id="12" name="Shape 9"/>
          <p:cNvSpPr/>
          <p:nvPr/>
        </p:nvSpPr>
        <p:spPr>
          <a:xfrm>
            <a:off x="6400800" y="3169920"/>
            <a:ext cx="5425440" cy="1158240"/>
          </a:xfrm>
          <a:prstGeom prst="rect">
            <a:avLst/>
          </a:prstGeom>
          <a:solidFill>
            <a:srgbClr val="FFF8F0"/>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3" name="Text 10"/>
          <p:cNvSpPr/>
          <p:nvPr/>
        </p:nvSpPr>
        <p:spPr>
          <a:xfrm>
            <a:off x="6705600" y="3169920"/>
            <a:ext cx="4815840" cy="1158240"/>
          </a:xfrm>
          <a:prstGeom prst="rect">
            <a:avLst/>
          </a:prstGeom>
          <a:noFill/>
          <a:ln/>
        </p:spPr>
        <p:txBody>
          <a:bodyPr wrap="square" lIns="0" tIns="0" rIns="0" bIns="0" rtlCol="0" anchor="ctr"/>
          <a:lstStyle/>
          <a:p>
            <a:pPr defTabSz="1219170"/>
            <a:r>
              <a:rPr lang="en-US" sz="2000" dirty="0">
                <a:solidFill>
                  <a:srgbClr val="1B2A4A"/>
                </a:solidFill>
                <a:latin typeface="Calibri" pitchFamily="34" charset="0"/>
                <a:ea typeface="Calibri" pitchFamily="34" charset="-122"/>
                <a:cs typeface="Calibri" pitchFamily="34" charset="-120"/>
              </a:rPr>
              <a:t>B) Pre-written instructions for supporters to follow</a:t>
            </a:r>
            <a:endParaRPr lang="en-US" sz="2000" dirty="0">
              <a:solidFill>
                <a:prstClr val="black"/>
              </a:solidFill>
              <a:latin typeface="Calibri" panose="020F0502020204030204"/>
            </a:endParaRPr>
          </a:p>
        </p:txBody>
      </p:sp>
      <p:sp>
        <p:nvSpPr>
          <p:cNvPr id="14" name="Shape 11"/>
          <p:cNvSpPr/>
          <p:nvPr/>
        </p:nvSpPr>
        <p:spPr>
          <a:xfrm>
            <a:off x="609600" y="4572000"/>
            <a:ext cx="5425440" cy="1158240"/>
          </a:xfrm>
          <a:prstGeom prst="rect">
            <a:avLst/>
          </a:prstGeom>
          <a:solidFill>
            <a:srgbClr val="FFF0E0"/>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5" name="Text 12"/>
          <p:cNvSpPr/>
          <p:nvPr/>
        </p:nvSpPr>
        <p:spPr>
          <a:xfrm>
            <a:off x="914400" y="4572000"/>
            <a:ext cx="4815840" cy="1158240"/>
          </a:xfrm>
          <a:prstGeom prst="rect">
            <a:avLst/>
          </a:prstGeom>
          <a:noFill/>
          <a:ln/>
        </p:spPr>
        <p:txBody>
          <a:bodyPr wrap="square" lIns="0" tIns="0" rIns="0" bIns="0" rtlCol="0" anchor="ctr"/>
          <a:lstStyle/>
          <a:p>
            <a:pPr defTabSz="1219170"/>
            <a:r>
              <a:rPr lang="en-US" sz="2000" dirty="0">
                <a:solidFill>
                  <a:srgbClr val="1B2A4A"/>
                </a:solidFill>
                <a:latin typeface="Calibri" pitchFamily="34" charset="0"/>
                <a:ea typeface="Calibri" pitchFamily="34" charset="-122"/>
                <a:cs typeface="Calibri" pitchFamily="34" charset="-120"/>
              </a:rPr>
              <a:t>C) Contact the person's employer immediately</a:t>
            </a:r>
            <a:endParaRPr lang="en-US" sz="2000" dirty="0">
              <a:solidFill>
                <a:prstClr val="black"/>
              </a:solidFill>
              <a:latin typeface="Calibri" panose="020F0502020204030204"/>
            </a:endParaRPr>
          </a:p>
        </p:txBody>
      </p:sp>
      <p:sp>
        <p:nvSpPr>
          <p:cNvPr id="16" name="Shape 13"/>
          <p:cNvSpPr/>
          <p:nvPr/>
        </p:nvSpPr>
        <p:spPr>
          <a:xfrm>
            <a:off x="6400800" y="4572000"/>
            <a:ext cx="5425440" cy="1158240"/>
          </a:xfrm>
          <a:prstGeom prst="rect">
            <a:avLst/>
          </a:prstGeom>
          <a:solidFill>
            <a:srgbClr val="FFF8F0"/>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7" name="Text 14"/>
          <p:cNvSpPr/>
          <p:nvPr/>
        </p:nvSpPr>
        <p:spPr>
          <a:xfrm>
            <a:off x="6705600" y="4572000"/>
            <a:ext cx="4815840" cy="1158240"/>
          </a:xfrm>
          <a:prstGeom prst="rect">
            <a:avLst/>
          </a:prstGeom>
          <a:noFill/>
          <a:ln/>
        </p:spPr>
        <p:txBody>
          <a:bodyPr wrap="square" lIns="0" tIns="0" rIns="0" bIns="0" rtlCol="0" anchor="ctr"/>
          <a:lstStyle/>
          <a:p>
            <a:pPr defTabSz="1219170"/>
            <a:r>
              <a:rPr lang="en-US" sz="2000" dirty="0">
                <a:solidFill>
                  <a:srgbClr val="1B2A4A"/>
                </a:solidFill>
                <a:latin typeface="Calibri" pitchFamily="34" charset="0"/>
                <a:ea typeface="Calibri" pitchFamily="34" charset="-122"/>
                <a:cs typeface="Calibri" pitchFamily="34" charset="-120"/>
              </a:rPr>
              <a:t>D) Wait for the person to request help</a:t>
            </a:r>
            <a:endParaRPr lang="en-US" sz="2000" dirty="0">
              <a:solidFill>
                <a:prstClr val="black"/>
              </a:solidFill>
              <a:latin typeface="Calibri" panose="020F0502020204030204"/>
            </a:endParaRPr>
          </a:p>
        </p:txBody>
      </p:sp>
      <p:sp>
        <p:nvSpPr>
          <p:cNvPr id="18" name="Shape 15"/>
          <p:cNvSpPr/>
          <p:nvPr/>
        </p:nvSpPr>
        <p:spPr>
          <a:xfrm>
            <a:off x="0" y="6614160"/>
            <a:ext cx="12192000" cy="243840"/>
          </a:xfrm>
          <a:prstGeom prst="rect">
            <a:avLst/>
          </a:prstGeom>
          <a:solidFill>
            <a:srgbClr val="1B2A4A"/>
          </a:solidFill>
          <a:ln/>
        </p:spPr>
        <p:txBody>
          <a:bodyPr/>
          <a:lstStyle/>
          <a:p>
            <a:pPr defTabSz="1219170"/>
            <a:endParaRPr lang="en-US" sz="2400">
              <a:solidFill>
                <a:prstClr val="black"/>
              </a:solidFill>
              <a:latin typeface="Calibri" panose="020F0502020204030204"/>
            </a:endParaRPr>
          </a:p>
        </p:txBody>
      </p:sp>
      <p:sp>
        <p:nvSpPr>
          <p:cNvPr id="19" name="Text 16"/>
          <p:cNvSpPr/>
          <p:nvPr/>
        </p:nvSpPr>
        <p:spPr>
          <a:xfrm>
            <a:off x="0" y="6614160"/>
            <a:ext cx="12192000" cy="243840"/>
          </a:xfrm>
          <a:prstGeom prst="rect">
            <a:avLst/>
          </a:prstGeom>
          <a:noFill/>
          <a:ln/>
        </p:spPr>
        <p:txBody>
          <a:bodyPr wrap="square" lIns="0" tIns="0" rIns="0" bIns="0" rtlCol="0" anchor="ctr"/>
          <a:lstStyle/>
          <a:p>
            <a:pPr algn="ctr" defTabSz="1219170"/>
            <a:r>
              <a:rPr lang="en-US" sz="1333" dirty="0">
                <a:solidFill>
                  <a:srgbClr val="FFF0E0"/>
                </a:solidFill>
                <a:latin typeface="Calibri" pitchFamily="34" charset="0"/>
                <a:ea typeface="Calibri" pitchFamily="34" charset="-122"/>
                <a:cs typeface="Calibri" pitchFamily="34" charset="-120"/>
              </a:rPr>
              <a:t>Question 8 of 18</a:t>
            </a:r>
            <a:endParaRPr lang="en-US" sz="1333" dirty="0">
              <a:solidFill>
                <a:prstClr val="black"/>
              </a:solidFill>
              <a:latin typeface="Calibri" panose="020F0502020204030204"/>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2" name="Shape 0"/>
          <p:cNvSpPr/>
          <p:nvPr/>
        </p:nvSpPr>
        <p:spPr>
          <a:xfrm>
            <a:off x="0" y="0"/>
            <a:ext cx="12192000" cy="73152"/>
          </a:xfrm>
          <a:prstGeom prst="rect">
            <a:avLst/>
          </a:prstGeom>
          <a:solidFill>
            <a:srgbClr val="2E7D32"/>
          </a:solidFill>
          <a:ln/>
        </p:spPr>
        <p:txBody>
          <a:bodyPr/>
          <a:lstStyle/>
          <a:p>
            <a:pPr defTabSz="1219170"/>
            <a:endParaRPr lang="en-US" sz="2400">
              <a:solidFill>
                <a:prstClr val="black"/>
              </a:solidFill>
              <a:latin typeface="Calibri" panose="020F0502020204030204"/>
            </a:endParaRPr>
          </a:p>
        </p:txBody>
      </p:sp>
      <p:sp>
        <p:nvSpPr>
          <p:cNvPr id="3" name="Shape 1"/>
          <p:cNvSpPr/>
          <p:nvPr/>
        </p:nvSpPr>
        <p:spPr>
          <a:xfrm>
            <a:off x="609600" y="365760"/>
            <a:ext cx="853440" cy="853440"/>
          </a:xfrm>
          <a:prstGeom prst="ellipse">
            <a:avLst/>
          </a:prstGeom>
          <a:solidFill>
            <a:srgbClr val="2E7D32"/>
          </a:solidFill>
          <a:ln/>
        </p:spPr>
        <p:txBody>
          <a:bodyPr/>
          <a:lstStyle/>
          <a:p>
            <a:pPr defTabSz="1219170"/>
            <a:endParaRPr lang="en-US" sz="2400">
              <a:solidFill>
                <a:prstClr val="black"/>
              </a:solidFill>
              <a:latin typeface="Calibri" panose="020F0502020204030204"/>
            </a:endParaRPr>
          </a:p>
        </p:txBody>
      </p:sp>
      <p:sp>
        <p:nvSpPr>
          <p:cNvPr id="4" name="Text 2"/>
          <p:cNvSpPr/>
          <p:nvPr/>
        </p:nvSpPr>
        <p:spPr>
          <a:xfrm>
            <a:off x="609600" y="365760"/>
            <a:ext cx="853440" cy="853440"/>
          </a:xfrm>
          <a:prstGeom prst="rect">
            <a:avLst/>
          </a:prstGeom>
          <a:noFill/>
          <a:ln/>
        </p:spPr>
        <p:txBody>
          <a:bodyPr wrap="square" lIns="0" tIns="0" rIns="0" bIns="0" rtlCol="0" anchor="ctr"/>
          <a:lstStyle/>
          <a:p>
            <a:pPr algn="ctr" defTabSz="1219170"/>
            <a:r>
              <a:rPr lang="en-US" sz="2400" b="1">
                <a:solidFill>
                  <a:srgbClr val="FFFFFF"/>
                </a:solidFill>
                <a:latin typeface="Georgia" pitchFamily="34" charset="0"/>
                <a:ea typeface="Georgia" pitchFamily="34" charset="-122"/>
                <a:cs typeface="Georgia" pitchFamily="34" charset="-120"/>
              </a:rPr>
              <a:t>Q8</a:t>
            </a:r>
            <a:endParaRPr lang="en-US" sz="2400">
              <a:solidFill>
                <a:prstClr val="black"/>
              </a:solidFill>
              <a:latin typeface="Calibri" panose="020F0502020204030204"/>
            </a:endParaRPr>
          </a:p>
        </p:txBody>
      </p:sp>
      <p:sp>
        <p:nvSpPr>
          <p:cNvPr id="5" name="Text 3"/>
          <p:cNvSpPr/>
          <p:nvPr/>
        </p:nvSpPr>
        <p:spPr>
          <a:xfrm>
            <a:off x="1828800" y="426720"/>
            <a:ext cx="3657600" cy="365760"/>
          </a:xfrm>
          <a:prstGeom prst="rect">
            <a:avLst/>
          </a:prstGeom>
          <a:noFill/>
          <a:ln/>
        </p:spPr>
        <p:txBody>
          <a:bodyPr wrap="square" lIns="0" tIns="0" rIns="0" bIns="0" rtlCol="0" anchor="ctr"/>
          <a:lstStyle/>
          <a:p>
            <a:pPr defTabSz="1219170"/>
            <a:r>
              <a:rPr lang="en-US" sz="1333" b="1">
                <a:solidFill>
                  <a:srgbClr val="F07762"/>
                </a:solidFill>
                <a:latin typeface="Calibri" pitchFamily="34" charset="0"/>
                <a:ea typeface="Calibri" pitchFamily="34" charset="-122"/>
                <a:cs typeface="Calibri" pitchFamily="34" charset="-120"/>
              </a:rPr>
              <a:t>CRISIS PLANNING</a:t>
            </a:r>
            <a:endParaRPr lang="en-US" sz="1333">
              <a:solidFill>
                <a:prstClr val="black"/>
              </a:solidFill>
              <a:latin typeface="Calibri" panose="020F0502020204030204"/>
            </a:endParaRPr>
          </a:p>
        </p:txBody>
      </p:sp>
      <p:sp>
        <p:nvSpPr>
          <p:cNvPr id="6" name="Text 4"/>
          <p:cNvSpPr/>
          <p:nvPr/>
        </p:nvSpPr>
        <p:spPr>
          <a:xfrm>
            <a:off x="1828800" y="731520"/>
            <a:ext cx="3657600" cy="365760"/>
          </a:xfrm>
          <a:prstGeom prst="rect">
            <a:avLst/>
          </a:prstGeom>
          <a:noFill/>
          <a:ln/>
        </p:spPr>
        <p:txBody>
          <a:bodyPr wrap="square" lIns="0" tIns="0" rIns="0" bIns="0" rtlCol="0" anchor="ctr"/>
          <a:lstStyle/>
          <a:p>
            <a:pPr defTabSz="1219170"/>
            <a:r>
              <a:rPr lang="en-US" sz="1333">
                <a:solidFill>
                  <a:srgbClr val="2E7D32"/>
                </a:solidFill>
                <a:latin typeface="Calibri" pitchFamily="34" charset="0"/>
                <a:ea typeface="Calibri" pitchFamily="34" charset="-122"/>
                <a:cs typeface="Calibri" pitchFamily="34" charset="-120"/>
              </a:rPr>
              <a:t>CORRECT ANSWER</a:t>
            </a:r>
            <a:endParaRPr lang="en-US" sz="1333">
              <a:solidFill>
                <a:prstClr val="black"/>
              </a:solidFill>
              <a:latin typeface="Calibri" panose="020F0502020204030204"/>
            </a:endParaRPr>
          </a:p>
        </p:txBody>
      </p:sp>
      <p:pic>
        <p:nvPicPr>
          <p:cNvPr id="7" name="Image 0" descr="preencoded.png"/>
          <p:cNvPicPr>
            <a:picLocks noChangeAspect="1"/>
          </p:cNvPicPr>
          <p:nvPr/>
        </p:nvPicPr>
        <p:blipFill>
          <a:blip r:embed="rId2"/>
          <a:stretch>
            <a:fillRect/>
          </a:stretch>
        </p:blipFill>
        <p:spPr>
          <a:xfrm>
            <a:off x="11094720" y="426720"/>
            <a:ext cx="548640" cy="548640"/>
          </a:xfrm>
          <a:prstGeom prst="rect">
            <a:avLst/>
          </a:prstGeom>
        </p:spPr>
      </p:pic>
      <p:sp>
        <p:nvSpPr>
          <p:cNvPr id="8" name="Shape 5"/>
          <p:cNvSpPr/>
          <p:nvPr/>
        </p:nvSpPr>
        <p:spPr>
          <a:xfrm>
            <a:off x="609600" y="1463040"/>
            <a:ext cx="10972800" cy="1341120"/>
          </a:xfrm>
          <a:prstGeom prst="rect">
            <a:avLst/>
          </a:prstGeom>
          <a:solidFill>
            <a:srgbClr val="FFFFFF"/>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9" name="Text 6"/>
          <p:cNvSpPr/>
          <p:nvPr/>
        </p:nvSpPr>
        <p:spPr>
          <a:xfrm>
            <a:off x="975360" y="1463040"/>
            <a:ext cx="10241280" cy="1341120"/>
          </a:xfrm>
          <a:prstGeom prst="rect">
            <a:avLst/>
          </a:prstGeom>
          <a:noFill/>
          <a:ln/>
        </p:spPr>
        <p:txBody>
          <a:bodyPr wrap="square" lIns="0" tIns="0" rIns="0" bIns="0" rtlCol="0" anchor="ctr"/>
          <a:lstStyle/>
          <a:p>
            <a:pPr defTabSz="1219170"/>
            <a:r>
              <a:rPr lang="en-US" sz="2533" b="1">
                <a:solidFill>
                  <a:srgbClr val="1B2A4A"/>
                </a:solidFill>
                <a:latin typeface="Georgia" pitchFamily="34" charset="0"/>
                <a:ea typeface="Georgia" pitchFamily="34" charset="-122"/>
                <a:cs typeface="Georgia" pitchFamily="34" charset="-120"/>
              </a:rPr>
              <a:t>What should the Crisis Plan include regarding danger to self or others?</a:t>
            </a:r>
            <a:endParaRPr lang="en-US" sz="2533">
              <a:solidFill>
                <a:prstClr val="black"/>
              </a:solidFill>
              <a:latin typeface="Calibri" panose="020F0502020204030204"/>
            </a:endParaRPr>
          </a:p>
        </p:txBody>
      </p:sp>
      <p:sp>
        <p:nvSpPr>
          <p:cNvPr id="10" name="Shape 7"/>
          <p:cNvSpPr/>
          <p:nvPr/>
        </p:nvSpPr>
        <p:spPr>
          <a:xfrm>
            <a:off x="609600" y="3169920"/>
            <a:ext cx="5425440" cy="1158240"/>
          </a:xfrm>
          <a:prstGeom prst="rect">
            <a:avLst/>
          </a:prstGeom>
          <a:solidFill>
            <a:srgbClr val="F5F5F5"/>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1" name="Text 8"/>
          <p:cNvSpPr/>
          <p:nvPr/>
        </p:nvSpPr>
        <p:spPr>
          <a:xfrm>
            <a:off x="914400" y="3169920"/>
            <a:ext cx="4815840" cy="1158240"/>
          </a:xfrm>
          <a:prstGeom prst="rect">
            <a:avLst/>
          </a:prstGeom>
          <a:noFill/>
          <a:ln/>
        </p:spPr>
        <p:txBody>
          <a:bodyPr wrap="square" lIns="0" tIns="0" rIns="0" bIns="0" rtlCol="0" anchor="ctr"/>
          <a:lstStyle/>
          <a:p>
            <a:pPr defTabSz="1219170"/>
            <a:r>
              <a:rPr lang="en-US" sz="2000">
                <a:solidFill>
                  <a:srgbClr val="B0B0B0"/>
                </a:solidFill>
                <a:latin typeface="Calibri" pitchFamily="34" charset="0"/>
                <a:ea typeface="Calibri" pitchFamily="34" charset="-122"/>
                <a:cs typeface="Calibri" pitchFamily="34" charset="-120"/>
              </a:rPr>
              <a:t>A) Ignore the situation until it resolves</a:t>
            </a:r>
            <a:endParaRPr lang="en-US" sz="2000">
              <a:solidFill>
                <a:prstClr val="black"/>
              </a:solidFill>
              <a:latin typeface="Calibri" panose="020F0502020204030204"/>
            </a:endParaRPr>
          </a:p>
        </p:txBody>
      </p:sp>
      <p:sp>
        <p:nvSpPr>
          <p:cNvPr id="12" name="Shape 9"/>
          <p:cNvSpPr/>
          <p:nvPr/>
        </p:nvSpPr>
        <p:spPr>
          <a:xfrm>
            <a:off x="6400800" y="3169920"/>
            <a:ext cx="5425440" cy="1158240"/>
          </a:xfrm>
          <a:prstGeom prst="rect">
            <a:avLst/>
          </a:prstGeom>
          <a:solidFill>
            <a:srgbClr val="2E7D32"/>
          </a:solidFill>
          <a:ln w="19050">
            <a:solidFill>
              <a:srgbClr val="2E7D32"/>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3" name="Text 10"/>
          <p:cNvSpPr/>
          <p:nvPr/>
        </p:nvSpPr>
        <p:spPr>
          <a:xfrm>
            <a:off x="6705600" y="3169920"/>
            <a:ext cx="4815840" cy="1158240"/>
          </a:xfrm>
          <a:prstGeom prst="rect">
            <a:avLst/>
          </a:prstGeom>
          <a:noFill/>
          <a:ln/>
        </p:spPr>
        <p:txBody>
          <a:bodyPr wrap="square" lIns="0" tIns="0" rIns="0" bIns="0" rtlCol="0" anchor="ctr"/>
          <a:lstStyle/>
          <a:p>
            <a:pPr defTabSz="1219170"/>
            <a:r>
              <a:rPr lang="en-US" sz="2000" b="1">
                <a:solidFill>
                  <a:srgbClr val="FFFFFF"/>
                </a:solidFill>
                <a:latin typeface="Calibri" pitchFamily="34" charset="0"/>
                <a:ea typeface="Calibri" pitchFamily="34" charset="-122"/>
                <a:cs typeface="Calibri" pitchFamily="34" charset="-120"/>
              </a:rPr>
              <a:t>B) Pre-written instructions for supporters to follow</a:t>
            </a:r>
            <a:endParaRPr lang="en-US" sz="2000">
              <a:solidFill>
                <a:prstClr val="black"/>
              </a:solidFill>
              <a:latin typeface="Calibri" panose="020F0502020204030204"/>
            </a:endParaRPr>
          </a:p>
        </p:txBody>
      </p:sp>
      <p:sp>
        <p:nvSpPr>
          <p:cNvPr id="14" name="Shape 11"/>
          <p:cNvSpPr/>
          <p:nvPr/>
        </p:nvSpPr>
        <p:spPr>
          <a:xfrm>
            <a:off x="609600" y="4572000"/>
            <a:ext cx="5425440" cy="1158240"/>
          </a:xfrm>
          <a:prstGeom prst="rect">
            <a:avLst/>
          </a:prstGeom>
          <a:solidFill>
            <a:srgbClr val="F5F5F5"/>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5" name="Text 12"/>
          <p:cNvSpPr/>
          <p:nvPr/>
        </p:nvSpPr>
        <p:spPr>
          <a:xfrm>
            <a:off x="914400" y="4572000"/>
            <a:ext cx="4815840" cy="1158240"/>
          </a:xfrm>
          <a:prstGeom prst="rect">
            <a:avLst/>
          </a:prstGeom>
          <a:noFill/>
          <a:ln/>
        </p:spPr>
        <p:txBody>
          <a:bodyPr wrap="square" lIns="0" tIns="0" rIns="0" bIns="0" rtlCol="0" anchor="ctr"/>
          <a:lstStyle/>
          <a:p>
            <a:pPr defTabSz="1219170"/>
            <a:r>
              <a:rPr lang="en-US" sz="2000">
                <a:solidFill>
                  <a:srgbClr val="B0B0B0"/>
                </a:solidFill>
                <a:latin typeface="Calibri" pitchFamily="34" charset="0"/>
                <a:ea typeface="Calibri" pitchFamily="34" charset="-122"/>
                <a:cs typeface="Calibri" pitchFamily="34" charset="-120"/>
              </a:rPr>
              <a:t>C) Contact the person's employer immediately</a:t>
            </a:r>
            <a:endParaRPr lang="en-US" sz="2000">
              <a:solidFill>
                <a:prstClr val="black"/>
              </a:solidFill>
              <a:latin typeface="Calibri" panose="020F0502020204030204"/>
            </a:endParaRPr>
          </a:p>
        </p:txBody>
      </p:sp>
      <p:sp>
        <p:nvSpPr>
          <p:cNvPr id="16" name="Shape 13"/>
          <p:cNvSpPr/>
          <p:nvPr/>
        </p:nvSpPr>
        <p:spPr>
          <a:xfrm>
            <a:off x="6400800" y="4572000"/>
            <a:ext cx="5425440" cy="1158240"/>
          </a:xfrm>
          <a:prstGeom prst="rect">
            <a:avLst/>
          </a:prstGeom>
          <a:solidFill>
            <a:srgbClr val="F5F5F5"/>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7" name="Text 14"/>
          <p:cNvSpPr/>
          <p:nvPr/>
        </p:nvSpPr>
        <p:spPr>
          <a:xfrm>
            <a:off x="6705600" y="4572000"/>
            <a:ext cx="4815840" cy="1158240"/>
          </a:xfrm>
          <a:prstGeom prst="rect">
            <a:avLst/>
          </a:prstGeom>
          <a:noFill/>
          <a:ln/>
        </p:spPr>
        <p:txBody>
          <a:bodyPr wrap="square" lIns="0" tIns="0" rIns="0" bIns="0" rtlCol="0" anchor="ctr"/>
          <a:lstStyle/>
          <a:p>
            <a:pPr defTabSz="1219170"/>
            <a:r>
              <a:rPr lang="en-US" sz="2000">
                <a:solidFill>
                  <a:srgbClr val="B0B0B0"/>
                </a:solidFill>
                <a:latin typeface="Calibri" pitchFamily="34" charset="0"/>
                <a:ea typeface="Calibri" pitchFamily="34" charset="-122"/>
                <a:cs typeface="Calibri" pitchFamily="34" charset="-120"/>
              </a:rPr>
              <a:t>D) Wait for the person to request help</a:t>
            </a:r>
            <a:endParaRPr lang="en-US" sz="2000">
              <a:solidFill>
                <a:prstClr val="black"/>
              </a:solidFill>
              <a:latin typeface="Calibri" panose="020F0502020204030204"/>
            </a:endParaRPr>
          </a:p>
        </p:txBody>
      </p:sp>
      <p:sp>
        <p:nvSpPr>
          <p:cNvPr id="18" name="Shape 15"/>
          <p:cNvSpPr/>
          <p:nvPr/>
        </p:nvSpPr>
        <p:spPr>
          <a:xfrm>
            <a:off x="0" y="6614160"/>
            <a:ext cx="12192000" cy="243840"/>
          </a:xfrm>
          <a:prstGeom prst="rect">
            <a:avLst/>
          </a:prstGeom>
          <a:solidFill>
            <a:srgbClr val="1B2A4A"/>
          </a:solidFill>
          <a:ln/>
        </p:spPr>
        <p:txBody>
          <a:bodyPr/>
          <a:lstStyle/>
          <a:p>
            <a:pPr defTabSz="1219170"/>
            <a:endParaRPr lang="en-US" sz="2400">
              <a:solidFill>
                <a:prstClr val="black"/>
              </a:solidFill>
              <a:latin typeface="Calibri" panose="020F0502020204030204"/>
            </a:endParaRPr>
          </a:p>
        </p:txBody>
      </p:sp>
      <p:sp>
        <p:nvSpPr>
          <p:cNvPr id="19" name="Text 16"/>
          <p:cNvSpPr/>
          <p:nvPr/>
        </p:nvSpPr>
        <p:spPr>
          <a:xfrm>
            <a:off x="0" y="6614160"/>
            <a:ext cx="12192000" cy="243840"/>
          </a:xfrm>
          <a:prstGeom prst="rect">
            <a:avLst/>
          </a:prstGeom>
          <a:noFill/>
          <a:ln/>
        </p:spPr>
        <p:txBody>
          <a:bodyPr wrap="square" lIns="0" tIns="0" rIns="0" bIns="0" rtlCol="0" anchor="ctr"/>
          <a:lstStyle/>
          <a:p>
            <a:pPr algn="ctr" defTabSz="1219170"/>
            <a:r>
              <a:rPr lang="en-US" sz="1333">
                <a:solidFill>
                  <a:srgbClr val="FFF0E0"/>
                </a:solidFill>
                <a:latin typeface="Calibri" pitchFamily="34" charset="0"/>
                <a:ea typeface="Calibri" pitchFamily="34" charset="-122"/>
                <a:cs typeface="Calibri" pitchFamily="34" charset="-120"/>
              </a:rPr>
              <a:t>Answer - Question 8</a:t>
            </a:r>
            <a:endParaRPr lang="en-US" sz="1333">
              <a:solidFill>
                <a:prstClr val="black"/>
              </a:solidFill>
              <a:latin typeface="Calibri" panose="020F0502020204030204"/>
            </a:endParaRPr>
          </a:p>
        </p:txBody>
      </p:sp>
      <p:sp>
        <p:nvSpPr>
          <p:cNvPr id="20" name="Explanation"/>
          <p:cNvSpPr/>
          <p:nvPr/>
        </p:nvSpPr>
        <p:spPr>
          <a:xfrm>
            <a:off x="609600" y="5800000"/>
            <a:ext cx="10972800" cy="773333"/>
          </a:xfrm>
          <a:prstGeom prst="roundRect">
            <a:avLst/>
          </a:prstGeom>
          <a:solidFill>
            <a:srgbClr val="E8F5E9"/>
          </a:solidFill>
          <a:ln/>
        </p:spPr>
        <p:txBody>
          <a:bodyPr wrap="square" lIns="121920" tIns="60960" rIns="121920" bIns="60960" rtlCol="0" anchor="t"/>
          <a:lstStyle/>
          <a:p>
            <a:pPr algn="ctr" defTabSz="1219170"/>
            <a:r>
              <a:rPr lang="en-US" sz="1600" b="1" i="1">
                <a:solidFill>
                  <a:srgbClr val="2E7D32"/>
                </a:solidFill>
                <a:latin typeface="Calibri" pitchFamily="34" charset="0"/>
              </a:rPr>
              <a:t>Why?  </a:t>
            </a:r>
            <a:r>
              <a:rPr lang="en-US" sz="1600" i="1">
                <a:solidFill>
                  <a:srgbClr val="5A6A7A"/>
                </a:solidFill>
                <a:latin typeface="Calibri" pitchFamily="34" charset="0"/>
                <a:ea typeface="Calibri" pitchFamily="34" charset="-122"/>
                <a:cs typeface="Calibri" pitchFamily="34" charset="-120"/>
              </a:rPr>
              <a:t>The Crisis Plan includes specific instructions for supporters to follow if the individual is a danger to themselves or others, ensuring a safer, more coordinated response.</a:t>
            </a:r>
            <a:endParaRPr lang="en-US" sz="1467">
              <a:solidFill>
                <a:prstClr val="black"/>
              </a:solidFill>
              <a:latin typeface="Calibri" panose="020F0502020204030204"/>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2" name="Shape 0"/>
          <p:cNvSpPr/>
          <p:nvPr/>
        </p:nvSpPr>
        <p:spPr>
          <a:xfrm>
            <a:off x="0" y="0"/>
            <a:ext cx="12192000" cy="73152"/>
          </a:xfrm>
          <a:prstGeom prst="rect">
            <a:avLst/>
          </a:prstGeom>
          <a:solidFill>
            <a:srgbClr val="F07762"/>
          </a:solidFill>
          <a:ln/>
        </p:spPr>
        <p:txBody>
          <a:bodyPr/>
          <a:lstStyle/>
          <a:p>
            <a:pPr defTabSz="1219170"/>
            <a:endParaRPr lang="en-US" sz="2400">
              <a:solidFill>
                <a:prstClr val="black"/>
              </a:solidFill>
              <a:latin typeface="Calibri" panose="020F0502020204030204"/>
            </a:endParaRPr>
          </a:p>
        </p:txBody>
      </p:sp>
      <p:sp>
        <p:nvSpPr>
          <p:cNvPr id="3" name="Shape 1"/>
          <p:cNvSpPr/>
          <p:nvPr/>
        </p:nvSpPr>
        <p:spPr>
          <a:xfrm>
            <a:off x="609600" y="365760"/>
            <a:ext cx="853440" cy="853440"/>
          </a:xfrm>
          <a:prstGeom prst="ellipse">
            <a:avLst/>
          </a:prstGeom>
          <a:solidFill>
            <a:srgbClr val="D4A843"/>
          </a:solidFill>
          <a:ln/>
        </p:spPr>
        <p:txBody>
          <a:bodyPr/>
          <a:lstStyle/>
          <a:p>
            <a:pPr defTabSz="1219170"/>
            <a:endParaRPr lang="en-US" sz="2400">
              <a:solidFill>
                <a:prstClr val="black"/>
              </a:solidFill>
              <a:latin typeface="Calibri" panose="020F0502020204030204"/>
            </a:endParaRPr>
          </a:p>
        </p:txBody>
      </p:sp>
      <p:sp>
        <p:nvSpPr>
          <p:cNvPr id="4" name="Text 2"/>
          <p:cNvSpPr/>
          <p:nvPr/>
        </p:nvSpPr>
        <p:spPr>
          <a:xfrm>
            <a:off x="609600" y="365760"/>
            <a:ext cx="853440" cy="853440"/>
          </a:xfrm>
          <a:prstGeom prst="rect">
            <a:avLst/>
          </a:prstGeom>
          <a:noFill/>
          <a:ln/>
        </p:spPr>
        <p:txBody>
          <a:bodyPr wrap="square" lIns="0" tIns="0" rIns="0" bIns="0" rtlCol="0" anchor="ctr"/>
          <a:lstStyle/>
          <a:p>
            <a:pPr algn="ctr" defTabSz="1219170"/>
            <a:r>
              <a:rPr lang="en-US" sz="2400" b="1" dirty="0">
                <a:solidFill>
                  <a:srgbClr val="FFFFFF"/>
                </a:solidFill>
                <a:latin typeface="Georgia" pitchFamily="34" charset="0"/>
                <a:ea typeface="Georgia" pitchFamily="34" charset="-122"/>
                <a:cs typeface="Georgia" pitchFamily="34" charset="-120"/>
              </a:rPr>
              <a:t>Q9</a:t>
            </a:r>
            <a:endParaRPr lang="en-US" sz="2400" dirty="0">
              <a:solidFill>
                <a:prstClr val="black"/>
              </a:solidFill>
              <a:latin typeface="Calibri" panose="020F0502020204030204"/>
            </a:endParaRPr>
          </a:p>
        </p:txBody>
      </p:sp>
      <p:sp>
        <p:nvSpPr>
          <p:cNvPr id="5" name="Text 3"/>
          <p:cNvSpPr/>
          <p:nvPr/>
        </p:nvSpPr>
        <p:spPr>
          <a:xfrm>
            <a:off x="1828800" y="426720"/>
            <a:ext cx="3657600" cy="365760"/>
          </a:xfrm>
          <a:prstGeom prst="rect">
            <a:avLst/>
          </a:prstGeom>
          <a:noFill/>
          <a:ln/>
        </p:spPr>
        <p:txBody>
          <a:bodyPr wrap="square" lIns="0" tIns="0" rIns="0" bIns="0" rtlCol="0" anchor="ctr"/>
          <a:lstStyle/>
          <a:p>
            <a:pPr defTabSz="1219170"/>
            <a:r>
              <a:rPr lang="en-US" sz="1333" b="1" dirty="0">
                <a:solidFill>
                  <a:srgbClr val="F07762"/>
                </a:solidFill>
                <a:latin typeface="Calibri" pitchFamily="34" charset="0"/>
                <a:ea typeface="Calibri" pitchFamily="34" charset="-122"/>
                <a:cs typeface="Calibri" pitchFamily="34" charset="-120"/>
              </a:rPr>
              <a:t>CRISIS PLANNING</a:t>
            </a:r>
            <a:endParaRPr lang="en-US" sz="1333" dirty="0">
              <a:solidFill>
                <a:prstClr val="black"/>
              </a:solidFill>
              <a:latin typeface="Calibri" panose="020F0502020204030204"/>
            </a:endParaRPr>
          </a:p>
        </p:txBody>
      </p:sp>
      <p:sp>
        <p:nvSpPr>
          <p:cNvPr id="6" name="Text 4"/>
          <p:cNvSpPr/>
          <p:nvPr/>
        </p:nvSpPr>
        <p:spPr>
          <a:xfrm>
            <a:off x="1828800" y="731520"/>
            <a:ext cx="3657600" cy="365760"/>
          </a:xfrm>
          <a:prstGeom prst="rect">
            <a:avLst/>
          </a:prstGeom>
          <a:noFill/>
          <a:ln/>
        </p:spPr>
        <p:txBody>
          <a:bodyPr wrap="square" lIns="0" tIns="0" rIns="0" bIns="0" rtlCol="0" anchor="ctr"/>
          <a:lstStyle/>
          <a:p>
            <a:pPr defTabSz="1219170"/>
            <a:r>
              <a:rPr lang="en-US" sz="1333" dirty="0">
                <a:solidFill>
                  <a:srgbClr val="2C3E6B"/>
                </a:solidFill>
                <a:latin typeface="Calibri" pitchFamily="34" charset="0"/>
                <a:ea typeface="Calibri" pitchFamily="34" charset="-122"/>
                <a:cs typeface="Calibri" pitchFamily="34" charset="-120"/>
              </a:rPr>
              <a:t>MULTIPLE CHOICE</a:t>
            </a:r>
            <a:endParaRPr lang="en-US" sz="1333" dirty="0">
              <a:solidFill>
                <a:prstClr val="black"/>
              </a:solidFill>
              <a:latin typeface="Calibri" panose="020F0502020204030204"/>
            </a:endParaRPr>
          </a:p>
        </p:txBody>
      </p:sp>
      <p:pic>
        <p:nvPicPr>
          <p:cNvPr id="7" name="Image 0" descr="preencoded.png"/>
          <p:cNvPicPr>
            <a:picLocks noChangeAspect="1"/>
          </p:cNvPicPr>
          <p:nvPr/>
        </p:nvPicPr>
        <p:blipFill>
          <a:blip r:embed="rId3"/>
          <a:stretch>
            <a:fillRect/>
          </a:stretch>
        </p:blipFill>
        <p:spPr>
          <a:xfrm>
            <a:off x="11094720" y="426720"/>
            <a:ext cx="548640" cy="548640"/>
          </a:xfrm>
          <a:prstGeom prst="rect">
            <a:avLst/>
          </a:prstGeom>
        </p:spPr>
      </p:pic>
      <p:sp>
        <p:nvSpPr>
          <p:cNvPr id="8" name="Shape 5"/>
          <p:cNvSpPr/>
          <p:nvPr/>
        </p:nvSpPr>
        <p:spPr>
          <a:xfrm>
            <a:off x="609600" y="1463040"/>
            <a:ext cx="10972800" cy="1341120"/>
          </a:xfrm>
          <a:prstGeom prst="rect">
            <a:avLst/>
          </a:prstGeom>
          <a:solidFill>
            <a:srgbClr val="FFFFFF"/>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9" name="Text 6"/>
          <p:cNvSpPr/>
          <p:nvPr/>
        </p:nvSpPr>
        <p:spPr>
          <a:xfrm>
            <a:off x="975360" y="1463040"/>
            <a:ext cx="10241280" cy="1341120"/>
          </a:xfrm>
          <a:prstGeom prst="rect">
            <a:avLst/>
          </a:prstGeom>
          <a:noFill/>
          <a:ln/>
        </p:spPr>
        <p:txBody>
          <a:bodyPr wrap="square" lIns="0" tIns="0" rIns="0" bIns="0" rtlCol="0" anchor="ctr"/>
          <a:lstStyle/>
          <a:p>
            <a:pPr defTabSz="1219170"/>
            <a:r>
              <a:rPr lang="en-US" sz="2533" b="1" dirty="0">
                <a:solidFill>
                  <a:srgbClr val="1B2A4A"/>
                </a:solidFill>
                <a:latin typeface="Georgia" pitchFamily="34" charset="0"/>
                <a:ea typeface="Georgia" pitchFamily="34" charset="-122"/>
                <a:cs typeface="Georgia" pitchFamily="34" charset="-120"/>
              </a:rPr>
              <a:t>According to the Crisis Plan, how should disagreements between supporters be settled?</a:t>
            </a:r>
            <a:endParaRPr lang="en-US" sz="2533" dirty="0">
              <a:solidFill>
                <a:prstClr val="black"/>
              </a:solidFill>
              <a:latin typeface="Calibri" panose="020F0502020204030204"/>
            </a:endParaRPr>
          </a:p>
        </p:txBody>
      </p:sp>
      <p:sp>
        <p:nvSpPr>
          <p:cNvPr id="10" name="Shape 7"/>
          <p:cNvSpPr/>
          <p:nvPr/>
        </p:nvSpPr>
        <p:spPr>
          <a:xfrm>
            <a:off x="609600" y="3169920"/>
            <a:ext cx="5425440" cy="1158240"/>
          </a:xfrm>
          <a:prstGeom prst="rect">
            <a:avLst/>
          </a:prstGeom>
          <a:solidFill>
            <a:srgbClr val="FFF0E0"/>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1" name="Text 8"/>
          <p:cNvSpPr/>
          <p:nvPr/>
        </p:nvSpPr>
        <p:spPr>
          <a:xfrm>
            <a:off x="914400" y="3169920"/>
            <a:ext cx="4815840" cy="1158240"/>
          </a:xfrm>
          <a:prstGeom prst="rect">
            <a:avLst/>
          </a:prstGeom>
          <a:noFill/>
          <a:ln/>
        </p:spPr>
        <p:txBody>
          <a:bodyPr wrap="square" lIns="0" tIns="0" rIns="0" bIns="0" rtlCol="0" anchor="ctr"/>
          <a:lstStyle/>
          <a:p>
            <a:pPr defTabSz="1219170"/>
            <a:r>
              <a:rPr lang="en-US" sz="2000" dirty="0">
                <a:solidFill>
                  <a:srgbClr val="1B2A4A"/>
                </a:solidFill>
                <a:latin typeface="Calibri" pitchFamily="34" charset="0"/>
                <a:ea typeface="Calibri" pitchFamily="34" charset="-122"/>
                <a:cs typeface="Calibri" pitchFamily="34" charset="-120"/>
              </a:rPr>
              <a:t>A) By a judge or legal authority</a:t>
            </a:r>
            <a:endParaRPr lang="en-US" sz="2000" dirty="0">
              <a:solidFill>
                <a:prstClr val="black"/>
              </a:solidFill>
              <a:latin typeface="Calibri" panose="020F0502020204030204"/>
            </a:endParaRPr>
          </a:p>
        </p:txBody>
      </p:sp>
      <p:sp>
        <p:nvSpPr>
          <p:cNvPr id="12" name="Shape 9"/>
          <p:cNvSpPr/>
          <p:nvPr/>
        </p:nvSpPr>
        <p:spPr>
          <a:xfrm>
            <a:off x="6400800" y="3169920"/>
            <a:ext cx="5425440" cy="1158240"/>
          </a:xfrm>
          <a:prstGeom prst="rect">
            <a:avLst/>
          </a:prstGeom>
          <a:solidFill>
            <a:srgbClr val="FFF8F0"/>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3" name="Text 10"/>
          <p:cNvSpPr/>
          <p:nvPr/>
        </p:nvSpPr>
        <p:spPr>
          <a:xfrm>
            <a:off x="6705600" y="3169920"/>
            <a:ext cx="4815840" cy="1158240"/>
          </a:xfrm>
          <a:prstGeom prst="rect">
            <a:avLst/>
          </a:prstGeom>
          <a:noFill/>
          <a:ln/>
        </p:spPr>
        <p:txBody>
          <a:bodyPr wrap="square" lIns="0" tIns="0" rIns="0" bIns="0" rtlCol="0" anchor="ctr"/>
          <a:lstStyle/>
          <a:p>
            <a:pPr defTabSz="1219170"/>
            <a:r>
              <a:rPr lang="en-US" sz="2000" dirty="0">
                <a:solidFill>
                  <a:srgbClr val="1B2A4A"/>
                </a:solidFill>
                <a:latin typeface="Calibri" pitchFamily="34" charset="0"/>
                <a:ea typeface="Calibri" pitchFamily="34" charset="-122"/>
                <a:cs typeface="Calibri" pitchFamily="34" charset="-120"/>
              </a:rPr>
              <a:t>B) By the method the individual described in their plan</a:t>
            </a:r>
            <a:endParaRPr lang="en-US" sz="2000" dirty="0">
              <a:solidFill>
                <a:prstClr val="black"/>
              </a:solidFill>
              <a:latin typeface="Calibri" panose="020F0502020204030204"/>
            </a:endParaRPr>
          </a:p>
        </p:txBody>
      </p:sp>
      <p:sp>
        <p:nvSpPr>
          <p:cNvPr id="14" name="Shape 11"/>
          <p:cNvSpPr/>
          <p:nvPr/>
        </p:nvSpPr>
        <p:spPr>
          <a:xfrm>
            <a:off x="609600" y="4572000"/>
            <a:ext cx="5425440" cy="1158240"/>
          </a:xfrm>
          <a:prstGeom prst="rect">
            <a:avLst/>
          </a:prstGeom>
          <a:solidFill>
            <a:srgbClr val="FFF0E0"/>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5" name="Text 12"/>
          <p:cNvSpPr/>
          <p:nvPr/>
        </p:nvSpPr>
        <p:spPr>
          <a:xfrm>
            <a:off x="914400" y="4572000"/>
            <a:ext cx="4815840" cy="1158240"/>
          </a:xfrm>
          <a:prstGeom prst="rect">
            <a:avLst/>
          </a:prstGeom>
          <a:noFill/>
          <a:ln/>
        </p:spPr>
        <p:txBody>
          <a:bodyPr wrap="square" lIns="0" tIns="0" rIns="0" bIns="0" rtlCol="0" anchor="ctr"/>
          <a:lstStyle/>
          <a:p>
            <a:pPr defTabSz="1219170"/>
            <a:r>
              <a:rPr lang="en-US" sz="2000" dirty="0">
                <a:solidFill>
                  <a:srgbClr val="1B2A4A"/>
                </a:solidFill>
                <a:latin typeface="Calibri" pitchFamily="34" charset="0"/>
                <a:ea typeface="Calibri" pitchFamily="34" charset="-122"/>
                <a:cs typeface="Calibri" pitchFamily="34" charset="-120"/>
              </a:rPr>
              <a:t>C) By a majority vote among all friends</a:t>
            </a:r>
            <a:endParaRPr lang="en-US" sz="2000" dirty="0">
              <a:solidFill>
                <a:prstClr val="black"/>
              </a:solidFill>
              <a:latin typeface="Calibri" panose="020F0502020204030204"/>
            </a:endParaRPr>
          </a:p>
        </p:txBody>
      </p:sp>
      <p:sp>
        <p:nvSpPr>
          <p:cNvPr id="16" name="Shape 13"/>
          <p:cNvSpPr/>
          <p:nvPr/>
        </p:nvSpPr>
        <p:spPr>
          <a:xfrm>
            <a:off x="6400800" y="4572000"/>
            <a:ext cx="5425440" cy="1158240"/>
          </a:xfrm>
          <a:prstGeom prst="rect">
            <a:avLst/>
          </a:prstGeom>
          <a:solidFill>
            <a:srgbClr val="FFF8F0"/>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7" name="Text 14"/>
          <p:cNvSpPr/>
          <p:nvPr/>
        </p:nvSpPr>
        <p:spPr>
          <a:xfrm>
            <a:off x="6705600" y="4572000"/>
            <a:ext cx="4815840" cy="1158240"/>
          </a:xfrm>
          <a:prstGeom prst="rect">
            <a:avLst/>
          </a:prstGeom>
          <a:noFill/>
          <a:ln/>
        </p:spPr>
        <p:txBody>
          <a:bodyPr wrap="square" lIns="0" tIns="0" rIns="0" bIns="0" rtlCol="0" anchor="ctr"/>
          <a:lstStyle/>
          <a:p>
            <a:pPr defTabSz="1219170"/>
            <a:r>
              <a:rPr lang="en-US" sz="2000" dirty="0">
                <a:solidFill>
                  <a:srgbClr val="1B2A4A"/>
                </a:solidFill>
                <a:latin typeface="Calibri" pitchFamily="34" charset="0"/>
                <a:ea typeface="Calibri" pitchFamily="34" charset="-122"/>
                <a:cs typeface="Calibri" pitchFamily="34" charset="-120"/>
              </a:rPr>
              <a:t>D) Disagreements should be avoided entirely</a:t>
            </a:r>
            <a:endParaRPr lang="en-US" sz="2000" dirty="0">
              <a:solidFill>
                <a:prstClr val="black"/>
              </a:solidFill>
              <a:latin typeface="Calibri" panose="020F0502020204030204"/>
            </a:endParaRPr>
          </a:p>
        </p:txBody>
      </p:sp>
      <p:sp>
        <p:nvSpPr>
          <p:cNvPr id="18" name="Shape 15"/>
          <p:cNvSpPr/>
          <p:nvPr/>
        </p:nvSpPr>
        <p:spPr>
          <a:xfrm>
            <a:off x="0" y="6614160"/>
            <a:ext cx="12192000" cy="243840"/>
          </a:xfrm>
          <a:prstGeom prst="rect">
            <a:avLst/>
          </a:prstGeom>
          <a:solidFill>
            <a:srgbClr val="1B2A4A"/>
          </a:solidFill>
          <a:ln/>
        </p:spPr>
        <p:txBody>
          <a:bodyPr/>
          <a:lstStyle/>
          <a:p>
            <a:pPr defTabSz="1219170"/>
            <a:endParaRPr lang="en-US" sz="2400">
              <a:solidFill>
                <a:prstClr val="black"/>
              </a:solidFill>
              <a:latin typeface="Calibri" panose="020F0502020204030204"/>
            </a:endParaRPr>
          </a:p>
        </p:txBody>
      </p:sp>
      <p:sp>
        <p:nvSpPr>
          <p:cNvPr id="19" name="Text 16"/>
          <p:cNvSpPr/>
          <p:nvPr/>
        </p:nvSpPr>
        <p:spPr>
          <a:xfrm>
            <a:off x="0" y="6614160"/>
            <a:ext cx="12192000" cy="243840"/>
          </a:xfrm>
          <a:prstGeom prst="rect">
            <a:avLst/>
          </a:prstGeom>
          <a:noFill/>
          <a:ln/>
        </p:spPr>
        <p:txBody>
          <a:bodyPr wrap="square" lIns="0" tIns="0" rIns="0" bIns="0" rtlCol="0" anchor="ctr"/>
          <a:lstStyle/>
          <a:p>
            <a:pPr algn="ctr" defTabSz="1219170"/>
            <a:r>
              <a:rPr lang="en-US" sz="1333" dirty="0">
                <a:solidFill>
                  <a:srgbClr val="FFF0E0"/>
                </a:solidFill>
                <a:latin typeface="Calibri" pitchFamily="34" charset="0"/>
                <a:ea typeface="Calibri" pitchFamily="34" charset="-122"/>
                <a:cs typeface="Calibri" pitchFamily="34" charset="-120"/>
              </a:rPr>
              <a:t>Question 9 of 18</a:t>
            </a:r>
            <a:endParaRPr lang="en-US" sz="1333" dirty="0">
              <a:solidFill>
                <a:prstClr val="black"/>
              </a:solidFill>
              <a:latin typeface="Calibri" panose="020F0502020204030204"/>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2" name="Shape 0"/>
          <p:cNvSpPr/>
          <p:nvPr/>
        </p:nvSpPr>
        <p:spPr>
          <a:xfrm>
            <a:off x="0" y="0"/>
            <a:ext cx="12192000" cy="73152"/>
          </a:xfrm>
          <a:prstGeom prst="rect">
            <a:avLst/>
          </a:prstGeom>
          <a:solidFill>
            <a:srgbClr val="2E7D32"/>
          </a:solidFill>
          <a:ln/>
        </p:spPr>
        <p:txBody>
          <a:bodyPr/>
          <a:lstStyle/>
          <a:p>
            <a:pPr defTabSz="1219170"/>
            <a:endParaRPr lang="en-US" sz="2400">
              <a:solidFill>
                <a:prstClr val="black"/>
              </a:solidFill>
              <a:latin typeface="Calibri" panose="020F0502020204030204"/>
            </a:endParaRPr>
          </a:p>
        </p:txBody>
      </p:sp>
      <p:sp>
        <p:nvSpPr>
          <p:cNvPr id="3" name="Shape 1"/>
          <p:cNvSpPr/>
          <p:nvPr/>
        </p:nvSpPr>
        <p:spPr>
          <a:xfrm>
            <a:off x="609600" y="365760"/>
            <a:ext cx="853440" cy="853440"/>
          </a:xfrm>
          <a:prstGeom prst="ellipse">
            <a:avLst/>
          </a:prstGeom>
          <a:solidFill>
            <a:srgbClr val="2E7D32"/>
          </a:solidFill>
          <a:ln/>
        </p:spPr>
        <p:txBody>
          <a:bodyPr/>
          <a:lstStyle/>
          <a:p>
            <a:pPr defTabSz="1219170"/>
            <a:endParaRPr lang="en-US" sz="2400">
              <a:solidFill>
                <a:prstClr val="black"/>
              </a:solidFill>
              <a:latin typeface="Calibri" panose="020F0502020204030204"/>
            </a:endParaRPr>
          </a:p>
        </p:txBody>
      </p:sp>
      <p:sp>
        <p:nvSpPr>
          <p:cNvPr id="4" name="Text 2"/>
          <p:cNvSpPr/>
          <p:nvPr/>
        </p:nvSpPr>
        <p:spPr>
          <a:xfrm>
            <a:off x="609600" y="365760"/>
            <a:ext cx="853440" cy="853440"/>
          </a:xfrm>
          <a:prstGeom prst="rect">
            <a:avLst/>
          </a:prstGeom>
          <a:noFill/>
          <a:ln/>
        </p:spPr>
        <p:txBody>
          <a:bodyPr wrap="square" lIns="0" tIns="0" rIns="0" bIns="0" rtlCol="0" anchor="ctr"/>
          <a:lstStyle/>
          <a:p>
            <a:pPr algn="ctr" defTabSz="1219170"/>
            <a:r>
              <a:rPr lang="en-US" sz="2400" b="1">
                <a:solidFill>
                  <a:srgbClr val="FFFFFF"/>
                </a:solidFill>
                <a:latin typeface="Georgia" pitchFamily="34" charset="0"/>
                <a:ea typeface="Georgia" pitchFamily="34" charset="-122"/>
                <a:cs typeface="Georgia" pitchFamily="34" charset="-120"/>
              </a:rPr>
              <a:t>Q9</a:t>
            </a:r>
            <a:endParaRPr lang="en-US" sz="2400">
              <a:solidFill>
                <a:prstClr val="black"/>
              </a:solidFill>
              <a:latin typeface="Calibri" panose="020F0502020204030204"/>
            </a:endParaRPr>
          </a:p>
        </p:txBody>
      </p:sp>
      <p:sp>
        <p:nvSpPr>
          <p:cNvPr id="5" name="Text 3"/>
          <p:cNvSpPr/>
          <p:nvPr/>
        </p:nvSpPr>
        <p:spPr>
          <a:xfrm>
            <a:off x="1828800" y="426720"/>
            <a:ext cx="3657600" cy="365760"/>
          </a:xfrm>
          <a:prstGeom prst="rect">
            <a:avLst/>
          </a:prstGeom>
          <a:noFill/>
          <a:ln/>
        </p:spPr>
        <p:txBody>
          <a:bodyPr wrap="square" lIns="0" tIns="0" rIns="0" bIns="0" rtlCol="0" anchor="ctr"/>
          <a:lstStyle/>
          <a:p>
            <a:pPr defTabSz="1219170"/>
            <a:r>
              <a:rPr lang="en-US" sz="1333" b="1">
                <a:solidFill>
                  <a:srgbClr val="F07762"/>
                </a:solidFill>
                <a:latin typeface="Calibri" pitchFamily="34" charset="0"/>
                <a:ea typeface="Calibri" pitchFamily="34" charset="-122"/>
                <a:cs typeface="Calibri" pitchFamily="34" charset="-120"/>
              </a:rPr>
              <a:t>CRISIS PLANNING</a:t>
            </a:r>
            <a:endParaRPr lang="en-US" sz="1333">
              <a:solidFill>
                <a:prstClr val="black"/>
              </a:solidFill>
              <a:latin typeface="Calibri" panose="020F0502020204030204"/>
            </a:endParaRPr>
          </a:p>
        </p:txBody>
      </p:sp>
      <p:sp>
        <p:nvSpPr>
          <p:cNvPr id="6" name="Text 4"/>
          <p:cNvSpPr/>
          <p:nvPr/>
        </p:nvSpPr>
        <p:spPr>
          <a:xfrm>
            <a:off x="1828800" y="731520"/>
            <a:ext cx="3657600" cy="365760"/>
          </a:xfrm>
          <a:prstGeom prst="rect">
            <a:avLst/>
          </a:prstGeom>
          <a:noFill/>
          <a:ln/>
        </p:spPr>
        <p:txBody>
          <a:bodyPr wrap="square" lIns="0" tIns="0" rIns="0" bIns="0" rtlCol="0" anchor="ctr"/>
          <a:lstStyle/>
          <a:p>
            <a:pPr defTabSz="1219170"/>
            <a:r>
              <a:rPr lang="en-US" sz="1333">
                <a:solidFill>
                  <a:srgbClr val="2E7D32"/>
                </a:solidFill>
                <a:latin typeface="Calibri" pitchFamily="34" charset="0"/>
                <a:ea typeface="Calibri" pitchFamily="34" charset="-122"/>
                <a:cs typeface="Calibri" pitchFamily="34" charset="-120"/>
              </a:rPr>
              <a:t>CORRECT ANSWER</a:t>
            </a:r>
            <a:endParaRPr lang="en-US" sz="1333">
              <a:solidFill>
                <a:prstClr val="black"/>
              </a:solidFill>
              <a:latin typeface="Calibri" panose="020F0502020204030204"/>
            </a:endParaRPr>
          </a:p>
        </p:txBody>
      </p:sp>
      <p:pic>
        <p:nvPicPr>
          <p:cNvPr id="7" name="Image 0" descr="preencoded.png"/>
          <p:cNvPicPr>
            <a:picLocks noChangeAspect="1"/>
          </p:cNvPicPr>
          <p:nvPr/>
        </p:nvPicPr>
        <p:blipFill>
          <a:blip r:embed="rId2"/>
          <a:stretch>
            <a:fillRect/>
          </a:stretch>
        </p:blipFill>
        <p:spPr>
          <a:xfrm>
            <a:off x="11094720" y="426720"/>
            <a:ext cx="548640" cy="548640"/>
          </a:xfrm>
          <a:prstGeom prst="rect">
            <a:avLst/>
          </a:prstGeom>
        </p:spPr>
      </p:pic>
      <p:sp>
        <p:nvSpPr>
          <p:cNvPr id="8" name="Shape 5"/>
          <p:cNvSpPr/>
          <p:nvPr/>
        </p:nvSpPr>
        <p:spPr>
          <a:xfrm>
            <a:off x="609600" y="1463040"/>
            <a:ext cx="10972800" cy="1341120"/>
          </a:xfrm>
          <a:prstGeom prst="rect">
            <a:avLst/>
          </a:prstGeom>
          <a:solidFill>
            <a:srgbClr val="FFFFFF"/>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9" name="Text 6"/>
          <p:cNvSpPr/>
          <p:nvPr/>
        </p:nvSpPr>
        <p:spPr>
          <a:xfrm>
            <a:off x="975360" y="1463040"/>
            <a:ext cx="10241280" cy="1341120"/>
          </a:xfrm>
          <a:prstGeom prst="rect">
            <a:avLst/>
          </a:prstGeom>
          <a:noFill/>
          <a:ln/>
        </p:spPr>
        <p:txBody>
          <a:bodyPr wrap="square" lIns="0" tIns="0" rIns="0" bIns="0" rtlCol="0" anchor="ctr"/>
          <a:lstStyle/>
          <a:p>
            <a:pPr defTabSz="1219170"/>
            <a:r>
              <a:rPr lang="en-US" sz="2533" b="1">
                <a:solidFill>
                  <a:srgbClr val="1B2A4A"/>
                </a:solidFill>
                <a:latin typeface="Georgia" pitchFamily="34" charset="0"/>
                <a:ea typeface="Georgia" pitchFamily="34" charset="-122"/>
                <a:cs typeface="Georgia" pitchFamily="34" charset="-120"/>
              </a:rPr>
              <a:t>According to the Crisis Plan, how should disagreements between supporters be settled?</a:t>
            </a:r>
            <a:endParaRPr lang="en-US" sz="2533">
              <a:solidFill>
                <a:prstClr val="black"/>
              </a:solidFill>
              <a:latin typeface="Calibri" panose="020F0502020204030204"/>
            </a:endParaRPr>
          </a:p>
        </p:txBody>
      </p:sp>
      <p:sp>
        <p:nvSpPr>
          <p:cNvPr id="10" name="Shape 7"/>
          <p:cNvSpPr/>
          <p:nvPr/>
        </p:nvSpPr>
        <p:spPr>
          <a:xfrm>
            <a:off x="609600" y="3169920"/>
            <a:ext cx="5425440" cy="1158240"/>
          </a:xfrm>
          <a:prstGeom prst="rect">
            <a:avLst/>
          </a:prstGeom>
          <a:solidFill>
            <a:srgbClr val="F5F5F5"/>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1" name="Text 8"/>
          <p:cNvSpPr/>
          <p:nvPr/>
        </p:nvSpPr>
        <p:spPr>
          <a:xfrm>
            <a:off x="914400" y="3169920"/>
            <a:ext cx="4815840" cy="1158240"/>
          </a:xfrm>
          <a:prstGeom prst="rect">
            <a:avLst/>
          </a:prstGeom>
          <a:noFill/>
          <a:ln/>
        </p:spPr>
        <p:txBody>
          <a:bodyPr wrap="square" lIns="0" tIns="0" rIns="0" bIns="0" rtlCol="0" anchor="ctr"/>
          <a:lstStyle/>
          <a:p>
            <a:pPr defTabSz="1219170"/>
            <a:r>
              <a:rPr lang="en-US" sz="2000">
                <a:solidFill>
                  <a:srgbClr val="B0B0B0"/>
                </a:solidFill>
                <a:latin typeface="Calibri" pitchFamily="34" charset="0"/>
                <a:ea typeface="Calibri" pitchFamily="34" charset="-122"/>
                <a:cs typeface="Calibri" pitchFamily="34" charset="-120"/>
              </a:rPr>
              <a:t>A) By a judge or legal authority</a:t>
            </a:r>
            <a:endParaRPr lang="en-US" sz="2000">
              <a:solidFill>
                <a:prstClr val="black"/>
              </a:solidFill>
              <a:latin typeface="Calibri" panose="020F0502020204030204"/>
            </a:endParaRPr>
          </a:p>
        </p:txBody>
      </p:sp>
      <p:sp>
        <p:nvSpPr>
          <p:cNvPr id="12" name="Shape 9"/>
          <p:cNvSpPr/>
          <p:nvPr/>
        </p:nvSpPr>
        <p:spPr>
          <a:xfrm>
            <a:off x="6400800" y="3169920"/>
            <a:ext cx="5425440" cy="1158240"/>
          </a:xfrm>
          <a:prstGeom prst="rect">
            <a:avLst/>
          </a:prstGeom>
          <a:solidFill>
            <a:srgbClr val="2E7D32"/>
          </a:solidFill>
          <a:ln w="19050">
            <a:solidFill>
              <a:srgbClr val="2E7D32"/>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3" name="Text 10"/>
          <p:cNvSpPr/>
          <p:nvPr/>
        </p:nvSpPr>
        <p:spPr>
          <a:xfrm>
            <a:off x="6705600" y="3169920"/>
            <a:ext cx="4815840" cy="1158240"/>
          </a:xfrm>
          <a:prstGeom prst="rect">
            <a:avLst/>
          </a:prstGeom>
          <a:noFill/>
          <a:ln/>
        </p:spPr>
        <p:txBody>
          <a:bodyPr wrap="square" lIns="0" tIns="0" rIns="0" bIns="0" rtlCol="0" anchor="ctr"/>
          <a:lstStyle/>
          <a:p>
            <a:pPr defTabSz="1219170"/>
            <a:r>
              <a:rPr lang="en-US" sz="2000" b="1">
                <a:solidFill>
                  <a:srgbClr val="FFFFFF"/>
                </a:solidFill>
                <a:latin typeface="Calibri" pitchFamily="34" charset="0"/>
                <a:ea typeface="Calibri" pitchFamily="34" charset="-122"/>
                <a:cs typeface="Calibri" pitchFamily="34" charset="-120"/>
              </a:rPr>
              <a:t>B) By the method the individual described in their plan</a:t>
            </a:r>
            <a:endParaRPr lang="en-US" sz="2000">
              <a:solidFill>
                <a:prstClr val="black"/>
              </a:solidFill>
              <a:latin typeface="Calibri" panose="020F0502020204030204"/>
            </a:endParaRPr>
          </a:p>
        </p:txBody>
      </p:sp>
      <p:sp>
        <p:nvSpPr>
          <p:cNvPr id="14" name="Shape 11"/>
          <p:cNvSpPr/>
          <p:nvPr/>
        </p:nvSpPr>
        <p:spPr>
          <a:xfrm>
            <a:off x="609600" y="4572000"/>
            <a:ext cx="5425440" cy="1158240"/>
          </a:xfrm>
          <a:prstGeom prst="rect">
            <a:avLst/>
          </a:prstGeom>
          <a:solidFill>
            <a:srgbClr val="F5F5F5"/>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5" name="Text 12"/>
          <p:cNvSpPr/>
          <p:nvPr/>
        </p:nvSpPr>
        <p:spPr>
          <a:xfrm>
            <a:off x="914400" y="4572000"/>
            <a:ext cx="4815840" cy="1158240"/>
          </a:xfrm>
          <a:prstGeom prst="rect">
            <a:avLst/>
          </a:prstGeom>
          <a:noFill/>
          <a:ln/>
        </p:spPr>
        <p:txBody>
          <a:bodyPr wrap="square" lIns="0" tIns="0" rIns="0" bIns="0" rtlCol="0" anchor="ctr"/>
          <a:lstStyle/>
          <a:p>
            <a:pPr defTabSz="1219170"/>
            <a:r>
              <a:rPr lang="en-US" sz="2000">
                <a:solidFill>
                  <a:srgbClr val="B0B0B0"/>
                </a:solidFill>
                <a:latin typeface="Calibri" pitchFamily="34" charset="0"/>
                <a:ea typeface="Calibri" pitchFamily="34" charset="-122"/>
                <a:cs typeface="Calibri" pitchFamily="34" charset="-120"/>
              </a:rPr>
              <a:t>C) By a majority vote among all friends</a:t>
            </a:r>
            <a:endParaRPr lang="en-US" sz="2000">
              <a:solidFill>
                <a:prstClr val="black"/>
              </a:solidFill>
              <a:latin typeface="Calibri" panose="020F0502020204030204"/>
            </a:endParaRPr>
          </a:p>
        </p:txBody>
      </p:sp>
      <p:sp>
        <p:nvSpPr>
          <p:cNvPr id="16" name="Shape 13"/>
          <p:cNvSpPr/>
          <p:nvPr/>
        </p:nvSpPr>
        <p:spPr>
          <a:xfrm>
            <a:off x="6400800" y="4572000"/>
            <a:ext cx="5425440" cy="1158240"/>
          </a:xfrm>
          <a:prstGeom prst="rect">
            <a:avLst/>
          </a:prstGeom>
          <a:solidFill>
            <a:srgbClr val="F5F5F5"/>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7" name="Text 14"/>
          <p:cNvSpPr/>
          <p:nvPr/>
        </p:nvSpPr>
        <p:spPr>
          <a:xfrm>
            <a:off x="6705600" y="4572000"/>
            <a:ext cx="4815840" cy="1158240"/>
          </a:xfrm>
          <a:prstGeom prst="rect">
            <a:avLst/>
          </a:prstGeom>
          <a:noFill/>
          <a:ln/>
        </p:spPr>
        <p:txBody>
          <a:bodyPr wrap="square" lIns="0" tIns="0" rIns="0" bIns="0" rtlCol="0" anchor="ctr"/>
          <a:lstStyle/>
          <a:p>
            <a:pPr defTabSz="1219170"/>
            <a:r>
              <a:rPr lang="en-US" sz="2000">
                <a:solidFill>
                  <a:srgbClr val="B0B0B0"/>
                </a:solidFill>
                <a:latin typeface="Calibri" pitchFamily="34" charset="0"/>
                <a:ea typeface="Calibri" pitchFamily="34" charset="-122"/>
                <a:cs typeface="Calibri" pitchFamily="34" charset="-120"/>
              </a:rPr>
              <a:t>D) Disagreements should be avoided entirely</a:t>
            </a:r>
            <a:endParaRPr lang="en-US" sz="2000">
              <a:solidFill>
                <a:prstClr val="black"/>
              </a:solidFill>
              <a:latin typeface="Calibri" panose="020F0502020204030204"/>
            </a:endParaRPr>
          </a:p>
        </p:txBody>
      </p:sp>
      <p:sp>
        <p:nvSpPr>
          <p:cNvPr id="18" name="Shape 15"/>
          <p:cNvSpPr/>
          <p:nvPr/>
        </p:nvSpPr>
        <p:spPr>
          <a:xfrm>
            <a:off x="0" y="6614160"/>
            <a:ext cx="12192000" cy="243840"/>
          </a:xfrm>
          <a:prstGeom prst="rect">
            <a:avLst/>
          </a:prstGeom>
          <a:solidFill>
            <a:srgbClr val="1B2A4A"/>
          </a:solidFill>
          <a:ln/>
        </p:spPr>
        <p:txBody>
          <a:bodyPr/>
          <a:lstStyle/>
          <a:p>
            <a:pPr defTabSz="1219170"/>
            <a:endParaRPr lang="en-US" sz="2400">
              <a:solidFill>
                <a:prstClr val="black"/>
              </a:solidFill>
              <a:latin typeface="Calibri" panose="020F0502020204030204"/>
            </a:endParaRPr>
          </a:p>
        </p:txBody>
      </p:sp>
      <p:sp>
        <p:nvSpPr>
          <p:cNvPr id="19" name="Text 16"/>
          <p:cNvSpPr/>
          <p:nvPr/>
        </p:nvSpPr>
        <p:spPr>
          <a:xfrm>
            <a:off x="0" y="6614160"/>
            <a:ext cx="12192000" cy="243840"/>
          </a:xfrm>
          <a:prstGeom prst="rect">
            <a:avLst/>
          </a:prstGeom>
          <a:noFill/>
          <a:ln/>
        </p:spPr>
        <p:txBody>
          <a:bodyPr wrap="square" lIns="0" tIns="0" rIns="0" bIns="0" rtlCol="0" anchor="ctr"/>
          <a:lstStyle/>
          <a:p>
            <a:pPr algn="ctr" defTabSz="1219170"/>
            <a:r>
              <a:rPr lang="en-US" sz="1333">
                <a:solidFill>
                  <a:srgbClr val="FFF0E0"/>
                </a:solidFill>
                <a:latin typeface="Calibri" pitchFamily="34" charset="0"/>
                <a:ea typeface="Calibri" pitchFamily="34" charset="-122"/>
                <a:cs typeface="Calibri" pitchFamily="34" charset="-120"/>
              </a:rPr>
              <a:t>Answer - Question 9</a:t>
            </a:r>
            <a:endParaRPr lang="en-US" sz="1333">
              <a:solidFill>
                <a:prstClr val="black"/>
              </a:solidFill>
              <a:latin typeface="Calibri" panose="020F0502020204030204"/>
            </a:endParaRPr>
          </a:p>
        </p:txBody>
      </p:sp>
      <p:sp>
        <p:nvSpPr>
          <p:cNvPr id="20" name="Explanation"/>
          <p:cNvSpPr/>
          <p:nvPr/>
        </p:nvSpPr>
        <p:spPr>
          <a:xfrm>
            <a:off x="609600" y="5800000"/>
            <a:ext cx="10972800" cy="773333"/>
          </a:xfrm>
          <a:prstGeom prst="roundRect">
            <a:avLst/>
          </a:prstGeom>
          <a:solidFill>
            <a:srgbClr val="E8F5E9"/>
          </a:solidFill>
          <a:ln/>
        </p:spPr>
        <p:txBody>
          <a:bodyPr wrap="square" lIns="121920" tIns="60960" rIns="121920" bIns="60960" rtlCol="0" anchor="t"/>
          <a:lstStyle/>
          <a:p>
            <a:pPr algn="ctr" defTabSz="1219170"/>
            <a:r>
              <a:rPr lang="en-US" sz="1600" b="1" i="1">
                <a:solidFill>
                  <a:srgbClr val="2E7D32"/>
                </a:solidFill>
                <a:latin typeface="Calibri" pitchFamily="34" charset="0"/>
              </a:rPr>
              <a:t>Why?  </a:t>
            </a:r>
            <a:r>
              <a:rPr lang="en-US" sz="1600" i="1">
                <a:solidFill>
                  <a:srgbClr val="5A6A7A"/>
                </a:solidFill>
                <a:latin typeface="Calibri" pitchFamily="34" charset="0"/>
                <a:ea typeface="Calibri" pitchFamily="34" charset="-122"/>
                <a:cs typeface="Calibri" pitchFamily="34" charset="-120"/>
              </a:rPr>
              <a:t>The Crisis Plan includes a section on how the individual wants disagreements between supporters to be resolved, preventing conflict during an already difficult time.</a:t>
            </a:r>
            <a:endParaRPr lang="en-US" sz="1467">
              <a:solidFill>
                <a:prstClr val="black"/>
              </a:solidFill>
              <a:latin typeface="Calibri" panose="020F0502020204030204"/>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2" name="Shape 0"/>
          <p:cNvSpPr/>
          <p:nvPr/>
        </p:nvSpPr>
        <p:spPr>
          <a:xfrm>
            <a:off x="0" y="0"/>
            <a:ext cx="12192000" cy="73152"/>
          </a:xfrm>
          <a:prstGeom prst="rect">
            <a:avLst/>
          </a:prstGeom>
          <a:solidFill>
            <a:srgbClr val="F07762"/>
          </a:solidFill>
          <a:ln/>
        </p:spPr>
        <p:txBody>
          <a:bodyPr/>
          <a:lstStyle/>
          <a:p>
            <a:pPr defTabSz="1219170"/>
            <a:endParaRPr lang="en-US" sz="2400">
              <a:solidFill>
                <a:prstClr val="black"/>
              </a:solidFill>
              <a:latin typeface="Calibri" panose="020F0502020204030204"/>
            </a:endParaRPr>
          </a:p>
        </p:txBody>
      </p:sp>
      <p:sp>
        <p:nvSpPr>
          <p:cNvPr id="3" name="Shape 1"/>
          <p:cNvSpPr/>
          <p:nvPr/>
        </p:nvSpPr>
        <p:spPr>
          <a:xfrm>
            <a:off x="609600" y="365760"/>
            <a:ext cx="853440" cy="853440"/>
          </a:xfrm>
          <a:prstGeom prst="ellipse">
            <a:avLst/>
          </a:prstGeom>
          <a:solidFill>
            <a:srgbClr val="D4A843"/>
          </a:solidFill>
          <a:ln/>
        </p:spPr>
        <p:txBody>
          <a:bodyPr/>
          <a:lstStyle/>
          <a:p>
            <a:pPr defTabSz="1219170"/>
            <a:endParaRPr lang="en-US" sz="2400">
              <a:solidFill>
                <a:prstClr val="black"/>
              </a:solidFill>
              <a:latin typeface="Calibri" panose="020F0502020204030204"/>
            </a:endParaRPr>
          </a:p>
        </p:txBody>
      </p:sp>
      <p:sp>
        <p:nvSpPr>
          <p:cNvPr id="4" name="Text 2"/>
          <p:cNvSpPr/>
          <p:nvPr/>
        </p:nvSpPr>
        <p:spPr>
          <a:xfrm>
            <a:off x="609600" y="365760"/>
            <a:ext cx="853440" cy="853440"/>
          </a:xfrm>
          <a:prstGeom prst="rect">
            <a:avLst/>
          </a:prstGeom>
          <a:noFill/>
          <a:ln/>
        </p:spPr>
        <p:txBody>
          <a:bodyPr wrap="square" lIns="0" tIns="0" rIns="0" bIns="0" rtlCol="0" anchor="ctr"/>
          <a:lstStyle/>
          <a:p>
            <a:pPr algn="ctr" defTabSz="1219170"/>
            <a:r>
              <a:rPr lang="en-US" sz="2400" b="1" dirty="0">
                <a:solidFill>
                  <a:srgbClr val="FFFFFF"/>
                </a:solidFill>
                <a:latin typeface="Georgia" pitchFamily="34" charset="0"/>
                <a:ea typeface="Georgia" pitchFamily="34" charset="-122"/>
                <a:cs typeface="Georgia" pitchFamily="34" charset="-120"/>
              </a:rPr>
              <a:t>Q1</a:t>
            </a:r>
            <a:endParaRPr lang="en-US" sz="2400" dirty="0">
              <a:solidFill>
                <a:prstClr val="black"/>
              </a:solidFill>
              <a:latin typeface="Calibri" panose="020F0502020204030204"/>
            </a:endParaRPr>
          </a:p>
        </p:txBody>
      </p:sp>
      <p:sp>
        <p:nvSpPr>
          <p:cNvPr id="5" name="Text 3"/>
          <p:cNvSpPr/>
          <p:nvPr/>
        </p:nvSpPr>
        <p:spPr>
          <a:xfrm>
            <a:off x="1828800" y="426720"/>
            <a:ext cx="3657600" cy="365760"/>
          </a:xfrm>
          <a:prstGeom prst="rect">
            <a:avLst/>
          </a:prstGeom>
          <a:noFill/>
          <a:ln/>
        </p:spPr>
        <p:txBody>
          <a:bodyPr wrap="square" lIns="0" tIns="0" rIns="0" bIns="0" rtlCol="0" anchor="ctr"/>
          <a:lstStyle/>
          <a:p>
            <a:pPr defTabSz="1219170"/>
            <a:r>
              <a:rPr lang="en-US" sz="1333" b="1" dirty="0">
                <a:solidFill>
                  <a:srgbClr val="F07762"/>
                </a:solidFill>
                <a:latin typeface="Calibri" pitchFamily="34" charset="0"/>
                <a:ea typeface="Calibri" pitchFamily="34" charset="-122"/>
                <a:cs typeface="Calibri" pitchFamily="34" charset="-120"/>
              </a:rPr>
              <a:t>CRISIS PLANNING</a:t>
            </a:r>
            <a:endParaRPr lang="en-US" sz="1333" dirty="0">
              <a:solidFill>
                <a:prstClr val="black"/>
              </a:solidFill>
              <a:latin typeface="Calibri" panose="020F0502020204030204"/>
            </a:endParaRPr>
          </a:p>
        </p:txBody>
      </p:sp>
      <p:sp>
        <p:nvSpPr>
          <p:cNvPr id="6" name="Text 4"/>
          <p:cNvSpPr/>
          <p:nvPr/>
        </p:nvSpPr>
        <p:spPr>
          <a:xfrm>
            <a:off x="1828800" y="731520"/>
            <a:ext cx="3657600" cy="365760"/>
          </a:xfrm>
          <a:prstGeom prst="rect">
            <a:avLst/>
          </a:prstGeom>
          <a:noFill/>
          <a:ln/>
        </p:spPr>
        <p:txBody>
          <a:bodyPr wrap="square" lIns="0" tIns="0" rIns="0" bIns="0" rtlCol="0" anchor="ctr"/>
          <a:lstStyle/>
          <a:p>
            <a:pPr defTabSz="1219170"/>
            <a:r>
              <a:rPr lang="en-US" sz="1333" dirty="0">
                <a:solidFill>
                  <a:srgbClr val="2C3E6B"/>
                </a:solidFill>
                <a:latin typeface="Calibri" pitchFamily="34" charset="0"/>
                <a:ea typeface="Calibri" pitchFamily="34" charset="-122"/>
                <a:cs typeface="Calibri" pitchFamily="34" charset="-120"/>
              </a:rPr>
              <a:t>MULTIPLE CHOICE</a:t>
            </a:r>
            <a:endParaRPr lang="en-US" sz="1333" dirty="0">
              <a:solidFill>
                <a:prstClr val="black"/>
              </a:solidFill>
              <a:latin typeface="Calibri" panose="020F0502020204030204"/>
            </a:endParaRPr>
          </a:p>
        </p:txBody>
      </p:sp>
      <p:pic>
        <p:nvPicPr>
          <p:cNvPr id="7" name="Image 0" descr="preencoded.png"/>
          <p:cNvPicPr>
            <a:picLocks noChangeAspect="1"/>
          </p:cNvPicPr>
          <p:nvPr/>
        </p:nvPicPr>
        <p:blipFill>
          <a:blip r:embed="rId3"/>
          <a:stretch>
            <a:fillRect/>
          </a:stretch>
        </p:blipFill>
        <p:spPr>
          <a:xfrm>
            <a:off x="11094720" y="426720"/>
            <a:ext cx="548640" cy="548640"/>
          </a:xfrm>
          <a:prstGeom prst="rect">
            <a:avLst/>
          </a:prstGeom>
        </p:spPr>
      </p:pic>
      <p:sp>
        <p:nvSpPr>
          <p:cNvPr id="8" name="Shape 5"/>
          <p:cNvSpPr/>
          <p:nvPr/>
        </p:nvSpPr>
        <p:spPr>
          <a:xfrm>
            <a:off x="609600" y="1463040"/>
            <a:ext cx="10972800" cy="1341120"/>
          </a:xfrm>
          <a:prstGeom prst="rect">
            <a:avLst/>
          </a:prstGeom>
          <a:solidFill>
            <a:srgbClr val="FFFFFF"/>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9" name="Text 6"/>
          <p:cNvSpPr/>
          <p:nvPr/>
        </p:nvSpPr>
        <p:spPr>
          <a:xfrm>
            <a:off x="975360" y="1463040"/>
            <a:ext cx="10241280" cy="1341120"/>
          </a:xfrm>
          <a:prstGeom prst="rect">
            <a:avLst/>
          </a:prstGeom>
          <a:noFill/>
          <a:ln/>
        </p:spPr>
        <p:txBody>
          <a:bodyPr wrap="square" lIns="0" tIns="0" rIns="0" bIns="0" rtlCol="0" anchor="ctr"/>
          <a:lstStyle/>
          <a:p>
            <a:pPr defTabSz="1219170"/>
            <a:r>
              <a:rPr lang="en-US" sz="2533" b="1" dirty="0">
                <a:solidFill>
                  <a:srgbClr val="1B2A4A"/>
                </a:solidFill>
                <a:latin typeface="Georgia" pitchFamily="34" charset="0"/>
                <a:ea typeface="Georgia" pitchFamily="34" charset="-122"/>
                <a:cs typeface="Georgia" pitchFamily="34" charset="-120"/>
              </a:rPr>
              <a:t>When should a WRAP Crisis Plan be developed?</a:t>
            </a:r>
            <a:endParaRPr lang="en-US" sz="2533" dirty="0">
              <a:solidFill>
                <a:prstClr val="black"/>
              </a:solidFill>
              <a:latin typeface="Calibri" panose="020F0502020204030204"/>
            </a:endParaRPr>
          </a:p>
        </p:txBody>
      </p:sp>
      <p:sp>
        <p:nvSpPr>
          <p:cNvPr id="10" name="Shape 7"/>
          <p:cNvSpPr/>
          <p:nvPr/>
        </p:nvSpPr>
        <p:spPr>
          <a:xfrm>
            <a:off x="609600" y="3169920"/>
            <a:ext cx="5425440" cy="1158240"/>
          </a:xfrm>
          <a:prstGeom prst="rect">
            <a:avLst/>
          </a:prstGeom>
          <a:solidFill>
            <a:srgbClr val="FFF0E0"/>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1" name="Text 8"/>
          <p:cNvSpPr/>
          <p:nvPr/>
        </p:nvSpPr>
        <p:spPr>
          <a:xfrm>
            <a:off x="914400" y="3169920"/>
            <a:ext cx="4815840" cy="1158240"/>
          </a:xfrm>
          <a:prstGeom prst="rect">
            <a:avLst/>
          </a:prstGeom>
          <a:noFill/>
          <a:ln/>
        </p:spPr>
        <p:txBody>
          <a:bodyPr wrap="square" lIns="0" tIns="0" rIns="0" bIns="0" rtlCol="0" anchor="ctr"/>
          <a:lstStyle/>
          <a:p>
            <a:pPr defTabSz="1219170"/>
            <a:r>
              <a:rPr lang="en-US" sz="2000" dirty="0">
                <a:solidFill>
                  <a:srgbClr val="1B2A4A"/>
                </a:solidFill>
                <a:latin typeface="Calibri" pitchFamily="34" charset="0"/>
                <a:ea typeface="Calibri" pitchFamily="34" charset="-122"/>
                <a:cs typeface="Calibri" pitchFamily="34" charset="-120"/>
              </a:rPr>
              <a:t>A) During a crisis situation</a:t>
            </a:r>
            <a:endParaRPr lang="en-US" sz="2000" dirty="0">
              <a:solidFill>
                <a:prstClr val="black"/>
              </a:solidFill>
              <a:latin typeface="Calibri" panose="020F0502020204030204"/>
            </a:endParaRPr>
          </a:p>
        </p:txBody>
      </p:sp>
      <p:sp>
        <p:nvSpPr>
          <p:cNvPr id="12" name="Shape 9"/>
          <p:cNvSpPr/>
          <p:nvPr/>
        </p:nvSpPr>
        <p:spPr>
          <a:xfrm>
            <a:off x="6400800" y="3169920"/>
            <a:ext cx="5425440" cy="1158240"/>
          </a:xfrm>
          <a:prstGeom prst="rect">
            <a:avLst/>
          </a:prstGeom>
          <a:solidFill>
            <a:srgbClr val="FFF8F0"/>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3" name="Text 10"/>
          <p:cNvSpPr/>
          <p:nvPr/>
        </p:nvSpPr>
        <p:spPr>
          <a:xfrm>
            <a:off x="6705600" y="3169920"/>
            <a:ext cx="4815840" cy="1158240"/>
          </a:xfrm>
          <a:prstGeom prst="rect">
            <a:avLst/>
          </a:prstGeom>
          <a:noFill/>
          <a:ln/>
        </p:spPr>
        <p:txBody>
          <a:bodyPr wrap="square" lIns="0" tIns="0" rIns="0" bIns="0" rtlCol="0" anchor="ctr"/>
          <a:lstStyle/>
          <a:p>
            <a:pPr defTabSz="1219170"/>
            <a:r>
              <a:rPr lang="en-US" sz="2000" dirty="0">
                <a:solidFill>
                  <a:srgbClr val="1B2A4A"/>
                </a:solidFill>
                <a:latin typeface="Calibri" pitchFamily="34" charset="0"/>
                <a:ea typeface="Calibri" pitchFamily="34" charset="-122"/>
                <a:cs typeface="Calibri" pitchFamily="34" charset="-120"/>
              </a:rPr>
              <a:t>B) While you are feeling well</a:t>
            </a:r>
            <a:endParaRPr lang="en-US" sz="2000" dirty="0">
              <a:solidFill>
                <a:prstClr val="black"/>
              </a:solidFill>
              <a:latin typeface="Calibri" panose="020F0502020204030204"/>
            </a:endParaRPr>
          </a:p>
        </p:txBody>
      </p:sp>
      <p:sp>
        <p:nvSpPr>
          <p:cNvPr id="14" name="Shape 11"/>
          <p:cNvSpPr/>
          <p:nvPr/>
        </p:nvSpPr>
        <p:spPr>
          <a:xfrm>
            <a:off x="609600" y="4572000"/>
            <a:ext cx="5425440" cy="1158240"/>
          </a:xfrm>
          <a:prstGeom prst="rect">
            <a:avLst/>
          </a:prstGeom>
          <a:solidFill>
            <a:srgbClr val="FFF0E0"/>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5" name="Text 12"/>
          <p:cNvSpPr/>
          <p:nvPr/>
        </p:nvSpPr>
        <p:spPr>
          <a:xfrm>
            <a:off x="914400" y="4572000"/>
            <a:ext cx="4815840" cy="1158240"/>
          </a:xfrm>
          <a:prstGeom prst="rect">
            <a:avLst/>
          </a:prstGeom>
          <a:noFill/>
          <a:ln/>
        </p:spPr>
        <p:txBody>
          <a:bodyPr wrap="square" lIns="0" tIns="0" rIns="0" bIns="0" rtlCol="0" anchor="ctr"/>
          <a:lstStyle/>
          <a:p>
            <a:pPr defTabSz="1219170"/>
            <a:r>
              <a:rPr lang="en-US" sz="2000" dirty="0">
                <a:solidFill>
                  <a:srgbClr val="1B2A4A"/>
                </a:solidFill>
                <a:latin typeface="Calibri" pitchFamily="34" charset="0"/>
                <a:ea typeface="Calibri" pitchFamily="34" charset="-122"/>
                <a:cs typeface="Calibri" pitchFamily="34" charset="-120"/>
              </a:rPr>
              <a:t>C) After hospitalization only</a:t>
            </a:r>
            <a:endParaRPr lang="en-US" sz="2000" dirty="0">
              <a:solidFill>
                <a:prstClr val="black"/>
              </a:solidFill>
              <a:latin typeface="Calibri" panose="020F0502020204030204"/>
            </a:endParaRPr>
          </a:p>
        </p:txBody>
      </p:sp>
      <p:sp>
        <p:nvSpPr>
          <p:cNvPr id="16" name="Shape 13"/>
          <p:cNvSpPr/>
          <p:nvPr/>
        </p:nvSpPr>
        <p:spPr>
          <a:xfrm>
            <a:off x="6400800" y="4572000"/>
            <a:ext cx="5425440" cy="1158240"/>
          </a:xfrm>
          <a:prstGeom prst="rect">
            <a:avLst/>
          </a:prstGeom>
          <a:solidFill>
            <a:srgbClr val="FFF8F0"/>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7" name="Text 14"/>
          <p:cNvSpPr/>
          <p:nvPr/>
        </p:nvSpPr>
        <p:spPr>
          <a:xfrm>
            <a:off x="6705600" y="4572000"/>
            <a:ext cx="4815840" cy="1158240"/>
          </a:xfrm>
          <a:prstGeom prst="rect">
            <a:avLst/>
          </a:prstGeom>
          <a:noFill/>
          <a:ln/>
        </p:spPr>
        <p:txBody>
          <a:bodyPr wrap="square" lIns="0" tIns="0" rIns="0" bIns="0" rtlCol="0" anchor="ctr"/>
          <a:lstStyle/>
          <a:p>
            <a:pPr defTabSz="1219170"/>
            <a:r>
              <a:rPr lang="en-US" sz="2000" dirty="0">
                <a:solidFill>
                  <a:srgbClr val="1B2A4A"/>
                </a:solidFill>
                <a:latin typeface="Calibri" pitchFamily="34" charset="0"/>
                <a:ea typeface="Calibri" pitchFamily="34" charset="-122"/>
                <a:cs typeface="Calibri" pitchFamily="34" charset="-120"/>
              </a:rPr>
              <a:t>D) Only with a doctor present</a:t>
            </a:r>
            <a:endParaRPr lang="en-US" sz="2000" dirty="0">
              <a:solidFill>
                <a:prstClr val="black"/>
              </a:solidFill>
              <a:latin typeface="Calibri" panose="020F0502020204030204"/>
            </a:endParaRPr>
          </a:p>
        </p:txBody>
      </p:sp>
      <p:sp>
        <p:nvSpPr>
          <p:cNvPr id="18" name="Shape 15"/>
          <p:cNvSpPr/>
          <p:nvPr/>
        </p:nvSpPr>
        <p:spPr>
          <a:xfrm>
            <a:off x="0" y="6614160"/>
            <a:ext cx="12192000" cy="243840"/>
          </a:xfrm>
          <a:prstGeom prst="rect">
            <a:avLst/>
          </a:prstGeom>
          <a:solidFill>
            <a:srgbClr val="1B2A4A"/>
          </a:solidFill>
          <a:ln/>
        </p:spPr>
        <p:txBody>
          <a:bodyPr/>
          <a:lstStyle/>
          <a:p>
            <a:pPr defTabSz="1219170"/>
            <a:endParaRPr lang="en-US" sz="2400">
              <a:solidFill>
                <a:prstClr val="black"/>
              </a:solidFill>
              <a:latin typeface="Calibri" panose="020F0502020204030204"/>
            </a:endParaRPr>
          </a:p>
        </p:txBody>
      </p:sp>
      <p:sp>
        <p:nvSpPr>
          <p:cNvPr id="19" name="Text 16"/>
          <p:cNvSpPr/>
          <p:nvPr/>
        </p:nvSpPr>
        <p:spPr>
          <a:xfrm>
            <a:off x="0" y="6614160"/>
            <a:ext cx="12192000" cy="243840"/>
          </a:xfrm>
          <a:prstGeom prst="rect">
            <a:avLst/>
          </a:prstGeom>
          <a:noFill/>
          <a:ln/>
        </p:spPr>
        <p:txBody>
          <a:bodyPr wrap="square" lIns="0" tIns="0" rIns="0" bIns="0" rtlCol="0" anchor="ctr"/>
          <a:lstStyle/>
          <a:p>
            <a:pPr algn="ctr" defTabSz="1219170"/>
            <a:r>
              <a:rPr lang="en-US" sz="1333" dirty="0">
                <a:solidFill>
                  <a:srgbClr val="FFF0E0"/>
                </a:solidFill>
                <a:latin typeface="Calibri" pitchFamily="34" charset="0"/>
                <a:ea typeface="Calibri" pitchFamily="34" charset="-122"/>
                <a:cs typeface="Calibri" pitchFamily="34" charset="-120"/>
              </a:rPr>
              <a:t>Question 1 of 18</a:t>
            </a:r>
            <a:endParaRPr lang="en-US" sz="1333" dirty="0">
              <a:solidFill>
                <a:prstClr val="black"/>
              </a:solidFill>
              <a:latin typeface="Calibri" panose="020F0502020204030204"/>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2" name="Shape 0"/>
          <p:cNvSpPr/>
          <p:nvPr/>
        </p:nvSpPr>
        <p:spPr>
          <a:xfrm>
            <a:off x="0" y="0"/>
            <a:ext cx="12192000" cy="73152"/>
          </a:xfrm>
          <a:prstGeom prst="rect">
            <a:avLst/>
          </a:prstGeom>
          <a:solidFill>
            <a:srgbClr val="D4A843"/>
          </a:solidFill>
          <a:ln/>
        </p:spPr>
        <p:txBody>
          <a:bodyPr/>
          <a:lstStyle/>
          <a:p>
            <a:pPr defTabSz="1219170"/>
            <a:endParaRPr lang="en-US" sz="2400">
              <a:solidFill>
                <a:prstClr val="black"/>
              </a:solidFill>
              <a:latin typeface="Calibri" panose="020F0502020204030204"/>
            </a:endParaRPr>
          </a:p>
        </p:txBody>
      </p:sp>
      <p:sp>
        <p:nvSpPr>
          <p:cNvPr id="3" name="Shape 1"/>
          <p:cNvSpPr/>
          <p:nvPr/>
        </p:nvSpPr>
        <p:spPr>
          <a:xfrm>
            <a:off x="609600" y="365760"/>
            <a:ext cx="853440" cy="853440"/>
          </a:xfrm>
          <a:prstGeom prst="ellipse">
            <a:avLst/>
          </a:prstGeom>
          <a:solidFill>
            <a:srgbClr val="F07762"/>
          </a:solidFill>
          <a:ln/>
        </p:spPr>
        <p:txBody>
          <a:bodyPr/>
          <a:lstStyle/>
          <a:p>
            <a:pPr defTabSz="1219170"/>
            <a:endParaRPr lang="en-US" sz="2400">
              <a:solidFill>
                <a:prstClr val="black"/>
              </a:solidFill>
              <a:latin typeface="Calibri" panose="020F0502020204030204"/>
            </a:endParaRPr>
          </a:p>
        </p:txBody>
      </p:sp>
      <p:sp>
        <p:nvSpPr>
          <p:cNvPr id="4" name="Text 2"/>
          <p:cNvSpPr/>
          <p:nvPr/>
        </p:nvSpPr>
        <p:spPr>
          <a:xfrm>
            <a:off x="609600" y="365760"/>
            <a:ext cx="853440" cy="853440"/>
          </a:xfrm>
          <a:prstGeom prst="rect">
            <a:avLst/>
          </a:prstGeom>
          <a:noFill/>
          <a:ln/>
        </p:spPr>
        <p:txBody>
          <a:bodyPr wrap="square" lIns="0" tIns="0" rIns="0" bIns="0" rtlCol="0" anchor="ctr"/>
          <a:lstStyle/>
          <a:p>
            <a:pPr algn="ctr" defTabSz="1219170"/>
            <a:r>
              <a:rPr lang="en-US" sz="2400" b="1" dirty="0">
                <a:solidFill>
                  <a:srgbClr val="FFFFFF"/>
                </a:solidFill>
                <a:latin typeface="Georgia" pitchFamily="34" charset="0"/>
                <a:ea typeface="Georgia" pitchFamily="34" charset="-122"/>
                <a:cs typeface="Georgia" pitchFamily="34" charset="-120"/>
              </a:rPr>
              <a:t>Q10</a:t>
            </a:r>
            <a:endParaRPr lang="en-US" sz="2400" dirty="0">
              <a:solidFill>
                <a:prstClr val="black"/>
              </a:solidFill>
              <a:latin typeface="Calibri" panose="020F0502020204030204"/>
            </a:endParaRPr>
          </a:p>
        </p:txBody>
      </p:sp>
      <p:sp>
        <p:nvSpPr>
          <p:cNvPr id="5" name="Text 3"/>
          <p:cNvSpPr/>
          <p:nvPr/>
        </p:nvSpPr>
        <p:spPr>
          <a:xfrm>
            <a:off x="1828800" y="426720"/>
            <a:ext cx="3657600" cy="365760"/>
          </a:xfrm>
          <a:prstGeom prst="rect">
            <a:avLst/>
          </a:prstGeom>
          <a:noFill/>
          <a:ln/>
        </p:spPr>
        <p:txBody>
          <a:bodyPr wrap="square" lIns="0" tIns="0" rIns="0" bIns="0" rtlCol="0" anchor="ctr"/>
          <a:lstStyle/>
          <a:p>
            <a:pPr defTabSz="1219170"/>
            <a:r>
              <a:rPr lang="en-US" sz="1333" b="1" dirty="0">
                <a:solidFill>
                  <a:srgbClr val="F07762"/>
                </a:solidFill>
                <a:latin typeface="Calibri" pitchFamily="34" charset="0"/>
                <a:ea typeface="Calibri" pitchFamily="34" charset="-122"/>
                <a:cs typeface="Calibri" pitchFamily="34" charset="-120"/>
              </a:rPr>
              <a:t>CRISIS PLANNING</a:t>
            </a:r>
            <a:endParaRPr lang="en-US" sz="1333" dirty="0">
              <a:solidFill>
                <a:prstClr val="black"/>
              </a:solidFill>
              <a:latin typeface="Calibri" panose="020F0502020204030204"/>
            </a:endParaRPr>
          </a:p>
        </p:txBody>
      </p:sp>
      <p:sp>
        <p:nvSpPr>
          <p:cNvPr id="6" name="Text 4"/>
          <p:cNvSpPr/>
          <p:nvPr/>
        </p:nvSpPr>
        <p:spPr>
          <a:xfrm>
            <a:off x="1828800" y="731520"/>
            <a:ext cx="3657600" cy="365760"/>
          </a:xfrm>
          <a:prstGeom prst="rect">
            <a:avLst/>
          </a:prstGeom>
          <a:noFill/>
          <a:ln/>
        </p:spPr>
        <p:txBody>
          <a:bodyPr wrap="square" lIns="0" tIns="0" rIns="0" bIns="0" rtlCol="0" anchor="ctr"/>
          <a:lstStyle/>
          <a:p>
            <a:pPr defTabSz="1219170"/>
            <a:r>
              <a:rPr lang="en-US" sz="1333" dirty="0">
                <a:solidFill>
                  <a:srgbClr val="2C3E6B"/>
                </a:solidFill>
                <a:latin typeface="Calibri" pitchFamily="34" charset="0"/>
                <a:ea typeface="Calibri" pitchFamily="34" charset="-122"/>
                <a:cs typeface="Calibri" pitchFamily="34" charset="-120"/>
              </a:rPr>
              <a:t>TRUE OR FALSE</a:t>
            </a:r>
            <a:endParaRPr lang="en-US" sz="1333" dirty="0">
              <a:solidFill>
                <a:prstClr val="black"/>
              </a:solidFill>
              <a:latin typeface="Calibri" panose="020F0502020204030204"/>
            </a:endParaRPr>
          </a:p>
        </p:txBody>
      </p:sp>
      <p:pic>
        <p:nvPicPr>
          <p:cNvPr id="7" name="Image 0" descr="preencoded.png"/>
          <p:cNvPicPr>
            <a:picLocks noChangeAspect="1"/>
          </p:cNvPicPr>
          <p:nvPr/>
        </p:nvPicPr>
        <p:blipFill>
          <a:blip r:embed="rId3"/>
          <a:stretch>
            <a:fillRect/>
          </a:stretch>
        </p:blipFill>
        <p:spPr>
          <a:xfrm>
            <a:off x="11094720" y="426720"/>
            <a:ext cx="548640" cy="548640"/>
          </a:xfrm>
          <a:prstGeom prst="rect">
            <a:avLst/>
          </a:prstGeom>
        </p:spPr>
      </p:pic>
      <p:sp>
        <p:nvSpPr>
          <p:cNvPr id="8" name="Shape 5"/>
          <p:cNvSpPr/>
          <p:nvPr/>
        </p:nvSpPr>
        <p:spPr>
          <a:xfrm>
            <a:off x="609600" y="1463040"/>
            <a:ext cx="10972800" cy="1706880"/>
          </a:xfrm>
          <a:prstGeom prst="rect">
            <a:avLst/>
          </a:prstGeom>
          <a:solidFill>
            <a:srgbClr val="FFFFFF"/>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9" name="Text 6"/>
          <p:cNvSpPr/>
          <p:nvPr/>
        </p:nvSpPr>
        <p:spPr>
          <a:xfrm>
            <a:off x="975360" y="1463040"/>
            <a:ext cx="10241280" cy="1706880"/>
          </a:xfrm>
          <a:prstGeom prst="rect">
            <a:avLst/>
          </a:prstGeom>
          <a:noFill/>
          <a:ln/>
        </p:spPr>
        <p:txBody>
          <a:bodyPr wrap="square" lIns="0" tIns="0" rIns="0" bIns="0" rtlCol="0" anchor="ctr"/>
          <a:lstStyle/>
          <a:p>
            <a:pPr defTabSz="1219170"/>
            <a:r>
              <a:rPr lang="en-US" sz="2533" b="1" dirty="0">
                <a:solidFill>
                  <a:srgbClr val="1B2A4A"/>
                </a:solidFill>
                <a:latin typeface="Georgia" pitchFamily="34" charset="0"/>
                <a:ea typeface="Georgia" pitchFamily="34" charset="-122"/>
                <a:cs typeface="Georgia" pitchFamily="34" charset="-120"/>
              </a:rPr>
              <a:t>The Crisis Plan should be developed quickly in one sitting to avoid overthinking.</a:t>
            </a:r>
            <a:endParaRPr lang="en-US" sz="2533" dirty="0">
              <a:solidFill>
                <a:prstClr val="black"/>
              </a:solidFill>
              <a:latin typeface="Calibri" panose="020F0502020204030204"/>
            </a:endParaRPr>
          </a:p>
        </p:txBody>
      </p:sp>
      <p:sp>
        <p:nvSpPr>
          <p:cNvPr id="10" name="Shape 7"/>
          <p:cNvSpPr/>
          <p:nvPr/>
        </p:nvSpPr>
        <p:spPr>
          <a:xfrm>
            <a:off x="609600" y="3657600"/>
            <a:ext cx="5181600" cy="1828800"/>
          </a:xfrm>
          <a:prstGeom prst="rect">
            <a:avLst/>
          </a:prstGeom>
          <a:solidFill>
            <a:srgbClr val="FFF0E0"/>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pic>
        <p:nvPicPr>
          <p:cNvPr id="11" name="Image 1" descr="preencoded.png"/>
          <p:cNvPicPr>
            <a:picLocks noChangeAspect="1"/>
          </p:cNvPicPr>
          <p:nvPr/>
        </p:nvPicPr>
        <p:blipFill>
          <a:blip r:embed="rId4"/>
          <a:stretch>
            <a:fillRect/>
          </a:stretch>
        </p:blipFill>
        <p:spPr>
          <a:xfrm>
            <a:off x="2621280" y="3901440"/>
            <a:ext cx="670560" cy="670560"/>
          </a:xfrm>
          <a:prstGeom prst="rect">
            <a:avLst/>
          </a:prstGeom>
        </p:spPr>
      </p:pic>
      <p:sp>
        <p:nvSpPr>
          <p:cNvPr id="12" name="Text 8"/>
          <p:cNvSpPr/>
          <p:nvPr/>
        </p:nvSpPr>
        <p:spPr>
          <a:xfrm>
            <a:off x="609600" y="4632960"/>
            <a:ext cx="5181600" cy="731520"/>
          </a:xfrm>
          <a:prstGeom prst="rect">
            <a:avLst/>
          </a:prstGeom>
          <a:noFill/>
          <a:ln/>
        </p:spPr>
        <p:txBody>
          <a:bodyPr wrap="square" lIns="0" tIns="0" rIns="0" bIns="0" rtlCol="0" anchor="ctr"/>
          <a:lstStyle/>
          <a:p>
            <a:pPr algn="ctr" defTabSz="1219170"/>
            <a:r>
              <a:rPr lang="en-US" sz="2933" b="1" dirty="0">
                <a:solidFill>
                  <a:srgbClr val="1B2A4A"/>
                </a:solidFill>
                <a:latin typeface="Georgia" pitchFamily="34" charset="0"/>
                <a:ea typeface="Georgia" pitchFamily="34" charset="-122"/>
                <a:cs typeface="Georgia" pitchFamily="34" charset="-120"/>
              </a:rPr>
              <a:t>True</a:t>
            </a:r>
            <a:endParaRPr lang="en-US" sz="2933" dirty="0">
              <a:solidFill>
                <a:prstClr val="black"/>
              </a:solidFill>
              <a:latin typeface="Calibri" panose="020F0502020204030204"/>
            </a:endParaRPr>
          </a:p>
        </p:txBody>
      </p:sp>
      <p:sp>
        <p:nvSpPr>
          <p:cNvPr id="13" name="Shape 9"/>
          <p:cNvSpPr/>
          <p:nvPr/>
        </p:nvSpPr>
        <p:spPr>
          <a:xfrm>
            <a:off x="6400800" y="3657600"/>
            <a:ext cx="5181600" cy="1828800"/>
          </a:xfrm>
          <a:prstGeom prst="rect">
            <a:avLst/>
          </a:prstGeom>
          <a:solidFill>
            <a:srgbClr val="FFF8F0"/>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pic>
        <p:nvPicPr>
          <p:cNvPr id="14" name="Image 2" descr="preencoded.png"/>
          <p:cNvPicPr>
            <a:picLocks noChangeAspect="1"/>
          </p:cNvPicPr>
          <p:nvPr/>
        </p:nvPicPr>
        <p:blipFill>
          <a:blip r:embed="rId5"/>
          <a:stretch>
            <a:fillRect/>
          </a:stretch>
        </p:blipFill>
        <p:spPr>
          <a:xfrm>
            <a:off x="8412480" y="3901440"/>
            <a:ext cx="670560" cy="670560"/>
          </a:xfrm>
          <a:prstGeom prst="rect">
            <a:avLst/>
          </a:prstGeom>
        </p:spPr>
      </p:pic>
      <p:sp>
        <p:nvSpPr>
          <p:cNvPr id="15" name="Text 10"/>
          <p:cNvSpPr/>
          <p:nvPr/>
        </p:nvSpPr>
        <p:spPr>
          <a:xfrm>
            <a:off x="6400800" y="4632960"/>
            <a:ext cx="5181600" cy="731520"/>
          </a:xfrm>
          <a:prstGeom prst="rect">
            <a:avLst/>
          </a:prstGeom>
          <a:noFill/>
          <a:ln/>
        </p:spPr>
        <p:txBody>
          <a:bodyPr wrap="square" lIns="0" tIns="0" rIns="0" bIns="0" rtlCol="0" anchor="ctr"/>
          <a:lstStyle/>
          <a:p>
            <a:pPr algn="ctr" defTabSz="1219170"/>
            <a:r>
              <a:rPr lang="en-US" sz="2933" b="1" dirty="0">
                <a:solidFill>
                  <a:srgbClr val="1B2A4A"/>
                </a:solidFill>
                <a:latin typeface="Georgia" pitchFamily="34" charset="0"/>
                <a:ea typeface="Georgia" pitchFamily="34" charset="-122"/>
                <a:cs typeface="Georgia" pitchFamily="34" charset="-120"/>
              </a:rPr>
              <a:t>False</a:t>
            </a:r>
            <a:endParaRPr lang="en-US" sz="2933" dirty="0">
              <a:solidFill>
                <a:prstClr val="black"/>
              </a:solidFill>
              <a:latin typeface="Calibri" panose="020F0502020204030204"/>
            </a:endParaRPr>
          </a:p>
        </p:txBody>
      </p:sp>
      <p:sp>
        <p:nvSpPr>
          <p:cNvPr id="16" name="Shape 11"/>
          <p:cNvSpPr/>
          <p:nvPr/>
        </p:nvSpPr>
        <p:spPr>
          <a:xfrm>
            <a:off x="0" y="6614160"/>
            <a:ext cx="12192000" cy="243840"/>
          </a:xfrm>
          <a:prstGeom prst="rect">
            <a:avLst/>
          </a:prstGeom>
          <a:solidFill>
            <a:srgbClr val="1B2A4A"/>
          </a:solidFill>
          <a:ln/>
        </p:spPr>
        <p:txBody>
          <a:bodyPr/>
          <a:lstStyle/>
          <a:p>
            <a:pPr defTabSz="1219170"/>
            <a:endParaRPr lang="en-US" sz="2400">
              <a:solidFill>
                <a:prstClr val="black"/>
              </a:solidFill>
              <a:latin typeface="Calibri" panose="020F0502020204030204"/>
            </a:endParaRPr>
          </a:p>
        </p:txBody>
      </p:sp>
      <p:sp>
        <p:nvSpPr>
          <p:cNvPr id="17" name="Text 12"/>
          <p:cNvSpPr/>
          <p:nvPr/>
        </p:nvSpPr>
        <p:spPr>
          <a:xfrm>
            <a:off x="0" y="6614160"/>
            <a:ext cx="12192000" cy="243840"/>
          </a:xfrm>
          <a:prstGeom prst="rect">
            <a:avLst/>
          </a:prstGeom>
          <a:noFill/>
          <a:ln/>
        </p:spPr>
        <p:txBody>
          <a:bodyPr wrap="square" lIns="0" tIns="0" rIns="0" bIns="0" rtlCol="0" anchor="ctr"/>
          <a:lstStyle/>
          <a:p>
            <a:pPr algn="ctr" defTabSz="1219170"/>
            <a:r>
              <a:rPr lang="en-US" sz="1333" dirty="0">
                <a:solidFill>
                  <a:srgbClr val="FFF0E0"/>
                </a:solidFill>
                <a:latin typeface="Calibri" pitchFamily="34" charset="0"/>
                <a:ea typeface="Calibri" pitchFamily="34" charset="-122"/>
                <a:cs typeface="Calibri" pitchFamily="34" charset="-120"/>
              </a:rPr>
              <a:t>Question 10 of 18</a:t>
            </a:r>
            <a:endParaRPr lang="en-US" sz="1333" dirty="0">
              <a:solidFill>
                <a:prstClr val="black"/>
              </a:solidFill>
              <a:latin typeface="Calibri" panose="020F0502020204030204"/>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2" name="Shape 0"/>
          <p:cNvSpPr/>
          <p:nvPr/>
        </p:nvSpPr>
        <p:spPr>
          <a:xfrm>
            <a:off x="0" y="0"/>
            <a:ext cx="12192000" cy="73152"/>
          </a:xfrm>
          <a:prstGeom prst="rect">
            <a:avLst/>
          </a:prstGeom>
          <a:solidFill>
            <a:srgbClr val="2E7D32"/>
          </a:solidFill>
          <a:ln/>
        </p:spPr>
        <p:txBody>
          <a:bodyPr/>
          <a:lstStyle/>
          <a:p>
            <a:pPr defTabSz="1219170"/>
            <a:endParaRPr lang="en-US" sz="2400">
              <a:solidFill>
                <a:prstClr val="black"/>
              </a:solidFill>
              <a:latin typeface="Calibri" panose="020F0502020204030204"/>
            </a:endParaRPr>
          </a:p>
        </p:txBody>
      </p:sp>
      <p:sp>
        <p:nvSpPr>
          <p:cNvPr id="3" name="Shape 1"/>
          <p:cNvSpPr/>
          <p:nvPr/>
        </p:nvSpPr>
        <p:spPr>
          <a:xfrm>
            <a:off x="609600" y="365760"/>
            <a:ext cx="853440" cy="853440"/>
          </a:xfrm>
          <a:prstGeom prst="ellipse">
            <a:avLst/>
          </a:prstGeom>
          <a:solidFill>
            <a:srgbClr val="2E7D32"/>
          </a:solidFill>
          <a:ln/>
        </p:spPr>
        <p:txBody>
          <a:bodyPr/>
          <a:lstStyle/>
          <a:p>
            <a:pPr defTabSz="1219170"/>
            <a:endParaRPr lang="en-US" sz="2400">
              <a:solidFill>
                <a:prstClr val="black"/>
              </a:solidFill>
              <a:latin typeface="Calibri" panose="020F0502020204030204"/>
            </a:endParaRPr>
          </a:p>
        </p:txBody>
      </p:sp>
      <p:sp>
        <p:nvSpPr>
          <p:cNvPr id="4" name="Text 2"/>
          <p:cNvSpPr/>
          <p:nvPr/>
        </p:nvSpPr>
        <p:spPr>
          <a:xfrm>
            <a:off x="609600" y="365760"/>
            <a:ext cx="853440" cy="853440"/>
          </a:xfrm>
          <a:prstGeom prst="rect">
            <a:avLst/>
          </a:prstGeom>
          <a:noFill/>
          <a:ln/>
        </p:spPr>
        <p:txBody>
          <a:bodyPr wrap="square" lIns="0" tIns="0" rIns="0" bIns="0" rtlCol="0" anchor="ctr"/>
          <a:lstStyle/>
          <a:p>
            <a:pPr algn="ctr" defTabSz="1219170"/>
            <a:r>
              <a:rPr lang="en-US" sz="2400" b="1">
                <a:solidFill>
                  <a:srgbClr val="FFFFFF"/>
                </a:solidFill>
                <a:latin typeface="Georgia" pitchFamily="34" charset="0"/>
                <a:ea typeface="Georgia" pitchFamily="34" charset="-122"/>
                <a:cs typeface="Georgia" pitchFamily="34" charset="-120"/>
              </a:rPr>
              <a:t>Q10</a:t>
            </a:r>
            <a:endParaRPr lang="en-US" sz="2400">
              <a:solidFill>
                <a:prstClr val="black"/>
              </a:solidFill>
              <a:latin typeface="Calibri" panose="020F0502020204030204"/>
            </a:endParaRPr>
          </a:p>
        </p:txBody>
      </p:sp>
      <p:sp>
        <p:nvSpPr>
          <p:cNvPr id="5" name="Text 3"/>
          <p:cNvSpPr/>
          <p:nvPr/>
        </p:nvSpPr>
        <p:spPr>
          <a:xfrm>
            <a:off x="1828800" y="426720"/>
            <a:ext cx="3657600" cy="365760"/>
          </a:xfrm>
          <a:prstGeom prst="rect">
            <a:avLst/>
          </a:prstGeom>
          <a:noFill/>
          <a:ln/>
        </p:spPr>
        <p:txBody>
          <a:bodyPr wrap="square" lIns="0" tIns="0" rIns="0" bIns="0" rtlCol="0" anchor="ctr"/>
          <a:lstStyle/>
          <a:p>
            <a:pPr defTabSz="1219170"/>
            <a:r>
              <a:rPr lang="en-US" sz="1333" b="1">
                <a:solidFill>
                  <a:srgbClr val="F07762"/>
                </a:solidFill>
                <a:latin typeface="Calibri" pitchFamily="34" charset="0"/>
                <a:ea typeface="Calibri" pitchFamily="34" charset="-122"/>
                <a:cs typeface="Calibri" pitchFamily="34" charset="-120"/>
              </a:rPr>
              <a:t>CRISIS PLANNING</a:t>
            </a:r>
            <a:endParaRPr lang="en-US" sz="1333">
              <a:solidFill>
                <a:prstClr val="black"/>
              </a:solidFill>
              <a:latin typeface="Calibri" panose="020F0502020204030204"/>
            </a:endParaRPr>
          </a:p>
        </p:txBody>
      </p:sp>
      <p:sp>
        <p:nvSpPr>
          <p:cNvPr id="6" name="Text 4"/>
          <p:cNvSpPr/>
          <p:nvPr/>
        </p:nvSpPr>
        <p:spPr>
          <a:xfrm>
            <a:off x="1828800" y="731520"/>
            <a:ext cx="3657600" cy="365760"/>
          </a:xfrm>
          <a:prstGeom prst="rect">
            <a:avLst/>
          </a:prstGeom>
          <a:noFill/>
          <a:ln/>
        </p:spPr>
        <p:txBody>
          <a:bodyPr wrap="square" lIns="0" tIns="0" rIns="0" bIns="0" rtlCol="0" anchor="ctr"/>
          <a:lstStyle/>
          <a:p>
            <a:pPr defTabSz="1219170"/>
            <a:r>
              <a:rPr lang="en-US" sz="1333">
                <a:solidFill>
                  <a:srgbClr val="2E7D32"/>
                </a:solidFill>
                <a:latin typeface="Calibri" pitchFamily="34" charset="0"/>
                <a:ea typeface="Calibri" pitchFamily="34" charset="-122"/>
                <a:cs typeface="Calibri" pitchFamily="34" charset="-120"/>
              </a:rPr>
              <a:t>CORRECT ANSWER</a:t>
            </a:r>
            <a:endParaRPr lang="en-US" sz="1333">
              <a:solidFill>
                <a:prstClr val="black"/>
              </a:solidFill>
              <a:latin typeface="Calibri" panose="020F0502020204030204"/>
            </a:endParaRPr>
          </a:p>
        </p:txBody>
      </p:sp>
      <p:pic>
        <p:nvPicPr>
          <p:cNvPr id="7" name="Image 0" descr="preencoded.png"/>
          <p:cNvPicPr>
            <a:picLocks noChangeAspect="1"/>
          </p:cNvPicPr>
          <p:nvPr/>
        </p:nvPicPr>
        <p:blipFill>
          <a:blip r:embed="rId2"/>
          <a:stretch>
            <a:fillRect/>
          </a:stretch>
        </p:blipFill>
        <p:spPr>
          <a:xfrm>
            <a:off x="11094720" y="426720"/>
            <a:ext cx="548640" cy="548640"/>
          </a:xfrm>
          <a:prstGeom prst="rect">
            <a:avLst/>
          </a:prstGeom>
        </p:spPr>
      </p:pic>
      <p:sp>
        <p:nvSpPr>
          <p:cNvPr id="8" name="Shape 5"/>
          <p:cNvSpPr/>
          <p:nvPr/>
        </p:nvSpPr>
        <p:spPr>
          <a:xfrm>
            <a:off x="609600" y="1463040"/>
            <a:ext cx="10972800" cy="1706880"/>
          </a:xfrm>
          <a:prstGeom prst="rect">
            <a:avLst/>
          </a:prstGeom>
          <a:solidFill>
            <a:srgbClr val="FFFFFF"/>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9" name="Text 6"/>
          <p:cNvSpPr/>
          <p:nvPr/>
        </p:nvSpPr>
        <p:spPr>
          <a:xfrm>
            <a:off x="975360" y="1463040"/>
            <a:ext cx="10241280" cy="1706880"/>
          </a:xfrm>
          <a:prstGeom prst="rect">
            <a:avLst/>
          </a:prstGeom>
          <a:noFill/>
          <a:ln/>
        </p:spPr>
        <p:txBody>
          <a:bodyPr wrap="square" lIns="0" tIns="0" rIns="0" bIns="0" rtlCol="0" anchor="ctr"/>
          <a:lstStyle/>
          <a:p>
            <a:pPr defTabSz="1219170"/>
            <a:r>
              <a:rPr lang="en-US" sz="2533" b="1">
                <a:solidFill>
                  <a:srgbClr val="1B2A4A"/>
                </a:solidFill>
                <a:latin typeface="Georgia" pitchFamily="34" charset="0"/>
                <a:ea typeface="Georgia" pitchFamily="34" charset="-122"/>
                <a:cs typeface="Georgia" pitchFamily="34" charset="-120"/>
              </a:rPr>
              <a:t>The Crisis Plan should be developed quickly in one sitting to avoid overthinking.</a:t>
            </a:r>
            <a:endParaRPr lang="en-US" sz="2533">
              <a:solidFill>
                <a:prstClr val="black"/>
              </a:solidFill>
              <a:latin typeface="Calibri" panose="020F0502020204030204"/>
            </a:endParaRPr>
          </a:p>
        </p:txBody>
      </p:sp>
      <p:sp>
        <p:nvSpPr>
          <p:cNvPr id="10" name="Shape 7"/>
          <p:cNvSpPr/>
          <p:nvPr/>
        </p:nvSpPr>
        <p:spPr>
          <a:xfrm>
            <a:off x="609600" y="3657600"/>
            <a:ext cx="5181600" cy="1828800"/>
          </a:xfrm>
          <a:prstGeom prst="rect">
            <a:avLst/>
          </a:prstGeom>
          <a:solidFill>
            <a:srgbClr val="F5F5F5"/>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pic>
        <p:nvPicPr>
          <p:cNvPr id="11" name="Image 1" descr="preencoded.png"/>
          <p:cNvPicPr>
            <a:picLocks noChangeAspect="1"/>
          </p:cNvPicPr>
          <p:nvPr/>
        </p:nvPicPr>
        <p:blipFill>
          <a:blip r:embed="rId3"/>
          <a:stretch>
            <a:fillRect/>
          </a:stretch>
        </p:blipFill>
        <p:spPr>
          <a:xfrm>
            <a:off x="2621280" y="3901440"/>
            <a:ext cx="670560" cy="670560"/>
          </a:xfrm>
          <a:prstGeom prst="rect">
            <a:avLst/>
          </a:prstGeom>
        </p:spPr>
      </p:pic>
      <p:sp>
        <p:nvSpPr>
          <p:cNvPr id="12" name="Text 8"/>
          <p:cNvSpPr/>
          <p:nvPr/>
        </p:nvSpPr>
        <p:spPr>
          <a:xfrm>
            <a:off x="609600" y="4632960"/>
            <a:ext cx="5181600" cy="731520"/>
          </a:xfrm>
          <a:prstGeom prst="rect">
            <a:avLst/>
          </a:prstGeom>
          <a:noFill/>
          <a:ln/>
        </p:spPr>
        <p:txBody>
          <a:bodyPr wrap="square" lIns="0" tIns="0" rIns="0" bIns="0" rtlCol="0" anchor="ctr"/>
          <a:lstStyle/>
          <a:p>
            <a:pPr algn="ctr" defTabSz="1219170"/>
            <a:r>
              <a:rPr lang="en-US" sz="2933" b="1">
                <a:solidFill>
                  <a:srgbClr val="B0B0B0"/>
                </a:solidFill>
                <a:latin typeface="Georgia" pitchFamily="34" charset="0"/>
                <a:ea typeface="Georgia" pitchFamily="34" charset="-122"/>
                <a:cs typeface="Georgia" pitchFamily="34" charset="-120"/>
              </a:rPr>
              <a:t>True</a:t>
            </a:r>
            <a:endParaRPr lang="en-US" sz="2933">
              <a:solidFill>
                <a:prstClr val="black"/>
              </a:solidFill>
              <a:latin typeface="Calibri" panose="020F0502020204030204"/>
            </a:endParaRPr>
          </a:p>
        </p:txBody>
      </p:sp>
      <p:sp>
        <p:nvSpPr>
          <p:cNvPr id="13" name="Shape 9"/>
          <p:cNvSpPr/>
          <p:nvPr/>
        </p:nvSpPr>
        <p:spPr>
          <a:xfrm>
            <a:off x="6400800" y="3657600"/>
            <a:ext cx="5181600" cy="1828800"/>
          </a:xfrm>
          <a:prstGeom prst="rect">
            <a:avLst/>
          </a:prstGeom>
          <a:solidFill>
            <a:srgbClr val="2E7D32"/>
          </a:solidFill>
          <a:ln w="19050">
            <a:solidFill>
              <a:srgbClr val="2E7D32"/>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pic>
        <p:nvPicPr>
          <p:cNvPr id="14" name="Image 2" descr="preencoded.png"/>
          <p:cNvPicPr>
            <a:picLocks noChangeAspect="1"/>
          </p:cNvPicPr>
          <p:nvPr/>
        </p:nvPicPr>
        <p:blipFill>
          <a:blip r:embed="rId4"/>
          <a:stretch>
            <a:fillRect/>
          </a:stretch>
        </p:blipFill>
        <p:spPr>
          <a:xfrm>
            <a:off x="8412480" y="3901440"/>
            <a:ext cx="670560" cy="670560"/>
          </a:xfrm>
          <a:prstGeom prst="rect">
            <a:avLst/>
          </a:prstGeom>
        </p:spPr>
      </p:pic>
      <p:sp>
        <p:nvSpPr>
          <p:cNvPr id="15" name="Text 10"/>
          <p:cNvSpPr/>
          <p:nvPr/>
        </p:nvSpPr>
        <p:spPr>
          <a:xfrm>
            <a:off x="6400800" y="4632960"/>
            <a:ext cx="5181600" cy="731520"/>
          </a:xfrm>
          <a:prstGeom prst="rect">
            <a:avLst/>
          </a:prstGeom>
          <a:noFill/>
          <a:ln/>
        </p:spPr>
        <p:txBody>
          <a:bodyPr wrap="square" lIns="0" tIns="0" rIns="0" bIns="0" rtlCol="0" anchor="ctr"/>
          <a:lstStyle/>
          <a:p>
            <a:pPr algn="ctr" defTabSz="1219170"/>
            <a:r>
              <a:rPr lang="en-US" sz="2933" b="1">
                <a:solidFill>
                  <a:srgbClr val="FFFFFF"/>
                </a:solidFill>
                <a:latin typeface="Georgia" pitchFamily="34" charset="0"/>
                <a:ea typeface="Georgia" pitchFamily="34" charset="-122"/>
                <a:cs typeface="Georgia" pitchFamily="34" charset="-120"/>
              </a:rPr>
              <a:t>False</a:t>
            </a:r>
            <a:endParaRPr lang="en-US" sz="2933">
              <a:solidFill>
                <a:prstClr val="black"/>
              </a:solidFill>
              <a:latin typeface="Calibri" panose="020F0502020204030204"/>
            </a:endParaRPr>
          </a:p>
        </p:txBody>
      </p:sp>
      <p:sp>
        <p:nvSpPr>
          <p:cNvPr id="16" name="Shape 11"/>
          <p:cNvSpPr/>
          <p:nvPr/>
        </p:nvSpPr>
        <p:spPr>
          <a:xfrm>
            <a:off x="0" y="6614160"/>
            <a:ext cx="12192000" cy="243840"/>
          </a:xfrm>
          <a:prstGeom prst="rect">
            <a:avLst/>
          </a:prstGeom>
          <a:solidFill>
            <a:srgbClr val="1B2A4A"/>
          </a:solidFill>
          <a:ln/>
        </p:spPr>
        <p:txBody>
          <a:bodyPr/>
          <a:lstStyle/>
          <a:p>
            <a:pPr defTabSz="1219170"/>
            <a:endParaRPr lang="en-US" sz="2400">
              <a:solidFill>
                <a:prstClr val="black"/>
              </a:solidFill>
              <a:latin typeface="Calibri" panose="020F0502020204030204"/>
            </a:endParaRPr>
          </a:p>
        </p:txBody>
      </p:sp>
      <p:sp>
        <p:nvSpPr>
          <p:cNvPr id="17" name="Text 12"/>
          <p:cNvSpPr/>
          <p:nvPr/>
        </p:nvSpPr>
        <p:spPr>
          <a:xfrm>
            <a:off x="0" y="6614160"/>
            <a:ext cx="12192000" cy="243840"/>
          </a:xfrm>
          <a:prstGeom prst="rect">
            <a:avLst/>
          </a:prstGeom>
          <a:noFill/>
          <a:ln/>
        </p:spPr>
        <p:txBody>
          <a:bodyPr wrap="square" lIns="0" tIns="0" rIns="0" bIns="0" rtlCol="0" anchor="ctr"/>
          <a:lstStyle/>
          <a:p>
            <a:pPr algn="ctr" defTabSz="1219170"/>
            <a:r>
              <a:rPr lang="en-US" sz="1333">
                <a:solidFill>
                  <a:srgbClr val="FFF0E0"/>
                </a:solidFill>
                <a:latin typeface="Calibri" pitchFamily="34" charset="0"/>
                <a:ea typeface="Calibri" pitchFamily="34" charset="-122"/>
                <a:cs typeface="Calibri" pitchFamily="34" charset="-120"/>
              </a:rPr>
              <a:t>Answer - Question 10</a:t>
            </a:r>
            <a:endParaRPr lang="en-US" sz="1333">
              <a:solidFill>
                <a:prstClr val="black"/>
              </a:solidFill>
              <a:latin typeface="Calibri" panose="020F0502020204030204"/>
            </a:endParaRPr>
          </a:p>
        </p:txBody>
      </p:sp>
      <p:sp>
        <p:nvSpPr>
          <p:cNvPr id="18" name="Explanation"/>
          <p:cNvSpPr/>
          <p:nvPr/>
        </p:nvSpPr>
        <p:spPr>
          <a:xfrm>
            <a:off x="609600" y="5600000"/>
            <a:ext cx="10972800" cy="773333"/>
          </a:xfrm>
          <a:prstGeom prst="roundRect">
            <a:avLst/>
          </a:prstGeom>
          <a:solidFill>
            <a:srgbClr val="E8F5E9"/>
          </a:solidFill>
          <a:ln/>
        </p:spPr>
        <p:txBody>
          <a:bodyPr wrap="square" lIns="121920" tIns="60960" rIns="121920" bIns="60960" rtlCol="0" anchor="t"/>
          <a:lstStyle/>
          <a:p>
            <a:pPr algn="ctr" defTabSz="1219170"/>
            <a:r>
              <a:rPr lang="en-US" sz="1600" b="1" i="1">
                <a:solidFill>
                  <a:srgbClr val="2E7D32"/>
                </a:solidFill>
                <a:latin typeface="Calibri" pitchFamily="34" charset="0"/>
              </a:rPr>
              <a:t>Why?  </a:t>
            </a:r>
            <a:r>
              <a:rPr lang="en-US" sz="1600" i="1">
                <a:solidFill>
                  <a:srgbClr val="5A6A7A"/>
                </a:solidFill>
                <a:latin typeface="Calibri" pitchFamily="34" charset="0"/>
                <a:ea typeface="Calibri" pitchFamily="34" charset="-122"/>
                <a:cs typeface="Calibri" pitchFamily="34" charset="-120"/>
              </a:rPr>
              <a:t>The Crisis Plan takes time and should not be done in one sitting. It should be developed slowly with support, as it can bring up difficult memories.</a:t>
            </a:r>
            <a:endParaRPr lang="en-US" sz="1467">
              <a:solidFill>
                <a:prstClr val="black"/>
              </a:solidFill>
              <a:latin typeface="Calibri" panose="020F0502020204030204"/>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2" name="Shape 0"/>
          <p:cNvSpPr/>
          <p:nvPr/>
        </p:nvSpPr>
        <p:spPr>
          <a:xfrm>
            <a:off x="0" y="0"/>
            <a:ext cx="12192000" cy="73152"/>
          </a:xfrm>
          <a:prstGeom prst="rect">
            <a:avLst/>
          </a:prstGeom>
          <a:solidFill>
            <a:srgbClr val="2E7D32"/>
          </a:solidFill>
          <a:ln/>
        </p:spPr>
        <p:txBody>
          <a:bodyPr/>
          <a:lstStyle/>
          <a:p>
            <a:pPr defTabSz="1219170"/>
            <a:endParaRPr lang="en-US" sz="2400">
              <a:solidFill>
                <a:prstClr val="black"/>
              </a:solidFill>
              <a:latin typeface="Calibri" panose="020F0502020204030204"/>
            </a:endParaRPr>
          </a:p>
        </p:txBody>
      </p:sp>
      <p:sp>
        <p:nvSpPr>
          <p:cNvPr id="3" name="Shape 1"/>
          <p:cNvSpPr/>
          <p:nvPr/>
        </p:nvSpPr>
        <p:spPr>
          <a:xfrm>
            <a:off x="609600" y="365760"/>
            <a:ext cx="853440" cy="853440"/>
          </a:xfrm>
          <a:prstGeom prst="ellipse">
            <a:avLst/>
          </a:prstGeom>
          <a:solidFill>
            <a:srgbClr val="2E7D32"/>
          </a:solidFill>
          <a:ln/>
        </p:spPr>
        <p:txBody>
          <a:bodyPr/>
          <a:lstStyle/>
          <a:p>
            <a:pPr defTabSz="1219170"/>
            <a:endParaRPr lang="en-US" sz="2400">
              <a:solidFill>
                <a:prstClr val="black"/>
              </a:solidFill>
              <a:latin typeface="Calibri" panose="020F0502020204030204"/>
            </a:endParaRPr>
          </a:p>
        </p:txBody>
      </p:sp>
      <p:sp>
        <p:nvSpPr>
          <p:cNvPr id="4" name="Text 2"/>
          <p:cNvSpPr/>
          <p:nvPr/>
        </p:nvSpPr>
        <p:spPr>
          <a:xfrm>
            <a:off x="609600" y="365760"/>
            <a:ext cx="853440" cy="853440"/>
          </a:xfrm>
          <a:prstGeom prst="rect">
            <a:avLst/>
          </a:prstGeom>
          <a:noFill/>
          <a:ln/>
        </p:spPr>
        <p:txBody>
          <a:bodyPr wrap="square" lIns="0" tIns="0" rIns="0" bIns="0" rtlCol="0" anchor="ctr"/>
          <a:lstStyle/>
          <a:p>
            <a:pPr algn="ctr" defTabSz="1219170"/>
            <a:r>
              <a:rPr lang="en-US" sz="2400" b="1">
                <a:solidFill>
                  <a:srgbClr val="FFFFFF"/>
                </a:solidFill>
                <a:latin typeface="Georgia" pitchFamily="34" charset="0"/>
                <a:ea typeface="Georgia" pitchFamily="34" charset="-122"/>
                <a:cs typeface="Georgia" pitchFamily="34" charset="-120"/>
              </a:rPr>
              <a:t>Q1</a:t>
            </a:r>
            <a:endParaRPr lang="en-US" sz="2400">
              <a:solidFill>
                <a:prstClr val="black"/>
              </a:solidFill>
              <a:latin typeface="Calibri" panose="020F0502020204030204"/>
            </a:endParaRPr>
          </a:p>
        </p:txBody>
      </p:sp>
      <p:sp>
        <p:nvSpPr>
          <p:cNvPr id="5" name="Text 3"/>
          <p:cNvSpPr/>
          <p:nvPr/>
        </p:nvSpPr>
        <p:spPr>
          <a:xfrm>
            <a:off x="1828800" y="426720"/>
            <a:ext cx="3657600" cy="365760"/>
          </a:xfrm>
          <a:prstGeom prst="rect">
            <a:avLst/>
          </a:prstGeom>
          <a:noFill/>
          <a:ln/>
        </p:spPr>
        <p:txBody>
          <a:bodyPr wrap="square" lIns="0" tIns="0" rIns="0" bIns="0" rtlCol="0" anchor="ctr"/>
          <a:lstStyle/>
          <a:p>
            <a:pPr defTabSz="1219170"/>
            <a:r>
              <a:rPr lang="en-US" sz="1333" b="1">
                <a:solidFill>
                  <a:srgbClr val="F07762"/>
                </a:solidFill>
                <a:latin typeface="Calibri" pitchFamily="34" charset="0"/>
                <a:ea typeface="Calibri" pitchFamily="34" charset="-122"/>
                <a:cs typeface="Calibri" pitchFamily="34" charset="-120"/>
              </a:rPr>
              <a:t>CRISIS PLANNING</a:t>
            </a:r>
            <a:endParaRPr lang="en-US" sz="1333">
              <a:solidFill>
                <a:prstClr val="black"/>
              </a:solidFill>
              <a:latin typeface="Calibri" panose="020F0502020204030204"/>
            </a:endParaRPr>
          </a:p>
        </p:txBody>
      </p:sp>
      <p:sp>
        <p:nvSpPr>
          <p:cNvPr id="6" name="Text 4"/>
          <p:cNvSpPr/>
          <p:nvPr/>
        </p:nvSpPr>
        <p:spPr>
          <a:xfrm>
            <a:off x="1828800" y="731520"/>
            <a:ext cx="3657600" cy="365760"/>
          </a:xfrm>
          <a:prstGeom prst="rect">
            <a:avLst/>
          </a:prstGeom>
          <a:noFill/>
          <a:ln/>
        </p:spPr>
        <p:txBody>
          <a:bodyPr wrap="square" lIns="0" tIns="0" rIns="0" bIns="0" rtlCol="0" anchor="ctr"/>
          <a:lstStyle/>
          <a:p>
            <a:pPr defTabSz="1219170"/>
            <a:r>
              <a:rPr lang="en-US" sz="1333">
                <a:solidFill>
                  <a:srgbClr val="2E7D32"/>
                </a:solidFill>
                <a:latin typeface="Calibri" pitchFamily="34" charset="0"/>
                <a:ea typeface="Calibri" pitchFamily="34" charset="-122"/>
                <a:cs typeface="Calibri" pitchFamily="34" charset="-120"/>
              </a:rPr>
              <a:t>CORRECT ANSWER</a:t>
            </a:r>
            <a:endParaRPr lang="en-US" sz="1333">
              <a:solidFill>
                <a:prstClr val="black"/>
              </a:solidFill>
              <a:latin typeface="Calibri" panose="020F0502020204030204"/>
            </a:endParaRPr>
          </a:p>
        </p:txBody>
      </p:sp>
      <p:pic>
        <p:nvPicPr>
          <p:cNvPr id="7" name="Image 0" descr="preencoded.png"/>
          <p:cNvPicPr>
            <a:picLocks noChangeAspect="1"/>
          </p:cNvPicPr>
          <p:nvPr/>
        </p:nvPicPr>
        <p:blipFill>
          <a:blip r:embed="rId2"/>
          <a:stretch>
            <a:fillRect/>
          </a:stretch>
        </p:blipFill>
        <p:spPr>
          <a:xfrm>
            <a:off x="11094720" y="426720"/>
            <a:ext cx="548640" cy="548640"/>
          </a:xfrm>
          <a:prstGeom prst="rect">
            <a:avLst/>
          </a:prstGeom>
        </p:spPr>
      </p:pic>
      <p:sp>
        <p:nvSpPr>
          <p:cNvPr id="8" name="Shape 5"/>
          <p:cNvSpPr/>
          <p:nvPr/>
        </p:nvSpPr>
        <p:spPr>
          <a:xfrm>
            <a:off x="609600" y="1463040"/>
            <a:ext cx="10972800" cy="1341120"/>
          </a:xfrm>
          <a:prstGeom prst="rect">
            <a:avLst/>
          </a:prstGeom>
          <a:solidFill>
            <a:srgbClr val="FFFFFF"/>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9" name="Text 6"/>
          <p:cNvSpPr/>
          <p:nvPr/>
        </p:nvSpPr>
        <p:spPr>
          <a:xfrm>
            <a:off x="975360" y="1463040"/>
            <a:ext cx="10241280" cy="1341120"/>
          </a:xfrm>
          <a:prstGeom prst="rect">
            <a:avLst/>
          </a:prstGeom>
          <a:noFill/>
          <a:ln/>
        </p:spPr>
        <p:txBody>
          <a:bodyPr wrap="square" lIns="0" tIns="0" rIns="0" bIns="0" rtlCol="0" anchor="ctr"/>
          <a:lstStyle/>
          <a:p>
            <a:pPr defTabSz="1219170"/>
            <a:r>
              <a:rPr lang="en-US" sz="2533" b="1">
                <a:solidFill>
                  <a:srgbClr val="1B2A4A"/>
                </a:solidFill>
                <a:latin typeface="Georgia" pitchFamily="34" charset="0"/>
                <a:ea typeface="Georgia" pitchFamily="34" charset="-122"/>
                <a:cs typeface="Georgia" pitchFamily="34" charset="-120"/>
              </a:rPr>
              <a:t>When should a WRAP Crisis Plan be developed?</a:t>
            </a:r>
            <a:endParaRPr lang="en-US" sz="2533">
              <a:solidFill>
                <a:prstClr val="black"/>
              </a:solidFill>
              <a:latin typeface="Calibri" panose="020F0502020204030204"/>
            </a:endParaRPr>
          </a:p>
        </p:txBody>
      </p:sp>
      <p:sp>
        <p:nvSpPr>
          <p:cNvPr id="10" name="Shape 7"/>
          <p:cNvSpPr/>
          <p:nvPr/>
        </p:nvSpPr>
        <p:spPr>
          <a:xfrm>
            <a:off x="609600" y="3169920"/>
            <a:ext cx="5425440" cy="1158240"/>
          </a:xfrm>
          <a:prstGeom prst="rect">
            <a:avLst/>
          </a:prstGeom>
          <a:solidFill>
            <a:srgbClr val="F5F5F5"/>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1" name="Text 8"/>
          <p:cNvSpPr/>
          <p:nvPr/>
        </p:nvSpPr>
        <p:spPr>
          <a:xfrm>
            <a:off x="914400" y="3169920"/>
            <a:ext cx="4815840" cy="1158240"/>
          </a:xfrm>
          <a:prstGeom prst="rect">
            <a:avLst/>
          </a:prstGeom>
          <a:noFill/>
          <a:ln/>
        </p:spPr>
        <p:txBody>
          <a:bodyPr wrap="square" lIns="0" tIns="0" rIns="0" bIns="0" rtlCol="0" anchor="ctr"/>
          <a:lstStyle/>
          <a:p>
            <a:pPr defTabSz="1219170"/>
            <a:r>
              <a:rPr lang="en-US" sz="2000">
                <a:solidFill>
                  <a:srgbClr val="B0B0B0"/>
                </a:solidFill>
                <a:latin typeface="Calibri" pitchFamily="34" charset="0"/>
                <a:ea typeface="Calibri" pitchFamily="34" charset="-122"/>
                <a:cs typeface="Calibri" pitchFamily="34" charset="-120"/>
              </a:rPr>
              <a:t>A) During a crisis situation</a:t>
            </a:r>
            <a:endParaRPr lang="en-US" sz="2000">
              <a:solidFill>
                <a:prstClr val="black"/>
              </a:solidFill>
              <a:latin typeface="Calibri" panose="020F0502020204030204"/>
            </a:endParaRPr>
          </a:p>
        </p:txBody>
      </p:sp>
      <p:sp>
        <p:nvSpPr>
          <p:cNvPr id="12" name="Shape 9"/>
          <p:cNvSpPr/>
          <p:nvPr/>
        </p:nvSpPr>
        <p:spPr>
          <a:xfrm>
            <a:off x="6400800" y="3169920"/>
            <a:ext cx="5425440" cy="1158240"/>
          </a:xfrm>
          <a:prstGeom prst="rect">
            <a:avLst/>
          </a:prstGeom>
          <a:solidFill>
            <a:srgbClr val="2E7D32"/>
          </a:solidFill>
          <a:ln w="19050">
            <a:solidFill>
              <a:srgbClr val="2E7D32"/>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3" name="Text 10"/>
          <p:cNvSpPr/>
          <p:nvPr/>
        </p:nvSpPr>
        <p:spPr>
          <a:xfrm>
            <a:off x="6705600" y="3169920"/>
            <a:ext cx="4815840" cy="1158240"/>
          </a:xfrm>
          <a:prstGeom prst="rect">
            <a:avLst/>
          </a:prstGeom>
          <a:noFill/>
          <a:ln/>
        </p:spPr>
        <p:txBody>
          <a:bodyPr wrap="square" lIns="0" tIns="0" rIns="0" bIns="0" rtlCol="0" anchor="ctr"/>
          <a:lstStyle/>
          <a:p>
            <a:pPr defTabSz="1219170"/>
            <a:r>
              <a:rPr lang="en-US" sz="2000" b="1">
                <a:solidFill>
                  <a:srgbClr val="FFFFFF"/>
                </a:solidFill>
                <a:latin typeface="Calibri" pitchFamily="34" charset="0"/>
                <a:ea typeface="Calibri" pitchFamily="34" charset="-122"/>
                <a:cs typeface="Calibri" pitchFamily="34" charset="-120"/>
              </a:rPr>
              <a:t>B) While you are feeling well</a:t>
            </a:r>
            <a:endParaRPr lang="en-US" sz="2000">
              <a:solidFill>
                <a:prstClr val="black"/>
              </a:solidFill>
              <a:latin typeface="Calibri" panose="020F0502020204030204"/>
            </a:endParaRPr>
          </a:p>
        </p:txBody>
      </p:sp>
      <p:sp>
        <p:nvSpPr>
          <p:cNvPr id="14" name="Shape 11"/>
          <p:cNvSpPr/>
          <p:nvPr/>
        </p:nvSpPr>
        <p:spPr>
          <a:xfrm>
            <a:off x="609600" y="4572000"/>
            <a:ext cx="5425440" cy="1158240"/>
          </a:xfrm>
          <a:prstGeom prst="rect">
            <a:avLst/>
          </a:prstGeom>
          <a:solidFill>
            <a:srgbClr val="F5F5F5"/>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5" name="Text 12"/>
          <p:cNvSpPr/>
          <p:nvPr/>
        </p:nvSpPr>
        <p:spPr>
          <a:xfrm>
            <a:off x="914400" y="4572000"/>
            <a:ext cx="4815840" cy="1158240"/>
          </a:xfrm>
          <a:prstGeom prst="rect">
            <a:avLst/>
          </a:prstGeom>
          <a:noFill/>
          <a:ln/>
        </p:spPr>
        <p:txBody>
          <a:bodyPr wrap="square" lIns="0" tIns="0" rIns="0" bIns="0" rtlCol="0" anchor="ctr"/>
          <a:lstStyle/>
          <a:p>
            <a:pPr defTabSz="1219170"/>
            <a:r>
              <a:rPr lang="en-US" sz="2000">
                <a:solidFill>
                  <a:srgbClr val="B0B0B0"/>
                </a:solidFill>
                <a:latin typeface="Calibri" pitchFamily="34" charset="0"/>
                <a:ea typeface="Calibri" pitchFamily="34" charset="-122"/>
                <a:cs typeface="Calibri" pitchFamily="34" charset="-120"/>
              </a:rPr>
              <a:t>C) After hospitalization only</a:t>
            </a:r>
            <a:endParaRPr lang="en-US" sz="2000">
              <a:solidFill>
                <a:prstClr val="black"/>
              </a:solidFill>
              <a:latin typeface="Calibri" panose="020F0502020204030204"/>
            </a:endParaRPr>
          </a:p>
        </p:txBody>
      </p:sp>
      <p:sp>
        <p:nvSpPr>
          <p:cNvPr id="16" name="Shape 13"/>
          <p:cNvSpPr/>
          <p:nvPr/>
        </p:nvSpPr>
        <p:spPr>
          <a:xfrm>
            <a:off x="6400800" y="4572000"/>
            <a:ext cx="5425440" cy="1158240"/>
          </a:xfrm>
          <a:prstGeom prst="rect">
            <a:avLst/>
          </a:prstGeom>
          <a:solidFill>
            <a:srgbClr val="F5F5F5"/>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7" name="Text 14"/>
          <p:cNvSpPr/>
          <p:nvPr/>
        </p:nvSpPr>
        <p:spPr>
          <a:xfrm>
            <a:off x="6705600" y="4572000"/>
            <a:ext cx="4815840" cy="1158240"/>
          </a:xfrm>
          <a:prstGeom prst="rect">
            <a:avLst/>
          </a:prstGeom>
          <a:noFill/>
          <a:ln/>
        </p:spPr>
        <p:txBody>
          <a:bodyPr wrap="square" lIns="0" tIns="0" rIns="0" bIns="0" rtlCol="0" anchor="ctr"/>
          <a:lstStyle/>
          <a:p>
            <a:pPr defTabSz="1219170"/>
            <a:r>
              <a:rPr lang="en-US" sz="2000">
                <a:solidFill>
                  <a:srgbClr val="B0B0B0"/>
                </a:solidFill>
                <a:latin typeface="Calibri" pitchFamily="34" charset="0"/>
                <a:ea typeface="Calibri" pitchFamily="34" charset="-122"/>
                <a:cs typeface="Calibri" pitchFamily="34" charset="-120"/>
              </a:rPr>
              <a:t>D) Only with a doctor present</a:t>
            </a:r>
            <a:endParaRPr lang="en-US" sz="2000">
              <a:solidFill>
                <a:prstClr val="black"/>
              </a:solidFill>
              <a:latin typeface="Calibri" panose="020F0502020204030204"/>
            </a:endParaRPr>
          </a:p>
        </p:txBody>
      </p:sp>
      <p:sp>
        <p:nvSpPr>
          <p:cNvPr id="18" name="Shape 15"/>
          <p:cNvSpPr/>
          <p:nvPr/>
        </p:nvSpPr>
        <p:spPr>
          <a:xfrm>
            <a:off x="0" y="6614160"/>
            <a:ext cx="12192000" cy="243840"/>
          </a:xfrm>
          <a:prstGeom prst="rect">
            <a:avLst/>
          </a:prstGeom>
          <a:solidFill>
            <a:srgbClr val="1B2A4A"/>
          </a:solidFill>
          <a:ln/>
        </p:spPr>
        <p:txBody>
          <a:bodyPr/>
          <a:lstStyle/>
          <a:p>
            <a:pPr defTabSz="1219170"/>
            <a:endParaRPr lang="en-US" sz="2400">
              <a:solidFill>
                <a:prstClr val="black"/>
              </a:solidFill>
              <a:latin typeface="Calibri" panose="020F0502020204030204"/>
            </a:endParaRPr>
          </a:p>
        </p:txBody>
      </p:sp>
      <p:sp>
        <p:nvSpPr>
          <p:cNvPr id="19" name="Text 16"/>
          <p:cNvSpPr/>
          <p:nvPr/>
        </p:nvSpPr>
        <p:spPr>
          <a:xfrm>
            <a:off x="0" y="6614160"/>
            <a:ext cx="12192000" cy="243840"/>
          </a:xfrm>
          <a:prstGeom prst="rect">
            <a:avLst/>
          </a:prstGeom>
          <a:noFill/>
          <a:ln/>
        </p:spPr>
        <p:txBody>
          <a:bodyPr wrap="square" lIns="0" tIns="0" rIns="0" bIns="0" rtlCol="0" anchor="ctr"/>
          <a:lstStyle/>
          <a:p>
            <a:pPr algn="ctr" defTabSz="1219170"/>
            <a:r>
              <a:rPr lang="en-US" sz="1333">
                <a:solidFill>
                  <a:srgbClr val="FFF0E0"/>
                </a:solidFill>
                <a:latin typeface="Calibri" pitchFamily="34" charset="0"/>
                <a:ea typeface="Calibri" pitchFamily="34" charset="-122"/>
                <a:cs typeface="Calibri" pitchFamily="34" charset="-120"/>
              </a:rPr>
              <a:t>Answer - Question 1</a:t>
            </a:r>
            <a:endParaRPr lang="en-US" sz="1333">
              <a:solidFill>
                <a:prstClr val="black"/>
              </a:solidFill>
              <a:latin typeface="Calibri" panose="020F0502020204030204"/>
            </a:endParaRPr>
          </a:p>
        </p:txBody>
      </p:sp>
      <p:sp>
        <p:nvSpPr>
          <p:cNvPr id="20" name="Explanation"/>
          <p:cNvSpPr/>
          <p:nvPr/>
        </p:nvSpPr>
        <p:spPr>
          <a:xfrm>
            <a:off x="609600" y="5800000"/>
            <a:ext cx="10972800" cy="773333"/>
          </a:xfrm>
          <a:prstGeom prst="roundRect">
            <a:avLst/>
          </a:prstGeom>
          <a:solidFill>
            <a:srgbClr val="E8F5E9"/>
          </a:solidFill>
          <a:ln/>
        </p:spPr>
        <p:txBody>
          <a:bodyPr wrap="square" lIns="121920" tIns="60960" rIns="121920" bIns="60960" rtlCol="0" anchor="t"/>
          <a:lstStyle/>
          <a:p>
            <a:pPr algn="ctr" defTabSz="1219170"/>
            <a:r>
              <a:rPr lang="en-US" sz="1600" b="1" i="1">
                <a:solidFill>
                  <a:srgbClr val="2E7D32"/>
                </a:solidFill>
                <a:latin typeface="Calibri" pitchFamily="34" charset="0"/>
              </a:rPr>
              <a:t>Why?  </a:t>
            </a:r>
            <a:r>
              <a:rPr lang="en-US" sz="1600" i="1">
                <a:solidFill>
                  <a:srgbClr val="5A6A7A"/>
                </a:solidFill>
                <a:latin typeface="Calibri" pitchFamily="34" charset="0"/>
                <a:ea typeface="Calibri" pitchFamily="34" charset="-122"/>
                <a:cs typeface="Calibri" pitchFamily="34" charset="-120"/>
              </a:rPr>
              <a:t>The Crisis Plan should be developed while a person is well, with support from trusted people, so they can think clearly about their preferences.</a:t>
            </a:r>
            <a:endParaRPr lang="en-US" sz="1467">
              <a:solidFill>
                <a:prstClr val="black"/>
              </a:solidFill>
              <a:latin typeface="Calibri" panose="020F0502020204030204"/>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2" name="Shape 0"/>
          <p:cNvSpPr/>
          <p:nvPr/>
        </p:nvSpPr>
        <p:spPr>
          <a:xfrm>
            <a:off x="0" y="0"/>
            <a:ext cx="12192000" cy="73152"/>
          </a:xfrm>
          <a:prstGeom prst="rect">
            <a:avLst/>
          </a:prstGeom>
          <a:solidFill>
            <a:srgbClr val="D4A843"/>
          </a:solidFill>
          <a:ln/>
        </p:spPr>
        <p:txBody>
          <a:bodyPr/>
          <a:lstStyle/>
          <a:p>
            <a:pPr defTabSz="1219170"/>
            <a:endParaRPr lang="en-US" sz="2400">
              <a:solidFill>
                <a:prstClr val="black"/>
              </a:solidFill>
              <a:latin typeface="Calibri" panose="020F0502020204030204"/>
            </a:endParaRPr>
          </a:p>
        </p:txBody>
      </p:sp>
      <p:sp>
        <p:nvSpPr>
          <p:cNvPr id="3" name="Shape 1"/>
          <p:cNvSpPr/>
          <p:nvPr/>
        </p:nvSpPr>
        <p:spPr>
          <a:xfrm>
            <a:off x="609600" y="365760"/>
            <a:ext cx="853440" cy="853440"/>
          </a:xfrm>
          <a:prstGeom prst="ellipse">
            <a:avLst/>
          </a:prstGeom>
          <a:solidFill>
            <a:srgbClr val="F07762"/>
          </a:solidFill>
          <a:ln/>
        </p:spPr>
        <p:txBody>
          <a:bodyPr/>
          <a:lstStyle/>
          <a:p>
            <a:pPr defTabSz="1219170"/>
            <a:endParaRPr lang="en-US" sz="2400">
              <a:solidFill>
                <a:prstClr val="black"/>
              </a:solidFill>
              <a:latin typeface="Calibri" panose="020F0502020204030204"/>
            </a:endParaRPr>
          </a:p>
        </p:txBody>
      </p:sp>
      <p:sp>
        <p:nvSpPr>
          <p:cNvPr id="4" name="Text 2"/>
          <p:cNvSpPr/>
          <p:nvPr/>
        </p:nvSpPr>
        <p:spPr>
          <a:xfrm>
            <a:off x="609600" y="365760"/>
            <a:ext cx="853440" cy="853440"/>
          </a:xfrm>
          <a:prstGeom prst="rect">
            <a:avLst/>
          </a:prstGeom>
          <a:noFill/>
          <a:ln/>
        </p:spPr>
        <p:txBody>
          <a:bodyPr wrap="square" lIns="0" tIns="0" rIns="0" bIns="0" rtlCol="0" anchor="ctr"/>
          <a:lstStyle/>
          <a:p>
            <a:pPr algn="ctr" defTabSz="1219170"/>
            <a:r>
              <a:rPr lang="en-US" sz="2400" b="1" dirty="0">
                <a:solidFill>
                  <a:srgbClr val="FFFFFF"/>
                </a:solidFill>
                <a:latin typeface="Georgia" pitchFamily="34" charset="0"/>
                <a:ea typeface="Georgia" pitchFamily="34" charset="-122"/>
                <a:cs typeface="Georgia" pitchFamily="34" charset="-120"/>
              </a:rPr>
              <a:t>Q2</a:t>
            </a:r>
            <a:endParaRPr lang="en-US" sz="2400" dirty="0">
              <a:solidFill>
                <a:prstClr val="black"/>
              </a:solidFill>
              <a:latin typeface="Calibri" panose="020F0502020204030204"/>
            </a:endParaRPr>
          </a:p>
        </p:txBody>
      </p:sp>
      <p:sp>
        <p:nvSpPr>
          <p:cNvPr id="5" name="Text 3"/>
          <p:cNvSpPr/>
          <p:nvPr/>
        </p:nvSpPr>
        <p:spPr>
          <a:xfrm>
            <a:off x="1828800" y="426720"/>
            <a:ext cx="3657600" cy="365760"/>
          </a:xfrm>
          <a:prstGeom prst="rect">
            <a:avLst/>
          </a:prstGeom>
          <a:noFill/>
          <a:ln/>
        </p:spPr>
        <p:txBody>
          <a:bodyPr wrap="square" lIns="0" tIns="0" rIns="0" bIns="0" rtlCol="0" anchor="ctr"/>
          <a:lstStyle/>
          <a:p>
            <a:pPr defTabSz="1219170"/>
            <a:r>
              <a:rPr lang="en-US" sz="1333" b="1" dirty="0">
                <a:solidFill>
                  <a:srgbClr val="F07762"/>
                </a:solidFill>
                <a:latin typeface="Calibri" pitchFamily="34" charset="0"/>
                <a:ea typeface="Calibri" pitchFamily="34" charset="-122"/>
                <a:cs typeface="Calibri" pitchFamily="34" charset="-120"/>
              </a:rPr>
              <a:t>CRISIS PLANNING</a:t>
            </a:r>
            <a:endParaRPr lang="en-US" sz="1333" dirty="0">
              <a:solidFill>
                <a:prstClr val="black"/>
              </a:solidFill>
              <a:latin typeface="Calibri" panose="020F0502020204030204"/>
            </a:endParaRPr>
          </a:p>
        </p:txBody>
      </p:sp>
      <p:sp>
        <p:nvSpPr>
          <p:cNvPr id="6" name="Text 4"/>
          <p:cNvSpPr/>
          <p:nvPr/>
        </p:nvSpPr>
        <p:spPr>
          <a:xfrm>
            <a:off x="1828800" y="731520"/>
            <a:ext cx="3657600" cy="365760"/>
          </a:xfrm>
          <a:prstGeom prst="rect">
            <a:avLst/>
          </a:prstGeom>
          <a:noFill/>
          <a:ln/>
        </p:spPr>
        <p:txBody>
          <a:bodyPr wrap="square" lIns="0" tIns="0" rIns="0" bIns="0" rtlCol="0" anchor="ctr"/>
          <a:lstStyle/>
          <a:p>
            <a:pPr defTabSz="1219170"/>
            <a:r>
              <a:rPr lang="en-US" sz="1333" dirty="0">
                <a:solidFill>
                  <a:srgbClr val="2C3E6B"/>
                </a:solidFill>
                <a:latin typeface="Calibri" pitchFamily="34" charset="0"/>
                <a:ea typeface="Calibri" pitchFamily="34" charset="-122"/>
                <a:cs typeface="Calibri" pitchFamily="34" charset="-120"/>
              </a:rPr>
              <a:t>TRUE OR FALSE</a:t>
            </a:r>
            <a:endParaRPr lang="en-US" sz="1333" dirty="0">
              <a:solidFill>
                <a:prstClr val="black"/>
              </a:solidFill>
              <a:latin typeface="Calibri" panose="020F0502020204030204"/>
            </a:endParaRPr>
          </a:p>
        </p:txBody>
      </p:sp>
      <p:pic>
        <p:nvPicPr>
          <p:cNvPr id="7" name="Image 0" descr="preencoded.png"/>
          <p:cNvPicPr>
            <a:picLocks noChangeAspect="1"/>
          </p:cNvPicPr>
          <p:nvPr/>
        </p:nvPicPr>
        <p:blipFill>
          <a:blip r:embed="rId3"/>
          <a:stretch>
            <a:fillRect/>
          </a:stretch>
        </p:blipFill>
        <p:spPr>
          <a:xfrm>
            <a:off x="11094720" y="426720"/>
            <a:ext cx="548640" cy="548640"/>
          </a:xfrm>
          <a:prstGeom prst="rect">
            <a:avLst/>
          </a:prstGeom>
        </p:spPr>
      </p:pic>
      <p:sp>
        <p:nvSpPr>
          <p:cNvPr id="8" name="Shape 5"/>
          <p:cNvSpPr/>
          <p:nvPr/>
        </p:nvSpPr>
        <p:spPr>
          <a:xfrm>
            <a:off x="609600" y="1463040"/>
            <a:ext cx="10972800" cy="1706880"/>
          </a:xfrm>
          <a:prstGeom prst="rect">
            <a:avLst/>
          </a:prstGeom>
          <a:solidFill>
            <a:srgbClr val="FFFFFF"/>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9" name="Text 6"/>
          <p:cNvSpPr/>
          <p:nvPr/>
        </p:nvSpPr>
        <p:spPr>
          <a:xfrm>
            <a:off x="975360" y="1463040"/>
            <a:ext cx="10241280" cy="1706880"/>
          </a:xfrm>
          <a:prstGeom prst="rect">
            <a:avLst/>
          </a:prstGeom>
          <a:noFill/>
          <a:ln/>
        </p:spPr>
        <p:txBody>
          <a:bodyPr wrap="square" lIns="0" tIns="0" rIns="0" bIns="0" rtlCol="0" anchor="ctr"/>
          <a:lstStyle/>
          <a:p>
            <a:pPr defTabSz="1219170"/>
            <a:r>
              <a:rPr lang="en-US" sz="2533" b="1" dirty="0">
                <a:solidFill>
                  <a:srgbClr val="1B2A4A"/>
                </a:solidFill>
                <a:latin typeface="Georgia" pitchFamily="34" charset="0"/>
                <a:ea typeface="Georgia" pitchFamily="34" charset="-122"/>
                <a:cs typeface="Georgia" pitchFamily="34" charset="-120"/>
              </a:rPr>
              <a:t>The WRAP Crisis Plan allows individuals to maintain some degree of control even when things feel out of control.</a:t>
            </a:r>
            <a:endParaRPr lang="en-US" sz="2533" dirty="0">
              <a:solidFill>
                <a:prstClr val="black"/>
              </a:solidFill>
              <a:latin typeface="Calibri" panose="020F0502020204030204"/>
            </a:endParaRPr>
          </a:p>
        </p:txBody>
      </p:sp>
      <p:sp>
        <p:nvSpPr>
          <p:cNvPr id="10" name="Shape 7"/>
          <p:cNvSpPr/>
          <p:nvPr/>
        </p:nvSpPr>
        <p:spPr>
          <a:xfrm>
            <a:off x="609600" y="3657600"/>
            <a:ext cx="5181600" cy="1828800"/>
          </a:xfrm>
          <a:prstGeom prst="rect">
            <a:avLst/>
          </a:prstGeom>
          <a:solidFill>
            <a:srgbClr val="FFF0E0"/>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pic>
        <p:nvPicPr>
          <p:cNvPr id="11" name="Image 1" descr="preencoded.png"/>
          <p:cNvPicPr>
            <a:picLocks noChangeAspect="1"/>
          </p:cNvPicPr>
          <p:nvPr/>
        </p:nvPicPr>
        <p:blipFill>
          <a:blip r:embed="rId4"/>
          <a:stretch>
            <a:fillRect/>
          </a:stretch>
        </p:blipFill>
        <p:spPr>
          <a:xfrm>
            <a:off x="2621280" y="3901440"/>
            <a:ext cx="670560" cy="670560"/>
          </a:xfrm>
          <a:prstGeom prst="rect">
            <a:avLst/>
          </a:prstGeom>
        </p:spPr>
      </p:pic>
      <p:sp>
        <p:nvSpPr>
          <p:cNvPr id="12" name="Text 8"/>
          <p:cNvSpPr/>
          <p:nvPr/>
        </p:nvSpPr>
        <p:spPr>
          <a:xfrm>
            <a:off x="609600" y="4632960"/>
            <a:ext cx="5181600" cy="731520"/>
          </a:xfrm>
          <a:prstGeom prst="rect">
            <a:avLst/>
          </a:prstGeom>
          <a:noFill/>
          <a:ln/>
        </p:spPr>
        <p:txBody>
          <a:bodyPr wrap="square" lIns="0" tIns="0" rIns="0" bIns="0" rtlCol="0" anchor="ctr"/>
          <a:lstStyle/>
          <a:p>
            <a:pPr algn="ctr" defTabSz="1219170"/>
            <a:r>
              <a:rPr lang="en-US" sz="2933" b="1" dirty="0">
                <a:solidFill>
                  <a:srgbClr val="1B2A4A"/>
                </a:solidFill>
                <a:latin typeface="Georgia" pitchFamily="34" charset="0"/>
                <a:ea typeface="Georgia" pitchFamily="34" charset="-122"/>
                <a:cs typeface="Georgia" pitchFamily="34" charset="-120"/>
              </a:rPr>
              <a:t>True</a:t>
            </a:r>
            <a:endParaRPr lang="en-US" sz="2933" dirty="0">
              <a:solidFill>
                <a:prstClr val="black"/>
              </a:solidFill>
              <a:latin typeface="Calibri" panose="020F0502020204030204"/>
            </a:endParaRPr>
          </a:p>
        </p:txBody>
      </p:sp>
      <p:sp>
        <p:nvSpPr>
          <p:cNvPr id="13" name="Shape 9"/>
          <p:cNvSpPr/>
          <p:nvPr/>
        </p:nvSpPr>
        <p:spPr>
          <a:xfrm>
            <a:off x="6400800" y="3657600"/>
            <a:ext cx="5181600" cy="1828800"/>
          </a:xfrm>
          <a:prstGeom prst="rect">
            <a:avLst/>
          </a:prstGeom>
          <a:solidFill>
            <a:srgbClr val="FFF8F0"/>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pic>
        <p:nvPicPr>
          <p:cNvPr id="14" name="Image 2" descr="preencoded.png"/>
          <p:cNvPicPr>
            <a:picLocks noChangeAspect="1"/>
          </p:cNvPicPr>
          <p:nvPr/>
        </p:nvPicPr>
        <p:blipFill>
          <a:blip r:embed="rId5"/>
          <a:stretch>
            <a:fillRect/>
          </a:stretch>
        </p:blipFill>
        <p:spPr>
          <a:xfrm>
            <a:off x="8412480" y="3901440"/>
            <a:ext cx="670560" cy="670560"/>
          </a:xfrm>
          <a:prstGeom prst="rect">
            <a:avLst/>
          </a:prstGeom>
        </p:spPr>
      </p:pic>
      <p:sp>
        <p:nvSpPr>
          <p:cNvPr id="15" name="Text 10"/>
          <p:cNvSpPr/>
          <p:nvPr/>
        </p:nvSpPr>
        <p:spPr>
          <a:xfrm>
            <a:off x="6400800" y="4632960"/>
            <a:ext cx="5181600" cy="731520"/>
          </a:xfrm>
          <a:prstGeom prst="rect">
            <a:avLst/>
          </a:prstGeom>
          <a:noFill/>
          <a:ln/>
        </p:spPr>
        <p:txBody>
          <a:bodyPr wrap="square" lIns="0" tIns="0" rIns="0" bIns="0" rtlCol="0" anchor="ctr"/>
          <a:lstStyle/>
          <a:p>
            <a:pPr algn="ctr" defTabSz="1219170"/>
            <a:r>
              <a:rPr lang="en-US" sz="2933" b="1" dirty="0">
                <a:solidFill>
                  <a:srgbClr val="1B2A4A"/>
                </a:solidFill>
                <a:latin typeface="Georgia" pitchFamily="34" charset="0"/>
                <a:ea typeface="Georgia" pitchFamily="34" charset="-122"/>
                <a:cs typeface="Georgia" pitchFamily="34" charset="-120"/>
              </a:rPr>
              <a:t>False</a:t>
            </a:r>
            <a:endParaRPr lang="en-US" sz="2933" dirty="0">
              <a:solidFill>
                <a:prstClr val="black"/>
              </a:solidFill>
              <a:latin typeface="Calibri" panose="020F0502020204030204"/>
            </a:endParaRPr>
          </a:p>
        </p:txBody>
      </p:sp>
      <p:sp>
        <p:nvSpPr>
          <p:cNvPr id="16" name="Shape 11"/>
          <p:cNvSpPr/>
          <p:nvPr/>
        </p:nvSpPr>
        <p:spPr>
          <a:xfrm>
            <a:off x="0" y="6614160"/>
            <a:ext cx="12192000" cy="243840"/>
          </a:xfrm>
          <a:prstGeom prst="rect">
            <a:avLst/>
          </a:prstGeom>
          <a:solidFill>
            <a:srgbClr val="1B2A4A"/>
          </a:solidFill>
          <a:ln/>
        </p:spPr>
        <p:txBody>
          <a:bodyPr/>
          <a:lstStyle/>
          <a:p>
            <a:pPr defTabSz="1219170"/>
            <a:endParaRPr lang="en-US" sz="2400">
              <a:solidFill>
                <a:prstClr val="black"/>
              </a:solidFill>
              <a:latin typeface="Calibri" panose="020F0502020204030204"/>
            </a:endParaRPr>
          </a:p>
        </p:txBody>
      </p:sp>
      <p:sp>
        <p:nvSpPr>
          <p:cNvPr id="17" name="Text 12"/>
          <p:cNvSpPr/>
          <p:nvPr/>
        </p:nvSpPr>
        <p:spPr>
          <a:xfrm>
            <a:off x="0" y="6614160"/>
            <a:ext cx="12192000" cy="243840"/>
          </a:xfrm>
          <a:prstGeom prst="rect">
            <a:avLst/>
          </a:prstGeom>
          <a:noFill/>
          <a:ln/>
        </p:spPr>
        <p:txBody>
          <a:bodyPr wrap="square" lIns="0" tIns="0" rIns="0" bIns="0" rtlCol="0" anchor="ctr"/>
          <a:lstStyle/>
          <a:p>
            <a:pPr algn="ctr" defTabSz="1219170"/>
            <a:r>
              <a:rPr lang="en-US" sz="1333" dirty="0">
                <a:solidFill>
                  <a:srgbClr val="FFF0E0"/>
                </a:solidFill>
                <a:latin typeface="Calibri" pitchFamily="34" charset="0"/>
                <a:ea typeface="Calibri" pitchFamily="34" charset="-122"/>
                <a:cs typeface="Calibri" pitchFamily="34" charset="-120"/>
              </a:rPr>
              <a:t>Question 2 of 18</a:t>
            </a:r>
            <a:endParaRPr lang="en-US" sz="1333" dirty="0">
              <a:solidFill>
                <a:prstClr val="black"/>
              </a:solidFill>
              <a:latin typeface="Calibri" panose="020F0502020204030204"/>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2" name="Shape 0"/>
          <p:cNvSpPr/>
          <p:nvPr/>
        </p:nvSpPr>
        <p:spPr>
          <a:xfrm>
            <a:off x="0" y="0"/>
            <a:ext cx="12192000" cy="73152"/>
          </a:xfrm>
          <a:prstGeom prst="rect">
            <a:avLst/>
          </a:prstGeom>
          <a:solidFill>
            <a:srgbClr val="2E7D32"/>
          </a:solidFill>
          <a:ln/>
        </p:spPr>
        <p:txBody>
          <a:bodyPr/>
          <a:lstStyle/>
          <a:p>
            <a:pPr defTabSz="1219170"/>
            <a:endParaRPr lang="en-US" sz="2400">
              <a:solidFill>
                <a:prstClr val="black"/>
              </a:solidFill>
              <a:latin typeface="Calibri" panose="020F0502020204030204"/>
            </a:endParaRPr>
          </a:p>
        </p:txBody>
      </p:sp>
      <p:sp>
        <p:nvSpPr>
          <p:cNvPr id="3" name="Shape 1"/>
          <p:cNvSpPr/>
          <p:nvPr/>
        </p:nvSpPr>
        <p:spPr>
          <a:xfrm>
            <a:off x="609600" y="365760"/>
            <a:ext cx="853440" cy="853440"/>
          </a:xfrm>
          <a:prstGeom prst="ellipse">
            <a:avLst/>
          </a:prstGeom>
          <a:solidFill>
            <a:srgbClr val="2E7D32"/>
          </a:solidFill>
          <a:ln/>
        </p:spPr>
        <p:txBody>
          <a:bodyPr/>
          <a:lstStyle/>
          <a:p>
            <a:pPr defTabSz="1219170"/>
            <a:endParaRPr lang="en-US" sz="2400">
              <a:solidFill>
                <a:prstClr val="black"/>
              </a:solidFill>
              <a:latin typeface="Calibri" panose="020F0502020204030204"/>
            </a:endParaRPr>
          </a:p>
        </p:txBody>
      </p:sp>
      <p:sp>
        <p:nvSpPr>
          <p:cNvPr id="4" name="Text 2"/>
          <p:cNvSpPr/>
          <p:nvPr/>
        </p:nvSpPr>
        <p:spPr>
          <a:xfrm>
            <a:off x="609600" y="365760"/>
            <a:ext cx="853440" cy="853440"/>
          </a:xfrm>
          <a:prstGeom prst="rect">
            <a:avLst/>
          </a:prstGeom>
          <a:noFill/>
          <a:ln/>
        </p:spPr>
        <p:txBody>
          <a:bodyPr wrap="square" lIns="0" tIns="0" rIns="0" bIns="0" rtlCol="0" anchor="ctr"/>
          <a:lstStyle/>
          <a:p>
            <a:pPr algn="ctr" defTabSz="1219170"/>
            <a:r>
              <a:rPr lang="en-US" sz="2400" b="1">
                <a:solidFill>
                  <a:srgbClr val="FFFFFF"/>
                </a:solidFill>
                <a:latin typeface="Georgia" pitchFamily="34" charset="0"/>
                <a:ea typeface="Georgia" pitchFamily="34" charset="-122"/>
                <a:cs typeface="Georgia" pitchFamily="34" charset="-120"/>
              </a:rPr>
              <a:t>Q2</a:t>
            </a:r>
            <a:endParaRPr lang="en-US" sz="2400">
              <a:solidFill>
                <a:prstClr val="black"/>
              </a:solidFill>
              <a:latin typeface="Calibri" panose="020F0502020204030204"/>
            </a:endParaRPr>
          </a:p>
        </p:txBody>
      </p:sp>
      <p:sp>
        <p:nvSpPr>
          <p:cNvPr id="5" name="Text 3"/>
          <p:cNvSpPr/>
          <p:nvPr/>
        </p:nvSpPr>
        <p:spPr>
          <a:xfrm>
            <a:off x="1828800" y="426720"/>
            <a:ext cx="3657600" cy="365760"/>
          </a:xfrm>
          <a:prstGeom prst="rect">
            <a:avLst/>
          </a:prstGeom>
          <a:noFill/>
          <a:ln/>
        </p:spPr>
        <p:txBody>
          <a:bodyPr wrap="square" lIns="0" tIns="0" rIns="0" bIns="0" rtlCol="0" anchor="ctr"/>
          <a:lstStyle/>
          <a:p>
            <a:pPr defTabSz="1219170"/>
            <a:r>
              <a:rPr lang="en-US" sz="1333" b="1">
                <a:solidFill>
                  <a:srgbClr val="F07762"/>
                </a:solidFill>
                <a:latin typeface="Calibri" pitchFamily="34" charset="0"/>
                <a:ea typeface="Calibri" pitchFamily="34" charset="-122"/>
                <a:cs typeface="Calibri" pitchFamily="34" charset="-120"/>
              </a:rPr>
              <a:t>CRISIS PLANNING</a:t>
            </a:r>
            <a:endParaRPr lang="en-US" sz="1333">
              <a:solidFill>
                <a:prstClr val="black"/>
              </a:solidFill>
              <a:latin typeface="Calibri" panose="020F0502020204030204"/>
            </a:endParaRPr>
          </a:p>
        </p:txBody>
      </p:sp>
      <p:sp>
        <p:nvSpPr>
          <p:cNvPr id="6" name="Text 4"/>
          <p:cNvSpPr/>
          <p:nvPr/>
        </p:nvSpPr>
        <p:spPr>
          <a:xfrm>
            <a:off x="1828800" y="731520"/>
            <a:ext cx="3657600" cy="365760"/>
          </a:xfrm>
          <a:prstGeom prst="rect">
            <a:avLst/>
          </a:prstGeom>
          <a:noFill/>
          <a:ln/>
        </p:spPr>
        <p:txBody>
          <a:bodyPr wrap="square" lIns="0" tIns="0" rIns="0" bIns="0" rtlCol="0" anchor="ctr"/>
          <a:lstStyle/>
          <a:p>
            <a:pPr defTabSz="1219170"/>
            <a:r>
              <a:rPr lang="en-US" sz="1333">
                <a:solidFill>
                  <a:srgbClr val="2E7D32"/>
                </a:solidFill>
                <a:latin typeface="Calibri" pitchFamily="34" charset="0"/>
                <a:ea typeface="Calibri" pitchFamily="34" charset="-122"/>
                <a:cs typeface="Calibri" pitchFamily="34" charset="-120"/>
              </a:rPr>
              <a:t>CORRECT ANSWER</a:t>
            </a:r>
            <a:endParaRPr lang="en-US" sz="1333">
              <a:solidFill>
                <a:prstClr val="black"/>
              </a:solidFill>
              <a:latin typeface="Calibri" panose="020F0502020204030204"/>
            </a:endParaRPr>
          </a:p>
        </p:txBody>
      </p:sp>
      <p:pic>
        <p:nvPicPr>
          <p:cNvPr id="7" name="Image 0" descr="preencoded.png"/>
          <p:cNvPicPr>
            <a:picLocks noChangeAspect="1"/>
          </p:cNvPicPr>
          <p:nvPr/>
        </p:nvPicPr>
        <p:blipFill>
          <a:blip r:embed="rId2"/>
          <a:stretch>
            <a:fillRect/>
          </a:stretch>
        </p:blipFill>
        <p:spPr>
          <a:xfrm>
            <a:off x="11094720" y="426720"/>
            <a:ext cx="548640" cy="548640"/>
          </a:xfrm>
          <a:prstGeom prst="rect">
            <a:avLst/>
          </a:prstGeom>
        </p:spPr>
      </p:pic>
      <p:sp>
        <p:nvSpPr>
          <p:cNvPr id="8" name="Shape 5"/>
          <p:cNvSpPr/>
          <p:nvPr/>
        </p:nvSpPr>
        <p:spPr>
          <a:xfrm>
            <a:off x="609600" y="1463040"/>
            <a:ext cx="10972800" cy="1706880"/>
          </a:xfrm>
          <a:prstGeom prst="rect">
            <a:avLst/>
          </a:prstGeom>
          <a:solidFill>
            <a:srgbClr val="FFFFFF"/>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9" name="Text 6"/>
          <p:cNvSpPr/>
          <p:nvPr/>
        </p:nvSpPr>
        <p:spPr>
          <a:xfrm>
            <a:off x="975360" y="1463040"/>
            <a:ext cx="10241280" cy="1706880"/>
          </a:xfrm>
          <a:prstGeom prst="rect">
            <a:avLst/>
          </a:prstGeom>
          <a:noFill/>
          <a:ln/>
        </p:spPr>
        <p:txBody>
          <a:bodyPr wrap="square" lIns="0" tIns="0" rIns="0" bIns="0" rtlCol="0" anchor="ctr"/>
          <a:lstStyle/>
          <a:p>
            <a:pPr defTabSz="1219170"/>
            <a:r>
              <a:rPr lang="en-US" sz="2533" b="1">
                <a:solidFill>
                  <a:srgbClr val="1B2A4A"/>
                </a:solidFill>
                <a:latin typeface="Georgia" pitchFamily="34" charset="0"/>
                <a:ea typeface="Georgia" pitchFamily="34" charset="-122"/>
                <a:cs typeface="Georgia" pitchFamily="34" charset="-120"/>
              </a:rPr>
              <a:t>The WRAP Crisis Plan allows individuals to maintain some degree of control even when things feel out of control.</a:t>
            </a:r>
            <a:endParaRPr lang="en-US" sz="2533">
              <a:solidFill>
                <a:prstClr val="black"/>
              </a:solidFill>
              <a:latin typeface="Calibri" panose="020F0502020204030204"/>
            </a:endParaRPr>
          </a:p>
        </p:txBody>
      </p:sp>
      <p:sp>
        <p:nvSpPr>
          <p:cNvPr id="10" name="Shape 7"/>
          <p:cNvSpPr/>
          <p:nvPr/>
        </p:nvSpPr>
        <p:spPr>
          <a:xfrm>
            <a:off x="609600" y="3657600"/>
            <a:ext cx="5181600" cy="1828800"/>
          </a:xfrm>
          <a:prstGeom prst="rect">
            <a:avLst/>
          </a:prstGeom>
          <a:solidFill>
            <a:srgbClr val="2E7D32"/>
          </a:solidFill>
          <a:ln w="19050">
            <a:solidFill>
              <a:srgbClr val="2E7D32"/>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pic>
        <p:nvPicPr>
          <p:cNvPr id="11" name="Image 1" descr="preencoded.png"/>
          <p:cNvPicPr>
            <a:picLocks noChangeAspect="1"/>
          </p:cNvPicPr>
          <p:nvPr/>
        </p:nvPicPr>
        <p:blipFill>
          <a:blip r:embed="rId3"/>
          <a:stretch>
            <a:fillRect/>
          </a:stretch>
        </p:blipFill>
        <p:spPr>
          <a:xfrm>
            <a:off x="2621280" y="3901440"/>
            <a:ext cx="670560" cy="670560"/>
          </a:xfrm>
          <a:prstGeom prst="rect">
            <a:avLst/>
          </a:prstGeom>
        </p:spPr>
      </p:pic>
      <p:sp>
        <p:nvSpPr>
          <p:cNvPr id="12" name="Text 8"/>
          <p:cNvSpPr/>
          <p:nvPr/>
        </p:nvSpPr>
        <p:spPr>
          <a:xfrm>
            <a:off x="609600" y="4632960"/>
            <a:ext cx="5181600" cy="731520"/>
          </a:xfrm>
          <a:prstGeom prst="rect">
            <a:avLst/>
          </a:prstGeom>
          <a:noFill/>
          <a:ln/>
        </p:spPr>
        <p:txBody>
          <a:bodyPr wrap="square" lIns="0" tIns="0" rIns="0" bIns="0" rtlCol="0" anchor="ctr"/>
          <a:lstStyle/>
          <a:p>
            <a:pPr algn="ctr" defTabSz="1219170"/>
            <a:r>
              <a:rPr lang="en-US" sz="2933" b="1">
                <a:solidFill>
                  <a:srgbClr val="FFFFFF"/>
                </a:solidFill>
                <a:latin typeface="Georgia" pitchFamily="34" charset="0"/>
                <a:ea typeface="Georgia" pitchFamily="34" charset="-122"/>
                <a:cs typeface="Georgia" pitchFamily="34" charset="-120"/>
              </a:rPr>
              <a:t>True</a:t>
            </a:r>
            <a:endParaRPr lang="en-US" sz="2933">
              <a:solidFill>
                <a:prstClr val="black"/>
              </a:solidFill>
              <a:latin typeface="Calibri" panose="020F0502020204030204"/>
            </a:endParaRPr>
          </a:p>
        </p:txBody>
      </p:sp>
      <p:sp>
        <p:nvSpPr>
          <p:cNvPr id="13" name="Shape 9"/>
          <p:cNvSpPr/>
          <p:nvPr/>
        </p:nvSpPr>
        <p:spPr>
          <a:xfrm>
            <a:off x="6400800" y="3657600"/>
            <a:ext cx="5181600" cy="1828800"/>
          </a:xfrm>
          <a:prstGeom prst="rect">
            <a:avLst/>
          </a:prstGeom>
          <a:solidFill>
            <a:srgbClr val="F5F5F5"/>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pic>
        <p:nvPicPr>
          <p:cNvPr id="14" name="Image 2" descr="preencoded.png"/>
          <p:cNvPicPr>
            <a:picLocks noChangeAspect="1"/>
          </p:cNvPicPr>
          <p:nvPr/>
        </p:nvPicPr>
        <p:blipFill>
          <a:blip r:embed="rId4"/>
          <a:stretch>
            <a:fillRect/>
          </a:stretch>
        </p:blipFill>
        <p:spPr>
          <a:xfrm>
            <a:off x="8412480" y="3901440"/>
            <a:ext cx="670560" cy="670560"/>
          </a:xfrm>
          <a:prstGeom prst="rect">
            <a:avLst/>
          </a:prstGeom>
        </p:spPr>
      </p:pic>
      <p:sp>
        <p:nvSpPr>
          <p:cNvPr id="15" name="Text 10"/>
          <p:cNvSpPr/>
          <p:nvPr/>
        </p:nvSpPr>
        <p:spPr>
          <a:xfrm>
            <a:off x="6400800" y="4632960"/>
            <a:ext cx="5181600" cy="731520"/>
          </a:xfrm>
          <a:prstGeom prst="rect">
            <a:avLst/>
          </a:prstGeom>
          <a:noFill/>
          <a:ln/>
        </p:spPr>
        <p:txBody>
          <a:bodyPr wrap="square" lIns="0" tIns="0" rIns="0" bIns="0" rtlCol="0" anchor="ctr"/>
          <a:lstStyle/>
          <a:p>
            <a:pPr algn="ctr" defTabSz="1219170"/>
            <a:r>
              <a:rPr lang="en-US" sz="2933" b="1">
                <a:solidFill>
                  <a:srgbClr val="B0B0B0"/>
                </a:solidFill>
                <a:latin typeface="Georgia" pitchFamily="34" charset="0"/>
                <a:ea typeface="Georgia" pitchFamily="34" charset="-122"/>
                <a:cs typeface="Georgia" pitchFamily="34" charset="-120"/>
              </a:rPr>
              <a:t>False</a:t>
            </a:r>
            <a:endParaRPr lang="en-US" sz="2933">
              <a:solidFill>
                <a:prstClr val="black"/>
              </a:solidFill>
              <a:latin typeface="Calibri" panose="020F0502020204030204"/>
            </a:endParaRPr>
          </a:p>
        </p:txBody>
      </p:sp>
      <p:sp>
        <p:nvSpPr>
          <p:cNvPr id="16" name="Shape 11"/>
          <p:cNvSpPr/>
          <p:nvPr/>
        </p:nvSpPr>
        <p:spPr>
          <a:xfrm>
            <a:off x="0" y="6614160"/>
            <a:ext cx="12192000" cy="243840"/>
          </a:xfrm>
          <a:prstGeom prst="rect">
            <a:avLst/>
          </a:prstGeom>
          <a:solidFill>
            <a:srgbClr val="1B2A4A"/>
          </a:solidFill>
          <a:ln/>
        </p:spPr>
        <p:txBody>
          <a:bodyPr/>
          <a:lstStyle/>
          <a:p>
            <a:pPr defTabSz="1219170"/>
            <a:endParaRPr lang="en-US" sz="2400">
              <a:solidFill>
                <a:prstClr val="black"/>
              </a:solidFill>
              <a:latin typeface="Calibri" panose="020F0502020204030204"/>
            </a:endParaRPr>
          </a:p>
        </p:txBody>
      </p:sp>
      <p:sp>
        <p:nvSpPr>
          <p:cNvPr id="17" name="Text 12"/>
          <p:cNvSpPr/>
          <p:nvPr/>
        </p:nvSpPr>
        <p:spPr>
          <a:xfrm>
            <a:off x="0" y="6614160"/>
            <a:ext cx="12192000" cy="243840"/>
          </a:xfrm>
          <a:prstGeom prst="rect">
            <a:avLst/>
          </a:prstGeom>
          <a:noFill/>
          <a:ln/>
        </p:spPr>
        <p:txBody>
          <a:bodyPr wrap="square" lIns="0" tIns="0" rIns="0" bIns="0" rtlCol="0" anchor="ctr"/>
          <a:lstStyle/>
          <a:p>
            <a:pPr algn="ctr" defTabSz="1219170"/>
            <a:r>
              <a:rPr lang="en-US" sz="1333">
                <a:solidFill>
                  <a:srgbClr val="FFF0E0"/>
                </a:solidFill>
                <a:latin typeface="Calibri" pitchFamily="34" charset="0"/>
                <a:ea typeface="Calibri" pitchFamily="34" charset="-122"/>
                <a:cs typeface="Calibri" pitchFamily="34" charset="-120"/>
              </a:rPr>
              <a:t>Answer - Question 2</a:t>
            </a:r>
            <a:endParaRPr lang="en-US" sz="1333">
              <a:solidFill>
                <a:prstClr val="black"/>
              </a:solidFill>
              <a:latin typeface="Calibri" panose="020F0502020204030204"/>
            </a:endParaRPr>
          </a:p>
        </p:txBody>
      </p:sp>
      <p:sp>
        <p:nvSpPr>
          <p:cNvPr id="18" name="Explanation"/>
          <p:cNvSpPr/>
          <p:nvPr/>
        </p:nvSpPr>
        <p:spPr>
          <a:xfrm>
            <a:off x="609600" y="5600000"/>
            <a:ext cx="10972800" cy="773333"/>
          </a:xfrm>
          <a:prstGeom prst="roundRect">
            <a:avLst/>
          </a:prstGeom>
          <a:solidFill>
            <a:srgbClr val="E8F5E9"/>
          </a:solidFill>
          <a:ln/>
        </p:spPr>
        <p:txBody>
          <a:bodyPr wrap="square" lIns="121920" tIns="60960" rIns="121920" bIns="60960" rtlCol="0" anchor="t"/>
          <a:lstStyle/>
          <a:p>
            <a:pPr algn="ctr" defTabSz="1219170"/>
            <a:r>
              <a:rPr lang="en-US" sz="1600" b="1" i="1">
                <a:solidFill>
                  <a:srgbClr val="2E7D32"/>
                </a:solidFill>
                <a:latin typeface="Calibri" pitchFamily="34" charset="0"/>
              </a:rPr>
              <a:t>Why?  </a:t>
            </a:r>
            <a:r>
              <a:rPr lang="en-US" sz="1600" i="1">
                <a:solidFill>
                  <a:srgbClr val="5A6A7A"/>
                </a:solidFill>
                <a:latin typeface="Calibri" pitchFamily="34" charset="0"/>
                <a:ea typeface="Calibri" pitchFamily="34" charset="-122"/>
                <a:cs typeface="Calibri" pitchFamily="34" charset="-120"/>
              </a:rPr>
              <a:t>The Crisis Plan helps individuals retain agency over their care during times when they may not be able to advocate for themselves directly.</a:t>
            </a:r>
            <a:endParaRPr lang="en-US" sz="1467">
              <a:solidFill>
                <a:prstClr val="black"/>
              </a:solidFill>
              <a:latin typeface="Calibri" panose="020F0502020204030204"/>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2" name="Shape 0"/>
          <p:cNvSpPr/>
          <p:nvPr/>
        </p:nvSpPr>
        <p:spPr>
          <a:xfrm>
            <a:off x="0" y="0"/>
            <a:ext cx="12192000" cy="73152"/>
          </a:xfrm>
          <a:prstGeom prst="rect">
            <a:avLst/>
          </a:prstGeom>
          <a:solidFill>
            <a:srgbClr val="F07762"/>
          </a:solidFill>
          <a:ln/>
        </p:spPr>
        <p:txBody>
          <a:bodyPr/>
          <a:lstStyle/>
          <a:p>
            <a:pPr defTabSz="1219170"/>
            <a:endParaRPr lang="en-US" sz="2400">
              <a:solidFill>
                <a:prstClr val="black"/>
              </a:solidFill>
              <a:latin typeface="Calibri" panose="020F0502020204030204"/>
            </a:endParaRPr>
          </a:p>
        </p:txBody>
      </p:sp>
      <p:sp>
        <p:nvSpPr>
          <p:cNvPr id="3" name="Shape 1"/>
          <p:cNvSpPr/>
          <p:nvPr/>
        </p:nvSpPr>
        <p:spPr>
          <a:xfrm>
            <a:off x="609600" y="365760"/>
            <a:ext cx="853440" cy="853440"/>
          </a:xfrm>
          <a:prstGeom prst="ellipse">
            <a:avLst/>
          </a:prstGeom>
          <a:solidFill>
            <a:srgbClr val="D4A843"/>
          </a:solidFill>
          <a:ln/>
        </p:spPr>
        <p:txBody>
          <a:bodyPr/>
          <a:lstStyle/>
          <a:p>
            <a:pPr defTabSz="1219170"/>
            <a:endParaRPr lang="en-US" sz="2400">
              <a:solidFill>
                <a:prstClr val="black"/>
              </a:solidFill>
              <a:latin typeface="Calibri" panose="020F0502020204030204"/>
            </a:endParaRPr>
          </a:p>
        </p:txBody>
      </p:sp>
      <p:sp>
        <p:nvSpPr>
          <p:cNvPr id="4" name="Text 2"/>
          <p:cNvSpPr/>
          <p:nvPr/>
        </p:nvSpPr>
        <p:spPr>
          <a:xfrm>
            <a:off x="609600" y="365760"/>
            <a:ext cx="853440" cy="853440"/>
          </a:xfrm>
          <a:prstGeom prst="rect">
            <a:avLst/>
          </a:prstGeom>
          <a:noFill/>
          <a:ln/>
        </p:spPr>
        <p:txBody>
          <a:bodyPr wrap="square" lIns="0" tIns="0" rIns="0" bIns="0" rtlCol="0" anchor="ctr"/>
          <a:lstStyle/>
          <a:p>
            <a:pPr algn="ctr" defTabSz="1219170"/>
            <a:r>
              <a:rPr lang="en-US" sz="2400" b="1" dirty="0">
                <a:solidFill>
                  <a:srgbClr val="FFFFFF"/>
                </a:solidFill>
                <a:latin typeface="Georgia" pitchFamily="34" charset="0"/>
                <a:ea typeface="Georgia" pitchFamily="34" charset="-122"/>
                <a:cs typeface="Georgia" pitchFamily="34" charset="-120"/>
              </a:rPr>
              <a:t>Q3</a:t>
            </a:r>
            <a:endParaRPr lang="en-US" sz="2400" dirty="0">
              <a:solidFill>
                <a:prstClr val="black"/>
              </a:solidFill>
              <a:latin typeface="Calibri" panose="020F0502020204030204"/>
            </a:endParaRPr>
          </a:p>
        </p:txBody>
      </p:sp>
      <p:sp>
        <p:nvSpPr>
          <p:cNvPr id="5" name="Text 3"/>
          <p:cNvSpPr/>
          <p:nvPr/>
        </p:nvSpPr>
        <p:spPr>
          <a:xfrm>
            <a:off x="1828800" y="426720"/>
            <a:ext cx="3657600" cy="365760"/>
          </a:xfrm>
          <a:prstGeom prst="rect">
            <a:avLst/>
          </a:prstGeom>
          <a:noFill/>
          <a:ln/>
        </p:spPr>
        <p:txBody>
          <a:bodyPr wrap="square" lIns="0" tIns="0" rIns="0" bIns="0" rtlCol="0" anchor="ctr"/>
          <a:lstStyle/>
          <a:p>
            <a:pPr defTabSz="1219170"/>
            <a:r>
              <a:rPr lang="en-US" sz="1333" b="1" dirty="0">
                <a:solidFill>
                  <a:srgbClr val="F07762"/>
                </a:solidFill>
                <a:latin typeface="Calibri" pitchFamily="34" charset="0"/>
                <a:ea typeface="Calibri" pitchFamily="34" charset="-122"/>
                <a:cs typeface="Calibri" pitchFamily="34" charset="-120"/>
              </a:rPr>
              <a:t>CRISIS PLANNING</a:t>
            </a:r>
            <a:endParaRPr lang="en-US" sz="1333" dirty="0">
              <a:solidFill>
                <a:prstClr val="black"/>
              </a:solidFill>
              <a:latin typeface="Calibri" panose="020F0502020204030204"/>
            </a:endParaRPr>
          </a:p>
        </p:txBody>
      </p:sp>
      <p:sp>
        <p:nvSpPr>
          <p:cNvPr id="6" name="Text 4"/>
          <p:cNvSpPr/>
          <p:nvPr/>
        </p:nvSpPr>
        <p:spPr>
          <a:xfrm>
            <a:off x="1828800" y="731520"/>
            <a:ext cx="3657600" cy="365760"/>
          </a:xfrm>
          <a:prstGeom prst="rect">
            <a:avLst/>
          </a:prstGeom>
          <a:noFill/>
          <a:ln/>
        </p:spPr>
        <p:txBody>
          <a:bodyPr wrap="square" lIns="0" tIns="0" rIns="0" bIns="0" rtlCol="0" anchor="ctr"/>
          <a:lstStyle/>
          <a:p>
            <a:pPr defTabSz="1219170"/>
            <a:r>
              <a:rPr lang="en-US" sz="1333" dirty="0">
                <a:solidFill>
                  <a:srgbClr val="2C3E6B"/>
                </a:solidFill>
                <a:latin typeface="Calibri" pitchFamily="34" charset="0"/>
                <a:ea typeface="Calibri" pitchFamily="34" charset="-122"/>
                <a:cs typeface="Calibri" pitchFamily="34" charset="-120"/>
              </a:rPr>
              <a:t>MULTIPLE CHOICE</a:t>
            </a:r>
            <a:endParaRPr lang="en-US" sz="1333" dirty="0">
              <a:solidFill>
                <a:prstClr val="black"/>
              </a:solidFill>
              <a:latin typeface="Calibri" panose="020F0502020204030204"/>
            </a:endParaRPr>
          </a:p>
        </p:txBody>
      </p:sp>
      <p:pic>
        <p:nvPicPr>
          <p:cNvPr id="7" name="Image 0" descr="preencoded.png"/>
          <p:cNvPicPr>
            <a:picLocks noChangeAspect="1"/>
          </p:cNvPicPr>
          <p:nvPr/>
        </p:nvPicPr>
        <p:blipFill>
          <a:blip r:embed="rId3"/>
          <a:stretch>
            <a:fillRect/>
          </a:stretch>
        </p:blipFill>
        <p:spPr>
          <a:xfrm>
            <a:off x="11094720" y="426720"/>
            <a:ext cx="548640" cy="548640"/>
          </a:xfrm>
          <a:prstGeom prst="rect">
            <a:avLst/>
          </a:prstGeom>
        </p:spPr>
      </p:pic>
      <p:sp>
        <p:nvSpPr>
          <p:cNvPr id="8" name="Shape 5"/>
          <p:cNvSpPr/>
          <p:nvPr/>
        </p:nvSpPr>
        <p:spPr>
          <a:xfrm>
            <a:off x="609600" y="1463040"/>
            <a:ext cx="10972800" cy="1341120"/>
          </a:xfrm>
          <a:prstGeom prst="rect">
            <a:avLst/>
          </a:prstGeom>
          <a:solidFill>
            <a:srgbClr val="FFFFFF"/>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9" name="Text 6"/>
          <p:cNvSpPr/>
          <p:nvPr/>
        </p:nvSpPr>
        <p:spPr>
          <a:xfrm>
            <a:off x="975360" y="1463040"/>
            <a:ext cx="10241280" cy="1341120"/>
          </a:xfrm>
          <a:prstGeom prst="rect">
            <a:avLst/>
          </a:prstGeom>
          <a:noFill/>
          <a:ln/>
        </p:spPr>
        <p:txBody>
          <a:bodyPr wrap="square" lIns="0" tIns="0" rIns="0" bIns="0" rtlCol="0" anchor="ctr"/>
          <a:lstStyle/>
          <a:p>
            <a:pPr defTabSz="1219170"/>
            <a:r>
              <a:rPr lang="en-US" sz="2533" b="1" dirty="0">
                <a:solidFill>
                  <a:srgbClr val="1B2A4A"/>
                </a:solidFill>
                <a:latin typeface="Georgia" pitchFamily="34" charset="0"/>
                <a:ea typeface="Georgia" pitchFamily="34" charset="-122"/>
                <a:cs typeface="Georgia" pitchFamily="34" charset="-120"/>
              </a:rPr>
              <a:t>Which of the following is a component of the WRAP Crisis Plan?</a:t>
            </a:r>
            <a:endParaRPr lang="en-US" sz="2533" dirty="0">
              <a:solidFill>
                <a:prstClr val="black"/>
              </a:solidFill>
              <a:latin typeface="Calibri" panose="020F0502020204030204"/>
            </a:endParaRPr>
          </a:p>
        </p:txBody>
      </p:sp>
      <p:sp>
        <p:nvSpPr>
          <p:cNvPr id="10" name="Shape 7"/>
          <p:cNvSpPr/>
          <p:nvPr/>
        </p:nvSpPr>
        <p:spPr>
          <a:xfrm>
            <a:off x="609600" y="3169920"/>
            <a:ext cx="5425440" cy="1158240"/>
          </a:xfrm>
          <a:prstGeom prst="rect">
            <a:avLst/>
          </a:prstGeom>
          <a:solidFill>
            <a:srgbClr val="FFF0E0"/>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1" name="Text 8"/>
          <p:cNvSpPr/>
          <p:nvPr/>
        </p:nvSpPr>
        <p:spPr>
          <a:xfrm>
            <a:off x="914400" y="3169920"/>
            <a:ext cx="4815840" cy="1158240"/>
          </a:xfrm>
          <a:prstGeom prst="rect">
            <a:avLst/>
          </a:prstGeom>
          <a:noFill/>
          <a:ln/>
        </p:spPr>
        <p:txBody>
          <a:bodyPr wrap="square" lIns="0" tIns="0" rIns="0" bIns="0" rtlCol="0" anchor="ctr"/>
          <a:lstStyle/>
          <a:p>
            <a:pPr defTabSz="1219170"/>
            <a:r>
              <a:rPr lang="en-US" sz="2000" dirty="0">
                <a:solidFill>
                  <a:srgbClr val="1B2A4A"/>
                </a:solidFill>
                <a:latin typeface="Calibri" pitchFamily="34" charset="0"/>
                <a:ea typeface="Calibri" pitchFamily="34" charset="-122"/>
                <a:cs typeface="Calibri" pitchFamily="34" charset="-120"/>
              </a:rPr>
              <a:t>A) Signs you can no longer make decisions for yourself</a:t>
            </a:r>
            <a:endParaRPr lang="en-US" sz="2000" dirty="0">
              <a:solidFill>
                <a:prstClr val="black"/>
              </a:solidFill>
              <a:latin typeface="Calibri" panose="020F0502020204030204"/>
            </a:endParaRPr>
          </a:p>
        </p:txBody>
      </p:sp>
      <p:sp>
        <p:nvSpPr>
          <p:cNvPr id="12" name="Shape 9"/>
          <p:cNvSpPr/>
          <p:nvPr/>
        </p:nvSpPr>
        <p:spPr>
          <a:xfrm>
            <a:off x="6400800" y="3169920"/>
            <a:ext cx="5425440" cy="1158240"/>
          </a:xfrm>
          <a:prstGeom prst="rect">
            <a:avLst/>
          </a:prstGeom>
          <a:solidFill>
            <a:srgbClr val="FFF8F0"/>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3" name="Text 10"/>
          <p:cNvSpPr/>
          <p:nvPr/>
        </p:nvSpPr>
        <p:spPr>
          <a:xfrm>
            <a:off x="6705600" y="3169920"/>
            <a:ext cx="4815840" cy="1158240"/>
          </a:xfrm>
          <a:prstGeom prst="rect">
            <a:avLst/>
          </a:prstGeom>
          <a:noFill/>
          <a:ln/>
        </p:spPr>
        <p:txBody>
          <a:bodyPr wrap="square" lIns="0" tIns="0" rIns="0" bIns="0" rtlCol="0" anchor="ctr"/>
          <a:lstStyle/>
          <a:p>
            <a:pPr defTabSz="1219170"/>
            <a:r>
              <a:rPr lang="en-US" sz="2000" dirty="0">
                <a:solidFill>
                  <a:srgbClr val="1B2A4A"/>
                </a:solidFill>
                <a:latin typeface="Calibri" pitchFamily="34" charset="0"/>
                <a:ea typeface="Calibri" pitchFamily="34" charset="-122"/>
                <a:cs typeface="Calibri" pitchFamily="34" charset="-120"/>
              </a:rPr>
              <a:t>B) A list of your favorite hobbies</a:t>
            </a:r>
            <a:endParaRPr lang="en-US" sz="2000" dirty="0">
              <a:solidFill>
                <a:prstClr val="black"/>
              </a:solidFill>
              <a:latin typeface="Calibri" panose="020F0502020204030204"/>
            </a:endParaRPr>
          </a:p>
        </p:txBody>
      </p:sp>
      <p:sp>
        <p:nvSpPr>
          <p:cNvPr id="14" name="Shape 11"/>
          <p:cNvSpPr/>
          <p:nvPr/>
        </p:nvSpPr>
        <p:spPr>
          <a:xfrm>
            <a:off x="609600" y="4572000"/>
            <a:ext cx="5425440" cy="1158240"/>
          </a:xfrm>
          <a:prstGeom prst="rect">
            <a:avLst/>
          </a:prstGeom>
          <a:solidFill>
            <a:srgbClr val="FFF0E0"/>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5" name="Text 12"/>
          <p:cNvSpPr/>
          <p:nvPr/>
        </p:nvSpPr>
        <p:spPr>
          <a:xfrm>
            <a:off x="914400" y="4572000"/>
            <a:ext cx="4815840" cy="1158240"/>
          </a:xfrm>
          <a:prstGeom prst="rect">
            <a:avLst/>
          </a:prstGeom>
          <a:noFill/>
          <a:ln/>
        </p:spPr>
        <p:txBody>
          <a:bodyPr wrap="square" lIns="0" tIns="0" rIns="0" bIns="0" rtlCol="0" anchor="ctr"/>
          <a:lstStyle/>
          <a:p>
            <a:pPr defTabSz="1219170"/>
            <a:r>
              <a:rPr lang="en-US" sz="2000" dirty="0">
                <a:solidFill>
                  <a:srgbClr val="1B2A4A"/>
                </a:solidFill>
                <a:latin typeface="Calibri" pitchFamily="34" charset="0"/>
                <a:ea typeface="Calibri" pitchFamily="34" charset="-122"/>
                <a:cs typeface="Calibri" pitchFamily="34" charset="-120"/>
              </a:rPr>
              <a:t>C) A personal travel itinerary</a:t>
            </a:r>
            <a:endParaRPr lang="en-US" sz="2000" dirty="0">
              <a:solidFill>
                <a:prstClr val="black"/>
              </a:solidFill>
              <a:latin typeface="Calibri" panose="020F0502020204030204"/>
            </a:endParaRPr>
          </a:p>
        </p:txBody>
      </p:sp>
      <p:sp>
        <p:nvSpPr>
          <p:cNvPr id="16" name="Shape 13"/>
          <p:cNvSpPr/>
          <p:nvPr/>
        </p:nvSpPr>
        <p:spPr>
          <a:xfrm>
            <a:off x="6400800" y="4572000"/>
            <a:ext cx="5425440" cy="1158240"/>
          </a:xfrm>
          <a:prstGeom prst="rect">
            <a:avLst/>
          </a:prstGeom>
          <a:solidFill>
            <a:srgbClr val="FFF8F0"/>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7" name="Text 14"/>
          <p:cNvSpPr/>
          <p:nvPr/>
        </p:nvSpPr>
        <p:spPr>
          <a:xfrm>
            <a:off x="6705600" y="4572000"/>
            <a:ext cx="4815840" cy="1158240"/>
          </a:xfrm>
          <a:prstGeom prst="rect">
            <a:avLst/>
          </a:prstGeom>
          <a:noFill/>
          <a:ln/>
        </p:spPr>
        <p:txBody>
          <a:bodyPr wrap="square" lIns="0" tIns="0" rIns="0" bIns="0" rtlCol="0" anchor="ctr"/>
          <a:lstStyle/>
          <a:p>
            <a:pPr defTabSz="1219170"/>
            <a:r>
              <a:rPr lang="en-US" sz="2000" dirty="0">
                <a:solidFill>
                  <a:srgbClr val="1B2A4A"/>
                </a:solidFill>
                <a:latin typeface="Calibri" pitchFamily="34" charset="0"/>
                <a:ea typeface="Calibri" pitchFamily="34" charset="-122"/>
                <a:cs typeface="Calibri" pitchFamily="34" charset="-120"/>
              </a:rPr>
              <a:t>D) Your professional resume</a:t>
            </a:r>
            <a:endParaRPr lang="en-US" sz="2000" dirty="0">
              <a:solidFill>
                <a:prstClr val="black"/>
              </a:solidFill>
              <a:latin typeface="Calibri" panose="020F0502020204030204"/>
            </a:endParaRPr>
          </a:p>
        </p:txBody>
      </p:sp>
      <p:sp>
        <p:nvSpPr>
          <p:cNvPr id="18" name="Shape 15"/>
          <p:cNvSpPr/>
          <p:nvPr/>
        </p:nvSpPr>
        <p:spPr>
          <a:xfrm>
            <a:off x="0" y="6614160"/>
            <a:ext cx="12192000" cy="243840"/>
          </a:xfrm>
          <a:prstGeom prst="rect">
            <a:avLst/>
          </a:prstGeom>
          <a:solidFill>
            <a:srgbClr val="1B2A4A"/>
          </a:solidFill>
          <a:ln/>
        </p:spPr>
        <p:txBody>
          <a:bodyPr/>
          <a:lstStyle/>
          <a:p>
            <a:pPr defTabSz="1219170"/>
            <a:endParaRPr lang="en-US" sz="2400">
              <a:solidFill>
                <a:prstClr val="black"/>
              </a:solidFill>
              <a:latin typeface="Calibri" panose="020F0502020204030204"/>
            </a:endParaRPr>
          </a:p>
        </p:txBody>
      </p:sp>
      <p:sp>
        <p:nvSpPr>
          <p:cNvPr id="19" name="Text 16"/>
          <p:cNvSpPr/>
          <p:nvPr/>
        </p:nvSpPr>
        <p:spPr>
          <a:xfrm>
            <a:off x="0" y="6614160"/>
            <a:ext cx="12192000" cy="243840"/>
          </a:xfrm>
          <a:prstGeom prst="rect">
            <a:avLst/>
          </a:prstGeom>
          <a:noFill/>
          <a:ln/>
        </p:spPr>
        <p:txBody>
          <a:bodyPr wrap="square" lIns="0" tIns="0" rIns="0" bIns="0" rtlCol="0" anchor="ctr"/>
          <a:lstStyle/>
          <a:p>
            <a:pPr algn="ctr" defTabSz="1219170"/>
            <a:r>
              <a:rPr lang="en-US" sz="1333" dirty="0">
                <a:solidFill>
                  <a:srgbClr val="FFF0E0"/>
                </a:solidFill>
                <a:latin typeface="Calibri" pitchFamily="34" charset="0"/>
                <a:ea typeface="Calibri" pitchFamily="34" charset="-122"/>
                <a:cs typeface="Calibri" pitchFamily="34" charset="-120"/>
              </a:rPr>
              <a:t>Question 3 of 18</a:t>
            </a:r>
            <a:endParaRPr lang="en-US" sz="1333" dirty="0">
              <a:solidFill>
                <a:prstClr val="black"/>
              </a:solidFill>
              <a:latin typeface="Calibri" panose="020F0502020204030204"/>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2" name="Shape 0"/>
          <p:cNvSpPr/>
          <p:nvPr/>
        </p:nvSpPr>
        <p:spPr>
          <a:xfrm>
            <a:off x="0" y="0"/>
            <a:ext cx="12192000" cy="73152"/>
          </a:xfrm>
          <a:prstGeom prst="rect">
            <a:avLst/>
          </a:prstGeom>
          <a:solidFill>
            <a:srgbClr val="2E7D32"/>
          </a:solidFill>
          <a:ln/>
        </p:spPr>
        <p:txBody>
          <a:bodyPr/>
          <a:lstStyle/>
          <a:p>
            <a:pPr defTabSz="1219170"/>
            <a:endParaRPr lang="en-US" sz="2400">
              <a:solidFill>
                <a:prstClr val="black"/>
              </a:solidFill>
              <a:latin typeface="Calibri" panose="020F0502020204030204"/>
            </a:endParaRPr>
          </a:p>
        </p:txBody>
      </p:sp>
      <p:sp>
        <p:nvSpPr>
          <p:cNvPr id="3" name="Shape 1"/>
          <p:cNvSpPr/>
          <p:nvPr/>
        </p:nvSpPr>
        <p:spPr>
          <a:xfrm>
            <a:off x="609600" y="365760"/>
            <a:ext cx="853440" cy="853440"/>
          </a:xfrm>
          <a:prstGeom prst="ellipse">
            <a:avLst/>
          </a:prstGeom>
          <a:solidFill>
            <a:srgbClr val="2E7D32"/>
          </a:solidFill>
          <a:ln/>
        </p:spPr>
        <p:txBody>
          <a:bodyPr/>
          <a:lstStyle/>
          <a:p>
            <a:pPr defTabSz="1219170"/>
            <a:endParaRPr lang="en-US" sz="2400">
              <a:solidFill>
                <a:prstClr val="black"/>
              </a:solidFill>
              <a:latin typeface="Calibri" panose="020F0502020204030204"/>
            </a:endParaRPr>
          </a:p>
        </p:txBody>
      </p:sp>
      <p:sp>
        <p:nvSpPr>
          <p:cNvPr id="4" name="Text 2"/>
          <p:cNvSpPr/>
          <p:nvPr/>
        </p:nvSpPr>
        <p:spPr>
          <a:xfrm>
            <a:off x="609600" y="365760"/>
            <a:ext cx="853440" cy="853440"/>
          </a:xfrm>
          <a:prstGeom prst="rect">
            <a:avLst/>
          </a:prstGeom>
          <a:noFill/>
          <a:ln/>
        </p:spPr>
        <p:txBody>
          <a:bodyPr wrap="square" lIns="0" tIns="0" rIns="0" bIns="0" rtlCol="0" anchor="ctr"/>
          <a:lstStyle/>
          <a:p>
            <a:pPr algn="ctr" defTabSz="1219170"/>
            <a:r>
              <a:rPr lang="en-US" sz="2400" b="1">
                <a:solidFill>
                  <a:srgbClr val="FFFFFF"/>
                </a:solidFill>
                <a:latin typeface="Georgia" pitchFamily="34" charset="0"/>
                <a:ea typeface="Georgia" pitchFamily="34" charset="-122"/>
                <a:cs typeface="Georgia" pitchFamily="34" charset="-120"/>
              </a:rPr>
              <a:t>Q3</a:t>
            </a:r>
            <a:endParaRPr lang="en-US" sz="2400">
              <a:solidFill>
                <a:prstClr val="black"/>
              </a:solidFill>
              <a:latin typeface="Calibri" panose="020F0502020204030204"/>
            </a:endParaRPr>
          </a:p>
        </p:txBody>
      </p:sp>
      <p:sp>
        <p:nvSpPr>
          <p:cNvPr id="5" name="Text 3"/>
          <p:cNvSpPr/>
          <p:nvPr/>
        </p:nvSpPr>
        <p:spPr>
          <a:xfrm>
            <a:off x="1828800" y="426720"/>
            <a:ext cx="3657600" cy="365760"/>
          </a:xfrm>
          <a:prstGeom prst="rect">
            <a:avLst/>
          </a:prstGeom>
          <a:noFill/>
          <a:ln/>
        </p:spPr>
        <p:txBody>
          <a:bodyPr wrap="square" lIns="0" tIns="0" rIns="0" bIns="0" rtlCol="0" anchor="ctr"/>
          <a:lstStyle/>
          <a:p>
            <a:pPr defTabSz="1219170"/>
            <a:r>
              <a:rPr lang="en-US" sz="1333" b="1">
                <a:solidFill>
                  <a:srgbClr val="F07762"/>
                </a:solidFill>
                <a:latin typeface="Calibri" pitchFamily="34" charset="0"/>
                <a:ea typeface="Calibri" pitchFamily="34" charset="-122"/>
                <a:cs typeface="Calibri" pitchFamily="34" charset="-120"/>
              </a:rPr>
              <a:t>CRISIS PLANNING</a:t>
            </a:r>
            <a:endParaRPr lang="en-US" sz="1333">
              <a:solidFill>
                <a:prstClr val="black"/>
              </a:solidFill>
              <a:latin typeface="Calibri" panose="020F0502020204030204"/>
            </a:endParaRPr>
          </a:p>
        </p:txBody>
      </p:sp>
      <p:sp>
        <p:nvSpPr>
          <p:cNvPr id="6" name="Text 4"/>
          <p:cNvSpPr/>
          <p:nvPr/>
        </p:nvSpPr>
        <p:spPr>
          <a:xfrm>
            <a:off x="1828800" y="731520"/>
            <a:ext cx="3657600" cy="365760"/>
          </a:xfrm>
          <a:prstGeom prst="rect">
            <a:avLst/>
          </a:prstGeom>
          <a:noFill/>
          <a:ln/>
        </p:spPr>
        <p:txBody>
          <a:bodyPr wrap="square" lIns="0" tIns="0" rIns="0" bIns="0" rtlCol="0" anchor="ctr"/>
          <a:lstStyle/>
          <a:p>
            <a:pPr defTabSz="1219170"/>
            <a:r>
              <a:rPr lang="en-US" sz="1333">
                <a:solidFill>
                  <a:srgbClr val="2E7D32"/>
                </a:solidFill>
                <a:latin typeface="Calibri" pitchFamily="34" charset="0"/>
                <a:ea typeface="Calibri" pitchFamily="34" charset="-122"/>
                <a:cs typeface="Calibri" pitchFamily="34" charset="-120"/>
              </a:rPr>
              <a:t>CORRECT ANSWER</a:t>
            </a:r>
            <a:endParaRPr lang="en-US" sz="1333">
              <a:solidFill>
                <a:prstClr val="black"/>
              </a:solidFill>
              <a:latin typeface="Calibri" panose="020F0502020204030204"/>
            </a:endParaRPr>
          </a:p>
        </p:txBody>
      </p:sp>
      <p:pic>
        <p:nvPicPr>
          <p:cNvPr id="7" name="Image 0" descr="preencoded.png"/>
          <p:cNvPicPr>
            <a:picLocks noChangeAspect="1"/>
          </p:cNvPicPr>
          <p:nvPr/>
        </p:nvPicPr>
        <p:blipFill>
          <a:blip r:embed="rId2"/>
          <a:stretch>
            <a:fillRect/>
          </a:stretch>
        </p:blipFill>
        <p:spPr>
          <a:xfrm>
            <a:off x="11094720" y="426720"/>
            <a:ext cx="548640" cy="548640"/>
          </a:xfrm>
          <a:prstGeom prst="rect">
            <a:avLst/>
          </a:prstGeom>
        </p:spPr>
      </p:pic>
      <p:sp>
        <p:nvSpPr>
          <p:cNvPr id="8" name="Shape 5"/>
          <p:cNvSpPr/>
          <p:nvPr/>
        </p:nvSpPr>
        <p:spPr>
          <a:xfrm>
            <a:off x="609600" y="1463040"/>
            <a:ext cx="10972800" cy="1341120"/>
          </a:xfrm>
          <a:prstGeom prst="rect">
            <a:avLst/>
          </a:prstGeom>
          <a:solidFill>
            <a:srgbClr val="FFFFFF"/>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9" name="Text 6"/>
          <p:cNvSpPr/>
          <p:nvPr/>
        </p:nvSpPr>
        <p:spPr>
          <a:xfrm>
            <a:off x="975360" y="1463040"/>
            <a:ext cx="10241280" cy="1341120"/>
          </a:xfrm>
          <a:prstGeom prst="rect">
            <a:avLst/>
          </a:prstGeom>
          <a:noFill/>
          <a:ln/>
        </p:spPr>
        <p:txBody>
          <a:bodyPr wrap="square" lIns="0" tIns="0" rIns="0" bIns="0" rtlCol="0" anchor="ctr"/>
          <a:lstStyle/>
          <a:p>
            <a:pPr defTabSz="1219170"/>
            <a:r>
              <a:rPr lang="en-US" sz="2533" b="1">
                <a:solidFill>
                  <a:srgbClr val="1B2A4A"/>
                </a:solidFill>
                <a:latin typeface="Georgia" pitchFamily="34" charset="0"/>
                <a:ea typeface="Georgia" pitchFamily="34" charset="-122"/>
                <a:cs typeface="Georgia" pitchFamily="34" charset="-120"/>
              </a:rPr>
              <a:t>Which of the following is a component of the WRAP Crisis Plan?</a:t>
            </a:r>
            <a:endParaRPr lang="en-US" sz="2533">
              <a:solidFill>
                <a:prstClr val="black"/>
              </a:solidFill>
              <a:latin typeface="Calibri" panose="020F0502020204030204"/>
            </a:endParaRPr>
          </a:p>
        </p:txBody>
      </p:sp>
      <p:sp>
        <p:nvSpPr>
          <p:cNvPr id="10" name="Shape 7"/>
          <p:cNvSpPr/>
          <p:nvPr/>
        </p:nvSpPr>
        <p:spPr>
          <a:xfrm>
            <a:off x="609600" y="3169920"/>
            <a:ext cx="5425440" cy="1158240"/>
          </a:xfrm>
          <a:prstGeom prst="rect">
            <a:avLst/>
          </a:prstGeom>
          <a:solidFill>
            <a:srgbClr val="2E7D32"/>
          </a:solidFill>
          <a:ln w="19050">
            <a:solidFill>
              <a:srgbClr val="2E7D32"/>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1" name="Text 8"/>
          <p:cNvSpPr/>
          <p:nvPr/>
        </p:nvSpPr>
        <p:spPr>
          <a:xfrm>
            <a:off x="914400" y="3169920"/>
            <a:ext cx="4815840" cy="1158240"/>
          </a:xfrm>
          <a:prstGeom prst="rect">
            <a:avLst/>
          </a:prstGeom>
          <a:noFill/>
          <a:ln/>
        </p:spPr>
        <p:txBody>
          <a:bodyPr wrap="square" lIns="0" tIns="0" rIns="0" bIns="0" rtlCol="0" anchor="ctr"/>
          <a:lstStyle/>
          <a:p>
            <a:pPr defTabSz="1219170"/>
            <a:r>
              <a:rPr lang="en-US" sz="2000" b="1">
                <a:solidFill>
                  <a:srgbClr val="FFFFFF"/>
                </a:solidFill>
                <a:latin typeface="Calibri" pitchFamily="34" charset="0"/>
                <a:ea typeface="Calibri" pitchFamily="34" charset="-122"/>
                <a:cs typeface="Calibri" pitchFamily="34" charset="-120"/>
              </a:rPr>
              <a:t>A) Signs you can no longer make decisions for yourself</a:t>
            </a:r>
            <a:endParaRPr lang="en-US" sz="2000">
              <a:solidFill>
                <a:prstClr val="black"/>
              </a:solidFill>
              <a:latin typeface="Calibri" panose="020F0502020204030204"/>
            </a:endParaRPr>
          </a:p>
        </p:txBody>
      </p:sp>
      <p:sp>
        <p:nvSpPr>
          <p:cNvPr id="12" name="Shape 9"/>
          <p:cNvSpPr/>
          <p:nvPr/>
        </p:nvSpPr>
        <p:spPr>
          <a:xfrm>
            <a:off x="6400800" y="3169920"/>
            <a:ext cx="5425440" cy="1158240"/>
          </a:xfrm>
          <a:prstGeom prst="rect">
            <a:avLst/>
          </a:prstGeom>
          <a:solidFill>
            <a:srgbClr val="F5F5F5"/>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3" name="Text 10"/>
          <p:cNvSpPr/>
          <p:nvPr/>
        </p:nvSpPr>
        <p:spPr>
          <a:xfrm>
            <a:off x="6705600" y="3169920"/>
            <a:ext cx="4815840" cy="1158240"/>
          </a:xfrm>
          <a:prstGeom prst="rect">
            <a:avLst/>
          </a:prstGeom>
          <a:noFill/>
          <a:ln/>
        </p:spPr>
        <p:txBody>
          <a:bodyPr wrap="square" lIns="0" tIns="0" rIns="0" bIns="0" rtlCol="0" anchor="ctr"/>
          <a:lstStyle/>
          <a:p>
            <a:pPr defTabSz="1219170"/>
            <a:r>
              <a:rPr lang="en-US" sz="2000">
                <a:solidFill>
                  <a:srgbClr val="B0B0B0"/>
                </a:solidFill>
                <a:latin typeface="Calibri" pitchFamily="34" charset="0"/>
                <a:ea typeface="Calibri" pitchFamily="34" charset="-122"/>
                <a:cs typeface="Calibri" pitchFamily="34" charset="-120"/>
              </a:rPr>
              <a:t>B) A list of your favorite hobbies</a:t>
            </a:r>
            <a:endParaRPr lang="en-US" sz="2000">
              <a:solidFill>
                <a:prstClr val="black"/>
              </a:solidFill>
              <a:latin typeface="Calibri" panose="020F0502020204030204"/>
            </a:endParaRPr>
          </a:p>
        </p:txBody>
      </p:sp>
      <p:sp>
        <p:nvSpPr>
          <p:cNvPr id="14" name="Shape 11"/>
          <p:cNvSpPr/>
          <p:nvPr/>
        </p:nvSpPr>
        <p:spPr>
          <a:xfrm>
            <a:off x="609600" y="4572000"/>
            <a:ext cx="5425440" cy="1158240"/>
          </a:xfrm>
          <a:prstGeom prst="rect">
            <a:avLst/>
          </a:prstGeom>
          <a:solidFill>
            <a:srgbClr val="F5F5F5"/>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5" name="Text 12"/>
          <p:cNvSpPr/>
          <p:nvPr/>
        </p:nvSpPr>
        <p:spPr>
          <a:xfrm>
            <a:off x="914400" y="4572000"/>
            <a:ext cx="4815840" cy="1158240"/>
          </a:xfrm>
          <a:prstGeom prst="rect">
            <a:avLst/>
          </a:prstGeom>
          <a:noFill/>
          <a:ln/>
        </p:spPr>
        <p:txBody>
          <a:bodyPr wrap="square" lIns="0" tIns="0" rIns="0" bIns="0" rtlCol="0" anchor="ctr"/>
          <a:lstStyle/>
          <a:p>
            <a:pPr defTabSz="1219170"/>
            <a:r>
              <a:rPr lang="en-US" sz="2000">
                <a:solidFill>
                  <a:srgbClr val="B0B0B0"/>
                </a:solidFill>
                <a:latin typeface="Calibri" pitchFamily="34" charset="0"/>
                <a:ea typeface="Calibri" pitchFamily="34" charset="-122"/>
                <a:cs typeface="Calibri" pitchFamily="34" charset="-120"/>
              </a:rPr>
              <a:t>C) A personal travel itinerary</a:t>
            </a:r>
            <a:endParaRPr lang="en-US" sz="2000">
              <a:solidFill>
                <a:prstClr val="black"/>
              </a:solidFill>
              <a:latin typeface="Calibri" panose="020F0502020204030204"/>
            </a:endParaRPr>
          </a:p>
        </p:txBody>
      </p:sp>
      <p:sp>
        <p:nvSpPr>
          <p:cNvPr id="16" name="Shape 13"/>
          <p:cNvSpPr/>
          <p:nvPr/>
        </p:nvSpPr>
        <p:spPr>
          <a:xfrm>
            <a:off x="6400800" y="4572000"/>
            <a:ext cx="5425440" cy="1158240"/>
          </a:xfrm>
          <a:prstGeom prst="rect">
            <a:avLst/>
          </a:prstGeom>
          <a:solidFill>
            <a:srgbClr val="F5F5F5"/>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7" name="Text 14"/>
          <p:cNvSpPr/>
          <p:nvPr/>
        </p:nvSpPr>
        <p:spPr>
          <a:xfrm>
            <a:off x="6705600" y="4572000"/>
            <a:ext cx="4815840" cy="1158240"/>
          </a:xfrm>
          <a:prstGeom prst="rect">
            <a:avLst/>
          </a:prstGeom>
          <a:noFill/>
          <a:ln/>
        </p:spPr>
        <p:txBody>
          <a:bodyPr wrap="square" lIns="0" tIns="0" rIns="0" bIns="0" rtlCol="0" anchor="ctr"/>
          <a:lstStyle/>
          <a:p>
            <a:pPr defTabSz="1219170"/>
            <a:r>
              <a:rPr lang="en-US" sz="2000">
                <a:solidFill>
                  <a:srgbClr val="B0B0B0"/>
                </a:solidFill>
                <a:latin typeface="Calibri" pitchFamily="34" charset="0"/>
                <a:ea typeface="Calibri" pitchFamily="34" charset="-122"/>
                <a:cs typeface="Calibri" pitchFamily="34" charset="-120"/>
              </a:rPr>
              <a:t>D) Your professional resume</a:t>
            </a:r>
            <a:endParaRPr lang="en-US" sz="2000">
              <a:solidFill>
                <a:prstClr val="black"/>
              </a:solidFill>
              <a:latin typeface="Calibri" panose="020F0502020204030204"/>
            </a:endParaRPr>
          </a:p>
        </p:txBody>
      </p:sp>
      <p:sp>
        <p:nvSpPr>
          <p:cNvPr id="18" name="Shape 15"/>
          <p:cNvSpPr/>
          <p:nvPr/>
        </p:nvSpPr>
        <p:spPr>
          <a:xfrm>
            <a:off x="0" y="6614160"/>
            <a:ext cx="12192000" cy="243840"/>
          </a:xfrm>
          <a:prstGeom prst="rect">
            <a:avLst/>
          </a:prstGeom>
          <a:solidFill>
            <a:srgbClr val="1B2A4A"/>
          </a:solidFill>
          <a:ln/>
        </p:spPr>
        <p:txBody>
          <a:bodyPr/>
          <a:lstStyle/>
          <a:p>
            <a:pPr defTabSz="1219170"/>
            <a:endParaRPr lang="en-US" sz="2400">
              <a:solidFill>
                <a:prstClr val="black"/>
              </a:solidFill>
              <a:latin typeface="Calibri" panose="020F0502020204030204"/>
            </a:endParaRPr>
          </a:p>
        </p:txBody>
      </p:sp>
      <p:sp>
        <p:nvSpPr>
          <p:cNvPr id="19" name="Text 16"/>
          <p:cNvSpPr/>
          <p:nvPr/>
        </p:nvSpPr>
        <p:spPr>
          <a:xfrm>
            <a:off x="0" y="6614160"/>
            <a:ext cx="12192000" cy="243840"/>
          </a:xfrm>
          <a:prstGeom prst="rect">
            <a:avLst/>
          </a:prstGeom>
          <a:noFill/>
          <a:ln/>
        </p:spPr>
        <p:txBody>
          <a:bodyPr wrap="square" lIns="0" tIns="0" rIns="0" bIns="0" rtlCol="0" anchor="ctr"/>
          <a:lstStyle/>
          <a:p>
            <a:pPr algn="ctr" defTabSz="1219170"/>
            <a:r>
              <a:rPr lang="en-US" sz="1333">
                <a:solidFill>
                  <a:srgbClr val="FFF0E0"/>
                </a:solidFill>
                <a:latin typeface="Calibri" pitchFamily="34" charset="0"/>
                <a:ea typeface="Calibri" pitchFamily="34" charset="-122"/>
                <a:cs typeface="Calibri" pitchFamily="34" charset="-120"/>
              </a:rPr>
              <a:t>Answer - Question 3</a:t>
            </a:r>
            <a:endParaRPr lang="en-US" sz="1333">
              <a:solidFill>
                <a:prstClr val="black"/>
              </a:solidFill>
              <a:latin typeface="Calibri" panose="020F0502020204030204"/>
            </a:endParaRPr>
          </a:p>
        </p:txBody>
      </p:sp>
      <p:sp>
        <p:nvSpPr>
          <p:cNvPr id="20" name="Explanation"/>
          <p:cNvSpPr/>
          <p:nvPr/>
        </p:nvSpPr>
        <p:spPr>
          <a:xfrm>
            <a:off x="609600" y="5800000"/>
            <a:ext cx="10972800" cy="773333"/>
          </a:xfrm>
          <a:prstGeom prst="roundRect">
            <a:avLst/>
          </a:prstGeom>
          <a:solidFill>
            <a:srgbClr val="E8F5E9"/>
          </a:solidFill>
          <a:ln/>
        </p:spPr>
        <p:txBody>
          <a:bodyPr wrap="square" lIns="121920" tIns="60960" rIns="121920" bIns="60960" rtlCol="0" anchor="t"/>
          <a:lstStyle/>
          <a:p>
            <a:pPr algn="ctr" defTabSz="1219170"/>
            <a:r>
              <a:rPr lang="en-US" sz="1600" b="1" i="1">
                <a:solidFill>
                  <a:srgbClr val="2E7D32"/>
                </a:solidFill>
                <a:latin typeface="Calibri" pitchFamily="34" charset="0"/>
              </a:rPr>
              <a:t>Why?  </a:t>
            </a:r>
            <a:r>
              <a:rPr lang="en-US" sz="1600" i="1">
                <a:solidFill>
                  <a:srgbClr val="5A6A7A"/>
                </a:solidFill>
                <a:latin typeface="Calibri" pitchFamily="34" charset="0"/>
                <a:ea typeface="Calibri" pitchFamily="34" charset="-122"/>
                <a:cs typeface="Calibri" pitchFamily="34" charset="-120"/>
              </a:rPr>
              <a:t>The Crisis Plan includes identifying signs that indicate you can no longer make appropriate decisions or be responsible for yourself.</a:t>
            </a:r>
            <a:endParaRPr lang="en-US" sz="1467">
              <a:solidFill>
                <a:prstClr val="black"/>
              </a:solidFill>
              <a:latin typeface="Calibri" panose="020F0502020204030204"/>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2" name="Shape 0"/>
          <p:cNvSpPr/>
          <p:nvPr/>
        </p:nvSpPr>
        <p:spPr>
          <a:xfrm>
            <a:off x="0" y="0"/>
            <a:ext cx="12192000" cy="73152"/>
          </a:xfrm>
          <a:prstGeom prst="rect">
            <a:avLst/>
          </a:prstGeom>
          <a:solidFill>
            <a:srgbClr val="F07762"/>
          </a:solidFill>
          <a:ln/>
        </p:spPr>
        <p:txBody>
          <a:bodyPr/>
          <a:lstStyle/>
          <a:p>
            <a:pPr defTabSz="1219170"/>
            <a:endParaRPr lang="en-US" sz="2400">
              <a:solidFill>
                <a:prstClr val="black"/>
              </a:solidFill>
              <a:latin typeface="Calibri" panose="020F0502020204030204"/>
            </a:endParaRPr>
          </a:p>
        </p:txBody>
      </p:sp>
      <p:sp>
        <p:nvSpPr>
          <p:cNvPr id="3" name="Shape 1"/>
          <p:cNvSpPr/>
          <p:nvPr/>
        </p:nvSpPr>
        <p:spPr>
          <a:xfrm>
            <a:off x="609600" y="365760"/>
            <a:ext cx="853440" cy="853440"/>
          </a:xfrm>
          <a:prstGeom prst="ellipse">
            <a:avLst/>
          </a:prstGeom>
          <a:solidFill>
            <a:srgbClr val="D4A843"/>
          </a:solidFill>
          <a:ln/>
        </p:spPr>
        <p:txBody>
          <a:bodyPr/>
          <a:lstStyle/>
          <a:p>
            <a:pPr defTabSz="1219170"/>
            <a:endParaRPr lang="en-US" sz="2400">
              <a:solidFill>
                <a:prstClr val="black"/>
              </a:solidFill>
              <a:latin typeface="Calibri" panose="020F0502020204030204"/>
            </a:endParaRPr>
          </a:p>
        </p:txBody>
      </p:sp>
      <p:sp>
        <p:nvSpPr>
          <p:cNvPr id="4" name="Text 2"/>
          <p:cNvSpPr/>
          <p:nvPr/>
        </p:nvSpPr>
        <p:spPr>
          <a:xfrm>
            <a:off x="609600" y="365760"/>
            <a:ext cx="853440" cy="853440"/>
          </a:xfrm>
          <a:prstGeom prst="rect">
            <a:avLst/>
          </a:prstGeom>
          <a:noFill/>
          <a:ln/>
        </p:spPr>
        <p:txBody>
          <a:bodyPr wrap="square" lIns="0" tIns="0" rIns="0" bIns="0" rtlCol="0" anchor="ctr"/>
          <a:lstStyle/>
          <a:p>
            <a:pPr algn="ctr" defTabSz="1219170"/>
            <a:r>
              <a:rPr lang="en-US" sz="2400" b="1" dirty="0">
                <a:solidFill>
                  <a:srgbClr val="FFFFFF"/>
                </a:solidFill>
                <a:latin typeface="Georgia" pitchFamily="34" charset="0"/>
                <a:ea typeface="Georgia" pitchFamily="34" charset="-122"/>
                <a:cs typeface="Georgia" pitchFamily="34" charset="-120"/>
              </a:rPr>
              <a:t>Q4</a:t>
            </a:r>
            <a:endParaRPr lang="en-US" sz="2400" dirty="0">
              <a:solidFill>
                <a:prstClr val="black"/>
              </a:solidFill>
              <a:latin typeface="Calibri" panose="020F0502020204030204"/>
            </a:endParaRPr>
          </a:p>
        </p:txBody>
      </p:sp>
      <p:sp>
        <p:nvSpPr>
          <p:cNvPr id="5" name="Text 3"/>
          <p:cNvSpPr/>
          <p:nvPr/>
        </p:nvSpPr>
        <p:spPr>
          <a:xfrm>
            <a:off x="1828800" y="426720"/>
            <a:ext cx="3657600" cy="365760"/>
          </a:xfrm>
          <a:prstGeom prst="rect">
            <a:avLst/>
          </a:prstGeom>
          <a:noFill/>
          <a:ln/>
        </p:spPr>
        <p:txBody>
          <a:bodyPr wrap="square" lIns="0" tIns="0" rIns="0" bIns="0" rtlCol="0" anchor="ctr"/>
          <a:lstStyle/>
          <a:p>
            <a:pPr defTabSz="1219170"/>
            <a:r>
              <a:rPr lang="en-US" sz="1333" b="1" dirty="0">
                <a:solidFill>
                  <a:srgbClr val="F07762"/>
                </a:solidFill>
                <a:latin typeface="Calibri" pitchFamily="34" charset="0"/>
                <a:ea typeface="Calibri" pitchFamily="34" charset="-122"/>
                <a:cs typeface="Calibri" pitchFamily="34" charset="-120"/>
              </a:rPr>
              <a:t>CRISIS PLANNING</a:t>
            </a:r>
            <a:endParaRPr lang="en-US" sz="1333" dirty="0">
              <a:solidFill>
                <a:prstClr val="black"/>
              </a:solidFill>
              <a:latin typeface="Calibri" panose="020F0502020204030204"/>
            </a:endParaRPr>
          </a:p>
        </p:txBody>
      </p:sp>
      <p:sp>
        <p:nvSpPr>
          <p:cNvPr id="6" name="Text 4"/>
          <p:cNvSpPr/>
          <p:nvPr/>
        </p:nvSpPr>
        <p:spPr>
          <a:xfrm>
            <a:off x="1828800" y="731520"/>
            <a:ext cx="3657600" cy="365760"/>
          </a:xfrm>
          <a:prstGeom prst="rect">
            <a:avLst/>
          </a:prstGeom>
          <a:noFill/>
          <a:ln/>
        </p:spPr>
        <p:txBody>
          <a:bodyPr wrap="square" lIns="0" tIns="0" rIns="0" bIns="0" rtlCol="0" anchor="ctr"/>
          <a:lstStyle/>
          <a:p>
            <a:pPr defTabSz="1219170"/>
            <a:r>
              <a:rPr lang="en-US" sz="1333" dirty="0">
                <a:solidFill>
                  <a:srgbClr val="2C3E6B"/>
                </a:solidFill>
                <a:latin typeface="Calibri" pitchFamily="34" charset="0"/>
                <a:ea typeface="Calibri" pitchFamily="34" charset="-122"/>
                <a:cs typeface="Calibri" pitchFamily="34" charset="-120"/>
              </a:rPr>
              <a:t>MULTIPLE CHOICE</a:t>
            </a:r>
            <a:endParaRPr lang="en-US" sz="1333" dirty="0">
              <a:solidFill>
                <a:prstClr val="black"/>
              </a:solidFill>
              <a:latin typeface="Calibri" panose="020F0502020204030204"/>
            </a:endParaRPr>
          </a:p>
        </p:txBody>
      </p:sp>
      <p:pic>
        <p:nvPicPr>
          <p:cNvPr id="7" name="Image 0" descr="preencoded.png"/>
          <p:cNvPicPr>
            <a:picLocks noChangeAspect="1"/>
          </p:cNvPicPr>
          <p:nvPr/>
        </p:nvPicPr>
        <p:blipFill>
          <a:blip r:embed="rId3"/>
          <a:stretch>
            <a:fillRect/>
          </a:stretch>
        </p:blipFill>
        <p:spPr>
          <a:xfrm>
            <a:off x="11094720" y="426720"/>
            <a:ext cx="548640" cy="548640"/>
          </a:xfrm>
          <a:prstGeom prst="rect">
            <a:avLst/>
          </a:prstGeom>
        </p:spPr>
      </p:pic>
      <p:sp>
        <p:nvSpPr>
          <p:cNvPr id="8" name="Shape 5"/>
          <p:cNvSpPr/>
          <p:nvPr/>
        </p:nvSpPr>
        <p:spPr>
          <a:xfrm>
            <a:off x="609600" y="1463040"/>
            <a:ext cx="10972800" cy="1341120"/>
          </a:xfrm>
          <a:prstGeom prst="rect">
            <a:avLst/>
          </a:prstGeom>
          <a:solidFill>
            <a:srgbClr val="FFFFFF"/>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9" name="Text 6"/>
          <p:cNvSpPr/>
          <p:nvPr/>
        </p:nvSpPr>
        <p:spPr>
          <a:xfrm>
            <a:off x="975360" y="1463040"/>
            <a:ext cx="10241280" cy="1341120"/>
          </a:xfrm>
          <a:prstGeom prst="rect">
            <a:avLst/>
          </a:prstGeom>
          <a:noFill/>
          <a:ln/>
        </p:spPr>
        <p:txBody>
          <a:bodyPr wrap="square" lIns="0" tIns="0" rIns="0" bIns="0" rtlCol="0" anchor="ctr"/>
          <a:lstStyle/>
          <a:p>
            <a:pPr defTabSz="1219170"/>
            <a:r>
              <a:rPr lang="en-US" sz="2533" b="1" dirty="0">
                <a:solidFill>
                  <a:srgbClr val="1B2A4A"/>
                </a:solidFill>
                <a:latin typeface="Georgia" pitchFamily="34" charset="0"/>
                <a:ea typeface="Georgia" pitchFamily="34" charset="-122"/>
                <a:cs typeface="Georgia" pitchFamily="34" charset="-120"/>
              </a:rPr>
              <a:t>In the Crisis Plan, who should be listed as decision-makers when you cannot make decisions?</a:t>
            </a:r>
            <a:endParaRPr lang="en-US" sz="2533" dirty="0">
              <a:solidFill>
                <a:prstClr val="black"/>
              </a:solidFill>
              <a:latin typeface="Calibri" panose="020F0502020204030204"/>
            </a:endParaRPr>
          </a:p>
        </p:txBody>
      </p:sp>
      <p:sp>
        <p:nvSpPr>
          <p:cNvPr id="10" name="Shape 7"/>
          <p:cNvSpPr/>
          <p:nvPr/>
        </p:nvSpPr>
        <p:spPr>
          <a:xfrm>
            <a:off x="609600" y="3169920"/>
            <a:ext cx="5425440" cy="1158240"/>
          </a:xfrm>
          <a:prstGeom prst="rect">
            <a:avLst/>
          </a:prstGeom>
          <a:solidFill>
            <a:srgbClr val="FFF0E0"/>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1" name="Text 8"/>
          <p:cNvSpPr/>
          <p:nvPr/>
        </p:nvSpPr>
        <p:spPr>
          <a:xfrm>
            <a:off x="914400" y="3169920"/>
            <a:ext cx="4815840" cy="1158240"/>
          </a:xfrm>
          <a:prstGeom prst="rect">
            <a:avLst/>
          </a:prstGeom>
          <a:noFill/>
          <a:ln/>
        </p:spPr>
        <p:txBody>
          <a:bodyPr wrap="square" lIns="0" tIns="0" rIns="0" bIns="0" rtlCol="0" anchor="ctr"/>
          <a:lstStyle/>
          <a:p>
            <a:pPr defTabSz="1219170"/>
            <a:r>
              <a:rPr lang="en-US" sz="2000" dirty="0">
                <a:solidFill>
                  <a:srgbClr val="1B2A4A"/>
                </a:solidFill>
                <a:latin typeface="Calibri" pitchFamily="34" charset="0"/>
                <a:ea typeface="Calibri" pitchFamily="34" charset="-122"/>
                <a:cs typeface="Calibri" pitchFamily="34" charset="-120"/>
              </a:rPr>
              <a:t>A) Only licensed medical professionals</a:t>
            </a:r>
            <a:endParaRPr lang="en-US" sz="2000" dirty="0">
              <a:solidFill>
                <a:prstClr val="black"/>
              </a:solidFill>
              <a:latin typeface="Calibri" panose="020F0502020204030204"/>
            </a:endParaRPr>
          </a:p>
        </p:txBody>
      </p:sp>
      <p:sp>
        <p:nvSpPr>
          <p:cNvPr id="12" name="Shape 9"/>
          <p:cNvSpPr/>
          <p:nvPr/>
        </p:nvSpPr>
        <p:spPr>
          <a:xfrm>
            <a:off x="6400800" y="3169920"/>
            <a:ext cx="5425440" cy="1158240"/>
          </a:xfrm>
          <a:prstGeom prst="rect">
            <a:avLst/>
          </a:prstGeom>
          <a:solidFill>
            <a:srgbClr val="FFF8F0"/>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3" name="Text 10"/>
          <p:cNvSpPr/>
          <p:nvPr/>
        </p:nvSpPr>
        <p:spPr>
          <a:xfrm>
            <a:off x="6705600" y="3169920"/>
            <a:ext cx="4815840" cy="1158240"/>
          </a:xfrm>
          <a:prstGeom prst="rect">
            <a:avLst/>
          </a:prstGeom>
          <a:noFill/>
          <a:ln/>
        </p:spPr>
        <p:txBody>
          <a:bodyPr wrap="square" lIns="0" tIns="0" rIns="0" bIns="0" rtlCol="0" anchor="ctr"/>
          <a:lstStyle/>
          <a:p>
            <a:pPr defTabSz="1219170"/>
            <a:r>
              <a:rPr lang="en-US" sz="2000" dirty="0">
                <a:solidFill>
                  <a:srgbClr val="1B2A4A"/>
                </a:solidFill>
                <a:latin typeface="Calibri" pitchFamily="34" charset="0"/>
                <a:ea typeface="Calibri" pitchFamily="34" charset="-122"/>
                <a:cs typeface="Calibri" pitchFamily="34" charset="-120"/>
              </a:rPr>
              <a:t>B) People you personally choose and trust</a:t>
            </a:r>
            <a:endParaRPr lang="en-US" sz="2000" dirty="0">
              <a:solidFill>
                <a:prstClr val="black"/>
              </a:solidFill>
              <a:latin typeface="Calibri" panose="020F0502020204030204"/>
            </a:endParaRPr>
          </a:p>
        </p:txBody>
      </p:sp>
      <p:sp>
        <p:nvSpPr>
          <p:cNvPr id="14" name="Shape 11"/>
          <p:cNvSpPr/>
          <p:nvPr/>
        </p:nvSpPr>
        <p:spPr>
          <a:xfrm>
            <a:off x="609600" y="4572000"/>
            <a:ext cx="5425440" cy="1158240"/>
          </a:xfrm>
          <a:prstGeom prst="rect">
            <a:avLst/>
          </a:prstGeom>
          <a:solidFill>
            <a:srgbClr val="FFF0E0"/>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5" name="Text 12"/>
          <p:cNvSpPr/>
          <p:nvPr/>
        </p:nvSpPr>
        <p:spPr>
          <a:xfrm>
            <a:off x="914400" y="4572000"/>
            <a:ext cx="4815840" cy="1158240"/>
          </a:xfrm>
          <a:prstGeom prst="rect">
            <a:avLst/>
          </a:prstGeom>
          <a:noFill/>
          <a:ln/>
        </p:spPr>
        <p:txBody>
          <a:bodyPr wrap="square" lIns="0" tIns="0" rIns="0" bIns="0" rtlCol="0" anchor="ctr"/>
          <a:lstStyle/>
          <a:p>
            <a:pPr defTabSz="1219170"/>
            <a:r>
              <a:rPr lang="en-US" sz="2000" dirty="0">
                <a:solidFill>
                  <a:srgbClr val="1B2A4A"/>
                </a:solidFill>
                <a:latin typeface="Calibri" pitchFamily="34" charset="0"/>
                <a:ea typeface="Calibri" pitchFamily="34" charset="-122"/>
                <a:cs typeface="Calibri" pitchFamily="34" charset="-120"/>
              </a:rPr>
              <a:t>C) Your employer or supervisor</a:t>
            </a:r>
            <a:endParaRPr lang="en-US" sz="2000" dirty="0">
              <a:solidFill>
                <a:prstClr val="black"/>
              </a:solidFill>
              <a:latin typeface="Calibri" panose="020F0502020204030204"/>
            </a:endParaRPr>
          </a:p>
        </p:txBody>
      </p:sp>
      <p:sp>
        <p:nvSpPr>
          <p:cNvPr id="16" name="Shape 13"/>
          <p:cNvSpPr/>
          <p:nvPr/>
        </p:nvSpPr>
        <p:spPr>
          <a:xfrm>
            <a:off x="6400800" y="4572000"/>
            <a:ext cx="5425440" cy="1158240"/>
          </a:xfrm>
          <a:prstGeom prst="rect">
            <a:avLst/>
          </a:prstGeom>
          <a:solidFill>
            <a:srgbClr val="FFF8F0"/>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7" name="Text 14"/>
          <p:cNvSpPr/>
          <p:nvPr/>
        </p:nvSpPr>
        <p:spPr>
          <a:xfrm>
            <a:off x="6705600" y="4572000"/>
            <a:ext cx="4815840" cy="1158240"/>
          </a:xfrm>
          <a:prstGeom prst="rect">
            <a:avLst/>
          </a:prstGeom>
          <a:noFill/>
          <a:ln/>
        </p:spPr>
        <p:txBody>
          <a:bodyPr wrap="square" lIns="0" tIns="0" rIns="0" bIns="0" rtlCol="0" anchor="ctr"/>
          <a:lstStyle/>
          <a:p>
            <a:pPr defTabSz="1219170"/>
            <a:r>
              <a:rPr lang="en-US" sz="2000" dirty="0">
                <a:solidFill>
                  <a:srgbClr val="1B2A4A"/>
                </a:solidFill>
                <a:latin typeface="Calibri" pitchFamily="34" charset="0"/>
                <a:ea typeface="Calibri" pitchFamily="34" charset="-122"/>
                <a:cs typeface="Calibri" pitchFamily="34" charset="-120"/>
              </a:rPr>
              <a:t>D) Government-appointed officials</a:t>
            </a:r>
            <a:endParaRPr lang="en-US" sz="2000" dirty="0">
              <a:solidFill>
                <a:prstClr val="black"/>
              </a:solidFill>
              <a:latin typeface="Calibri" panose="020F0502020204030204"/>
            </a:endParaRPr>
          </a:p>
        </p:txBody>
      </p:sp>
      <p:sp>
        <p:nvSpPr>
          <p:cNvPr id="18" name="Shape 15"/>
          <p:cNvSpPr/>
          <p:nvPr/>
        </p:nvSpPr>
        <p:spPr>
          <a:xfrm>
            <a:off x="0" y="6614160"/>
            <a:ext cx="12192000" cy="243840"/>
          </a:xfrm>
          <a:prstGeom prst="rect">
            <a:avLst/>
          </a:prstGeom>
          <a:solidFill>
            <a:srgbClr val="1B2A4A"/>
          </a:solidFill>
          <a:ln/>
        </p:spPr>
        <p:txBody>
          <a:bodyPr/>
          <a:lstStyle/>
          <a:p>
            <a:pPr defTabSz="1219170"/>
            <a:endParaRPr lang="en-US" sz="2400">
              <a:solidFill>
                <a:prstClr val="black"/>
              </a:solidFill>
              <a:latin typeface="Calibri" panose="020F0502020204030204"/>
            </a:endParaRPr>
          </a:p>
        </p:txBody>
      </p:sp>
      <p:sp>
        <p:nvSpPr>
          <p:cNvPr id="19" name="Text 16"/>
          <p:cNvSpPr/>
          <p:nvPr/>
        </p:nvSpPr>
        <p:spPr>
          <a:xfrm>
            <a:off x="0" y="6614160"/>
            <a:ext cx="12192000" cy="243840"/>
          </a:xfrm>
          <a:prstGeom prst="rect">
            <a:avLst/>
          </a:prstGeom>
          <a:noFill/>
          <a:ln/>
        </p:spPr>
        <p:txBody>
          <a:bodyPr wrap="square" lIns="0" tIns="0" rIns="0" bIns="0" rtlCol="0" anchor="ctr"/>
          <a:lstStyle/>
          <a:p>
            <a:pPr algn="ctr" defTabSz="1219170"/>
            <a:r>
              <a:rPr lang="en-US" sz="1333" dirty="0">
                <a:solidFill>
                  <a:srgbClr val="FFF0E0"/>
                </a:solidFill>
                <a:latin typeface="Calibri" pitchFamily="34" charset="0"/>
                <a:ea typeface="Calibri" pitchFamily="34" charset="-122"/>
                <a:cs typeface="Calibri" pitchFamily="34" charset="-120"/>
              </a:rPr>
              <a:t>Question 4 of 18</a:t>
            </a:r>
            <a:endParaRPr lang="en-US" sz="1333" dirty="0">
              <a:solidFill>
                <a:prstClr val="black"/>
              </a:solidFill>
              <a:latin typeface="Calibri" panose="020F0502020204030204"/>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2" name="Shape 0"/>
          <p:cNvSpPr/>
          <p:nvPr/>
        </p:nvSpPr>
        <p:spPr>
          <a:xfrm>
            <a:off x="0" y="0"/>
            <a:ext cx="12192000" cy="73152"/>
          </a:xfrm>
          <a:prstGeom prst="rect">
            <a:avLst/>
          </a:prstGeom>
          <a:solidFill>
            <a:srgbClr val="2E7D32"/>
          </a:solidFill>
          <a:ln/>
        </p:spPr>
        <p:txBody>
          <a:bodyPr/>
          <a:lstStyle/>
          <a:p>
            <a:pPr defTabSz="1219170"/>
            <a:endParaRPr lang="en-US" sz="2400">
              <a:solidFill>
                <a:prstClr val="black"/>
              </a:solidFill>
              <a:latin typeface="Calibri" panose="020F0502020204030204"/>
            </a:endParaRPr>
          </a:p>
        </p:txBody>
      </p:sp>
      <p:sp>
        <p:nvSpPr>
          <p:cNvPr id="3" name="Shape 1"/>
          <p:cNvSpPr/>
          <p:nvPr/>
        </p:nvSpPr>
        <p:spPr>
          <a:xfrm>
            <a:off x="609600" y="365760"/>
            <a:ext cx="853440" cy="853440"/>
          </a:xfrm>
          <a:prstGeom prst="ellipse">
            <a:avLst/>
          </a:prstGeom>
          <a:solidFill>
            <a:srgbClr val="2E7D32"/>
          </a:solidFill>
          <a:ln/>
        </p:spPr>
        <p:txBody>
          <a:bodyPr/>
          <a:lstStyle/>
          <a:p>
            <a:pPr defTabSz="1219170"/>
            <a:endParaRPr lang="en-US" sz="2400">
              <a:solidFill>
                <a:prstClr val="black"/>
              </a:solidFill>
              <a:latin typeface="Calibri" panose="020F0502020204030204"/>
            </a:endParaRPr>
          </a:p>
        </p:txBody>
      </p:sp>
      <p:sp>
        <p:nvSpPr>
          <p:cNvPr id="4" name="Text 2"/>
          <p:cNvSpPr/>
          <p:nvPr/>
        </p:nvSpPr>
        <p:spPr>
          <a:xfrm>
            <a:off x="609600" y="365760"/>
            <a:ext cx="853440" cy="853440"/>
          </a:xfrm>
          <a:prstGeom prst="rect">
            <a:avLst/>
          </a:prstGeom>
          <a:noFill/>
          <a:ln/>
        </p:spPr>
        <p:txBody>
          <a:bodyPr wrap="square" lIns="0" tIns="0" rIns="0" bIns="0" rtlCol="0" anchor="ctr"/>
          <a:lstStyle/>
          <a:p>
            <a:pPr algn="ctr" defTabSz="1219170"/>
            <a:r>
              <a:rPr lang="en-US" sz="2400" b="1">
                <a:solidFill>
                  <a:srgbClr val="FFFFFF"/>
                </a:solidFill>
                <a:latin typeface="Georgia" pitchFamily="34" charset="0"/>
                <a:ea typeface="Georgia" pitchFamily="34" charset="-122"/>
                <a:cs typeface="Georgia" pitchFamily="34" charset="-120"/>
              </a:rPr>
              <a:t>Q4</a:t>
            </a:r>
            <a:endParaRPr lang="en-US" sz="2400">
              <a:solidFill>
                <a:prstClr val="black"/>
              </a:solidFill>
              <a:latin typeface="Calibri" panose="020F0502020204030204"/>
            </a:endParaRPr>
          </a:p>
        </p:txBody>
      </p:sp>
      <p:sp>
        <p:nvSpPr>
          <p:cNvPr id="5" name="Text 3"/>
          <p:cNvSpPr/>
          <p:nvPr/>
        </p:nvSpPr>
        <p:spPr>
          <a:xfrm>
            <a:off x="1828800" y="426720"/>
            <a:ext cx="3657600" cy="365760"/>
          </a:xfrm>
          <a:prstGeom prst="rect">
            <a:avLst/>
          </a:prstGeom>
          <a:noFill/>
          <a:ln/>
        </p:spPr>
        <p:txBody>
          <a:bodyPr wrap="square" lIns="0" tIns="0" rIns="0" bIns="0" rtlCol="0" anchor="ctr"/>
          <a:lstStyle/>
          <a:p>
            <a:pPr defTabSz="1219170"/>
            <a:r>
              <a:rPr lang="en-US" sz="1333" b="1">
                <a:solidFill>
                  <a:srgbClr val="F07762"/>
                </a:solidFill>
                <a:latin typeface="Calibri" pitchFamily="34" charset="0"/>
                <a:ea typeface="Calibri" pitchFamily="34" charset="-122"/>
                <a:cs typeface="Calibri" pitchFamily="34" charset="-120"/>
              </a:rPr>
              <a:t>CRISIS PLANNING</a:t>
            </a:r>
            <a:endParaRPr lang="en-US" sz="1333">
              <a:solidFill>
                <a:prstClr val="black"/>
              </a:solidFill>
              <a:latin typeface="Calibri" panose="020F0502020204030204"/>
            </a:endParaRPr>
          </a:p>
        </p:txBody>
      </p:sp>
      <p:sp>
        <p:nvSpPr>
          <p:cNvPr id="6" name="Text 4"/>
          <p:cNvSpPr/>
          <p:nvPr/>
        </p:nvSpPr>
        <p:spPr>
          <a:xfrm>
            <a:off x="1828800" y="731520"/>
            <a:ext cx="3657600" cy="365760"/>
          </a:xfrm>
          <a:prstGeom prst="rect">
            <a:avLst/>
          </a:prstGeom>
          <a:noFill/>
          <a:ln/>
        </p:spPr>
        <p:txBody>
          <a:bodyPr wrap="square" lIns="0" tIns="0" rIns="0" bIns="0" rtlCol="0" anchor="ctr"/>
          <a:lstStyle/>
          <a:p>
            <a:pPr defTabSz="1219170"/>
            <a:r>
              <a:rPr lang="en-US" sz="1333">
                <a:solidFill>
                  <a:srgbClr val="2E7D32"/>
                </a:solidFill>
                <a:latin typeface="Calibri" pitchFamily="34" charset="0"/>
                <a:ea typeface="Calibri" pitchFamily="34" charset="-122"/>
                <a:cs typeface="Calibri" pitchFamily="34" charset="-120"/>
              </a:rPr>
              <a:t>CORRECT ANSWER</a:t>
            </a:r>
            <a:endParaRPr lang="en-US" sz="1333">
              <a:solidFill>
                <a:prstClr val="black"/>
              </a:solidFill>
              <a:latin typeface="Calibri" panose="020F0502020204030204"/>
            </a:endParaRPr>
          </a:p>
        </p:txBody>
      </p:sp>
      <p:pic>
        <p:nvPicPr>
          <p:cNvPr id="7" name="Image 0" descr="preencoded.png"/>
          <p:cNvPicPr>
            <a:picLocks noChangeAspect="1"/>
          </p:cNvPicPr>
          <p:nvPr/>
        </p:nvPicPr>
        <p:blipFill>
          <a:blip r:embed="rId2"/>
          <a:stretch>
            <a:fillRect/>
          </a:stretch>
        </p:blipFill>
        <p:spPr>
          <a:xfrm>
            <a:off x="11094720" y="426720"/>
            <a:ext cx="548640" cy="548640"/>
          </a:xfrm>
          <a:prstGeom prst="rect">
            <a:avLst/>
          </a:prstGeom>
        </p:spPr>
      </p:pic>
      <p:sp>
        <p:nvSpPr>
          <p:cNvPr id="8" name="Shape 5"/>
          <p:cNvSpPr/>
          <p:nvPr/>
        </p:nvSpPr>
        <p:spPr>
          <a:xfrm>
            <a:off x="609600" y="1463040"/>
            <a:ext cx="10972800" cy="1341120"/>
          </a:xfrm>
          <a:prstGeom prst="rect">
            <a:avLst/>
          </a:prstGeom>
          <a:solidFill>
            <a:srgbClr val="FFFFFF"/>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9" name="Text 6"/>
          <p:cNvSpPr/>
          <p:nvPr/>
        </p:nvSpPr>
        <p:spPr>
          <a:xfrm>
            <a:off x="975360" y="1463040"/>
            <a:ext cx="10241280" cy="1341120"/>
          </a:xfrm>
          <a:prstGeom prst="rect">
            <a:avLst/>
          </a:prstGeom>
          <a:noFill/>
          <a:ln/>
        </p:spPr>
        <p:txBody>
          <a:bodyPr wrap="square" lIns="0" tIns="0" rIns="0" bIns="0" rtlCol="0" anchor="ctr"/>
          <a:lstStyle/>
          <a:p>
            <a:pPr defTabSz="1219170"/>
            <a:r>
              <a:rPr lang="en-US" sz="2533" b="1">
                <a:solidFill>
                  <a:srgbClr val="1B2A4A"/>
                </a:solidFill>
                <a:latin typeface="Georgia" pitchFamily="34" charset="0"/>
                <a:ea typeface="Georgia" pitchFamily="34" charset="-122"/>
                <a:cs typeface="Georgia" pitchFamily="34" charset="-120"/>
              </a:rPr>
              <a:t>In the Crisis Plan, who should be listed as decision-makers when you cannot make decisions?</a:t>
            </a:r>
            <a:endParaRPr lang="en-US" sz="2533">
              <a:solidFill>
                <a:prstClr val="black"/>
              </a:solidFill>
              <a:latin typeface="Calibri" panose="020F0502020204030204"/>
            </a:endParaRPr>
          </a:p>
        </p:txBody>
      </p:sp>
      <p:sp>
        <p:nvSpPr>
          <p:cNvPr id="10" name="Shape 7"/>
          <p:cNvSpPr/>
          <p:nvPr/>
        </p:nvSpPr>
        <p:spPr>
          <a:xfrm>
            <a:off x="609600" y="3169920"/>
            <a:ext cx="5425440" cy="1158240"/>
          </a:xfrm>
          <a:prstGeom prst="rect">
            <a:avLst/>
          </a:prstGeom>
          <a:solidFill>
            <a:srgbClr val="F5F5F5"/>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1" name="Text 8"/>
          <p:cNvSpPr/>
          <p:nvPr/>
        </p:nvSpPr>
        <p:spPr>
          <a:xfrm>
            <a:off x="914400" y="3169920"/>
            <a:ext cx="4815840" cy="1158240"/>
          </a:xfrm>
          <a:prstGeom prst="rect">
            <a:avLst/>
          </a:prstGeom>
          <a:noFill/>
          <a:ln/>
        </p:spPr>
        <p:txBody>
          <a:bodyPr wrap="square" lIns="0" tIns="0" rIns="0" bIns="0" rtlCol="0" anchor="ctr"/>
          <a:lstStyle/>
          <a:p>
            <a:pPr defTabSz="1219170"/>
            <a:r>
              <a:rPr lang="en-US" sz="2000">
                <a:solidFill>
                  <a:srgbClr val="B0B0B0"/>
                </a:solidFill>
                <a:latin typeface="Calibri" pitchFamily="34" charset="0"/>
                <a:ea typeface="Calibri" pitchFamily="34" charset="-122"/>
                <a:cs typeface="Calibri" pitchFamily="34" charset="-120"/>
              </a:rPr>
              <a:t>A) Only licensed medical professionals</a:t>
            </a:r>
            <a:endParaRPr lang="en-US" sz="2000">
              <a:solidFill>
                <a:prstClr val="black"/>
              </a:solidFill>
              <a:latin typeface="Calibri" panose="020F0502020204030204"/>
            </a:endParaRPr>
          </a:p>
        </p:txBody>
      </p:sp>
      <p:sp>
        <p:nvSpPr>
          <p:cNvPr id="12" name="Shape 9"/>
          <p:cNvSpPr/>
          <p:nvPr/>
        </p:nvSpPr>
        <p:spPr>
          <a:xfrm>
            <a:off x="6400800" y="3169920"/>
            <a:ext cx="5425440" cy="1158240"/>
          </a:xfrm>
          <a:prstGeom prst="rect">
            <a:avLst/>
          </a:prstGeom>
          <a:solidFill>
            <a:srgbClr val="2E7D32"/>
          </a:solidFill>
          <a:ln w="19050">
            <a:solidFill>
              <a:srgbClr val="2E7D32"/>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3" name="Text 10"/>
          <p:cNvSpPr/>
          <p:nvPr/>
        </p:nvSpPr>
        <p:spPr>
          <a:xfrm>
            <a:off x="6705600" y="3169920"/>
            <a:ext cx="4815840" cy="1158240"/>
          </a:xfrm>
          <a:prstGeom prst="rect">
            <a:avLst/>
          </a:prstGeom>
          <a:noFill/>
          <a:ln/>
        </p:spPr>
        <p:txBody>
          <a:bodyPr wrap="square" lIns="0" tIns="0" rIns="0" bIns="0" rtlCol="0" anchor="ctr"/>
          <a:lstStyle/>
          <a:p>
            <a:pPr defTabSz="1219170"/>
            <a:r>
              <a:rPr lang="en-US" sz="2000" b="1">
                <a:solidFill>
                  <a:srgbClr val="FFFFFF"/>
                </a:solidFill>
                <a:latin typeface="Calibri" pitchFamily="34" charset="0"/>
                <a:ea typeface="Calibri" pitchFamily="34" charset="-122"/>
                <a:cs typeface="Calibri" pitchFamily="34" charset="-120"/>
              </a:rPr>
              <a:t>B) People you personally choose and trust</a:t>
            </a:r>
            <a:endParaRPr lang="en-US" sz="2000">
              <a:solidFill>
                <a:prstClr val="black"/>
              </a:solidFill>
              <a:latin typeface="Calibri" panose="020F0502020204030204"/>
            </a:endParaRPr>
          </a:p>
        </p:txBody>
      </p:sp>
      <p:sp>
        <p:nvSpPr>
          <p:cNvPr id="14" name="Shape 11"/>
          <p:cNvSpPr/>
          <p:nvPr/>
        </p:nvSpPr>
        <p:spPr>
          <a:xfrm>
            <a:off x="609600" y="4572000"/>
            <a:ext cx="5425440" cy="1158240"/>
          </a:xfrm>
          <a:prstGeom prst="rect">
            <a:avLst/>
          </a:prstGeom>
          <a:solidFill>
            <a:srgbClr val="F5F5F5"/>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5" name="Text 12"/>
          <p:cNvSpPr/>
          <p:nvPr/>
        </p:nvSpPr>
        <p:spPr>
          <a:xfrm>
            <a:off x="914400" y="4572000"/>
            <a:ext cx="4815840" cy="1158240"/>
          </a:xfrm>
          <a:prstGeom prst="rect">
            <a:avLst/>
          </a:prstGeom>
          <a:noFill/>
          <a:ln/>
        </p:spPr>
        <p:txBody>
          <a:bodyPr wrap="square" lIns="0" tIns="0" rIns="0" bIns="0" rtlCol="0" anchor="ctr"/>
          <a:lstStyle/>
          <a:p>
            <a:pPr defTabSz="1219170"/>
            <a:r>
              <a:rPr lang="en-US" sz="2000">
                <a:solidFill>
                  <a:srgbClr val="B0B0B0"/>
                </a:solidFill>
                <a:latin typeface="Calibri" pitchFamily="34" charset="0"/>
                <a:ea typeface="Calibri" pitchFamily="34" charset="-122"/>
                <a:cs typeface="Calibri" pitchFamily="34" charset="-120"/>
              </a:rPr>
              <a:t>C) Your employer or supervisor</a:t>
            </a:r>
            <a:endParaRPr lang="en-US" sz="2000">
              <a:solidFill>
                <a:prstClr val="black"/>
              </a:solidFill>
              <a:latin typeface="Calibri" panose="020F0502020204030204"/>
            </a:endParaRPr>
          </a:p>
        </p:txBody>
      </p:sp>
      <p:sp>
        <p:nvSpPr>
          <p:cNvPr id="16" name="Shape 13"/>
          <p:cNvSpPr/>
          <p:nvPr/>
        </p:nvSpPr>
        <p:spPr>
          <a:xfrm>
            <a:off x="6400800" y="4572000"/>
            <a:ext cx="5425440" cy="1158240"/>
          </a:xfrm>
          <a:prstGeom prst="rect">
            <a:avLst/>
          </a:prstGeom>
          <a:solidFill>
            <a:srgbClr val="F5F5F5"/>
          </a:solidFill>
          <a:ln/>
          <a:effectLst>
            <a:outerShdw blurRad="762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7" name="Text 14"/>
          <p:cNvSpPr/>
          <p:nvPr/>
        </p:nvSpPr>
        <p:spPr>
          <a:xfrm>
            <a:off x="6705600" y="4572000"/>
            <a:ext cx="4815840" cy="1158240"/>
          </a:xfrm>
          <a:prstGeom prst="rect">
            <a:avLst/>
          </a:prstGeom>
          <a:noFill/>
          <a:ln/>
        </p:spPr>
        <p:txBody>
          <a:bodyPr wrap="square" lIns="0" tIns="0" rIns="0" bIns="0" rtlCol="0" anchor="ctr"/>
          <a:lstStyle/>
          <a:p>
            <a:pPr defTabSz="1219170"/>
            <a:r>
              <a:rPr lang="en-US" sz="2000">
                <a:solidFill>
                  <a:srgbClr val="B0B0B0"/>
                </a:solidFill>
                <a:latin typeface="Calibri" pitchFamily="34" charset="0"/>
                <a:ea typeface="Calibri" pitchFamily="34" charset="-122"/>
                <a:cs typeface="Calibri" pitchFamily="34" charset="-120"/>
              </a:rPr>
              <a:t>D) Government-appointed officials</a:t>
            </a:r>
            <a:endParaRPr lang="en-US" sz="2000">
              <a:solidFill>
                <a:prstClr val="black"/>
              </a:solidFill>
              <a:latin typeface="Calibri" panose="020F0502020204030204"/>
            </a:endParaRPr>
          </a:p>
        </p:txBody>
      </p:sp>
      <p:sp>
        <p:nvSpPr>
          <p:cNvPr id="18" name="Shape 15"/>
          <p:cNvSpPr/>
          <p:nvPr/>
        </p:nvSpPr>
        <p:spPr>
          <a:xfrm>
            <a:off x="0" y="6614160"/>
            <a:ext cx="12192000" cy="243840"/>
          </a:xfrm>
          <a:prstGeom prst="rect">
            <a:avLst/>
          </a:prstGeom>
          <a:solidFill>
            <a:srgbClr val="1B2A4A"/>
          </a:solidFill>
          <a:ln/>
        </p:spPr>
        <p:txBody>
          <a:bodyPr/>
          <a:lstStyle/>
          <a:p>
            <a:pPr defTabSz="1219170"/>
            <a:endParaRPr lang="en-US" sz="2400">
              <a:solidFill>
                <a:prstClr val="black"/>
              </a:solidFill>
              <a:latin typeface="Calibri" panose="020F0502020204030204"/>
            </a:endParaRPr>
          </a:p>
        </p:txBody>
      </p:sp>
      <p:sp>
        <p:nvSpPr>
          <p:cNvPr id="19" name="Text 16"/>
          <p:cNvSpPr/>
          <p:nvPr/>
        </p:nvSpPr>
        <p:spPr>
          <a:xfrm>
            <a:off x="0" y="6614160"/>
            <a:ext cx="12192000" cy="243840"/>
          </a:xfrm>
          <a:prstGeom prst="rect">
            <a:avLst/>
          </a:prstGeom>
          <a:noFill/>
          <a:ln/>
        </p:spPr>
        <p:txBody>
          <a:bodyPr wrap="square" lIns="0" tIns="0" rIns="0" bIns="0" rtlCol="0" anchor="ctr"/>
          <a:lstStyle/>
          <a:p>
            <a:pPr algn="ctr" defTabSz="1219170"/>
            <a:r>
              <a:rPr lang="en-US" sz="1333">
                <a:solidFill>
                  <a:srgbClr val="FFF0E0"/>
                </a:solidFill>
                <a:latin typeface="Calibri" pitchFamily="34" charset="0"/>
                <a:ea typeface="Calibri" pitchFamily="34" charset="-122"/>
                <a:cs typeface="Calibri" pitchFamily="34" charset="-120"/>
              </a:rPr>
              <a:t>Answer - Question 4</a:t>
            </a:r>
            <a:endParaRPr lang="en-US" sz="1333">
              <a:solidFill>
                <a:prstClr val="black"/>
              </a:solidFill>
              <a:latin typeface="Calibri" panose="020F0502020204030204"/>
            </a:endParaRPr>
          </a:p>
        </p:txBody>
      </p:sp>
      <p:sp>
        <p:nvSpPr>
          <p:cNvPr id="20" name="Explanation"/>
          <p:cNvSpPr/>
          <p:nvPr/>
        </p:nvSpPr>
        <p:spPr>
          <a:xfrm>
            <a:off x="609600" y="5800000"/>
            <a:ext cx="10972800" cy="773333"/>
          </a:xfrm>
          <a:prstGeom prst="roundRect">
            <a:avLst/>
          </a:prstGeom>
          <a:solidFill>
            <a:srgbClr val="E8F5E9"/>
          </a:solidFill>
          <a:ln/>
        </p:spPr>
        <p:txBody>
          <a:bodyPr wrap="square" lIns="121920" tIns="60960" rIns="121920" bIns="60960" rtlCol="0" anchor="t"/>
          <a:lstStyle/>
          <a:p>
            <a:pPr algn="ctr" defTabSz="1219170"/>
            <a:r>
              <a:rPr lang="en-US" sz="1600" b="1" i="1">
                <a:solidFill>
                  <a:srgbClr val="2E7D32"/>
                </a:solidFill>
                <a:latin typeface="Calibri" pitchFamily="34" charset="0"/>
              </a:rPr>
              <a:t>Why?  </a:t>
            </a:r>
            <a:r>
              <a:rPr lang="en-US" sz="1600" i="1">
                <a:solidFill>
                  <a:srgbClr val="5A6A7A"/>
                </a:solidFill>
                <a:latin typeface="Calibri" pitchFamily="34" charset="0"/>
                <a:ea typeface="Calibri" pitchFamily="34" charset="-122"/>
                <a:cs typeface="Calibri" pitchFamily="34" charset="-120"/>
              </a:rPr>
              <a:t>WRAP emphasizes self-determination. The individual chooses their own supporters and decision-makers, reflecting the value that each person is the expert on themselves.</a:t>
            </a:r>
            <a:endParaRPr lang="en-US" sz="1467">
              <a:solidFill>
                <a:prstClr val="black"/>
              </a:solidFill>
              <a:latin typeface="Calibri" panose="020F0502020204030204"/>
            </a:endParaRPr>
          </a:p>
        </p:txBody>
      </p:sp>
    </p:spTree>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1475</Words>
  <Application>Microsoft Office PowerPoint</Application>
  <PresentationFormat>Widescreen</PresentationFormat>
  <Paragraphs>199</Paragraphs>
  <Slides>21</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Aptos</vt:lpstr>
      <vt:lpstr>Arial</vt:lpstr>
      <vt:lpstr>Calibri</vt:lpstr>
      <vt:lpstr>Georgia</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WRAP of DC</dc:creator>
  <cp:lastModifiedBy>WRAP of DC</cp:lastModifiedBy>
  <cp:revision>1</cp:revision>
  <dcterms:created xsi:type="dcterms:W3CDTF">2026-08-03T15:35:45Z</dcterms:created>
  <dcterms:modified xsi:type="dcterms:W3CDTF">2026-08-03T15:36:43Z</dcterms:modified>
</cp:coreProperties>
</file>