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0" r:id="rId2"/>
    <p:sldId id="271" r:id="rId3"/>
    <p:sldId id="272" r:id="rId4"/>
    <p:sldId id="273" r:id="rId5"/>
    <p:sldId id="274" r:id="rId6"/>
    <p:sldId id="275" r:id="rId7"/>
    <p:sldId id="276" r:id="rId8"/>
    <p:sldId id="277" r:id="rId9"/>
    <p:sldId id="278" r:id="rId10"/>
    <p:sldId id="279" r:id="rId11"/>
    <p:sldId id="280" r:id="rId12"/>
    <p:sldId id="281" r:id="rId13"/>
    <p:sldId id="28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4" d="100"/>
          <a:sy n="84" d="100"/>
        </p:scale>
        <p:origin x="7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FAA59-6661-4E37-8318-0C6377419045}"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78E6A-730D-40ED-8D7A-DAD91C3B2CEE}" type="slidenum">
              <a:rPr lang="en-US" smtClean="0"/>
              <a:t>‹#›</a:t>
            </a:fld>
            <a:endParaRPr lang="en-US"/>
          </a:p>
        </p:txBody>
      </p:sp>
    </p:spTree>
    <p:extLst>
      <p:ext uri="{BB962C8B-B14F-4D97-AF65-F5344CB8AC3E}">
        <p14:creationId xmlns:p14="http://schemas.microsoft.com/office/powerpoint/2010/main" val="342699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covers the Early Warning Signs Action Plan — the third part of WRAP. Early warning signs are internal, subtle signs that let you know you are not feeling well. Recognizing them early and having a plan allows you to take action before things get worse.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primary goal is to take action before things get worse. By recognizing subtle signs early, you can use wellness tools to prevent escalation.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Early Warning Signs Action Plan bridges the gap between daily maintenance and when things are breaking down. It's about early intervention — catching changes before they escalate.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WRAP framework, early warning signs come in the third section, while 'When Things Are Breaking Down' is the fourth. Early warnings are subtle; breaking down is more severe.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follows a logical progression: Daily Plan → Triggers → Early Warning Signs → When Things Are Breaking Down → Crisis Plan. Each stage represents increasing severity.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warning signs are internal, subtle signs that let you know things are not the way you want them to be. They indicate you are beginning to feel worse.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word here is 'internal' — unlike triggers which are external events, early warning signs are changes you notice within yourself. They are subtle and personal.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warning signs are internal — they are subtle changes you notice about yourself, not caused by specific external events. That's what makes them different from triggers.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distinction is crucial in WRAP. Triggers are external (events, people, situations). Early warning signs are internal (subtle changes in feelings, thoughts, or behaviors that you notice in yourself).</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Regularly reviewing your early warning signs helps you become more aware of them, allowing you to take action before they worsen.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is not to eliminate warning signs but to catch them early. The sooner you notice subtle changes, the sooner you can use your wellness tools to get back on track.</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emphasizes that early warning signs are highly personal. What signals distress for one person may be completely different for another.</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is a self-designed tool. Your early warning signs are based on your own experience and self-awareness, making them unique to you.</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723682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208798"/>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5120640" cy="6858000"/>
          </a:xfrm>
          <a:prstGeom prst="rect">
            <a:avLst/>
          </a:prstGeom>
          <a:solidFill>
            <a:srgbClr val="147A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5120640" y="0"/>
            <a:ext cx="73152" cy="6858000"/>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1950720" y="1828800"/>
            <a:ext cx="1219200" cy="1219200"/>
          </a:xfrm>
          <a:prstGeom prst="rect">
            <a:avLst/>
          </a:prstGeom>
        </p:spPr>
      </p:pic>
      <p:sp>
        <p:nvSpPr>
          <p:cNvPr id="5" name="Text 2"/>
          <p:cNvSpPr/>
          <p:nvPr/>
        </p:nvSpPr>
        <p:spPr>
          <a:xfrm>
            <a:off x="609600" y="3291840"/>
            <a:ext cx="4145280" cy="1219200"/>
          </a:xfrm>
          <a:prstGeom prst="rect">
            <a:avLst/>
          </a:prstGeom>
          <a:noFill/>
          <a:ln/>
        </p:spPr>
        <p:txBody>
          <a:bodyPr wrap="square" rtlCol="0" anchor="ctr"/>
          <a:lstStyle/>
          <a:p>
            <a:pPr algn="ctr" defTabSz="1219170"/>
            <a:r>
              <a:rPr lang="en-US" sz="2933" b="1" dirty="0">
                <a:solidFill>
                  <a:srgbClr val="FFFFFF"/>
                </a:solidFill>
                <a:latin typeface="Georgia" pitchFamily="34" charset="0"/>
                <a:ea typeface="Georgia" pitchFamily="34" charset="-122"/>
                <a:cs typeface="Georgia" pitchFamily="34" charset="-120"/>
              </a:rPr>
              <a:t>Early Warning Signs</a:t>
            </a:r>
            <a:endParaRPr lang="en-US" sz="2933" dirty="0">
              <a:solidFill>
                <a:prstClr val="black"/>
              </a:solidFill>
              <a:latin typeface="Calibri" panose="020F0502020204030204"/>
            </a:endParaRPr>
          </a:p>
          <a:p>
            <a:pPr algn="ctr" defTabSz="1219170"/>
            <a:r>
              <a:rPr lang="en-US" sz="2933" b="1" dirty="0">
                <a:solidFill>
                  <a:srgbClr val="FFFFFF"/>
                </a:solidFill>
                <a:latin typeface="Georgia" pitchFamily="34" charset="0"/>
                <a:ea typeface="Georgia" pitchFamily="34" charset="-122"/>
                <a:cs typeface="Georgia" pitchFamily="34" charset="-120"/>
              </a:rPr>
              <a:t>Action Plan</a:t>
            </a:r>
            <a:endParaRPr lang="en-US" sz="2933" dirty="0">
              <a:solidFill>
                <a:prstClr val="black"/>
              </a:solidFill>
              <a:latin typeface="Calibri" panose="020F0502020204030204"/>
            </a:endParaRPr>
          </a:p>
        </p:txBody>
      </p:sp>
      <p:sp>
        <p:nvSpPr>
          <p:cNvPr id="6" name="Text 3"/>
          <p:cNvSpPr/>
          <p:nvPr/>
        </p:nvSpPr>
        <p:spPr>
          <a:xfrm>
            <a:off x="5852160" y="1828800"/>
            <a:ext cx="5608320" cy="1463040"/>
          </a:xfrm>
          <a:prstGeom prst="rect">
            <a:avLst/>
          </a:prstGeom>
          <a:noFill/>
          <a:ln/>
        </p:spPr>
        <p:txBody>
          <a:bodyPr wrap="square" rtlCol="0" anchor="ctr"/>
          <a:lstStyle/>
          <a:p>
            <a:pPr defTabSz="1219170"/>
            <a:r>
              <a:rPr lang="en-US" sz="2400" b="1" dirty="0">
                <a:solidFill>
                  <a:srgbClr val="1E3530"/>
                </a:solidFill>
                <a:latin typeface="Georgia" pitchFamily="34" charset="0"/>
                <a:ea typeface="Georgia" pitchFamily="34" charset="-122"/>
                <a:cs typeface="Georgia" pitchFamily="34" charset="-120"/>
              </a:rPr>
              <a:t>Section 2 of 3</a:t>
            </a:r>
            <a:endParaRPr lang="en-US" sz="2400" dirty="0">
              <a:solidFill>
                <a:prstClr val="black"/>
              </a:solidFill>
              <a:latin typeface="Calibri" panose="020F0502020204030204"/>
            </a:endParaRPr>
          </a:p>
        </p:txBody>
      </p:sp>
      <p:sp>
        <p:nvSpPr>
          <p:cNvPr id="7" name="Text 4"/>
          <p:cNvSpPr/>
          <p:nvPr/>
        </p:nvSpPr>
        <p:spPr>
          <a:xfrm>
            <a:off x="5852160" y="3413760"/>
            <a:ext cx="5608320" cy="975360"/>
          </a:xfrm>
          <a:prstGeom prst="rect">
            <a:avLst/>
          </a:prstGeom>
          <a:noFill/>
          <a:ln/>
        </p:spPr>
        <p:txBody>
          <a:bodyPr wrap="square" rtlCol="0" anchor="ctr"/>
          <a:lstStyle/>
          <a:p>
            <a:pPr defTabSz="1219170"/>
            <a:r>
              <a:rPr lang="en-US" sz="1867" dirty="0">
                <a:solidFill>
                  <a:srgbClr val="3D5C54"/>
                </a:solidFill>
                <a:latin typeface="Calibri" pitchFamily="34" charset="0"/>
                <a:ea typeface="Calibri" pitchFamily="34" charset="-122"/>
                <a:cs typeface="Calibri" pitchFamily="34" charset="-120"/>
              </a:rPr>
              <a:t>Questions 7–12</a:t>
            </a:r>
            <a:endParaRPr lang="en-US" sz="1867" dirty="0">
              <a:solidFill>
                <a:prstClr val="black"/>
              </a:solidFill>
              <a:latin typeface="Calibri" panose="020F0502020204030204"/>
            </a:endParaRPr>
          </a:p>
          <a:p>
            <a:pPr defTabSz="1219170"/>
            <a:r>
              <a:rPr lang="en-US" sz="1867" dirty="0">
                <a:solidFill>
                  <a:srgbClr val="3D5C54"/>
                </a:solidFill>
                <a:latin typeface="Calibri" pitchFamily="34" charset="0"/>
                <a:ea typeface="Calibri" pitchFamily="34" charset="-122"/>
                <a:cs typeface="Calibri" pitchFamily="34" charset="-120"/>
              </a:rPr>
              <a:t>Test your knowledge of recognizing and responding to early warning signs.</a:t>
            </a:r>
            <a:endParaRPr lang="en-US" sz="1867" dirty="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Q11</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The main goal of the Early Warning Signs Action Plan is to:</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Document your symptoms for a therapist</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Take action before symptoms worsen</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Create a crisis plan for emergencies</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Build your Wellness Toolbox</a:t>
            </a:r>
            <a:endParaRPr lang="en-US" sz="1867"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The main goal of the Early Warning Signs Action Plan is to:</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Document your symptoms for a therapist</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B.  Take action before symptoms worsen</a:t>
            </a:r>
            <a:endParaRPr lang="en-US" sz="1733" dirty="0">
              <a:solidFill>
                <a:prstClr val="black"/>
              </a:solidFill>
              <a:latin typeface="Calibri" panose="020F0502020204030204"/>
            </a:endParaRPr>
          </a:p>
        </p:txBody>
      </p:sp>
      <p:sp>
        <p:nvSpPr>
          <p:cNvPr id="12" name="Shape 8"/>
          <p:cNvSpPr/>
          <p:nvPr/>
        </p:nvSpPr>
        <p:spPr>
          <a:xfrm>
            <a:off x="10021824" y="295046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3" name="Image 2" descr="preencoded.png"/>
          <p:cNvPicPr>
            <a:picLocks noChangeAspect="1"/>
          </p:cNvPicPr>
          <p:nvPr/>
        </p:nvPicPr>
        <p:blipFill>
          <a:blip r:embed="rId3"/>
          <a:stretch>
            <a:fillRect/>
          </a:stretch>
        </p:blipFill>
        <p:spPr>
          <a:xfrm>
            <a:off x="10082784" y="2987040"/>
            <a:ext cx="390144" cy="390144"/>
          </a:xfrm>
          <a:prstGeom prst="rect">
            <a:avLst/>
          </a:prstGeom>
        </p:spPr>
      </p:pic>
      <p:sp>
        <p:nvSpPr>
          <p:cNvPr id="14" name="Shape 9"/>
          <p:cNvSpPr/>
          <p:nvPr/>
        </p:nvSpPr>
        <p:spPr>
          <a:xfrm>
            <a:off x="1463040" y="365760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5" name="Text 10"/>
          <p:cNvSpPr/>
          <p:nvPr/>
        </p:nvSpPr>
        <p:spPr>
          <a:xfrm>
            <a:off x="1828800" y="365760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C.  Create a crisis plan for emergencies</a:t>
            </a:r>
            <a:endParaRPr lang="en-US" sz="1733" dirty="0">
              <a:solidFill>
                <a:prstClr val="black"/>
              </a:solidFill>
              <a:latin typeface="Calibri" panose="020F0502020204030204"/>
            </a:endParaRPr>
          </a:p>
        </p:txBody>
      </p:sp>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Build your Wellness Toolbox</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The primary goal is to take action before symptoms worsen. By noticing early warning signs and responding with wellness tools, you can prevent things from getting worse.</a:t>
            </a:r>
            <a:endParaRPr lang="en-US" sz="1600" dirty="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Q12</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Early warning signs occur before the 'When Things Are Breaking Down' stage.</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Early warning signs occur before the 'When Things Are Breaking Down' stage.</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2E8B6E"/>
                </a:solidFill>
                <a:latin typeface="Georgia" pitchFamily="34" charset="0"/>
                <a:ea typeface="Georgia" pitchFamily="34" charset="-122"/>
                <a:cs typeface="Georgia" pitchFamily="34" charset="-120"/>
              </a:rPr>
              <a:t>TRUE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Correct! In WRAP's structure, early warning signs are the third section and represent subtle internal changes. 'When Things Are Breaking Down' is the fourth section and represents much more serious indicators.</a:t>
            </a:r>
            <a:endParaRPr lang="en-US" sz="1733" dirty="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Q7</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What are early warning signs in WRAP?</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External events that cause stress</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Internal, subtle signs that you're not feeling well</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Indicators that a crisis is imminent</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Wellness tools for daily maintenance</a:t>
            </a:r>
            <a:endParaRPr lang="en-US" sz="1867"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What are early warning signs in WRAP?</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External events that cause stress</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B.  Internal, subtle signs that you're not feeling well</a:t>
            </a:r>
            <a:endParaRPr lang="en-US" sz="1733" dirty="0">
              <a:solidFill>
                <a:prstClr val="black"/>
              </a:solidFill>
              <a:latin typeface="Calibri" panose="020F0502020204030204"/>
            </a:endParaRPr>
          </a:p>
        </p:txBody>
      </p:sp>
      <p:sp>
        <p:nvSpPr>
          <p:cNvPr id="12" name="Shape 8"/>
          <p:cNvSpPr/>
          <p:nvPr/>
        </p:nvSpPr>
        <p:spPr>
          <a:xfrm>
            <a:off x="10021824" y="295046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3" name="Image 2" descr="preencoded.png"/>
          <p:cNvPicPr>
            <a:picLocks noChangeAspect="1"/>
          </p:cNvPicPr>
          <p:nvPr/>
        </p:nvPicPr>
        <p:blipFill>
          <a:blip r:embed="rId3"/>
          <a:stretch>
            <a:fillRect/>
          </a:stretch>
        </p:blipFill>
        <p:spPr>
          <a:xfrm>
            <a:off x="10082784" y="2987040"/>
            <a:ext cx="390144" cy="390144"/>
          </a:xfrm>
          <a:prstGeom prst="rect">
            <a:avLst/>
          </a:prstGeom>
        </p:spPr>
      </p:pic>
      <p:sp>
        <p:nvSpPr>
          <p:cNvPr id="14" name="Shape 9"/>
          <p:cNvSpPr/>
          <p:nvPr/>
        </p:nvSpPr>
        <p:spPr>
          <a:xfrm>
            <a:off x="1463040" y="365760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5" name="Text 10"/>
          <p:cNvSpPr/>
          <p:nvPr/>
        </p:nvSpPr>
        <p:spPr>
          <a:xfrm>
            <a:off x="1828800" y="365760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C.  Indicators that a crisis is imminent</a:t>
            </a:r>
            <a:endParaRPr lang="en-US" sz="1733" dirty="0">
              <a:solidFill>
                <a:prstClr val="black"/>
              </a:solidFill>
              <a:latin typeface="Calibri" panose="020F0502020204030204"/>
            </a:endParaRPr>
          </a:p>
        </p:txBody>
      </p:sp>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Wellness tools for daily maintenance</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Early warning signs are internal, subtle signs you notice about yourself that let you know you are beginning to feel worse or things are not the way you want them to be.</a:t>
            </a:r>
            <a:endParaRPr lang="en-US" sz="1600"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Q8</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Early warning signs are caused by external events or other people.</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Early warning signs are caused by external events or other people.</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FDE8E8"/>
          </a:solidFill>
          <a:ln w="25400">
            <a:solidFill>
              <a:srgbClr val="D9534F"/>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D9534F"/>
                </a:solidFill>
                <a:latin typeface="Georgia" pitchFamily="34" charset="0"/>
                <a:ea typeface="Georgia" pitchFamily="34" charset="-122"/>
                <a:cs typeface="Georgia" pitchFamily="34" charset="-120"/>
              </a:rPr>
              <a:t>FALSE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Early warning signs are internal and subtle. Unlike triggers (which are external events), early warning signs are things you notice about yourself that indicate you're beginning to feel worse.</a:t>
            </a:r>
            <a:endParaRPr lang="en-US" sz="1733" dirty="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Q9</a:t>
            </a:r>
            <a:endParaRPr lang="en-US" sz="2133" dirty="0">
              <a:solidFill>
                <a:prstClr val="black"/>
              </a:solidFill>
              <a:latin typeface="Calibri" panose="020F0502020204030204"/>
            </a:endParaRPr>
          </a:p>
        </p:txBody>
      </p:sp>
      <p:sp>
        <p:nvSpPr>
          <p:cNvPr id="5" name="Text 3"/>
          <p:cNvSpPr/>
          <p:nvPr/>
        </p:nvSpPr>
        <p:spPr>
          <a:xfrm>
            <a:off x="1950720" y="36576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Why does WRAP recommend reviewing early warning signs regularly?</a:t>
            </a:r>
            <a:endParaRPr lang="en-US" sz="2667" dirty="0">
              <a:solidFill>
                <a:prstClr val="black"/>
              </a:solidFill>
              <a:latin typeface="Calibri" panose="020F0502020204030204"/>
            </a:endParaRPr>
          </a:p>
        </p:txBody>
      </p:sp>
      <p:sp>
        <p:nvSpPr>
          <p:cNvPr id="6" name="Shape 4"/>
          <p:cNvSpPr/>
          <p:nvPr/>
        </p:nvSpPr>
        <p:spPr>
          <a:xfrm>
            <a:off x="1463040" y="1767840"/>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7" name="Shape 5"/>
          <p:cNvSpPr/>
          <p:nvPr/>
        </p:nvSpPr>
        <p:spPr>
          <a:xfrm>
            <a:off x="1828800" y="1901952"/>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1828800" y="1901952"/>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A</a:t>
            </a:r>
            <a:endParaRPr lang="en-US" sz="1867" dirty="0">
              <a:solidFill>
                <a:prstClr val="black"/>
              </a:solidFill>
              <a:latin typeface="Calibri" panose="020F0502020204030204"/>
            </a:endParaRPr>
          </a:p>
        </p:txBody>
      </p:sp>
      <p:sp>
        <p:nvSpPr>
          <p:cNvPr id="9" name="Text 7"/>
          <p:cNvSpPr/>
          <p:nvPr/>
        </p:nvSpPr>
        <p:spPr>
          <a:xfrm>
            <a:off x="2682240" y="1767840"/>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To share them with your doctor at appointments</a:t>
            </a:r>
            <a:endParaRPr lang="en-US" sz="1867" dirty="0">
              <a:solidFill>
                <a:prstClr val="black"/>
              </a:solidFill>
              <a:latin typeface="Calibri" panose="020F0502020204030204"/>
            </a:endParaRPr>
          </a:p>
        </p:txBody>
      </p:sp>
      <p:sp>
        <p:nvSpPr>
          <p:cNvPr id="10" name="Shape 8"/>
          <p:cNvSpPr/>
          <p:nvPr/>
        </p:nvSpPr>
        <p:spPr>
          <a:xfrm>
            <a:off x="1463040" y="2828544"/>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1" name="Shape 9"/>
          <p:cNvSpPr/>
          <p:nvPr/>
        </p:nvSpPr>
        <p:spPr>
          <a:xfrm>
            <a:off x="1828800" y="2962656"/>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2" name="Text 10"/>
          <p:cNvSpPr/>
          <p:nvPr/>
        </p:nvSpPr>
        <p:spPr>
          <a:xfrm>
            <a:off x="1828800" y="2962656"/>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B</a:t>
            </a:r>
            <a:endParaRPr lang="en-US" sz="1867" dirty="0">
              <a:solidFill>
                <a:prstClr val="black"/>
              </a:solidFill>
              <a:latin typeface="Calibri" panose="020F0502020204030204"/>
            </a:endParaRPr>
          </a:p>
        </p:txBody>
      </p:sp>
      <p:sp>
        <p:nvSpPr>
          <p:cNvPr id="13" name="Text 11"/>
          <p:cNvSpPr/>
          <p:nvPr/>
        </p:nvSpPr>
        <p:spPr>
          <a:xfrm>
            <a:off x="2682240" y="2828544"/>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To become more aware of them and take action early</a:t>
            </a:r>
            <a:endParaRPr lang="en-US" sz="1867" dirty="0">
              <a:solidFill>
                <a:prstClr val="black"/>
              </a:solidFill>
              <a:latin typeface="Calibri" panose="020F0502020204030204"/>
            </a:endParaRPr>
          </a:p>
        </p:txBody>
      </p:sp>
      <p:sp>
        <p:nvSpPr>
          <p:cNvPr id="14" name="Shape 12"/>
          <p:cNvSpPr/>
          <p:nvPr/>
        </p:nvSpPr>
        <p:spPr>
          <a:xfrm>
            <a:off x="1463040" y="3889248"/>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5" name="Shape 13"/>
          <p:cNvSpPr/>
          <p:nvPr/>
        </p:nvSpPr>
        <p:spPr>
          <a:xfrm>
            <a:off x="1828800" y="4023360"/>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16" name="Text 14"/>
          <p:cNvSpPr/>
          <p:nvPr/>
        </p:nvSpPr>
        <p:spPr>
          <a:xfrm>
            <a:off x="1828800" y="4023360"/>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C</a:t>
            </a:r>
            <a:endParaRPr lang="en-US" sz="1867" dirty="0">
              <a:solidFill>
                <a:prstClr val="black"/>
              </a:solidFill>
              <a:latin typeface="Calibri" panose="020F0502020204030204"/>
            </a:endParaRPr>
          </a:p>
        </p:txBody>
      </p:sp>
      <p:sp>
        <p:nvSpPr>
          <p:cNvPr id="17" name="Text 15"/>
          <p:cNvSpPr/>
          <p:nvPr/>
        </p:nvSpPr>
        <p:spPr>
          <a:xfrm>
            <a:off x="2682240" y="3889248"/>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To compare them with other people's signs</a:t>
            </a:r>
            <a:endParaRPr lang="en-US" sz="1867" dirty="0">
              <a:solidFill>
                <a:prstClr val="black"/>
              </a:solidFill>
              <a:latin typeface="Calibri" panose="020F0502020204030204"/>
            </a:endParaRPr>
          </a:p>
        </p:txBody>
      </p:sp>
      <p:sp>
        <p:nvSpPr>
          <p:cNvPr id="18" name="Shape 16"/>
          <p:cNvSpPr/>
          <p:nvPr/>
        </p:nvSpPr>
        <p:spPr>
          <a:xfrm>
            <a:off x="1463040" y="4949952"/>
            <a:ext cx="9265920" cy="877824"/>
          </a:xfrm>
          <a:prstGeom prst="roundRect">
            <a:avLst>
              <a:gd name="adj" fmla="val 16667"/>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9" name="Shape 17"/>
          <p:cNvSpPr/>
          <p:nvPr/>
        </p:nvSpPr>
        <p:spPr>
          <a:xfrm>
            <a:off x="1828800" y="5084064"/>
            <a:ext cx="609600" cy="609600"/>
          </a:xfrm>
          <a:prstGeom prst="ellipse">
            <a:avLst/>
          </a:prstGeom>
          <a:solidFill>
            <a:srgbClr val="F5EDE3"/>
          </a:solidFill>
          <a:ln/>
        </p:spPr>
        <p:txBody>
          <a:bodyPr/>
          <a:lstStyle/>
          <a:p>
            <a:pPr defTabSz="1219170"/>
            <a:endParaRPr lang="en-US" sz="2400">
              <a:solidFill>
                <a:prstClr val="black"/>
              </a:solidFill>
              <a:latin typeface="Calibri" panose="020F0502020204030204"/>
            </a:endParaRPr>
          </a:p>
        </p:txBody>
      </p:sp>
      <p:sp>
        <p:nvSpPr>
          <p:cNvPr id="20" name="Text 18"/>
          <p:cNvSpPr/>
          <p:nvPr/>
        </p:nvSpPr>
        <p:spPr>
          <a:xfrm>
            <a:off x="1828800" y="5084064"/>
            <a:ext cx="609600" cy="609600"/>
          </a:xfrm>
          <a:prstGeom prst="rect">
            <a:avLst/>
          </a:prstGeom>
          <a:noFill/>
          <a:ln/>
        </p:spPr>
        <p:txBody>
          <a:bodyPr wrap="square" rtlCol="0" anchor="ctr"/>
          <a:lstStyle/>
          <a:p>
            <a:pPr algn="ctr" defTabSz="1219170"/>
            <a:r>
              <a:rPr lang="en-US" sz="1867" b="1" dirty="0">
                <a:solidFill>
                  <a:srgbClr val="147A6E"/>
                </a:solidFill>
                <a:latin typeface="Calibri" pitchFamily="34" charset="0"/>
                <a:ea typeface="Calibri" pitchFamily="34" charset="-122"/>
                <a:cs typeface="Calibri" pitchFamily="34" charset="-120"/>
              </a:rPr>
              <a:t>D</a:t>
            </a:r>
            <a:endParaRPr lang="en-US" sz="1867" dirty="0">
              <a:solidFill>
                <a:prstClr val="black"/>
              </a:solidFill>
              <a:latin typeface="Calibri" panose="020F0502020204030204"/>
            </a:endParaRPr>
          </a:p>
        </p:txBody>
      </p:sp>
      <p:sp>
        <p:nvSpPr>
          <p:cNvPr id="21" name="Text 19"/>
          <p:cNvSpPr/>
          <p:nvPr/>
        </p:nvSpPr>
        <p:spPr>
          <a:xfrm>
            <a:off x="2682240" y="4949952"/>
            <a:ext cx="7680960" cy="877824"/>
          </a:xfrm>
          <a:prstGeom prst="rect">
            <a:avLst/>
          </a:prstGeom>
          <a:noFill/>
          <a:ln/>
        </p:spPr>
        <p:txBody>
          <a:bodyPr wrap="square" rtlCol="0" anchor="ctr"/>
          <a:lstStyle/>
          <a:p>
            <a:pPr defTabSz="1219170"/>
            <a:r>
              <a:rPr lang="en-US" sz="1867" dirty="0">
                <a:solidFill>
                  <a:srgbClr val="1E3530"/>
                </a:solidFill>
                <a:latin typeface="Calibri" pitchFamily="34" charset="0"/>
                <a:ea typeface="Calibri" pitchFamily="34" charset="-122"/>
                <a:cs typeface="Calibri" pitchFamily="34" charset="-120"/>
              </a:rPr>
              <a:t>To eliminate them completely over time</a:t>
            </a:r>
            <a:endParaRPr lang="en-US" sz="1867"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4"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5" name="Image 1" descr="preencoded.png"/>
          <p:cNvPicPr>
            <a:picLocks noChangeAspect="1"/>
          </p:cNvPicPr>
          <p:nvPr/>
        </p:nvPicPr>
        <p:blipFill>
          <a:blip r:embed="rId3"/>
          <a:stretch>
            <a:fillRect/>
          </a:stretch>
        </p:blipFill>
        <p:spPr>
          <a:xfrm>
            <a:off x="853440" y="426720"/>
            <a:ext cx="548640" cy="548640"/>
          </a:xfrm>
          <a:prstGeom prst="rect">
            <a:avLst/>
          </a:prstGeom>
        </p:spPr>
      </p:pic>
      <p:sp>
        <p:nvSpPr>
          <p:cNvPr id="6"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7" name="Text 3"/>
          <p:cNvSpPr/>
          <p:nvPr/>
        </p:nvSpPr>
        <p:spPr>
          <a:xfrm>
            <a:off x="975360" y="1341120"/>
            <a:ext cx="10241280" cy="73152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Why does WRAP recommend reviewing early warning signs regularly?</a:t>
            </a:r>
            <a:endParaRPr lang="en-US" sz="1867" dirty="0">
              <a:solidFill>
                <a:prstClr val="black"/>
              </a:solidFill>
              <a:latin typeface="Calibri" panose="020F0502020204030204"/>
            </a:endParaRPr>
          </a:p>
        </p:txBody>
      </p:sp>
      <p:sp>
        <p:nvSpPr>
          <p:cNvPr id="8" name="Shape 4"/>
          <p:cNvSpPr/>
          <p:nvPr/>
        </p:nvSpPr>
        <p:spPr>
          <a:xfrm>
            <a:off x="1463040" y="207264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9" name="Text 5"/>
          <p:cNvSpPr/>
          <p:nvPr/>
        </p:nvSpPr>
        <p:spPr>
          <a:xfrm>
            <a:off x="1828800" y="207264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A.  To share them with your doctor at appointments</a:t>
            </a:r>
            <a:endParaRPr lang="en-US" sz="1733" dirty="0">
              <a:solidFill>
                <a:prstClr val="black"/>
              </a:solidFill>
              <a:latin typeface="Calibri" panose="020F0502020204030204"/>
            </a:endParaRPr>
          </a:p>
        </p:txBody>
      </p:sp>
      <p:sp>
        <p:nvSpPr>
          <p:cNvPr id="10" name="Shape 6"/>
          <p:cNvSpPr/>
          <p:nvPr/>
        </p:nvSpPr>
        <p:spPr>
          <a:xfrm>
            <a:off x="1463040" y="2865120"/>
            <a:ext cx="9265920" cy="670560"/>
          </a:xfrm>
          <a:prstGeom prst="roundRect">
            <a:avLst>
              <a:gd name="adj" fmla="val 18182"/>
            </a:avLst>
          </a:prstGeom>
          <a:solidFill>
            <a:srgbClr val="E8F8F0"/>
          </a:solidFill>
          <a:ln w="25400">
            <a:solidFill>
              <a:srgbClr val="2E8B6E"/>
            </a:solidFill>
            <a:prstDash val="solid"/>
          </a:ln>
        </p:spPr>
        <p:txBody>
          <a:bodyPr/>
          <a:lstStyle/>
          <a:p>
            <a:pPr defTabSz="1219170"/>
            <a:endParaRPr lang="en-US" sz="2400">
              <a:solidFill>
                <a:prstClr val="black"/>
              </a:solidFill>
              <a:latin typeface="Calibri" panose="020F0502020204030204"/>
            </a:endParaRPr>
          </a:p>
        </p:txBody>
      </p:sp>
      <p:sp>
        <p:nvSpPr>
          <p:cNvPr id="11" name="Text 7"/>
          <p:cNvSpPr/>
          <p:nvPr/>
        </p:nvSpPr>
        <p:spPr>
          <a:xfrm>
            <a:off x="1828800" y="2865120"/>
            <a:ext cx="8534400" cy="670560"/>
          </a:xfrm>
          <a:prstGeom prst="rect">
            <a:avLst/>
          </a:prstGeom>
          <a:noFill/>
          <a:ln/>
        </p:spPr>
        <p:txBody>
          <a:bodyPr wrap="square" rtlCol="0" anchor="ctr"/>
          <a:lstStyle/>
          <a:p>
            <a:pPr defTabSz="1219170"/>
            <a:r>
              <a:rPr lang="en-US" sz="1733" b="1" dirty="0">
                <a:solidFill>
                  <a:srgbClr val="2E8B6E"/>
                </a:solidFill>
                <a:latin typeface="Calibri" pitchFamily="34" charset="0"/>
                <a:ea typeface="Calibri" pitchFamily="34" charset="-122"/>
                <a:cs typeface="Calibri" pitchFamily="34" charset="-120"/>
              </a:rPr>
              <a:t>B.  To become more aware of them and take action early</a:t>
            </a:r>
            <a:endParaRPr lang="en-US" sz="1733" dirty="0">
              <a:solidFill>
                <a:prstClr val="black"/>
              </a:solidFill>
              <a:latin typeface="Calibri" panose="020F0502020204030204"/>
            </a:endParaRPr>
          </a:p>
        </p:txBody>
      </p:sp>
      <p:sp>
        <p:nvSpPr>
          <p:cNvPr id="12" name="Shape 8"/>
          <p:cNvSpPr/>
          <p:nvPr/>
        </p:nvSpPr>
        <p:spPr>
          <a:xfrm>
            <a:off x="10021824" y="2950464"/>
            <a:ext cx="512064" cy="512064"/>
          </a:xfrm>
          <a:prstGeom prst="ellipse">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13" name="Image 2" descr="preencoded.png"/>
          <p:cNvPicPr>
            <a:picLocks noChangeAspect="1"/>
          </p:cNvPicPr>
          <p:nvPr/>
        </p:nvPicPr>
        <p:blipFill>
          <a:blip r:embed="rId3"/>
          <a:stretch>
            <a:fillRect/>
          </a:stretch>
        </p:blipFill>
        <p:spPr>
          <a:xfrm>
            <a:off x="10082784" y="2987040"/>
            <a:ext cx="390144" cy="390144"/>
          </a:xfrm>
          <a:prstGeom prst="rect">
            <a:avLst/>
          </a:prstGeom>
        </p:spPr>
      </p:pic>
      <p:sp>
        <p:nvSpPr>
          <p:cNvPr id="14" name="Shape 9"/>
          <p:cNvSpPr/>
          <p:nvPr/>
        </p:nvSpPr>
        <p:spPr>
          <a:xfrm>
            <a:off x="1463040" y="365760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5" name="Text 10"/>
          <p:cNvSpPr/>
          <p:nvPr/>
        </p:nvSpPr>
        <p:spPr>
          <a:xfrm>
            <a:off x="1828800" y="365760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C.  To compare them with other people's signs</a:t>
            </a:r>
            <a:endParaRPr lang="en-US" sz="1733" dirty="0">
              <a:solidFill>
                <a:prstClr val="black"/>
              </a:solidFill>
              <a:latin typeface="Calibri" panose="020F0502020204030204"/>
            </a:endParaRPr>
          </a:p>
        </p:txBody>
      </p:sp>
      <p:sp>
        <p:nvSpPr>
          <p:cNvPr id="16" name="Shape 11"/>
          <p:cNvSpPr/>
          <p:nvPr/>
        </p:nvSpPr>
        <p:spPr>
          <a:xfrm>
            <a:off x="1463040" y="4450080"/>
            <a:ext cx="9265920" cy="670560"/>
          </a:xfrm>
          <a:prstGeom prst="roundRect">
            <a:avLst>
              <a:gd name="adj" fmla="val 18182"/>
            </a:avLst>
          </a:prstGeom>
          <a:solidFill>
            <a:srgbClr val="FFFFFF"/>
          </a:solidFill>
          <a:ln/>
        </p:spPr>
        <p:txBody>
          <a:bodyPr/>
          <a:lstStyle/>
          <a:p>
            <a:pPr defTabSz="1219170"/>
            <a:endParaRPr lang="en-US" sz="2400">
              <a:solidFill>
                <a:prstClr val="black"/>
              </a:solidFill>
              <a:latin typeface="Calibri" panose="020F0502020204030204"/>
            </a:endParaRPr>
          </a:p>
        </p:txBody>
      </p:sp>
      <p:sp>
        <p:nvSpPr>
          <p:cNvPr id="17" name="Text 12"/>
          <p:cNvSpPr/>
          <p:nvPr/>
        </p:nvSpPr>
        <p:spPr>
          <a:xfrm>
            <a:off x="1828800" y="4450080"/>
            <a:ext cx="8534400" cy="670560"/>
          </a:xfrm>
          <a:prstGeom prst="rect">
            <a:avLst/>
          </a:prstGeom>
          <a:noFill/>
          <a:ln/>
        </p:spPr>
        <p:txBody>
          <a:bodyPr wrap="square" rtlCol="0" anchor="ctr"/>
          <a:lstStyle/>
          <a:p>
            <a:pPr defTabSz="1219170"/>
            <a:r>
              <a:rPr lang="en-US" sz="1733" dirty="0">
                <a:solidFill>
                  <a:srgbClr val="3D5C54"/>
                </a:solidFill>
                <a:latin typeface="Calibri" pitchFamily="34" charset="0"/>
                <a:ea typeface="Calibri" pitchFamily="34" charset="-122"/>
                <a:cs typeface="Calibri" pitchFamily="34" charset="-120"/>
              </a:rPr>
              <a:t>D.  To eliminate them completely over time</a:t>
            </a:r>
            <a:endParaRPr lang="en-US" sz="1733" dirty="0">
              <a:solidFill>
                <a:prstClr val="black"/>
              </a:solidFill>
              <a:latin typeface="Calibri" panose="020F0502020204030204"/>
            </a:endParaRPr>
          </a:p>
        </p:txBody>
      </p:sp>
      <p:sp>
        <p:nvSpPr>
          <p:cNvPr id="18" name="Shape 13"/>
          <p:cNvSpPr/>
          <p:nvPr/>
        </p:nvSpPr>
        <p:spPr>
          <a:xfrm>
            <a:off x="975360" y="5303520"/>
            <a:ext cx="10241280" cy="1158240"/>
          </a:xfrm>
          <a:prstGeom prst="roundRect">
            <a:avLst>
              <a:gd name="adj" fmla="val 10526"/>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9" name="Text 14"/>
          <p:cNvSpPr/>
          <p:nvPr/>
        </p:nvSpPr>
        <p:spPr>
          <a:xfrm>
            <a:off x="1219200" y="5303520"/>
            <a:ext cx="9753600" cy="1158240"/>
          </a:xfrm>
          <a:prstGeom prst="rect">
            <a:avLst/>
          </a:prstGeom>
          <a:noFill/>
          <a:ln/>
        </p:spPr>
        <p:txBody>
          <a:bodyPr wrap="square" rtlCol="0" anchor="ctr"/>
          <a:lstStyle/>
          <a:p>
            <a:pPr defTabSz="1219170"/>
            <a:r>
              <a:rPr lang="en-US" sz="1600" dirty="0">
                <a:solidFill>
                  <a:srgbClr val="1E3530"/>
                </a:solidFill>
                <a:latin typeface="Calibri" pitchFamily="34" charset="0"/>
                <a:ea typeface="Calibri" pitchFamily="34" charset="-122"/>
                <a:cs typeface="Calibri" pitchFamily="34" charset="-120"/>
              </a:rPr>
              <a:t>Reviewing early warning signs regularly helps you become more aware of them so you can take action before they worsen. Early awareness leads to more effective intervention.</a:t>
            </a:r>
            <a:endParaRPr lang="en-US" sz="1600" dirty="0">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F5F2"/>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E8705A"/>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731520" y="426720"/>
            <a:ext cx="853440" cy="853440"/>
          </a:xfrm>
          <a:prstGeom prst="ellipse">
            <a:avLst/>
          </a:prstGeom>
          <a:solidFill>
            <a:srgbClr val="1A9A8A"/>
          </a:solidFill>
          <a:ln/>
        </p:spPr>
        <p:txBody>
          <a:bodyPr/>
          <a:lstStyle/>
          <a:p>
            <a:pPr defTabSz="1219170"/>
            <a:endParaRPr lang="en-US" sz="2400">
              <a:solidFill>
                <a:prstClr val="black"/>
              </a:solidFill>
              <a:latin typeface="Calibri" panose="020F0502020204030204"/>
            </a:endParaRPr>
          </a:p>
        </p:txBody>
      </p:sp>
      <p:sp>
        <p:nvSpPr>
          <p:cNvPr id="4" name="Text 2"/>
          <p:cNvSpPr/>
          <p:nvPr/>
        </p:nvSpPr>
        <p:spPr>
          <a:xfrm>
            <a:off x="731520" y="426720"/>
            <a:ext cx="853440" cy="853440"/>
          </a:xfrm>
          <a:prstGeom prst="rect">
            <a:avLst/>
          </a:prstGeom>
          <a:noFill/>
          <a:ln/>
        </p:spPr>
        <p:txBody>
          <a:bodyPr wrap="square" rtlCol="0" anchor="ctr"/>
          <a:lstStyle/>
          <a:p>
            <a:pPr algn="ctr" defTabSz="1219170"/>
            <a:r>
              <a:rPr lang="en-US" sz="2133" b="1" dirty="0">
                <a:solidFill>
                  <a:srgbClr val="FFFFFF"/>
                </a:solidFill>
                <a:latin typeface="Calibri" pitchFamily="34" charset="0"/>
                <a:ea typeface="Calibri" pitchFamily="34" charset="-122"/>
                <a:cs typeface="Calibri" pitchFamily="34" charset="-120"/>
              </a:rPr>
              <a:t>Q10</a:t>
            </a:r>
            <a:endParaRPr lang="en-US" sz="2133" dirty="0">
              <a:solidFill>
                <a:prstClr val="black"/>
              </a:solidFill>
              <a:latin typeface="Calibri" panose="020F0502020204030204"/>
            </a:endParaRPr>
          </a:p>
        </p:txBody>
      </p:sp>
      <p:sp>
        <p:nvSpPr>
          <p:cNvPr id="5" name="Text 3"/>
          <p:cNvSpPr/>
          <p:nvPr/>
        </p:nvSpPr>
        <p:spPr>
          <a:xfrm>
            <a:off x="1950720" y="304800"/>
            <a:ext cx="3657600" cy="609600"/>
          </a:xfrm>
          <a:prstGeom prst="rect">
            <a:avLst/>
          </a:prstGeom>
          <a:noFill/>
          <a:ln/>
        </p:spPr>
        <p:txBody>
          <a:bodyPr wrap="square" rtlCol="0" anchor="ctr"/>
          <a:lstStyle/>
          <a:p>
            <a:pPr defTabSz="1219170"/>
            <a:r>
              <a:rPr lang="en-US" sz="1733" b="1" dirty="0">
                <a:solidFill>
                  <a:srgbClr val="E8705A"/>
                </a:solidFill>
                <a:latin typeface="Calibri" pitchFamily="34" charset="0"/>
                <a:ea typeface="Calibri" pitchFamily="34" charset="-122"/>
                <a:cs typeface="Calibri" pitchFamily="34" charset="-120"/>
              </a:rPr>
              <a:t>True or False?</a:t>
            </a:r>
            <a:endParaRPr lang="en-US" sz="1733" dirty="0">
              <a:solidFill>
                <a:prstClr val="black"/>
              </a:solidFill>
              <a:latin typeface="Calibri" panose="020F0502020204030204"/>
            </a:endParaRPr>
          </a:p>
        </p:txBody>
      </p:sp>
      <p:sp>
        <p:nvSpPr>
          <p:cNvPr id="6" name="Text 4"/>
          <p:cNvSpPr/>
          <p:nvPr/>
        </p:nvSpPr>
        <p:spPr>
          <a:xfrm>
            <a:off x="1950720" y="853440"/>
            <a:ext cx="9509760" cy="1097280"/>
          </a:xfrm>
          <a:prstGeom prst="rect">
            <a:avLst/>
          </a:prstGeom>
          <a:noFill/>
          <a:ln/>
        </p:spPr>
        <p:txBody>
          <a:bodyPr wrap="square" rtlCol="0" anchor="ctr"/>
          <a:lstStyle/>
          <a:p>
            <a:pPr defTabSz="1219170"/>
            <a:r>
              <a:rPr lang="en-US" sz="2667" b="1" dirty="0">
                <a:solidFill>
                  <a:srgbClr val="1E3530"/>
                </a:solidFill>
                <a:latin typeface="Georgia" pitchFamily="34" charset="0"/>
                <a:ea typeface="Georgia" pitchFamily="34" charset="-122"/>
                <a:cs typeface="Georgia" pitchFamily="34" charset="-120"/>
              </a:rPr>
              <a:t>Early warning signs are the same for everyone.</a:t>
            </a:r>
            <a:endParaRPr lang="en-US" sz="2667" dirty="0">
              <a:solidFill>
                <a:prstClr val="black"/>
              </a:solidFill>
              <a:latin typeface="Calibri" panose="020F0502020204030204"/>
            </a:endParaRPr>
          </a:p>
        </p:txBody>
      </p:sp>
      <p:sp>
        <p:nvSpPr>
          <p:cNvPr id="7" name="Shape 5"/>
          <p:cNvSpPr/>
          <p:nvPr/>
        </p:nvSpPr>
        <p:spPr>
          <a:xfrm>
            <a:off x="18288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3413760" y="3413760"/>
            <a:ext cx="1097280" cy="1097280"/>
          </a:xfrm>
          <a:prstGeom prst="ellipse">
            <a:avLst/>
          </a:prstGeom>
          <a:solidFill>
            <a:srgbClr val="E8F8F0"/>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3413760" y="3413760"/>
            <a:ext cx="1097280" cy="1097280"/>
          </a:xfrm>
          <a:prstGeom prst="rect">
            <a:avLst/>
          </a:prstGeom>
          <a:noFill/>
          <a:ln/>
        </p:spPr>
        <p:txBody>
          <a:bodyPr wrap="square" rtlCol="0" anchor="ctr"/>
          <a:lstStyle/>
          <a:p>
            <a:pPr algn="ctr" defTabSz="1219170"/>
            <a:r>
              <a:rPr lang="en-US" sz="3733" b="1" dirty="0">
                <a:solidFill>
                  <a:srgbClr val="2E8B6E"/>
                </a:solidFill>
                <a:latin typeface="Georgia" pitchFamily="34" charset="0"/>
                <a:ea typeface="Georgia" pitchFamily="34" charset="-122"/>
                <a:cs typeface="Georgia" pitchFamily="34" charset="-120"/>
              </a:rPr>
              <a:t>T</a:t>
            </a:r>
            <a:endParaRPr lang="en-US" sz="3733" dirty="0">
              <a:solidFill>
                <a:prstClr val="black"/>
              </a:solidFill>
              <a:latin typeface="Calibri" panose="020F0502020204030204"/>
            </a:endParaRPr>
          </a:p>
        </p:txBody>
      </p:sp>
      <p:sp>
        <p:nvSpPr>
          <p:cNvPr id="10" name="Text 8"/>
          <p:cNvSpPr/>
          <p:nvPr/>
        </p:nvSpPr>
        <p:spPr>
          <a:xfrm>
            <a:off x="1828800" y="4572000"/>
            <a:ext cx="4267200" cy="548640"/>
          </a:xfrm>
          <a:prstGeom prst="rect">
            <a:avLst/>
          </a:prstGeom>
          <a:noFill/>
          <a:ln/>
        </p:spPr>
        <p:txBody>
          <a:bodyPr wrap="square" rtlCol="0" anchor="ctr"/>
          <a:lstStyle/>
          <a:p>
            <a:pPr algn="ctr" defTabSz="1219170"/>
            <a:r>
              <a:rPr lang="en-US" sz="2133" b="1" dirty="0">
                <a:solidFill>
                  <a:srgbClr val="2E8B6E"/>
                </a:solidFill>
                <a:latin typeface="Calibri" pitchFamily="34" charset="0"/>
                <a:ea typeface="Calibri" pitchFamily="34" charset="-122"/>
                <a:cs typeface="Calibri" pitchFamily="34" charset="-120"/>
              </a:rPr>
              <a:t>TRUE</a:t>
            </a:r>
            <a:endParaRPr lang="en-US" sz="2133" dirty="0">
              <a:solidFill>
                <a:prstClr val="black"/>
              </a:solidFill>
              <a:latin typeface="Calibri" panose="020F0502020204030204"/>
            </a:endParaRPr>
          </a:p>
        </p:txBody>
      </p:sp>
      <p:sp>
        <p:nvSpPr>
          <p:cNvPr id="11" name="Shape 9"/>
          <p:cNvSpPr/>
          <p:nvPr/>
        </p:nvSpPr>
        <p:spPr>
          <a:xfrm>
            <a:off x="6705600" y="3048000"/>
            <a:ext cx="4267200" cy="2194560"/>
          </a:xfrm>
          <a:prstGeom prst="roundRect">
            <a:avLst>
              <a:gd name="adj" fmla="val 8333"/>
            </a:avLst>
          </a:prstGeom>
          <a:solidFill>
            <a:srgbClr val="FFFFFF"/>
          </a:solidFill>
          <a:ln/>
          <a:effectLst>
            <a:outerShdw blurRad="101600" dist="38100" dir="8100000" algn="bl" rotWithShape="0">
              <a:srgbClr val="000000">
                <a:alpha val="12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8290560" y="3413760"/>
            <a:ext cx="1097280" cy="1097280"/>
          </a:xfrm>
          <a:prstGeom prst="ellipse">
            <a:avLst/>
          </a:prstGeom>
          <a:solidFill>
            <a:srgbClr val="FDE8E8"/>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8290560" y="3413760"/>
            <a:ext cx="1097280" cy="1097280"/>
          </a:xfrm>
          <a:prstGeom prst="rect">
            <a:avLst/>
          </a:prstGeom>
          <a:noFill/>
          <a:ln/>
        </p:spPr>
        <p:txBody>
          <a:bodyPr wrap="square" rtlCol="0" anchor="ctr"/>
          <a:lstStyle/>
          <a:p>
            <a:pPr algn="ctr" defTabSz="1219170"/>
            <a:r>
              <a:rPr lang="en-US" sz="3733" b="1" dirty="0">
                <a:solidFill>
                  <a:srgbClr val="D9534F"/>
                </a:solidFill>
                <a:latin typeface="Georgia" pitchFamily="34" charset="0"/>
                <a:ea typeface="Georgia" pitchFamily="34" charset="-122"/>
                <a:cs typeface="Georgia" pitchFamily="34" charset="-120"/>
              </a:rPr>
              <a:t>F</a:t>
            </a:r>
            <a:endParaRPr lang="en-US" sz="3733" dirty="0">
              <a:solidFill>
                <a:prstClr val="black"/>
              </a:solidFill>
              <a:latin typeface="Calibri" panose="020F0502020204030204"/>
            </a:endParaRPr>
          </a:p>
        </p:txBody>
      </p:sp>
      <p:sp>
        <p:nvSpPr>
          <p:cNvPr id="14" name="Text 12"/>
          <p:cNvSpPr/>
          <p:nvPr/>
        </p:nvSpPr>
        <p:spPr>
          <a:xfrm>
            <a:off x="6705600" y="4572000"/>
            <a:ext cx="4267200" cy="548640"/>
          </a:xfrm>
          <a:prstGeom prst="rect">
            <a:avLst/>
          </a:prstGeom>
          <a:noFill/>
          <a:ln/>
        </p:spPr>
        <p:txBody>
          <a:bodyPr wrap="square" rtlCol="0" anchor="ctr"/>
          <a:lstStyle/>
          <a:p>
            <a:pPr algn="ctr" defTabSz="1219170"/>
            <a:r>
              <a:rPr lang="en-US" sz="2133" b="1" dirty="0">
                <a:solidFill>
                  <a:srgbClr val="D9534F"/>
                </a:solidFill>
                <a:latin typeface="Calibri" pitchFamily="34" charset="0"/>
                <a:ea typeface="Calibri" pitchFamily="34" charset="-122"/>
                <a:cs typeface="Calibri" pitchFamily="34" charset="-120"/>
              </a:rPr>
              <a:t>FALSE</a:t>
            </a:r>
            <a:endParaRPr lang="en-US" sz="21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F0"/>
        </a:solidFill>
        <a:effectLst/>
      </p:bgPr>
    </p:bg>
    <p:spTree>
      <p:nvGrpSpPr>
        <p:cNvPr id="1" name=""/>
        <p:cNvGrpSpPr/>
        <p:nvPr/>
      </p:nvGrpSpPr>
      <p:grpSpPr>
        <a:xfrm>
          <a:off x="0" y="0"/>
          <a:ext cx="0" cy="0"/>
          <a:chOff x="0" y="0"/>
          <a:chExt cx="0" cy="0"/>
        </a:xfrm>
      </p:grpSpPr>
      <p:sp>
        <p:nvSpPr>
          <p:cNvPr id="2" name="Shape 0"/>
          <p:cNvSpPr/>
          <p:nvPr/>
        </p:nvSpPr>
        <p:spPr>
          <a:xfrm>
            <a:off x="0" y="0"/>
            <a:ext cx="12192000" cy="73152"/>
          </a:xfrm>
          <a:prstGeom prst="rect">
            <a:avLst/>
          </a:prstGeom>
          <a:solidFill>
            <a:srgbClr val="2E8B6E"/>
          </a:solidFill>
          <a:ln/>
        </p:spPr>
        <p:txBody>
          <a:bodyPr/>
          <a:lstStyle/>
          <a:p>
            <a:pPr defTabSz="1219170"/>
            <a:endParaRPr lang="en-US" sz="2400">
              <a:solidFill>
                <a:prstClr val="black"/>
              </a:solidFill>
              <a:latin typeface="Calibri" panose="020F0502020204030204"/>
            </a:endParaRPr>
          </a:p>
        </p:txBody>
      </p:sp>
      <p:sp>
        <p:nvSpPr>
          <p:cNvPr id="3" name="Shape 1"/>
          <p:cNvSpPr/>
          <p:nvPr/>
        </p:nvSpPr>
        <p:spPr>
          <a:xfrm>
            <a:off x="609600" y="304800"/>
            <a:ext cx="1036320" cy="792480"/>
          </a:xfrm>
          <a:prstGeom prst="roundRect">
            <a:avLst>
              <a:gd name="adj" fmla="val 15385"/>
            </a:avLst>
          </a:prstGeom>
          <a:solidFill>
            <a:srgbClr val="2E8B6E"/>
          </a:solidFill>
          <a:ln/>
        </p:spPr>
        <p:txBody>
          <a:bodyPr/>
          <a:lstStyle/>
          <a:p>
            <a:pPr defTabSz="1219170"/>
            <a:endParaRPr lang="en-US" sz="2400">
              <a:solidFill>
                <a:prstClr val="black"/>
              </a:solidFill>
              <a:latin typeface="Calibri" panose="020F0502020204030204"/>
            </a:endParaRPr>
          </a:p>
        </p:txBody>
      </p:sp>
      <p:pic>
        <p:nvPicPr>
          <p:cNvPr id="4" name="Image 0" descr="preencoded.png"/>
          <p:cNvPicPr>
            <a:picLocks noChangeAspect="1"/>
          </p:cNvPicPr>
          <p:nvPr/>
        </p:nvPicPr>
        <p:blipFill>
          <a:blip r:embed="rId3"/>
          <a:stretch>
            <a:fillRect/>
          </a:stretch>
        </p:blipFill>
        <p:spPr>
          <a:xfrm>
            <a:off x="853440" y="426720"/>
            <a:ext cx="548640" cy="548640"/>
          </a:xfrm>
          <a:prstGeom prst="rect">
            <a:avLst/>
          </a:prstGeom>
        </p:spPr>
      </p:pic>
      <p:sp>
        <p:nvSpPr>
          <p:cNvPr id="5" name="Text 2"/>
          <p:cNvSpPr/>
          <p:nvPr/>
        </p:nvSpPr>
        <p:spPr>
          <a:xfrm>
            <a:off x="1828800" y="304800"/>
            <a:ext cx="3657600" cy="792480"/>
          </a:xfrm>
          <a:prstGeom prst="rect">
            <a:avLst/>
          </a:prstGeom>
          <a:noFill/>
          <a:ln/>
        </p:spPr>
        <p:txBody>
          <a:bodyPr wrap="square" rtlCol="0" anchor="ctr"/>
          <a:lstStyle/>
          <a:p>
            <a:pPr defTabSz="1219170"/>
            <a:r>
              <a:rPr lang="en-US" sz="2933" b="1" dirty="0">
                <a:solidFill>
                  <a:srgbClr val="2E8B6E"/>
                </a:solidFill>
                <a:latin typeface="Georgia" pitchFamily="34" charset="0"/>
                <a:ea typeface="Georgia" pitchFamily="34" charset="-122"/>
                <a:cs typeface="Georgia" pitchFamily="34" charset="-120"/>
              </a:rPr>
              <a:t>Answer</a:t>
            </a:r>
            <a:endParaRPr lang="en-US" sz="2933" dirty="0">
              <a:solidFill>
                <a:prstClr val="black"/>
              </a:solidFill>
              <a:latin typeface="Calibri" panose="020F0502020204030204"/>
            </a:endParaRPr>
          </a:p>
        </p:txBody>
      </p:sp>
      <p:sp>
        <p:nvSpPr>
          <p:cNvPr id="6" name="Text 3"/>
          <p:cNvSpPr/>
          <p:nvPr/>
        </p:nvSpPr>
        <p:spPr>
          <a:xfrm>
            <a:off x="975360" y="1341120"/>
            <a:ext cx="10241280" cy="853440"/>
          </a:xfrm>
          <a:prstGeom prst="rect">
            <a:avLst/>
          </a:prstGeom>
          <a:noFill/>
          <a:ln/>
        </p:spPr>
        <p:txBody>
          <a:bodyPr wrap="square" rtlCol="0" anchor="ctr"/>
          <a:lstStyle/>
          <a:p>
            <a:pPr defTabSz="1219170"/>
            <a:r>
              <a:rPr lang="en-US" sz="1867" i="1" dirty="0">
                <a:solidFill>
                  <a:srgbClr val="3D5C54"/>
                </a:solidFill>
                <a:latin typeface="Calibri" pitchFamily="34" charset="0"/>
                <a:ea typeface="Calibri" pitchFamily="34" charset="-122"/>
                <a:cs typeface="Calibri" pitchFamily="34" charset="-120"/>
              </a:rPr>
              <a:t>Early warning signs are the same for everyone.</a:t>
            </a:r>
            <a:endParaRPr lang="en-US" sz="1867" dirty="0">
              <a:solidFill>
                <a:prstClr val="black"/>
              </a:solidFill>
              <a:latin typeface="Calibri" panose="020F0502020204030204"/>
            </a:endParaRPr>
          </a:p>
        </p:txBody>
      </p:sp>
      <p:sp>
        <p:nvSpPr>
          <p:cNvPr id="7" name="Shape 4"/>
          <p:cNvSpPr/>
          <p:nvPr/>
        </p:nvSpPr>
        <p:spPr>
          <a:xfrm>
            <a:off x="3048000" y="2438400"/>
            <a:ext cx="6096000" cy="1706880"/>
          </a:xfrm>
          <a:prstGeom prst="roundRect">
            <a:avLst>
              <a:gd name="adj" fmla="val 14286"/>
            </a:avLst>
          </a:prstGeom>
          <a:solidFill>
            <a:srgbClr val="FDE8E8"/>
          </a:solidFill>
          <a:ln w="25400">
            <a:solidFill>
              <a:srgbClr val="D9534F"/>
            </a:solidFill>
            <a:prstDash val="solid"/>
          </a:ln>
        </p:spPr>
        <p:txBody>
          <a:bodyPr/>
          <a:lstStyle/>
          <a:p>
            <a:pPr defTabSz="1219170"/>
            <a:endParaRPr lang="en-US" sz="2400">
              <a:solidFill>
                <a:prstClr val="black"/>
              </a:solidFill>
              <a:latin typeface="Calibri" panose="020F0502020204030204"/>
            </a:endParaRPr>
          </a:p>
        </p:txBody>
      </p:sp>
      <p:sp>
        <p:nvSpPr>
          <p:cNvPr id="8" name="Text 5"/>
          <p:cNvSpPr/>
          <p:nvPr/>
        </p:nvSpPr>
        <p:spPr>
          <a:xfrm>
            <a:off x="3048000" y="2438400"/>
            <a:ext cx="6096000" cy="1706880"/>
          </a:xfrm>
          <a:prstGeom prst="rect">
            <a:avLst/>
          </a:prstGeom>
          <a:noFill/>
          <a:ln/>
        </p:spPr>
        <p:txBody>
          <a:bodyPr wrap="square" rtlCol="0" anchor="ctr"/>
          <a:lstStyle/>
          <a:p>
            <a:pPr algn="ctr" defTabSz="1219170"/>
            <a:r>
              <a:rPr lang="en-US" sz="5600" b="1" dirty="0">
                <a:solidFill>
                  <a:srgbClr val="D9534F"/>
                </a:solidFill>
                <a:latin typeface="Georgia" pitchFamily="34" charset="0"/>
                <a:ea typeface="Georgia" pitchFamily="34" charset="-122"/>
                <a:cs typeface="Georgia" pitchFamily="34" charset="-120"/>
              </a:rPr>
              <a:t>FALSE</a:t>
            </a:r>
            <a:endParaRPr lang="en-US" sz="5600" dirty="0">
              <a:solidFill>
                <a:prstClr val="black"/>
              </a:solidFill>
              <a:latin typeface="Calibri" panose="020F0502020204030204"/>
            </a:endParaRPr>
          </a:p>
        </p:txBody>
      </p:sp>
      <p:sp>
        <p:nvSpPr>
          <p:cNvPr id="9" name="Shape 6"/>
          <p:cNvSpPr/>
          <p:nvPr/>
        </p:nvSpPr>
        <p:spPr>
          <a:xfrm>
            <a:off x="975360" y="4632960"/>
            <a:ext cx="10241280" cy="1584960"/>
          </a:xfrm>
          <a:prstGeom prst="roundRect">
            <a:avLst>
              <a:gd name="adj" fmla="val 7692"/>
            </a:avLst>
          </a:prstGeom>
          <a:solidFill>
            <a:srgbClr val="E8F5F2"/>
          </a:solidFill>
          <a:ln/>
        </p:spPr>
        <p:txBody>
          <a:bodyPr/>
          <a:lstStyle/>
          <a:p>
            <a:pPr defTabSz="1219170"/>
            <a:endParaRPr lang="en-US" sz="2400">
              <a:solidFill>
                <a:prstClr val="black"/>
              </a:solidFill>
              <a:latin typeface="Calibri" panose="020F0502020204030204"/>
            </a:endParaRPr>
          </a:p>
        </p:txBody>
      </p:sp>
      <p:sp>
        <p:nvSpPr>
          <p:cNvPr id="10" name="Text 7"/>
          <p:cNvSpPr/>
          <p:nvPr/>
        </p:nvSpPr>
        <p:spPr>
          <a:xfrm>
            <a:off x="1219200" y="4632960"/>
            <a:ext cx="9753600" cy="1584960"/>
          </a:xfrm>
          <a:prstGeom prst="rect">
            <a:avLst/>
          </a:prstGeom>
          <a:noFill/>
          <a:ln/>
        </p:spPr>
        <p:txBody>
          <a:bodyPr wrap="square" rtlCol="0" anchor="ctr"/>
          <a:lstStyle/>
          <a:p>
            <a:pPr defTabSz="1219170"/>
            <a:r>
              <a:rPr lang="en-US" sz="1733" dirty="0">
                <a:solidFill>
                  <a:srgbClr val="1E3530"/>
                </a:solidFill>
                <a:latin typeface="Calibri" pitchFamily="34" charset="0"/>
                <a:ea typeface="Calibri" pitchFamily="34" charset="-122"/>
                <a:cs typeface="Calibri" pitchFamily="34" charset="-120"/>
              </a:rPr>
              <a:t>Early warning signs are very personal and unique to each individual. What you notice as a warning sign may be completely different from another person's experience. That's why each person creates their own list.</a:t>
            </a:r>
            <a:endParaRPr lang="en-US" sz="1733" dirty="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1007</Words>
  <Application>Microsoft Office PowerPoint</Application>
  <PresentationFormat>Widescreen</PresentationFormat>
  <Paragraphs>115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2026-08-03T15:01:02Z</dcterms:created>
  <dcterms:modified xsi:type="dcterms:W3CDTF">2026-08-03T15:04:00Z</dcterms:modified>
</cp:coreProperties>
</file>