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0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Welcome — this is a self-directed wellness tool, not a clinical assignment.
• WRAP was developed by Mary Ellen Copeland with people living with mental health challenges.
• Core message: you are the expert on you; there is no deadline.
• Set expectations: today we walk through the sections and how to start small.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Give people permission to do almost nothing today.
• Setup barriers matter — no special app or form is required.
• Five minutes now is more valuable than a planned weekend that never happens.
• Invite them to revisit whenever, with no catching up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Treat the WRAP as a living document, reviewed rather than completed.
• Deleting content is progress too.
• Sharing relevant sections is what makes the plan work in practice.
• Close on self-compassion: pace is the point, not completion.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WRAP is self-managed — ownership is what makes it work.
• Stress it is not a form for a clinician to approve.
• Plain language beats clinical wording every time.
• Expect it to change; that's a sign it's being used.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Pressure and perfectionism are the main reasons WRAPs get abandoned.
• Encourage 10–15 minutes at a time, not a marathon session.
• Self-observation over weeks gives far more honest content.
• Reassure: an unfinished WRAP is still useful.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Preview the six parts: toolbox, daily maintenance, triggers, early warning signs, breaking down, crisis and post-crisis.
• They are not sequential — order doesn't matter.
• Most people start with the toolbox.
• Any single completed section is already useful.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Start here — it's the least intimidating section.
• Aim for a running list, not a finished one; keep it on your phone.
• Prompt: what helped last time you had a rough day?
• The toolbox feeds every plan that follows.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Describing your well self gives you a baseline to compare against.
• Keep the daily list genuinely doable — three items beats fifteen.
• The 'might need' list removes guilt: it's optional by design.
• Suggest drafting it over a week of noticing.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Triggers are external and often predictable — that's what makes them plannable.
• Pair every trigger with a concrete, small response.
• Writing responses in advance removes decision-making in a hard moment.
• Add triggers as you spot them; you won't get them all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Early warning signs are internal and easy to dismiss — write them down while well.
• Ask trusted people what they notice before you do.
• 'Breaking down' plans should be short and blunt: bad days need simple instructions.
• Emphasise acting early is the whole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This is the hardest section — it's fine to leave it until last, or skip for now.
• Its purpose is keeping your voice in the room when you can't speak for yourself.
• Share copies with named supporters so it can actually be used.
• Post-crisis planning prevents rushing back too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335C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463040"/>
            <a:ext cx="4846320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9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29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335C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9A441"/>
          </a:solidFill>
          <a:ln/>
        </p:spPr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26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4270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822960" y="2103120"/>
            <a:ext cx="4937760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32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32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5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lm lake at sunrise under a deep blue sky"/>
          <p:cNvPicPr>
            <a:picLocks noChangeAspect="1"/>
          </p:cNvPicPr>
          <p:nvPr/>
        </p:nvPicPr>
        <p:blipFill>
          <a:blip r:embed="rId3"/>
          <a:srcRect l="26889" r="26889"/>
          <a:stretch/>
        </p:blipFill>
        <p:spPr>
          <a:xfrm>
            <a:off x="5577840" y="0"/>
            <a:ext cx="3566160" cy="5143500"/>
          </a:xfrm>
          <a:prstGeom prst="rect">
            <a:avLst/>
          </a:prstGeom>
        </p:spPr>
      </p:pic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100584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68580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Practical, Gentle Guide</a:t>
            </a:r>
            <a:endParaRPr lang="en-US" sz="1300" dirty="0"/>
          </a:p>
        </p:txBody>
      </p:sp>
      <p:sp>
        <p:nvSpPr>
          <p:cNvPr id="6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463040"/>
            <a:ext cx="4846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Developing a Wellness Recovery Action Plan (WRAP) at Your Own Pace</a:t>
            </a:r>
            <a:endParaRPr lang="en-US" sz="2900" dirty="0"/>
          </a:p>
        </p:txBody>
      </p:sp>
      <p:sp>
        <p:nvSpPr>
          <p:cNvPr id="7" name="Text 4"/>
          <p:cNvSpPr/>
          <p:nvPr/>
        </p:nvSpPr>
        <p:spPr>
          <a:xfrm>
            <a:off x="640080" y="342900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D8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steps, in your own words, on your own timeline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Starting Small This Week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row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508760"/>
            <a:ext cx="7863840" cy="502920"/>
          </a:xfrm>
          <a:prstGeom prst="rect">
            <a:avLst/>
          </a:prstGeom>
          <a:solidFill>
            <a:srgbClr val="3B66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508760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notebook or a phone note — that's the whole setup</a:t>
            </a:r>
            <a:endParaRPr lang="en-US" sz="1400" dirty="0"/>
          </a:p>
        </p:txBody>
      </p:sp>
      <p:sp>
        <p:nvSpPr>
          <p:cNvPr id="7" name="row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30552"/>
            <a:ext cx="7863840" cy="50292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2130552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80160" y="2130552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three things that help you feel better</a:t>
            </a:r>
            <a:endParaRPr lang="en-US" sz="1400" dirty="0"/>
          </a:p>
        </p:txBody>
      </p:sp>
      <p:sp>
        <p:nvSpPr>
          <p:cNvPr id="10" name="row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752344"/>
            <a:ext cx="7863840" cy="502920"/>
          </a:xfrm>
          <a:prstGeom prst="rect">
            <a:avLst/>
          </a:prstGeom>
          <a:solidFill>
            <a:srgbClr val="3B66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2752344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80160" y="2752344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one thing you do on a good day</a:t>
            </a:r>
            <a:endParaRPr lang="en-US" sz="1400" dirty="0"/>
          </a:p>
        </p:txBody>
      </p:sp>
      <p:sp>
        <p:nvSpPr>
          <p:cNvPr id="13" name="row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374136"/>
            <a:ext cx="7863840" cy="50292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3374136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80160" y="3374136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one person you could tell if things dipped</a:t>
            </a:r>
            <a:endParaRPr lang="en-US" sz="1400" dirty="0"/>
          </a:p>
        </p:txBody>
      </p:sp>
      <p:sp>
        <p:nvSpPr>
          <p:cNvPr id="16" name="row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995928"/>
            <a:ext cx="7863840" cy="502920"/>
          </a:xfrm>
          <a:prstGeom prst="rect">
            <a:avLst/>
          </a:prstGeom>
          <a:solidFill>
            <a:srgbClr val="3B66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3995928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80160" y="3995928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there. Come back when you feel like it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Keeping Your Plan Alive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1828800" cy="214884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1828800" cy="4572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0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Revisit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2212848"/>
            <a:ext cx="1554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Skim it monthly, or after anything hard or good.</a:t>
            </a:r>
            <a:endParaRPr lang="en-US" sz="130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1645920"/>
            <a:ext cx="1828800" cy="214884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1645920"/>
            <a:ext cx="1828800" cy="4572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834640" y="18745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0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Revise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834640" y="2212848"/>
            <a:ext cx="1554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things out freely — an outdated plan is worse than a short one.</a:t>
            </a:r>
            <a:endParaRPr lang="en-US" sz="130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645920"/>
            <a:ext cx="1828800" cy="214884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645920"/>
            <a:ext cx="1828800" cy="4572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46320" y="18745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0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6320" y="2212848"/>
            <a:ext cx="1554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parts that involve others to the people named in them.</a:t>
            </a:r>
            <a:endParaRPr lang="en-US" sz="130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0" y="1645920"/>
            <a:ext cx="1828800" cy="214884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0" y="1645920"/>
            <a:ext cx="1828800" cy="4572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0" y="18745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0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kind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58000" y="2212848"/>
            <a:ext cx="1554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Missed days aren't failure. Pick it up where you left it.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0080" y="41148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D9A4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There is no finished WRAP — only one that fits you today.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 WRAP Actually Is</a:t>
            </a:r>
            <a:endParaRPr lang="en-US" sz="2600" dirty="0"/>
          </a:p>
        </p:txBody>
      </p:sp>
      <p:pic>
        <p:nvPicPr>
          <p:cNvPr id="3" name="Image 0" descr="Hands writing in an open journal by warm lamplight"/>
          <p:cNvPicPr>
            <a:picLocks noChangeAspect="1"/>
          </p:cNvPicPr>
          <p:nvPr/>
        </p:nvPicPr>
        <p:blipFill>
          <a:blip r:embed="rId3"/>
          <a:srcRect l="17619" r="17619"/>
          <a:stretch/>
        </p:blipFill>
        <p:spPr>
          <a:xfrm>
            <a:off x="5486400" y="1325880"/>
            <a:ext cx="3108960" cy="3200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417320"/>
            <a:ext cx="448056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personal, written plan you create and own — no one else fills it in</a:t>
            </a:r>
            <a:endParaRPr lang="en-US" sz="155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around what keeps you well and what to do when you're not</a:t>
            </a:r>
            <a:endParaRPr lang="en-US" sz="155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language, your words, no clinical jargon required</a:t>
            </a:r>
            <a:endParaRPr lang="en-US" sz="155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living document you revise as life changes</a:t>
            </a:r>
            <a:endParaRPr lang="en-US" sz="155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use, adapt, and keep entirely private</a:t>
            </a:r>
            <a:endParaRPr lang="en-US" sz="1550" dirty="0"/>
          </a:p>
        </p:txBody>
      </p:sp>
      <p:sp>
        <p:nvSpPr>
          <p:cNvPr id="5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"At Your Own Pace" Matters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463040"/>
            <a:ext cx="3840480" cy="137160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463040"/>
            <a:ext cx="54864" cy="137160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96112" y="162763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deadline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96112" y="1993392"/>
            <a:ext cx="3429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section, one sitting, one line — all of it counts.</a:t>
            </a:r>
            <a:endParaRPr lang="en-US" sz="125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463040"/>
            <a:ext cx="3840480" cy="137160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463040"/>
            <a:ext cx="54864" cy="137160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919472" y="162763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overwhelm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919472" y="1993392"/>
            <a:ext cx="3429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Rushing a plan you don't believe in makes it unusable.</a:t>
            </a:r>
            <a:endParaRPr lang="en-US" sz="125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063240"/>
            <a:ext cx="3840480" cy="137160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063240"/>
            <a:ext cx="54864" cy="137160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96112" y="322783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accuracy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96112" y="3593592"/>
            <a:ext cx="3429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Noticing yourself over weeks beats guessing in an hour.</a:t>
            </a:r>
            <a:endParaRPr lang="en-US" sz="125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3063240"/>
            <a:ext cx="3840480" cy="137160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3063240"/>
            <a:ext cx="54864" cy="137160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919472" y="322783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stays yours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919472" y="3593592"/>
            <a:ext cx="3429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plan built slowly is one you'll actually reach for.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mall green seedling in warm light against a dark background"/>
          <p:cNvPicPr>
            <a:picLocks noChangeAspect="1"/>
          </p:cNvPicPr>
          <p:nvPr/>
        </p:nvPicPr>
        <p:blipFill>
          <a:blip r:embed="rId3"/>
          <a:srcRect l="667" r="667"/>
          <a:stretch/>
        </p:blipFill>
        <p:spPr>
          <a:xfrm>
            <a:off x="5760720" y="0"/>
            <a:ext cx="338328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16916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Six Parts</a:t>
            </a:r>
            <a:endParaRPr lang="en-US" sz="13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822960" y="2103120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Building the plan, one section at a time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D8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section stands on its own — start wherever feels easiest.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Your Wellness Toolbox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D8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list of things that help you feel better — the raw material for every other section.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786384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800"/>
              </a:spcAft>
              <a:buSzPct val="100000"/>
              <a:buChar char="•"/>
            </a:pPr>
            <a:r>
              <a:rPr lang="en-US" sz="16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Things that have helped before: a walk, music, a call, rest, sunlight</a:t>
            </a:r>
            <a:endParaRPr lang="en-US" sz="1650" dirty="0"/>
          </a:p>
          <a:p>
            <a:pPr marL="342900" indent="-342900">
              <a:spcAft>
                <a:spcPts val="1800"/>
              </a:spcAft>
              <a:buSzPct val="100000"/>
              <a:buChar char="•"/>
            </a:pPr>
            <a:r>
              <a:rPr lang="en-US" sz="16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you can reach out to, and what you'd ask them for</a:t>
            </a:r>
            <a:endParaRPr lang="en-US" sz="1650" dirty="0"/>
          </a:p>
          <a:p>
            <a:pPr marL="342900" indent="-342900">
              <a:spcAft>
                <a:spcPts val="1800"/>
              </a:spcAft>
              <a:buSzPct val="100000"/>
              <a:buChar char="•"/>
            </a:pPr>
            <a:r>
              <a:rPr lang="en-US" sz="16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comforts: a shower, a meal, a pet, fresh air, a favourite show</a:t>
            </a:r>
            <a:endParaRPr lang="en-US" sz="1650" dirty="0"/>
          </a:p>
          <a:p>
            <a:pPr marL="342900" indent="-342900">
              <a:spcAft>
                <a:spcPts val="1800"/>
              </a:spcAft>
              <a:buSzPct val="100000"/>
              <a:buChar char="•"/>
            </a:pPr>
            <a:r>
              <a:rPr lang="en-US" sz="16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Things to avoid when you're fragile — and be honest about them</a:t>
            </a:r>
            <a:endParaRPr lang="en-US" sz="1650" dirty="0"/>
          </a:p>
          <a:p>
            <a:pPr marL="342900" indent="-342900">
              <a:spcAft>
                <a:spcPts val="1800"/>
              </a:spcAft>
              <a:buSzPct val="100000"/>
              <a:buChar char="•"/>
            </a:pPr>
            <a:r>
              <a:rPr lang="en-US" sz="16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to it whenever you notice something works; nothing is too small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Daily Maintenance Plan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572768"/>
            <a:ext cx="384048" cy="384048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33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34440" y="1536192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I'm like when I'm well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234440" y="1901952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description in your own words — calm, curious, sociable, focused.</a:t>
            </a:r>
            <a:endParaRPr lang="en-US" sz="1300" dirty="0"/>
          </a:p>
        </p:txBody>
      </p:sp>
      <p:sp>
        <p:nvSpPr>
          <p:cNvPr id="8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688336"/>
            <a:ext cx="384048" cy="384048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26883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33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651760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 need to do every day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1234440" y="3017520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Sleep, meals, medication, movement, a moment outside.</a:t>
            </a:r>
            <a:endParaRPr lang="en-US" sz="1300" dirty="0"/>
          </a:p>
        </p:txBody>
      </p:sp>
      <p:sp>
        <p:nvSpPr>
          <p:cNvPr id="12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803904"/>
            <a:ext cx="384048" cy="384048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38039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33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234440" y="3767328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 might need to do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234440" y="4133088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reminder list, not a duty list — call a friend, tidy a room, journal.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Triggers and What to Do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column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463040"/>
            <a:ext cx="3840480" cy="306324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column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1463040"/>
            <a:ext cx="3840480" cy="3063240"/>
          </a:xfrm>
          <a:prstGeom prst="rect">
            <a:avLst/>
          </a:prstGeom>
          <a:solidFill>
            <a:srgbClr val="42709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6459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events that knock you off balance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68680" y="2286000"/>
            <a:ext cx="3383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Anniversaries and difficult dates</a:t>
            </a:r>
            <a:endParaRPr lang="en-US" sz="1450" dirty="0"/>
          </a:p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Conflict, criticism, money stress</a:t>
            </a:r>
            <a:endParaRPr lang="en-US" sz="1450" dirty="0"/>
          </a:p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sleep or a punishing schedule</a:t>
            </a:r>
            <a:endParaRPr lang="en-US" sz="1450" dirty="0"/>
          </a:p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Crowds, noise, isolation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892040" y="16459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planned response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892040" y="2286000"/>
            <a:ext cx="3383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two or three items from your toolbox</a:t>
            </a:r>
            <a:endParaRPr lang="en-US" sz="1450" dirty="0"/>
          </a:p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who you'll tell, and when</a:t>
            </a:r>
            <a:endParaRPr lang="en-US" sz="1450" dirty="0"/>
          </a:p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sleep and lower the load</a:t>
            </a:r>
            <a:endParaRPr lang="en-US" sz="1450" dirty="0"/>
          </a:p>
          <a:p>
            <a:pPr marL="342900" indent="-342900">
              <a:spcAft>
                <a:spcPts val="2200"/>
              </a:spcAft>
              <a:buSzPct val="100000"/>
              <a:buChar char="•"/>
            </a:pPr>
            <a:r>
              <a:rPr lang="en-US" sz="145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it before you need it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&amp; 5. Early Warning Signs and Harder Days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warning signs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38404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6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Subtle internal shifts: irritability, withdrawing, skipping meals</a:t>
            </a:r>
            <a:endParaRPr lang="en-US" sz="1500" dirty="0"/>
          </a:p>
          <a:p>
            <a:pPr marL="342900" indent="-342900">
              <a:spcAft>
                <a:spcPts val="26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 slipping, avoiding calls, letting things pile up</a:t>
            </a:r>
            <a:endParaRPr lang="en-US" sz="1500" dirty="0"/>
          </a:p>
          <a:p>
            <a:pPr marL="342900" indent="-342900">
              <a:spcAft>
                <a:spcPts val="26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Response: act early and gently — more rest, fewer commitments, tell someone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663440" y="14630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things break down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663440" y="1920240"/>
            <a:ext cx="38404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6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it's become serious: can't work, can't sleep, hopelessness</a:t>
            </a:r>
            <a:endParaRPr lang="en-US" sz="1500" dirty="0"/>
          </a:p>
          <a:p>
            <a:pPr marL="342900" indent="-342900">
              <a:spcAft>
                <a:spcPts val="26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Response: a short, direct action list — who to call, what to stop, what to prioritise</a:t>
            </a:r>
            <a:endParaRPr lang="en-US" sz="1500" dirty="0"/>
          </a:p>
          <a:p>
            <a:pPr marL="342900" indent="-342900">
              <a:spcAft>
                <a:spcPts val="26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simple enough to follow on a bad day</a:t>
            </a:r>
            <a:endParaRPr lang="en-US" sz="1500" dirty="0"/>
          </a:p>
        </p:txBody>
      </p:sp>
      <p:sp>
        <p:nvSpPr>
          <p:cNvPr id="8" name="divider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481328"/>
            <a:ext cx="18288" cy="2926080"/>
          </a:xfrm>
          <a:prstGeom prst="rect">
            <a:avLst/>
          </a:prstGeom>
          <a:solidFill>
            <a:srgbClr val="D9A441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640080" y="384048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 Crisis and Post-Crisis Planning</a:t>
            </a:r>
            <a:endParaRPr lang="en-US" sz="2600" dirty="0"/>
          </a:p>
        </p:txBody>
      </p:sp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143000"/>
            <a:ext cx="822960" cy="41148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Winding stone path through a quiet garden at dawn"/>
          <p:cNvPicPr>
            <a:picLocks noChangeAspect="1"/>
          </p:cNvPicPr>
          <p:nvPr/>
        </p:nvPicPr>
        <p:blipFill>
          <a:blip r:embed="rId3"/>
          <a:srcRect l="19608" r="19608"/>
          <a:stretch/>
        </p:blipFill>
        <p:spPr>
          <a:xfrm>
            <a:off x="5669280" y="1417320"/>
            <a:ext cx="2834640" cy="3108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55448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while well, for a time when others may need to step in</a:t>
            </a:r>
            <a:endParaRPr lang="en-US" sz="15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you want contacted — and who you don't</a:t>
            </a:r>
            <a:endParaRPr lang="en-US" sz="15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Treatments, medications, and supports that help or harm</a:t>
            </a:r>
            <a:endParaRPr lang="en-US" sz="15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you'd like to be treated, and what tells others the crisis has passed</a:t>
            </a:r>
            <a:endParaRPr lang="en-US" sz="15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5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Post-crisis: a slow, staged return to your daily plan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1319</Words>
  <Application>Microsoft Office PowerPoint</Application>
  <PresentationFormat>On-screen Show (16:9)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Developing a Wellness Recovery Action Plan (WRAP) at Your Own Pace</vt:lpstr>
      <vt:lpstr>What a WRAP Actually Is</vt:lpstr>
      <vt:lpstr>Why "At Your Own Pace" Matters</vt:lpstr>
      <vt:lpstr>Building the plan, one section at a time</vt:lpstr>
      <vt:lpstr>1. Your Wellness Toolbox</vt:lpstr>
      <vt:lpstr>2. Daily Maintenance Plan</vt:lpstr>
      <vt:lpstr>3. Triggers and What to Do</vt:lpstr>
      <vt:lpstr>4 &amp; 5. Early Warning Signs and Harder Days</vt:lpstr>
      <vt:lpstr>6. Crisis and Post-Crisis Planning</vt:lpstr>
      <vt:lpstr>Starting Small This Week</vt:lpstr>
      <vt:lpstr>Keeping Your Plan Alive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2026-07-30T17:55:49Z</dcterms:created>
  <dcterms:modified xsi:type="dcterms:W3CDTF">2026-07-30T18:21:38Z</dcterms:modified>
</cp:coreProperties>
</file>