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9" d="100"/>
          <a:sy n="89" d="100"/>
        </p:scale>
        <p:origin x="78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6/6/2026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and thank attendees. Introduce 801 East Men's Shelter as a flagship program of Catholic Charities of the Archdiocese of Washington, operated on the historic St. Elizabeths East campus in Ward 8. Frame the session: we will cover mission, history, services, and how partners and volunteers can get involved.</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that the Daytime Services Center is a major equity advance — vulnerable residents no longer need to navigate across the city to reach basic services. Mention that the barbershop and culinary kitchen double as workforce-training environments, building skills alongside service delivery.</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Hypothermia season is the most life-critical period of our calendar. Between November and March, 801 East functions as a designated hypothermia shelter, adding up to 150 emergency beds and extending hours during alerts. Staff coordinate closely with D.C. government on activations.</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moment to talk about design as dignity. The architects designed illuminated stair towers as 'beacons of hope' visible across the campus. Local artists were commissioned for interior common areas. The building has received multiple regional awards for architecture and construction, and it has been featured at the Living Futures and Greenbuild conferences.</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Recognize the public-private partnership that made the shelter possible. The District funded and developed the project; Catholic Charities operates the shelter day-to-day. Architects and contractors collaborated closely with current and former residents on design. The Goodfellas Team — men who lived in the previous shelter — were hired and trained to help build the new one, a powerful story to share.</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 the substantive content with concrete actions. Volunteer roles range from one-time meal service to ongoing case-management support. Financial gifts directly fund shelter operations. Partner organizations can sponsor work-bed slots, host hiring events, or contribute in-kind goods such as clothing for the boutique.</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 with gratitude and clear paths to engage. The shelter program line connects callers to staff during business hours. The D.C. Shelter Hotline is the right number for anyone needing a bed tonight or anyone trying to refer a client. Encourage attendees to follow up with the volunteer manager at volunteer@cc-dc.org.</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the scale of the program with four key numbers. Emphasize that 396 beds run nightly, year-round, with capacity to expand during hypothermia season. The new 85,600 sq ft facility opened in January 2022 as a $56 million District investment under Mayor Bowser's Homeward DC plan.</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Ground the audience in the parent organization's mission. Catholic Charities was founded in 1928 and serves everyone who comes for help, regardless of race, religion, orientation, or status. Three pillars frame our work at 801 East: dignity, service, and empowerment.</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the arc of how 801 East evolved. The legacy shelter served men in Southeast D.C. for years. With the launch of Homeward DC in 2015, the District committed to modernizing its shelter system. After several years of design and construction, the new facility opened in January 2022 — notably, members of the Goodfellas Team, former residents of the old shelter, were hired to help build the new one.</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that the new building was intentionally designed around the dignity of the men served. The three-wing layout separates client groups so each receives appropriate care. Note the building's historic context — it sits next to the 1884 dry barn — and the unusual engineering challenge of spanning the WMATA Green Line. LEED Gold reflects the District's sustainability commitment.</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attendees can locate the shelter and refer clients. Shelter hours run overnight and extend during hypothermia or extreme weather alerts. The free shuttle is an underappreciated asset — it connects men to jobs, day programs, and downtown services. The D.C. Shelter Hotline is the fastest way to request a bed.</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Underscore that 'low barrier' means no ID requirements, no sobriety requirements — just walk-up access. We serve four distinct populations under one roof, which lets us right-size supports for each group. This separation was a deliberate design choice, not an afterthought.</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six services form the daily backbone of the shelter. Every resident gets a bed, a hot meal, and access to showers — and from that foundation, case managers begin the housing-focused conversation. Behavioral health and harm-reduction supports meet men where they are, without preconditions.</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how the shelter goes beyond an overnight bed. The work-bed program protects sleep for employed men. The senior and medical-respite programs recognize that homelessness presents differently across populations. The culinary training program turns the on-site commercial kitchen into a workforce development engine.</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E2A47"/>
        </a:solidFill>
        <a:effectLst/>
      </p:bgPr>
    </p:bg>
    <p:spTree>
      <p:nvGrpSpPr>
        <p:cNvPr id="1" name=""/>
        <p:cNvGrpSpPr/>
        <p:nvPr/>
      </p:nvGrpSpPr>
      <p:grpSpPr>
        <a:xfrm>
          <a:off x="0" y="0"/>
          <a:ext cx="0" cy="0"/>
          <a:chOff x="0" y="0"/>
          <a:chExt cx="0" cy="0"/>
        </a:xfrm>
      </p:grpSpPr>
      <p:pic>
        <p:nvPicPr>
          <p:cNvPr id="2" name="Image 0" descr="/agent/turn3/workspace/images/photorealistic-exterior-of-a-modern-multi-story-co_2026-06-06T13-33-53_image_DAS_0.jpg"/>
          <p:cNvPicPr>
            <a:picLocks noChangeAspect="1"/>
          </p:cNvPicPr>
          <p:nvPr/>
        </p:nvPicPr>
        <p:blipFill>
          <a:blip r:embed="rId3"/>
          <a:srcRect l="20370" r="20370"/>
          <a:stretch/>
        </p:blipFill>
        <p:spPr>
          <a:xfrm>
            <a:off x="4572000" y="0"/>
            <a:ext cx="4572000" cy="5143500"/>
          </a:xfrm>
          <a:prstGeom prst="rect">
            <a:avLst/>
          </a:prstGeom>
        </p:spPr>
      </p:pic>
      <p:sp>
        <p:nvSpPr>
          <p:cNvPr id="3" name="Shape 0"/>
          <p:cNvSpPr/>
          <p:nvPr/>
        </p:nvSpPr>
        <p:spPr>
          <a:xfrm>
            <a:off x="0" y="0"/>
            <a:ext cx="4754880" cy="5143500"/>
          </a:xfrm>
          <a:prstGeom prst="rect">
            <a:avLst/>
          </a:prstGeom>
          <a:solidFill>
            <a:srgbClr val="0E2A47"/>
          </a:solidFill>
          <a:ln w="12700">
            <a:solidFill>
              <a:srgbClr val="0E2A47"/>
            </a:solidFill>
            <a:prstDash val="solid"/>
          </a:ln>
        </p:spPr>
        <p:txBody>
          <a:bodyPr/>
          <a:lstStyle/>
          <a:p>
            <a:endParaRPr lang="en-US"/>
          </a:p>
        </p:txBody>
      </p:sp>
      <p:sp>
        <p:nvSpPr>
          <p:cNvPr id="4" name="Shape 1"/>
          <p:cNvSpPr/>
          <p:nvPr/>
        </p:nvSpPr>
        <p:spPr>
          <a:xfrm>
            <a:off x="0" y="0"/>
            <a:ext cx="164592" cy="5143500"/>
          </a:xfrm>
          <a:prstGeom prst="rect">
            <a:avLst/>
          </a:prstGeom>
          <a:solidFill>
            <a:srgbClr val="C9A24A"/>
          </a:solidFill>
          <a:ln w="12700">
            <a:solidFill>
              <a:srgbClr val="C9A24A"/>
            </a:solidFill>
            <a:prstDash val="solid"/>
          </a:ln>
        </p:spPr>
        <p:txBody>
          <a:bodyPr/>
          <a:lstStyle/>
          <a:p>
            <a:endParaRPr lang="en-US"/>
          </a:p>
        </p:txBody>
      </p:sp>
      <p:sp>
        <p:nvSpPr>
          <p:cNvPr id="5" name="Shape 2"/>
          <p:cNvSpPr/>
          <p:nvPr/>
        </p:nvSpPr>
        <p:spPr>
          <a:xfrm>
            <a:off x="4572000" y="0"/>
            <a:ext cx="365760" cy="5143500"/>
          </a:xfrm>
          <a:prstGeom prst="rect">
            <a:avLst/>
          </a:prstGeom>
          <a:solidFill>
            <a:srgbClr val="0E2A47">
              <a:alpha val="50000"/>
            </a:srgbClr>
          </a:solidFill>
          <a:ln w="12700">
            <a:solidFill>
              <a:srgbClr val="0E2A47">
                <a:alpha val="0"/>
              </a:srgbClr>
            </a:solidFill>
            <a:prstDash val="solid"/>
          </a:ln>
        </p:spPr>
        <p:txBody>
          <a:bodyPr/>
          <a:lstStyle/>
          <a:p>
            <a:endParaRPr lang="en-US"/>
          </a:p>
        </p:txBody>
      </p:sp>
      <p:sp>
        <p:nvSpPr>
          <p:cNvPr id="6" name="Text 3"/>
          <p:cNvSpPr/>
          <p:nvPr/>
        </p:nvSpPr>
        <p:spPr>
          <a:xfrm>
            <a:off x="457200" y="822960"/>
            <a:ext cx="4114800" cy="640080"/>
          </a:xfrm>
          <a:prstGeom prst="rect">
            <a:avLst/>
          </a:prstGeom>
          <a:noFill/>
          <a:ln/>
        </p:spPr>
        <p:txBody>
          <a:bodyPr wrap="square" lIns="0" tIns="0" rIns="0" bIns="0" rtlCol="0" anchor="ctr"/>
          <a:lstStyle/>
          <a:p>
            <a:pPr marL="0" indent="0">
              <a:buNone/>
            </a:pPr>
            <a:r>
              <a:rPr lang="en-US" sz="1000" b="1" kern="0" spc="400" dirty="0">
                <a:solidFill>
                  <a:srgbClr val="E0BE6C"/>
                </a:solidFill>
                <a:latin typeface="Calibri" pitchFamily="34" charset="0"/>
                <a:ea typeface="Calibri" pitchFamily="34" charset="-122"/>
                <a:cs typeface="Calibri" pitchFamily="34" charset="-120"/>
              </a:rPr>
              <a:t>CATHOLIC CHARITIES OF THE ARCHDIOCESE OF WASHINGTON</a:t>
            </a:r>
            <a:endParaRPr lang="en-US" sz="1000" dirty="0"/>
          </a:p>
        </p:txBody>
      </p:sp>
      <p:sp>
        <p:nvSpPr>
          <p:cNvPr id="7" name="Text 4"/>
          <p:cNvSpPr/>
          <p:nvPr/>
        </p:nvSpPr>
        <p:spPr>
          <a:xfrm>
            <a:off x="457200" y="1554480"/>
            <a:ext cx="4114800" cy="1554480"/>
          </a:xfrm>
          <a:prstGeom prst="rect">
            <a:avLst/>
          </a:prstGeom>
          <a:noFill/>
          <a:ln/>
        </p:spPr>
        <p:txBody>
          <a:bodyPr wrap="square" lIns="0" tIns="0" rIns="0" bIns="0" rtlCol="0" anchor="ctr"/>
          <a:lstStyle/>
          <a:p>
            <a:pPr marL="0" indent="0">
              <a:buNone/>
            </a:pPr>
            <a:r>
              <a:rPr lang="en-US" sz="4000" b="1" dirty="0">
                <a:solidFill>
                  <a:srgbClr val="F5EFE0"/>
                </a:solidFill>
                <a:latin typeface="Georgia" pitchFamily="34" charset="0"/>
                <a:ea typeface="Georgia" pitchFamily="34" charset="-122"/>
                <a:cs typeface="Georgia" pitchFamily="34" charset="-120"/>
              </a:rPr>
              <a:t>801 East Men's Shelter</a:t>
            </a:r>
            <a:endParaRPr lang="en-US" sz="4000" dirty="0"/>
          </a:p>
        </p:txBody>
      </p:sp>
      <p:sp>
        <p:nvSpPr>
          <p:cNvPr id="8" name="Shape 5"/>
          <p:cNvSpPr/>
          <p:nvPr/>
        </p:nvSpPr>
        <p:spPr>
          <a:xfrm>
            <a:off x="457200" y="3154680"/>
            <a:ext cx="1280160" cy="45720"/>
          </a:xfrm>
          <a:prstGeom prst="rect">
            <a:avLst/>
          </a:prstGeom>
          <a:solidFill>
            <a:srgbClr val="C9A24A"/>
          </a:solidFill>
          <a:ln w="12700">
            <a:solidFill>
              <a:srgbClr val="C9A24A"/>
            </a:solidFill>
            <a:prstDash val="solid"/>
          </a:ln>
        </p:spPr>
        <p:txBody>
          <a:bodyPr/>
          <a:lstStyle/>
          <a:p>
            <a:endParaRPr lang="en-US"/>
          </a:p>
        </p:txBody>
      </p:sp>
      <p:sp>
        <p:nvSpPr>
          <p:cNvPr id="9" name="Text 6"/>
          <p:cNvSpPr/>
          <p:nvPr/>
        </p:nvSpPr>
        <p:spPr>
          <a:xfrm>
            <a:off x="457200" y="3337560"/>
            <a:ext cx="4114800" cy="777240"/>
          </a:xfrm>
          <a:prstGeom prst="rect">
            <a:avLst/>
          </a:prstGeom>
          <a:noFill/>
          <a:ln/>
        </p:spPr>
        <p:txBody>
          <a:bodyPr wrap="square" lIns="0" tIns="0" rIns="0" bIns="0" rtlCol="0" anchor="ctr"/>
          <a:lstStyle/>
          <a:p>
            <a:pPr marL="0" indent="0">
              <a:buNone/>
            </a:pPr>
            <a:r>
              <a:rPr lang="en-US" sz="1600" i="1" dirty="0">
                <a:solidFill>
                  <a:srgbClr val="F5EFE0"/>
                </a:solidFill>
                <a:latin typeface="Georgia" pitchFamily="34" charset="0"/>
                <a:ea typeface="Georgia" pitchFamily="34" charset="-122"/>
                <a:cs typeface="Georgia" pitchFamily="34" charset="-120"/>
              </a:rPr>
              <a:t>A Beacon of Hope on the St. Elizabeths East Campus</a:t>
            </a:r>
            <a:endParaRPr lang="en-US" sz="1600" dirty="0"/>
          </a:p>
        </p:txBody>
      </p:sp>
      <p:sp>
        <p:nvSpPr>
          <p:cNvPr id="10" name="Text 7"/>
          <p:cNvSpPr/>
          <p:nvPr/>
        </p:nvSpPr>
        <p:spPr>
          <a:xfrm>
            <a:off x="457200" y="4160520"/>
            <a:ext cx="4114800" cy="777240"/>
          </a:xfrm>
          <a:prstGeom prst="rect">
            <a:avLst/>
          </a:prstGeom>
          <a:noFill/>
          <a:ln/>
        </p:spPr>
        <p:txBody>
          <a:bodyPr wrap="square" lIns="0" tIns="0" rIns="0" bIns="0" rtlCol="0" anchor="ctr"/>
          <a:lstStyle/>
          <a:p>
            <a:pPr marL="0" indent="0">
              <a:buNone/>
            </a:pPr>
            <a:r>
              <a:rPr lang="en-US" sz="1100" dirty="0">
                <a:solidFill>
                  <a:srgbClr val="D7D2C2"/>
                </a:solidFill>
                <a:latin typeface="Calibri" pitchFamily="34" charset="0"/>
                <a:ea typeface="Calibri" pitchFamily="34" charset="-122"/>
                <a:cs typeface="Calibri" pitchFamily="34" charset="-120"/>
              </a:rPr>
              <a:t>Safe shelter, dignified services, and pathways to housing for men experiencing homelessness in Washington, D.C.</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AF6EC"/>
        </a:solidFill>
        <a:effectLst/>
      </p:bgPr>
    </p:bg>
    <p:spTree>
      <p:nvGrpSpPr>
        <p:cNvPr id="1" name=""/>
        <p:cNvGrpSpPr/>
        <p:nvPr/>
      </p:nvGrpSpPr>
      <p:grpSpPr>
        <a:xfrm>
          <a:off x="0" y="0"/>
          <a:ext cx="0" cy="0"/>
          <a:chOff x="0" y="0"/>
          <a:chExt cx="0" cy="0"/>
        </a:xfrm>
      </p:grpSpPr>
      <p:sp>
        <p:nvSpPr>
          <p:cNvPr id="2" name="Shape 0"/>
          <p:cNvSpPr/>
          <p:nvPr/>
        </p:nvSpPr>
        <p:spPr>
          <a:xfrm>
            <a:off x="457200" y="411480"/>
            <a:ext cx="457200" cy="36576"/>
          </a:xfrm>
          <a:prstGeom prst="rect">
            <a:avLst/>
          </a:prstGeom>
          <a:solidFill>
            <a:srgbClr val="C9A24A"/>
          </a:solidFill>
          <a:ln w="12700">
            <a:solidFill>
              <a:srgbClr val="C9A24A"/>
            </a:solidFill>
            <a:prstDash val="solid"/>
          </a:ln>
        </p:spPr>
        <p:txBody>
          <a:bodyPr/>
          <a:lstStyle/>
          <a:p>
            <a:endParaRPr lang="en-US"/>
          </a:p>
        </p:txBody>
      </p:sp>
      <p:sp>
        <p:nvSpPr>
          <p:cNvPr id="3" name="Text 1"/>
          <p:cNvSpPr/>
          <p:nvPr/>
        </p:nvSpPr>
        <p:spPr>
          <a:xfrm>
            <a:off x="1005840" y="292608"/>
            <a:ext cx="5486400" cy="274320"/>
          </a:xfrm>
          <a:prstGeom prst="rect">
            <a:avLst/>
          </a:prstGeom>
          <a:noFill/>
          <a:ln/>
        </p:spPr>
        <p:txBody>
          <a:bodyPr wrap="square" lIns="0" tIns="0" rIns="0" bIns="0" rtlCol="0" anchor="ctr"/>
          <a:lstStyle/>
          <a:p>
            <a:pPr marL="0" indent="0">
              <a:buNone/>
            </a:pPr>
            <a:r>
              <a:rPr lang="en-US" sz="1100" b="1" kern="0" spc="400" dirty="0">
                <a:solidFill>
                  <a:srgbClr val="C9A24A"/>
                </a:solidFill>
                <a:latin typeface="Calibri" pitchFamily="34" charset="0"/>
                <a:ea typeface="Calibri" pitchFamily="34" charset="-122"/>
                <a:cs typeface="Calibri" pitchFamily="34" charset="-120"/>
              </a:rPr>
              <a:t>DAYTIME SERVICES CENTER</a:t>
            </a:r>
            <a:endParaRPr lang="en-US" sz="1100" dirty="0"/>
          </a:p>
        </p:txBody>
      </p:sp>
      <p:sp>
        <p:nvSpPr>
          <p:cNvPr id="4" name="Text 2"/>
          <p:cNvSpPr/>
          <p:nvPr/>
        </p:nvSpPr>
        <p:spPr>
          <a:xfrm>
            <a:off x="457200" y="594360"/>
            <a:ext cx="8229600" cy="640080"/>
          </a:xfrm>
          <a:prstGeom prst="rect">
            <a:avLst/>
          </a:prstGeom>
          <a:noFill/>
          <a:ln/>
        </p:spPr>
        <p:txBody>
          <a:bodyPr wrap="square" lIns="0" tIns="0" rIns="0" bIns="0" rtlCol="0" anchor="ctr"/>
          <a:lstStyle/>
          <a:p>
            <a:pPr marL="0" indent="0">
              <a:buNone/>
            </a:pPr>
            <a:r>
              <a:rPr lang="en-US" sz="3000" b="1" dirty="0">
                <a:solidFill>
                  <a:srgbClr val="0E2A47"/>
                </a:solidFill>
                <a:latin typeface="Georgia" pitchFamily="34" charset="0"/>
                <a:ea typeface="Georgia" pitchFamily="34" charset="-122"/>
                <a:cs typeface="Georgia" pitchFamily="34" charset="-120"/>
              </a:rPr>
              <a:t>One-stop access during the day</a:t>
            </a:r>
            <a:endParaRPr lang="en-US" sz="3000" dirty="0"/>
          </a:p>
        </p:txBody>
      </p:sp>
      <p:sp>
        <p:nvSpPr>
          <p:cNvPr id="5" name="Shape 3"/>
          <p:cNvSpPr/>
          <p:nvPr/>
        </p:nvSpPr>
        <p:spPr>
          <a:xfrm>
            <a:off x="457200" y="1280160"/>
            <a:ext cx="1097280" cy="0"/>
          </a:xfrm>
          <a:prstGeom prst="line">
            <a:avLst/>
          </a:prstGeom>
          <a:noFill/>
          <a:ln w="19050">
            <a:solidFill>
              <a:srgbClr val="0E2A47"/>
            </a:solidFill>
            <a:prstDash val="solid"/>
          </a:ln>
        </p:spPr>
        <p:txBody>
          <a:bodyPr/>
          <a:lstStyle/>
          <a:p>
            <a:endParaRPr lang="en-US"/>
          </a:p>
        </p:txBody>
      </p:sp>
      <p:pic>
        <p:nvPicPr>
          <p:cNvPr id="6" name="Image 0" descr="/agent/turn3/workspace/images/photorealistic-interior-of-a-clean-modern-computer_2026-06-06T13-33-53_image_DAS_0.jpg"/>
          <p:cNvPicPr>
            <a:picLocks noChangeAspect="1"/>
          </p:cNvPicPr>
          <p:nvPr/>
        </p:nvPicPr>
        <p:blipFill>
          <a:blip r:embed="rId3"/>
          <a:srcRect t="20000" b="20000"/>
          <a:stretch/>
        </p:blipFill>
        <p:spPr>
          <a:xfrm>
            <a:off x="5029200" y="1508760"/>
            <a:ext cx="3657600" cy="1463040"/>
          </a:xfrm>
          <a:prstGeom prst="rect">
            <a:avLst/>
          </a:prstGeom>
        </p:spPr>
      </p:pic>
      <p:pic>
        <p:nvPicPr>
          <p:cNvPr id="7" name="Image 1" descr="/agent/turn7/workspace/images/photorealistic-warm-interior-of-a-community-center_2026-06-06T13-57-02_image_DAS_0.jpg"/>
          <p:cNvPicPr>
            <a:picLocks noChangeAspect="1"/>
          </p:cNvPicPr>
          <p:nvPr/>
        </p:nvPicPr>
        <p:blipFill>
          <a:blip r:embed="rId4"/>
          <a:srcRect t="19063" b="19063"/>
          <a:stretch/>
        </p:blipFill>
        <p:spPr>
          <a:xfrm>
            <a:off x="5029200" y="3108960"/>
            <a:ext cx="3657600" cy="1508760"/>
          </a:xfrm>
          <a:prstGeom prst="rect">
            <a:avLst/>
          </a:prstGeom>
        </p:spPr>
      </p:pic>
      <p:sp>
        <p:nvSpPr>
          <p:cNvPr id="8" name="Text 4"/>
          <p:cNvSpPr/>
          <p:nvPr/>
        </p:nvSpPr>
        <p:spPr>
          <a:xfrm>
            <a:off x="457200" y="1508760"/>
            <a:ext cx="4297680" cy="640080"/>
          </a:xfrm>
          <a:prstGeom prst="rect">
            <a:avLst/>
          </a:prstGeom>
          <a:noFill/>
          <a:ln/>
        </p:spPr>
        <p:txBody>
          <a:bodyPr wrap="square" lIns="0" tIns="0" rIns="0" bIns="0" rtlCol="0" anchor="ctr"/>
          <a:lstStyle/>
          <a:p>
            <a:pPr marL="0" indent="0">
              <a:buNone/>
            </a:pPr>
            <a:r>
              <a:rPr lang="en-US" sz="1200" i="1" dirty="0">
                <a:solidFill>
                  <a:srgbClr val="1A1A1A"/>
                </a:solidFill>
                <a:latin typeface="Georgia" pitchFamily="34" charset="0"/>
                <a:ea typeface="Georgia" pitchFamily="34" charset="-122"/>
                <a:cs typeface="Georgia" pitchFamily="34" charset="-120"/>
              </a:rPr>
              <a:t>Services once scattered across the city now sit under one roof — easier to reach for the men we serve.</a:t>
            </a:r>
            <a:endParaRPr lang="en-US" sz="1200" dirty="0"/>
          </a:p>
        </p:txBody>
      </p:sp>
      <p:sp>
        <p:nvSpPr>
          <p:cNvPr id="9" name="Shape 5"/>
          <p:cNvSpPr/>
          <p:nvPr/>
        </p:nvSpPr>
        <p:spPr>
          <a:xfrm>
            <a:off x="502920" y="2331720"/>
            <a:ext cx="109728" cy="109728"/>
          </a:xfrm>
          <a:prstGeom prst="ellipse">
            <a:avLst/>
          </a:prstGeom>
          <a:solidFill>
            <a:srgbClr val="C9A24A"/>
          </a:solidFill>
          <a:ln w="12700">
            <a:solidFill>
              <a:srgbClr val="C9A24A"/>
            </a:solidFill>
            <a:prstDash val="solid"/>
          </a:ln>
        </p:spPr>
        <p:txBody>
          <a:bodyPr/>
          <a:lstStyle/>
          <a:p>
            <a:endParaRPr lang="en-US"/>
          </a:p>
        </p:txBody>
      </p:sp>
      <p:sp>
        <p:nvSpPr>
          <p:cNvPr id="10" name="Text 6"/>
          <p:cNvSpPr/>
          <p:nvPr/>
        </p:nvSpPr>
        <p:spPr>
          <a:xfrm>
            <a:off x="713232" y="2240280"/>
            <a:ext cx="4023360" cy="365760"/>
          </a:xfrm>
          <a:prstGeom prst="rect">
            <a:avLst/>
          </a:prstGeom>
          <a:noFill/>
          <a:ln/>
        </p:spPr>
        <p:txBody>
          <a:bodyPr wrap="square" lIns="0" tIns="0" rIns="0" bIns="0" rtlCol="0" anchor="ctr"/>
          <a:lstStyle/>
          <a:p>
            <a:pPr marL="0" indent="0">
              <a:buNone/>
            </a:pPr>
            <a:r>
              <a:rPr lang="en-US" sz="1200" dirty="0">
                <a:solidFill>
                  <a:srgbClr val="1A1A1A"/>
                </a:solidFill>
                <a:latin typeface="Calibri" pitchFamily="34" charset="0"/>
                <a:ea typeface="Calibri" pitchFamily="34" charset="-122"/>
                <a:cs typeface="Calibri" pitchFamily="34" charset="-120"/>
              </a:rPr>
              <a:t>Health clinic — on-site medical care</a:t>
            </a:r>
            <a:endParaRPr lang="en-US" sz="1200" dirty="0"/>
          </a:p>
        </p:txBody>
      </p:sp>
      <p:sp>
        <p:nvSpPr>
          <p:cNvPr id="11" name="Shape 7"/>
          <p:cNvSpPr/>
          <p:nvPr/>
        </p:nvSpPr>
        <p:spPr>
          <a:xfrm>
            <a:off x="502920" y="2743200"/>
            <a:ext cx="109728" cy="109728"/>
          </a:xfrm>
          <a:prstGeom prst="ellipse">
            <a:avLst/>
          </a:prstGeom>
          <a:solidFill>
            <a:srgbClr val="C9A24A"/>
          </a:solidFill>
          <a:ln w="12700">
            <a:solidFill>
              <a:srgbClr val="C9A24A"/>
            </a:solidFill>
            <a:prstDash val="solid"/>
          </a:ln>
        </p:spPr>
        <p:txBody>
          <a:bodyPr/>
          <a:lstStyle/>
          <a:p>
            <a:endParaRPr lang="en-US"/>
          </a:p>
        </p:txBody>
      </p:sp>
      <p:sp>
        <p:nvSpPr>
          <p:cNvPr id="12" name="Text 8"/>
          <p:cNvSpPr/>
          <p:nvPr/>
        </p:nvSpPr>
        <p:spPr>
          <a:xfrm>
            <a:off x="713232" y="2651760"/>
            <a:ext cx="4023360" cy="365760"/>
          </a:xfrm>
          <a:prstGeom prst="rect">
            <a:avLst/>
          </a:prstGeom>
          <a:noFill/>
          <a:ln/>
        </p:spPr>
        <p:txBody>
          <a:bodyPr wrap="square" lIns="0" tIns="0" rIns="0" bIns="0" rtlCol="0" anchor="ctr"/>
          <a:lstStyle/>
          <a:p>
            <a:pPr marL="0" indent="0">
              <a:buNone/>
            </a:pPr>
            <a:r>
              <a:rPr lang="en-US" sz="1200" dirty="0">
                <a:solidFill>
                  <a:srgbClr val="1A1A1A"/>
                </a:solidFill>
                <a:latin typeface="Calibri" pitchFamily="34" charset="0"/>
                <a:ea typeface="Calibri" pitchFamily="34" charset="-122"/>
                <a:cs typeface="Calibri" pitchFamily="34" charset="-120"/>
              </a:rPr>
              <a:t>Computer lab — job search &amp; benefits</a:t>
            </a:r>
            <a:endParaRPr lang="en-US" sz="1200" dirty="0"/>
          </a:p>
        </p:txBody>
      </p:sp>
      <p:sp>
        <p:nvSpPr>
          <p:cNvPr id="13" name="Shape 9"/>
          <p:cNvSpPr/>
          <p:nvPr/>
        </p:nvSpPr>
        <p:spPr>
          <a:xfrm>
            <a:off x="502920" y="3154680"/>
            <a:ext cx="109728" cy="109728"/>
          </a:xfrm>
          <a:prstGeom prst="ellipse">
            <a:avLst/>
          </a:prstGeom>
          <a:solidFill>
            <a:srgbClr val="C9A24A"/>
          </a:solidFill>
          <a:ln w="12700">
            <a:solidFill>
              <a:srgbClr val="C9A24A"/>
            </a:solidFill>
            <a:prstDash val="solid"/>
          </a:ln>
        </p:spPr>
        <p:txBody>
          <a:bodyPr/>
          <a:lstStyle/>
          <a:p>
            <a:endParaRPr lang="en-US"/>
          </a:p>
        </p:txBody>
      </p:sp>
      <p:sp>
        <p:nvSpPr>
          <p:cNvPr id="14" name="Text 10"/>
          <p:cNvSpPr/>
          <p:nvPr/>
        </p:nvSpPr>
        <p:spPr>
          <a:xfrm>
            <a:off x="713232" y="3063240"/>
            <a:ext cx="4023360" cy="365760"/>
          </a:xfrm>
          <a:prstGeom prst="rect">
            <a:avLst/>
          </a:prstGeom>
          <a:noFill/>
          <a:ln/>
        </p:spPr>
        <p:txBody>
          <a:bodyPr wrap="square" lIns="0" tIns="0" rIns="0" bIns="0" rtlCol="0" anchor="ctr"/>
          <a:lstStyle/>
          <a:p>
            <a:pPr marL="0" indent="0">
              <a:buNone/>
            </a:pPr>
            <a:r>
              <a:rPr lang="en-US" sz="1200" dirty="0">
                <a:solidFill>
                  <a:srgbClr val="1A1A1A"/>
                </a:solidFill>
                <a:latin typeface="Calibri" pitchFamily="34" charset="0"/>
                <a:ea typeface="Calibri" pitchFamily="34" charset="-122"/>
                <a:cs typeface="Calibri" pitchFamily="34" charset="-120"/>
              </a:rPr>
              <a:t>Teaching barbershop — free haircuts</a:t>
            </a:r>
            <a:endParaRPr lang="en-US" sz="1200" dirty="0"/>
          </a:p>
        </p:txBody>
      </p:sp>
      <p:sp>
        <p:nvSpPr>
          <p:cNvPr id="15" name="Shape 11"/>
          <p:cNvSpPr/>
          <p:nvPr/>
        </p:nvSpPr>
        <p:spPr>
          <a:xfrm>
            <a:off x="502920" y="3566160"/>
            <a:ext cx="109728" cy="109728"/>
          </a:xfrm>
          <a:prstGeom prst="ellipse">
            <a:avLst/>
          </a:prstGeom>
          <a:solidFill>
            <a:srgbClr val="C9A24A"/>
          </a:solidFill>
          <a:ln w="12700">
            <a:solidFill>
              <a:srgbClr val="C9A24A"/>
            </a:solidFill>
            <a:prstDash val="solid"/>
          </a:ln>
        </p:spPr>
        <p:txBody>
          <a:bodyPr/>
          <a:lstStyle/>
          <a:p>
            <a:endParaRPr lang="en-US"/>
          </a:p>
        </p:txBody>
      </p:sp>
      <p:sp>
        <p:nvSpPr>
          <p:cNvPr id="16" name="Text 12"/>
          <p:cNvSpPr/>
          <p:nvPr/>
        </p:nvSpPr>
        <p:spPr>
          <a:xfrm>
            <a:off x="713232" y="3474720"/>
            <a:ext cx="4023360" cy="365760"/>
          </a:xfrm>
          <a:prstGeom prst="rect">
            <a:avLst/>
          </a:prstGeom>
          <a:noFill/>
          <a:ln/>
        </p:spPr>
        <p:txBody>
          <a:bodyPr wrap="square" lIns="0" tIns="0" rIns="0" bIns="0" rtlCol="0" anchor="ctr"/>
          <a:lstStyle/>
          <a:p>
            <a:pPr marL="0" indent="0">
              <a:buNone/>
            </a:pPr>
            <a:r>
              <a:rPr lang="en-US" sz="1200" dirty="0">
                <a:solidFill>
                  <a:srgbClr val="1A1A1A"/>
                </a:solidFill>
                <a:latin typeface="Calibri" pitchFamily="34" charset="0"/>
                <a:ea typeface="Calibri" pitchFamily="34" charset="-122"/>
                <a:cs typeface="Calibri" pitchFamily="34" charset="-120"/>
              </a:rPr>
              <a:t>Mail room — a stable mailing address</a:t>
            </a:r>
            <a:endParaRPr lang="en-US" sz="1200" dirty="0"/>
          </a:p>
        </p:txBody>
      </p:sp>
      <p:sp>
        <p:nvSpPr>
          <p:cNvPr id="17" name="Shape 13"/>
          <p:cNvSpPr/>
          <p:nvPr/>
        </p:nvSpPr>
        <p:spPr>
          <a:xfrm>
            <a:off x="502920" y="3977640"/>
            <a:ext cx="109728" cy="109728"/>
          </a:xfrm>
          <a:prstGeom prst="ellipse">
            <a:avLst/>
          </a:prstGeom>
          <a:solidFill>
            <a:srgbClr val="C9A24A"/>
          </a:solidFill>
          <a:ln w="12700">
            <a:solidFill>
              <a:srgbClr val="C9A24A"/>
            </a:solidFill>
            <a:prstDash val="solid"/>
          </a:ln>
        </p:spPr>
        <p:txBody>
          <a:bodyPr/>
          <a:lstStyle/>
          <a:p>
            <a:endParaRPr lang="en-US"/>
          </a:p>
        </p:txBody>
      </p:sp>
      <p:sp>
        <p:nvSpPr>
          <p:cNvPr id="18" name="Text 14"/>
          <p:cNvSpPr/>
          <p:nvPr/>
        </p:nvSpPr>
        <p:spPr>
          <a:xfrm>
            <a:off x="713232" y="3886200"/>
            <a:ext cx="4023360" cy="365760"/>
          </a:xfrm>
          <a:prstGeom prst="rect">
            <a:avLst/>
          </a:prstGeom>
          <a:noFill/>
          <a:ln/>
        </p:spPr>
        <p:txBody>
          <a:bodyPr wrap="square" lIns="0" tIns="0" rIns="0" bIns="0" rtlCol="0" anchor="ctr"/>
          <a:lstStyle/>
          <a:p>
            <a:pPr marL="0" indent="0">
              <a:buNone/>
            </a:pPr>
            <a:r>
              <a:rPr lang="en-US" sz="1200" dirty="0">
                <a:solidFill>
                  <a:srgbClr val="1A1A1A"/>
                </a:solidFill>
                <a:latin typeface="Calibri" pitchFamily="34" charset="0"/>
                <a:ea typeface="Calibri" pitchFamily="34" charset="-122"/>
                <a:cs typeface="Calibri" pitchFamily="34" charset="-120"/>
              </a:rPr>
              <a:t>Laundry facility for residents</a:t>
            </a:r>
            <a:endParaRPr lang="en-US" sz="1200" dirty="0"/>
          </a:p>
        </p:txBody>
      </p:sp>
      <p:sp>
        <p:nvSpPr>
          <p:cNvPr id="19" name="Shape 15"/>
          <p:cNvSpPr/>
          <p:nvPr/>
        </p:nvSpPr>
        <p:spPr>
          <a:xfrm>
            <a:off x="502920" y="4389120"/>
            <a:ext cx="109728" cy="109728"/>
          </a:xfrm>
          <a:prstGeom prst="ellipse">
            <a:avLst/>
          </a:prstGeom>
          <a:solidFill>
            <a:srgbClr val="C9A24A"/>
          </a:solidFill>
          <a:ln w="12700">
            <a:solidFill>
              <a:srgbClr val="C9A24A"/>
            </a:solidFill>
            <a:prstDash val="solid"/>
          </a:ln>
        </p:spPr>
        <p:txBody>
          <a:bodyPr/>
          <a:lstStyle/>
          <a:p>
            <a:endParaRPr lang="en-US"/>
          </a:p>
        </p:txBody>
      </p:sp>
      <p:sp>
        <p:nvSpPr>
          <p:cNvPr id="20" name="Text 16"/>
          <p:cNvSpPr/>
          <p:nvPr/>
        </p:nvSpPr>
        <p:spPr>
          <a:xfrm>
            <a:off x="713232" y="4297680"/>
            <a:ext cx="4023360" cy="365760"/>
          </a:xfrm>
          <a:prstGeom prst="rect">
            <a:avLst/>
          </a:prstGeom>
          <a:noFill/>
          <a:ln/>
        </p:spPr>
        <p:txBody>
          <a:bodyPr wrap="square" lIns="0" tIns="0" rIns="0" bIns="0" rtlCol="0" anchor="ctr"/>
          <a:lstStyle/>
          <a:p>
            <a:pPr marL="0" indent="0">
              <a:buNone/>
            </a:pPr>
            <a:r>
              <a:rPr lang="en-US" sz="1200" dirty="0">
                <a:solidFill>
                  <a:srgbClr val="1A1A1A"/>
                </a:solidFill>
                <a:latin typeface="Calibri" pitchFamily="34" charset="0"/>
                <a:ea typeface="Calibri" pitchFamily="34" charset="-122"/>
                <a:cs typeface="Calibri" pitchFamily="34" charset="-120"/>
              </a:rPr>
              <a:t>Clothing boutique at no cost</a:t>
            </a:r>
            <a:endParaRPr lang="en-US" sz="1200" dirty="0"/>
          </a:p>
        </p:txBody>
      </p:sp>
      <p:sp>
        <p:nvSpPr>
          <p:cNvPr id="21" name="Shape 17"/>
          <p:cNvSpPr/>
          <p:nvPr/>
        </p:nvSpPr>
        <p:spPr>
          <a:xfrm>
            <a:off x="0" y="4983480"/>
            <a:ext cx="9144000" cy="160020"/>
          </a:xfrm>
          <a:prstGeom prst="rect">
            <a:avLst/>
          </a:prstGeom>
          <a:solidFill>
            <a:srgbClr val="C9A24A"/>
          </a:solidFill>
          <a:ln w="12700">
            <a:solidFill>
              <a:srgbClr val="C9A24A"/>
            </a:solidFill>
            <a:prstDash val="solid"/>
          </a:ln>
        </p:spPr>
        <p:txBody>
          <a:bodyPr/>
          <a:lstStyle/>
          <a:p>
            <a:endParaRPr lang="en-US"/>
          </a:p>
        </p:txBody>
      </p:sp>
      <p:sp>
        <p:nvSpPr>
          <p:cNvPr id="22" name="Text 18"/>
          <p:cNvSpPr/>
          <p:nvPr/>
        </p:nvSpPr>
        <p:spPr>
          <a:xfrm>
            <a:off x="457200" y="4773168"/>
            <a:ext cx="6858000" cy="201168"/>
          </a:xfrm>
          <a:prstGeom prst="rect">
            <a:avLst/>
          </a:prstGeom>
          <a:noFill/>
          <a:ln/>
        </p:spPr>
        <p:txBody>
          <a:bodyPr wrap="square" lIns="0" tIns="0" rIns="0" bIns="0" rtlCol="0" anchor="ctr"/>
          <a:lstStyle/>
          <a:p>
            <a:pPr marL="0" indent="0">
              <a:buNone/>
            </a:pPr>
            <a:r>
              <a:rPr lang="en-US" sz="900" dirty="0">
                <a:solidFill>
                  <a:srgbClr val="6B7280"/>
                </a:solidFill>
                <a:latin typeface="Calibri" pitchFamily="34" charset="0"/>
                <a:ea typeface="Calibri" pitchFamily="34" charset="-122"/>
                <a:cs typeface="Calibri" pitchFamily="34" charset="-120"/>
              </a:rPr>
              <a:t>Catholic Charities of the Archdiocese of Washington  |  801 East Men's Shelter</a:t>
            </a:r>
            <a:endParaRPr lang="en-US" sz="900" dirty="0"/>
          </a:p>
        </p:txBody>
      </p:sp>
      <p:sp>
        <p:nvSpPr>
          <p:cNvPr id="23" name="Text 19"/>
          <p:cNvSpPr/>
          <p:nvPr/>
        </p:nvSpPr>
        <p:spPr>
          <a:xfrm>
            <a:off x="7772400" y="4773168"/>
            <a:ext cx="914400" cy="201168"/>
          </a:xfrm>
          <a:prstGeom prst="rect">
            <a:avLst/>
          </a:prstGeom>
          <a:noFill/>
          <a:ln/>
        </p:spPr>
        <p:txBody>
          <a:bodyPr wrap="square" lIns="0" tIns="0" rIns="0" bIns="0" rtlCol="0" anchor="ctr"/>
          <a:lstStyle/>
          <a:p>
            <a:pPr marL="0" indent="0" algn="r">
              <a:buNone/>
            </a:pPr>
            <a:r>
              <a:rPr lang="en-US" sz="900" dirty="0">
                <a:solidFill>
                  <a:srgbClr val="6B7280"/>
                </a:solidFill>
                <a:latin typeface="Calibri" pitchFamily="34" charset="0"/>
                <a:ea typeface="Calibri" pitchFamily="34" charset="-122"/>
                <a:cs typeface="Calibri" pitchFamily="34" charset="-120"/>
              </a:rPr>
              <a:t>10 / 15</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AF6EC"/>
        </a:solidFill>
        <a:effectLst/>
      </p:bgPr>
    </p:bg>
    <p:spTree>
      <p:nvGrpSpPr>
        <p:cNvPr id="1" name=""/>
        <p:cNvGrpSpPr/>
        <p:nvPr/>
      </p:nvGrpSpPr>
      <p:grpSpPr>
        <a:xfrm>
          <a:off x="0" y="0"/>
          <a:ext cx="0" cy="0"/>
          <a:chOff x="0" y="0"/>
          <a:chExt cx="0" cy="0"/>
        </a:xfrm>
      </p:grpSpPr>
      <p:sp>
        <p:nvSpPr>
          <p:cNvPr id="2" name="Shape 0"/>
          <p:cNvSpPr/>
          <p:nvPr/>
        </p:nvSpPr>
        <p:spPr>
          <a:xfrm>
            <a:off x="457200" y="411480"/>
            <a:ext cx="457200" cy="36576"/>
          </a:xfrm>
          <a:prstGeom prst="rect">
            <a:avLst/>
          </a:prstGeom>
          <a:solidFill>
            <a:srgbClr val="C9A24A"/>
          </a:solidFill>
          <a:ln w="12700">
            <a:solidFill>
              <a:srgbClr val="C9A24A"/>
            </a:solidFill>
            <a:prstDash val="solid"/>
          </a:ln>
        </p:spPr>
        <p:txBody>
          <a:bodyPr/>
          <a:lstStyle/>
          <a:p>
            <a:endParaRPr lang="en-US"/>
          </a:p>
        </p:txBody>
      </p:sp>
      <p:sp>
        <p:nvSpPr>
          <p:cNvPr id="3" name="Text 1"/>
          <p:cNvSpPr/>
          <p:nvPr/>
        </p:nvSpPr>
        <p:spPr>
          <a:xfrm>
            <a:off x="1005840" y="292608"/>
            <a:ext cx="5486400" cy="274320"/>
          </a:xfrm>
          <a:prstGeom prst="rect">
            <a:avLst/>
          </a:prstGeom>
          <a:noFill/>
          <a:ln/>
        </p:spPr>
        <p:txBody>
          <a:bodyPr wrap="square" lIns="0" tIns="0" rIns="0" bIns="0" rtlCol="0" anchor="ctr"/>
          <a:lstStyle/>
          <a:p>
            <a:pPr marL="0" indent="0">
              <a:buNone/>
            </a:pPr>
            <a:r>
              <a:rPr lang="en-US" sz="1100" b="1" kern="0" spc="400" dirty="0">
                <a:solidFill>
                  <a:srgbClr val="C9A24A"/>
                </a:solidFill>
                <a:latin typeface="Calibri" pitchFamily="34" charset="0"/>
                <a:ea typeface="Calibri" pitchFamily="34" charset="-122"/>
                <a:cs typeface="Calibri" pitchFamily="34" charset="-120"/>
              </a:rPr>
              <a:t>HYPOTHERMIA RESPONSE</a:t>
            </a:r>
            <a:endParaRPr lang="en-US" sz="1100" dirty="0"/>
          </a:p>
        </p:txBody>
      </p:sp>
      <p:sp>
        <p:nvSpPr>
          <p:cNvPr id="4" name="Text 2"/>
          <p:cNvSpPr/>
          <p:nvPr/>
        </p:nvSpPr>
        <p:spPr>
          <a:xfrm>
            <a:off x="457200" y="594360"/>
            <a:ext cx="8229600" cy="640080"/>
          </a:xfrm>
          <a:prstGeom prst="rect">
            <a:avLst/>
          </a:prstGeom>
          <a:noFill/>
          <a:ln/>
        </p:spPr>
        <p:txBody>
          <a:bodyPr wrap="square" lIns="0" tIns="0" rIns="0" bIns="0" rtlCol="0" anchor="ctr"/>
          <a:lstStyle/>
          <a:p>
            <a:pPr marL="0" indent="0">
              <a:buNone/>
            </a:pPr>
            <a:r>
              <a:rPr lang="en-US" sz="3000" b="1" dirty="0">
                <a:solidFill>
                  <a:srgbClr val="0E2A47"/>
                </a:solidFill>
                <a:latin typeface="Georgia" pitchFamily="34" charset="0"/>
                <a:ea typeface="Georgia" pitchFamily="34" charset="-122"/>
                <a:cs typeface="Georgia" pitchFamily="34" charset="-120"/>
              </a:rPr>
              <a:t>Open doors when D.C. needs them most</a:t>
            </a:r>
            <a:endParaRPr lang="en-US" sz="3000" dirty="0"/>
          </a:p>
        </p:txBody>
      </p:sp>
      <p:sp>
        <p:nvSpPr>
          <p:cNvPr id="5" name="Shape 3"/>
          <p:cNvSpPr/>
          <p:nvPr/>
        </p:nvSpPr>
        <p:spPr>
          <a:xfrm>
            <a:off x="457200" y="1280160"/>
            <a:ext cx="1097280" cy="0"/>
          </a:xfrm>
          <a:prstGeom prst="line">
            <a:avLst/>
          </a:prstGeom>
          <a:noFill/>
          <a:ln w="19050">
            <a:solidFill>
              <a:srgbClr val="0E2A47"/>
            </a:solidFill>
            <a:prstDash val="solid"/>
          </a:ln>
        </p:spPr>
        <p:txBody>
          <a:bodyPr/>
          <a:lstStyle/>
          <a:p>
            <a:endParaRPr lang="en-US"/>
          </a:p>
        </p:txBody>
      </p:sp>
      <p:pic>
        <p:nvPicPr>
          <p:cNvPr id="6" name="Image 0" descr="/agent/turn4/workspace/images/photorealistic-warm-scene-of-a-community-shelter-e_2026-06-06T13-39-33_image_DAS_0.jpg"/>
          <p:cNvPicPr>
            <a:picLocks noChangeAspect="1"/>
          </p:cNvPicPr>
          <p:nvPr/>
        </p:nvPicPr>
        <p:blipFill>
          <a:blip r:embed="rId3"/>
          <a:srcRect t="5000" b="5000"/>
          <a:stretch/>
        </p:blipFill>
        <p:spPr>
          <a:xfrm>
            <a:off x="457200" y="1508760"/>
            <a:ext cx="3657600" cy="2194560"/>
          </a:xfrm>
          <a:prstGeom prst="rect">
            <a:avLst/>
          </a:prstGeom>
        </p:spPr>
      </p:pic>
      <p:sp>
        <p:nvSpPr>
          <p:cNvPr id="7" name="Shape 4"/>
          <p:cNvSpPr/>
          <p:nvPr/>
        </p:nvSpPr>
        <p:spPr>
          <a:xfrm>
            <a:off x="457200" y="3703320"/>
            <a:ext cx="3657600" cy="914400"/>
          </a:xfrm>
          <a:prstGeom prst="rect">
            <a:avLst/>
          </a:prstGeom>
          <a:solidFill>
            <a:srgbClr val="0E2A47"/>
          </a:solidFill>
          <a:ln w="12700">
            <a:solidFill>
              <a:srgbClr val="0E2A47"/>
            </a:solidFill>
            <a:prstDash val="solid"/>
          </a:ln>
        </p:spPr>
        <p:txBody>
          <a:bodyPr/>
          <a:lstStyle/>
          <a:p>
            <a:endParaRPr lang="en-US"/>
          </a:p>
        </p:txBody>
      </p:sp>
      <p:sp>
        <p:nvSpPr>
          <p:cNvPr id="8" name="Shape 5"/>
          <p:cNvSpPr/>
          <p:nvPr/>
        </p:nvSpPr>
        <p:spPr>
          <a:xfrm>
            <a:off x="457200" y="3703320"/>
            <a:ext cx="73152" cy="914400"/>
          </a:xfrm>
          <a:prstGeom prst="rect">
            <a:avLst/>
          </a:prstGeom>
          <a:solidFill>
            <a:srgbClr val="C9A24A"/>
          </a:solidFill>
          <a:ln w="12700">
            <a:solidFill>
              <a:srgbClr val="C9A24A"/>
            </a:solidFill>
            <a:prstDash val="solid"/>
          </a:ln>
        </p:spPr>
        <p:txBody>
          <a:bodyPr/>
          <a:lstStyle/>
          <a:p>
            <a:endParaRPr lang="en-US"/>
          </a:p>
        </p:txBody>
      </p:sp>
      <p:sp>
        <p:nvSpPr>
          <p:cNvPr id="9" name="Text 6"/>
          <p:cNvSpPr/>
          <p:nvPr/>
        </p:nvSpPr>
        <p:spPr>
          <a:xfrm>
            <a:off x="640080" y="3794760"/>
            <a:ext cx="3383280" cy="320040"/>
          </a:xfrm>
          <a:prstGeom prst="rect">
            <a:avLst/>
          </a:prstGeom>
          <a:noFill/>
          <a:ln/>
        </p:spPr>
        <p:txBody>
          <a:bodyPr wrap="square" lIns="0" tIns="0" rIns="0" bIns="0" rtlCol="0" anchor="ctr"/>
          <a:lstStyle/>
          <a:p>
            <a:pPr marL="0" indent="0">
              <a:buNone/>
            </a:pPr>
            <a:r>
              <a:rPr lang="en-US" sz="1300" b="1" dirty="0">
                <a:solidFill>
                  <a:srgbClr val="F5EFE0"/>
                </a:solidFill>
                <a:latin typeface="Georgia" pitchFamily="34" charset="0"/>
                <a:ea typeface="Georgia" pitchFamily="34" charset="-122"/>
                <a:cs typeface="Georgia" pitchFamily="34" charset="-120"/>
              </a:rPr>
              <a:t>Nov – Mar  ·  +150 emergency beds</a:t>
            </a:r>
            <a:endParaRPr lang="en-US" sz="1300" dirty="0"/>
          </a:p>
        </p:txBody>
      </p:sp>
      <p:sp>
        <p:nvSpPr>
          <p:cNvPr id="10" name="Text 7"/>
          <p:cNvSpPr/>
          <p:nvPr/>
        </p:nvSpPr>
        <p:spPr>
          <a:xfrm>
            <a:off x="640080" y="4114800"/>
            <a:ext cx="3383280" cy="457200"/>
          </a:xfrm>
          <a:prstGeom prst="rect">
            <a:avLst/>
          </a:prstGeom>
          <a:noFill/>
          <a:ln/>
        </p:spPr>
        <p:txBody>
          <a:bodyPr wrap="square" lIns="0" tIns="0" rIns="0" bIns="0" rtlCol="0" anchor="ctr"/>
          <a:lstStyle/>
          <a:p>
            <a:pPr marL="0" indent="0">
              <a:buNone/>
            </a:pPr>
            <a:r>
              <a:rPr lang="en-US" sz="1000" dirty="0">
                <a:solidFill>
                  <a:srgbClr val="D7D2C2"/>
                </a:solidFill>
                <a:latin typeface="Calibri" pitchFamily="34" charset="0"/>
                <a:ea typeface="Calibri" pitchFamily="34" charset="-122"/>
                <a:cs typeface="Calibri" pitchFamily="34" charset="-120"/>
              </a:rPr>
              <a:t>Surge capacity activates when the District issues weather alerts.</a:t>
            </a:r>
            <a:endParaRPr lang="en-US" sz="1000" dirty="0"/>
          </a:p>
        </p:txBody>
      </p:sp>
      <p:sp>
        <p:nvSpPr>
          <p:cNvPr id="11" name="Shape 8"/>
          <p:cNvSpPr/>
          <p:nvPr/>
        </p:nvSpPr>
        <p:spPr>
          <a:xfrm>
            <a:off x="4434840" y="1554480"/>
            <a:ext cx="45720" cy="914400"/>
          </a:xfrm>
          <a:prstGeom prst="rect">
            <a:avLst/>
          </a:prstGeom>
          <a:solidFill>
            <a:srgbClr val="C9A24A"/>
          </a:solidFill>
          <a:ln w="12700">
            <a:solidFill>
              <a:srgbClr val="C9A24A"/>
            </a:solidFill>
            <a:prstDash val="solid"/>
          </a:ln>
        </p:spPr>
        <p:txBody>
          <a:bodyPr/>
          <a:lstStyle/>
          <a:p>
            <a:endParaRPr lang="en-US"/>
          </a:p>
        </p:txBody>
      </p:sp>
      <p:sp>
        <p:nvSpPr>
          <p:cNvPr id="12" name="Text 9"/>
          <p:cNvSpPr/>
          <p:nvPr/>
        </p:nvSpPr>
        <p:spPr>
          <a:xfrm>
            <a:off x="4617720" y="1554480"/>
            <a:ext cx="4023360" cy="365760"/>
          </a:xfrm>
          <a:prstGeom prst="rect">
            <a:avLst/>
          </a:prstGeom>
          <a:noFill/>
          <a:ln/>
        </p:spPr>
        <p:txBody>
          <a:bodyPr wrap="square" lIns="0" tIns="0" rIns="0" bIns="0" rtlCol="0" anchor="ctr"/>
          <a:lstStyle/>
          <a:p>
            <a:pPr marL="0" indent="0">
              <a:buNone/>
            </a:pPr>
            <a:r>
              <a:rPr lang="en-US" sz="1400" b="1" dirty="0">
                <a:solidFill>
                  <a:srgbClr val="0E2A47"/>
                </a:solidFill>
                <a:latin typeface="Georgia" pitchFamily="34" charset="0"/>
                <a:ea typeface="Georgia" pitchFamily="34" charset="-122"/>
                <a:cs typeface="Georgia" pitchFamily="34" charset="-120"/>
              </a:rPr>
              <a:t>Designated hypothermia shelter</a:t>
            </a:r>
            <a:endParaRPr lang="en-US" sz="1400" dirty="0"/>
          </a:p>
        </p:txBody>
      </p:sp>
      <p:sp>
        <p:nvSpPr>
          <p:cNvPr id="13" name="Text 10"/>
          <p:cNvSpPr/>
          <p:nvPr/>
        </p:nvSpPr>
        <p:spPr>
          <a:xfrm>
            <a:off x="4617720" y="1920240"/>
            <a:ext cx="4023360" cy="640080"/>
          </a:xfrm>
          <a:prstGeom prst="rect">
            <a:avLst/>
          </a:prstGeom>
          <a:noFill/>
          <a:ln/>
        </p:spPr>
        <p:txBody>
          <a:bodyPr wrap="square" lIns="0" tIns="0" rIns="0" bIns="0" rtlCol="0" anchor="ctr"/>
          <a:lstStyle/>
          <a:p>
            <a:pPr marL="0" indent="0">
              <a:buNone/>
            </a:pPr>
            <a:r>
              <a:rPr lang="en-US" sz="1200" dirty="0">
                <a:solidFill>
                  <a:srgbClr val="1A1A1A"/>
                </a:solidFill>
                <a:latin typeface="Calibri" pitchFamily="34" charset="0"/>
                <a:ea typeface="Calibri" pitchFamily="34" charset="-122"/>
                <a:cs typeface="Calibri" pitchFamily="34" charset="-120"/>
              </a:rPr>
              <a:t>An official site under the D.C. hypothermia alert system from November through March.</a:t>
            </a:r>
            <a:endParaRPr lang="en-US" sz="1200" dirty="0"/>
          </a:p>
        </p:txBody>
      </p:sp>
      <p:sp>
        <p:nvSpPr>
          <p:cNvPr id="14" name="Shape 11"/>
          <p:cNvSpPr/>
          <p:nvPr/>
        </p:nvSpPr>
        <p:spPr>
          <a:xfrm>
            <a:off x="4434840" y="2606040"/>
            <a:ext cx="45720" cy="914400"/>
          </a:xfrm>
          <a:prstGeom prst="rect">
            <a:avLst/>
          </a:prstGeom>
          <a:solidFill>
            <a:srgbClr val="C9A24A"/>
          </a:solidFill>
          <a:ln w="12700">
            <a:solidFill>
              <a:srgbClr val="C9A24A"/>
            </a:solidFill>
            <a:prstDash val="solid"/>
          </a:ln>
        </p:spPr>
        <p:txBody>
          <a:bodyPr/>
          <a:lstStyle/>
          <a:p>
            <a:endParaRPr lang="en-US"/>
          </a:p>
        </p:txBody>
      </p:sp>
      <p:sp>
        <p:nvSpPr>
          <p:cNvPr id="15" name="Text 12"/>
          <p:cNvSpPr/>
          <p:nvPr/>
        </p:nvSpPr>
        <p:spPr>
          <a:xfrm>
            <a:off x="4617720" y="2606040"/>
            <a:ext cx="4023360" cy="365760"/>
          </a:xfrm>
          <a:prstGeom prst="rect">
            <a:avLst/>
          </a:prstGeom>
          <a:noFill/>
          <a:ln/>
        </p:spPr>
        <p:txBody>
          <a:bodyPr wrap="square" lIns="0" tIns="0" rIns="0" bIns="0" rtlCol="0" anchor="ctr"/>
          <a:lstStyle/>
          <a:p>
            <a:pPr marL="0" indent="0">
              <a:buNone/>
            </a:pPr>
            <a:r>
              <a:rPr lang="en-US" sz="1400" b="1" dirty="0">
                <a:solidFill>
                  <a:srgbClr val="0E2A47"/>
                </a:solidFill>
                <a:latin typeface="Georgia" pitchFamily="34" charset="0"/>
                <a:ea typeface="Georgia" pitchFamily="34" charset="-122"/>
                <a:cs typeface="Georgia" pitchFamily="34" charset="-120"/>
              </a:rPr>
              <a:t>Extended hours</a:t>
            </a:r>
            <a:endParaRPr lang="en-US" sz="1400" dirty="0"/>
          </a:p>
        </p:txBody>
      </p:sp>
      <p:sp>
        <p:nvSpPr>
          <p:cNvPr id="16" name="Text 13"/>
          <p:cNvSpPr/>
          <p:nvPr/>
        </p:nvSpPr>
        <p:spPr>
          <a:xfrm>
            <a:off x="4617720" y="2971800"/>
            <a:ext cx="4023360" cy="640080"/>
          </a:xfrm>
          <a:prstGeom prst="rect">
            <a:avLst/>
          </a:prstGeom>
          <a:noFill/>
          <a:ln/>
        </p:spPr>
        <p:txBody>
          <a:bodyPr wrap="square" lIns="0" tIns="0" rIns="0" bIns="0" rtlCol="0" anchor="ctr"/>
          <a:lstStyle/>
          <a:p>
            <a:pPr marL="0" indent="0">
              <a:buNone/>
            </a:pPr>
            <a:r>
              <a:rPr lang="en-US" sz="1200" dirty="0">
                <a:solidFill>
                  <a:srgbClr val="1A1A1A"/>
                </a:solidFill>
                <a:latin typeface="Calibri" pitchFamily="34" charset="0"/>
                <a:ea typeface="Calibri" pitchFamily="34" charset="-122"/>
                <a:cs typeface="Calibri" pitchFamily="34" charset="-120"/>
              </a:rPr>
              <a:t>Shelter hours stretch beyond overnight when D.C. issues special weather alerts.</a:t>
            </a:r>
            <a:endParaRPr lang="en-US" sz="1200" dirty="0"/>
          </a:p>
        </p:txBody>
      </p:sp>
      <p:sp>
        <p:nvSpPr>
          <p:cNvPr id="17" name="Shape 14"/>
          <p:cNvSpPr/>
          <p:nvPr/>
        </p:nvSpPr>
        <p:spPr>
          <a:xfrm>
            <a:off x="4434840" y="3657600"/>
            <a:ext cx="45720" cy="914400"/>
          </a:xfrm>
          <a:prstGeom prst="rect">
            <a:avLst/>
          </a:prstGeom>
          <a:solidFill>
            <a:srgbClr val="C9A24A"/>
          </a:solidFill>
          <a:ln w="12700">
            <a:solidFill>
              <a:srgbClr val="C9A24A"/>
            </a:solidFill>
            <a:prstDash val="solid"/>
          </a:ln>
        </p:spPr>
        <p:txBody>
          <a:bodyPr/>
          <a:lstStyle/>
          <a:p>
            <a:endParaRPr lang="en-US"/>
          </a:p>
        </p:txBody>
      </p:sp>
      <p:sp>
        <p:nvSpPr>
          <p:cNvPr id="18" name="Text 15"/>
          <p:cNvSpPr/>
          <p:nvPr/>
        </p:nvSpPr>
        <p:spPr>
          <a:xfrm>
            <a:off x="4617720" y="3657600"/>
            <a:ext cx="4023360" cy="365760"/>
          </a:xfrm>
          <a:prstGeom prst="rect">
            <a:avLst/>
          </a:prstGeom>
          <a:noFill/>
          <a:ln/>
        </p:spPr>
        <p:txBody>
          <a:bodyPr wrap="square" lIns="0" tIns="0" rIns="0" bIns="0" rtlCol="0" anchor="ctr"/>
          <a:lstStyle/>
          <a:p>
            <a:pPr marL="0" indent="0">
              <a:buNone/>
            </a:pPr>
            <a:r>
              <a:rPr lang="en-US" sz="1400" b="1" dirty="0">
                <a:solidFill>
                  <a:srgbClr val="0E2A47"/>
                </a:solidFill>
                <a:latin typeface="Georgia" pitchFamily="34" charset="0"/>
                <a:ea typeface="Georgia" pitchFamily="34" charset="-122"/>
                <a:cs typeface="Georgia" pitchFamily="34" charset="-120"/>
              </a:rPr>
              <a:t>Surge capacity</a:t>
            </a:r>
            <a:endParaRPr lang="en-US" sz="1400" dirty="0"/>
          </a:p>
        </p:txBody>
      </p:sp>
      <p:sp>
        <p:nvSpPr>
          <p:cNvPr id="19" name="Text 16"/>
          <p:cNvSpPr/>
          <p:nvPr/>
        </p:nvSpPr>
        <p:spPr>
          <a:xfrm>
            <a:off x="4617720" y="4023360"/>
            <a:ext cx="4023360" cy="640080"/>
          </a:xfrm>
          <a:prstGeom prst="rect">
            <a:avLst/>
          </a:prstGeom>
          <a:noFill/>
          <a:ln/>
        </p:spPr>
        <p:txBody>
          <a:bodyPr wrap="square" lIns="0" tIns="0" rIns="0" bIns="0" rtlCol="0" anchor="ctr"/>
          <a:lstStyle/>
          <a:p>
            <a:pPr marL="0" indent="0">
              <a:buNone/>
            </a:pPr>
            <a:r>
              <a:rPr lang="en-US" sz="1200" dirty="0">
                <a:solidFill>
                  <a:srgbClr val="1A1A1A"/>
                </a:solidFill>
                <a:latin typeface="Calibri" pitchFamily="34" charset="0"/>
                <a:ea typeface="Calibri" pitchFamily="34" charset="-122"/>
                <a:cs typeface="Calibri" pitchFamily="34" charset="-120"/>
              </a:rPr>
              <a:t>The building was designed so additional emergency beds can be stood up quickly.</a:t>
            </a:r>
            <a:endParaRPr lang="en-US" sz="1200" dirty="0"/>
          </a:p>
        </p:txBody>
      </p:sp>
      <p:sp>
        <p:nvSpPr>
          <p:cNvPr id="20" name="Shape 17"/>
          <p:cNvSpPr/>
          <p:nvPr/>
        </p:nvSpPr>
        <p:spPr>
          <a:xfrm>
            <a:off x="0" y="4983480"/>
            <a:ext cx="9144000" cy="160020"/>
          </a:xfrm>
          <a:prstGeom prst="rect">
            <a:avLst/>
          </a:prstGeom>
          <a:solidFill>
            <a:srgbClr val="C9A24A"/>
          </a:solidFill>
          <a:ln w="12700">
            <a:solidFill>
              <a:srgbClr val="C9A24A"/>
            </a:solidFill>
            <a:prstDash val="solid"/>
          </a:ln>
        </p:spPr>
        <p:txBody>
          <a:bodyPr/>
          <a:lstStyle/>
          <a:p>
            <a:endParaRPr lang="en-US"/>
          </a:p>
        </p:txBody>
      </p:sp>
      <p:sp>
        <p:nvSpPr>
          <p:cNvPr id="21" name="Text 18"/>
          <p:cNvSpPr/>
          <p:nvPr/>
        </p:nvSpPr>
        <p:spPr>
          <a:xfrm>
            <a:off x="457200" y="4773168"/>
            <a:ext cx="6858000" cy="201168"/>
          </a:xfrm>
          <a:prstGeom prst="rect">
            <a:avLst/>
          </a:prstGeom>
          <a:noFill/>
          <a:ln/>
        </p:spPr>
        <p:txBody>
          <a:bodyPr wrap="square" lIns="0" tIns="0" rIns="0" bIns="0" rtlCol="0" anchor="ctr"/>
          <a:lstStyle/>
          <a:p>
            <a:pPr marL="0" indent="0">
              <a:buNone/>
            </a:pPr>
            <a:r>
              <a:rPr lang="en-US" sz="900" dirty="0">
                <a:solidFill>
                  <a:srgbClr val="6B7280"/>
                </a:solidFill>
                <a:latin typeface="Calibri" pitchFamily="34" charset="0"/>
                <a:ea typeface="Calibri" pitchFamily="34" charset="-122"/>
                <a:cs typeface="Calibri" pitchFamily="34" charset="-120"/>
              </a:rPr>
              <a:t>Catholic Charities of the Archdiocese of Washington  |  801 East Men's Shelter</a:t>
            </a:r>
            <a:endParaRPr lang="en-US" sz="900" dirty="0"/>
          </a:p>
        </p:txBody>
      </p:sp>
      <p:sp>
        <p:nvSpPr>
          <p:cNvPr id="22" name="Text 19"/>
          <p:cNvSpPr/>
          <p:nvPr/>
        </p:nvSpPr>
        <p:spPr>
          <a:xfrm>
            <a:off x="7772400" y="4773168"/>
            <a:ext cx="914400" cy="201168"/>
          </a:xfrm>
          <a:prstGeom prst="rect">
            <a:avLst/>
          </a:prstGeom>
          <a:noFill/>
          <a:ln/>
        </p:spPr>
        <p:txBody>
          <a:bodyPr wrap="square" lIns="0" tIns="0" rIns="0" bIns="0" rtlCol="0" anchor="ctr"/>
          <a:lstStyle/>
          <a:p>
            <a:pPr marL="0" indent="0" algn="r">
              <a:buNone/>
            </a:pPr>
            <a:r>
              <a:rPr lang="en-US" sz="900" dirty="0">
                <a:solidFill>
                  <a:srgbClr val="6B7280"/>
                </a:solidFill>
                <a:latin typeface="Calibri" pitchFamily="34" charset="0"/>
                <a:ea typeface="Calibri" pitchFamily="34" charset="-122"/>
                <a:cs typeface="Calibri" pitchFamily="34" charset="-120"/>
              </a:rPr>
              <a:t>11 / 15</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0E2A47"/>
        </a:solidFill>
        <a:effectLst/>
      </p:bgPr>
    </p:bg>
    <p:spTree>
      <p:nvGrpSpPr>
        <p:cNvPr id="1" name=""/>
        <p:cNvGrpSpPr/>
        <p:nvPr/>
      </p:nvGrpSpPr>
      <p:grpSpPr>
        <a:xfrm>
          <a:off x="0" y="0"/>
          <a:ext cx="0" cy="0"/>
          <a:chOff x="0" y="0"/>
          <a:chExt cx="0" cy="0"/>
        </a:xfrm>
      </p:grpSpPr>
      <p:sp>
        <p:nvSpPr>
          <p:cNvPr id="2" name="Shape 0"/>
          <p:cNvSpPr/>
          <p:nvPr/>
        </p:nvSpPr>
        <p:spPr>
          <a:xfrm>
            <a:off x="457200" y="457200"/>
            <a:ext cx="457200" cy="36576"/>
          </a:xfrm>
          <a:prstGeom prst="rect">
            <a:avLst/>
          </a:prstGeom>
          <a:solidFill>
            <a:srgbClr val="C9A24A"/>
          </a:solidFill>
          <a:ln w="12700">
            <a:solidFill>
              <a:srgbClr val="C9A24A"/>
            </a:solidFill>
            <a:prstDash val="solid"/>
          </a:ln>
        </p:spPr>
        <p:txBody>
          <a:bodyPr/>
          <a:lstStyle/>
          <a:p>
            <a:endParaRPr lang="en-US"/>
          </a:p>
        </p:txBody>
      </p:sp>
      <p:sp>
        <p:nvSpPr>
          <p:cNvPr id="3" name="Text 1"/>
          <p:cNvSpPr/>
          <p:nvPr/>
        </p:nvSpPr>
        <p:spPr>
          <a:xfrm>
            <a:off x="1005840" y="329184"/>
            <a:ext cx="5486400" cy="274320"/>
          </a:xfrm>
          <a:prstGeom prst="rect">
            <a:avLst/>
          </a:prstGeom>
          <a:noFill/>
          <a:ln/>
        </p:spPr>
        <p:txBody>
          <a:bodyPr wrap="square" lIns="0" tIns="0" rIns="0" bIns="0" rtlCol="0" anchor="ctr"/>
          <a:lstStyle/>
          <a:p>
            <a:pPr marL="0" indent="0">
              <a:buNone/>
            </a:pPr>
            <a:r>
              <a:rPr lang="en-US" sz="1100" b="1" kern="0" spc="400" dirty="0">
                <a:solidFill>
                  <a:srgbClr val="E0BE6C"/>
                </a:solidFill>
                <a:latin typeface="Calibri" pitchFamily="34" charset="0"/>
                <a:ea typeface="Calibri" pitchFamily="34" charset="-122"/>
                <a:cs typeface="Calibri" pitchFamily="34" charset="-120"/>
              </a:rPr>
              <a:t>DESIGN PHILOSOPHY</a:t>
            </a:r>
            <a:endParaRPr lang="en-US" sz="1100" dirty="0"/>
          </a:p>
        </p:txBody>
      </p:sp>
      <p:sp>
        <p:nvSpPr>
          <p:cNvPr id="4" name="Text 2"/>
          <p:cNvSpPr/>
          <p:nvPr/>
        </p:nvSpPr>
        <p:spPr>
          <a:xfrm>
            <a:off x="457200" y="640080"/>
            <a:ext cx="8229600" cy="640080"/>
          </a:xfrm>
          <a:prstGeom prst="rect">
            <a:avLst/>
          </a:prstGeom>
          <a:noFill/>
          <a:ln/>
        </p:spPr>
        <p:txBody>
          <a:bodyPr wrap="square" lIns="0" tIns="0" rIns="0" bIns="0" rtlCol="0" anchor="ctr"/>
          <a:lstStyle/>
          <a:p>
            <a:pPr marL="0" indent="0">
              <a:buNone/>
            </a:pPr>
            <a:r>
              <a:rPr lang="en-US" sz="3000" b="1" dirty="0">
                <a:solidFill>
                  <a:srgbClr val="F5EFE0"/>
                </a:solidFill>
                <a:latin typeface="Georgia" pitchFamily="34" charset="0"/>
                <a:ea typeface="Georgia" pitchFamily="34" charset="-122"/>
                <a:cs typeface="Georgia" pitchFamily="34" charset="-120"/>
              </a:rPr>
              <a:t>A beacon of hope, by design</a:t>
            </a:r>
            <a:endParaRPr lang="en-US" sz="3000" dirty="0"/>
          </a:p>
        </p:txBody>
      </p:sp>
      <p:sp>
        <p:nvSpPr>
          <p:cNvPr id="5" name="Shape 3"/>
          <p:cNvSpPr/>
          <p:nvPr/>
        </p:nvSpPr>
        <p:spPr>
          <a:xfrm>
            <a:off x="457200" y="1325880"/>
            <a:ext cx="1097280" cy="0"/>
          </a:xfrm>
          <a:prstGeom prst="line">
            <a:avLst/>
          </a:prstGeom>
          <a:noFill/>
          <a:ln w="19050">
            <a:solidFill>
              <a:srgbClr val="C9A24A"/>
            </a:solidFill>
            <a:prstDash val="solid"/>
          </a:ln>
        </p:spPr>
        <p:txBody>
          <a:bodyPr/>
          <a:lstStyle/>
          <a:p>
            <a:endParaRPr lang="en-US"/>
          </a:p>
        </p:txBody>
      </p:sp>
      <p:sp>
        <p:nvSpPr>
          <p:cNvPr id="6" name="Text 4"/>
          <p:cNvSpPr/>
          <p:nvPr/>
        </p:nvSpPr>
        <p:spPr>
          <a:xfrm>
            <a:off x="640080" y="1691640"/>
            <a:ext cx="7863840" cy="1280160"/>
          </a:xfrm>
          <a:prstGeom prst="rect">
            <a:avLst/>
          </a:prstGeom>
          <a:noFill/>
          <a:ln/>
        </p:spPr>
        <p:txBody>
          <a:bodyPr wrap="square" lIns="0" tIns="0" rIns="0" bIns="0" rtlCol="0" anchor="ctr"/>
          <a:lstStyle/>
          <a:p>
            <a:pPr marL="0" indent="0">
              <a:buNone/>
            </a:pPr>
            <a:r>
              <a:rPr lang="en-US" sz="2000" i="1" dirty="0">
                <a:solidFill>
                  <a:srgbClr val="F5EFE0"/>
                </a:solidFill>
                <a:latin typeface="Georgia" pitchFamily="34" charset="0"/>
                <a:ea typeface="Georgia" pitchFamily="34" charset="-122"/>
                <a:cs typeface="Georgia" pitchFamily="34" charset="-120"/>
              </a:rPr>
              <a:t>“This is going to demonstrate smaller, dignified, better services. People can get back on their feet and get the housing and the second chances that they deserve.”</a:t>
            </a:r>
            <a:endParaRPr lang="en-US" sz="2000" dirty="0"/>
          </a:p>
        </p:txBody>
      </p:sp>
      <p:sp>
        <p:nvSpPr>
          <p:cNvPr id="7" name="Text 5"/>
          <p:cNvSpPr/>
          <p:nvPr/>
        </p:nvSpPr>
        <p:spPr>
          <a:xfrm>
            <a:off x="640080" y="2971800"/>
            <a:ext cx="7863840" cy="365760"/>
          </a:xfrm>
          <a:prstGeom prst="rect">
            <a:avLst/>
          </a:prstGeom>
          <a:noFill/>
          <a:ln/>
        </p:spPr>
        <p:txBody>
          <a:bodyPr wrap="square" lIns="0" tIns="0" rIns="0" bIns="0" rtlCol="0" anchor="ctr"/>
          <a:lstStyle/>
          <a:p>
            <a:pPr marL="0" indent="0">
              <a:buNone/>
            </a:pPr>
            <a:r>
              <a:rPr lang="en-US" sz="1300" dirty="0">
                <a:solidFill>
                  <a:srgbClr val="E0BE6C"/>
                </a:solidFill>
                <a:latin typeface="Calibri" pitchFamily="34" charset="0"/>
                <a:ea typeface="Calibri" pitchFamily="34" charset="-122"/>
                <a:cs typeface="Calibri" pitchFamily="34" charset="-120"/>
              </a:rPr>
              <a:t>— Mayor Muriel Bowser, January 2022 ribbon-cutting</a:t>
            </a:r>
            <a:endParaRPr lang="en-US" sz="1300" dirty="0"/>
          </a:p>
        </p:txBody>
      </p:sp>
      <p:sp>
        <p:nvSpPr>
          <p:cNvPr id="8" name="Shape 6"/>
          <p:cNvSpPr/>
          <p:nvPr/>
        </p:nvSpPr>
        <p:spPr>
          <a:xfrm>
            <a:off x="457200" y="3703320"/>
            <a:ext cx="2606040" cy="868680"/>
          </a:xfrm>
          <a:prstGeom prst="rect">
            <a:avLst/>
          </a:prstGeom>
          <a:solidFill>
            <a:srgbClr val="081A2E"/>
          </a:solidFill>
          <a:ln w="9525">
            <a:solidFill>
              <a:srgbClr val="C9A24A"/>
            </a:solidFill>
            <a:prstDash val="solid"/>
          </a:ln>
        </p:spPr>
        <p:txBody>
          <a:bodyPr/>
          <a:lstStyle/>
          <a:p>
            <a:endParaRPr lang="en-US"/>
          </a:p>
        </p:txBody>
      </p:sp>
      <p:sp>
        <p:nvSpPr>
          <p:cNvPr id="9" name="Text 7"/>
          <p:cNvSpPr/>
          <p:nvPr/>
        </p:nvSpPr>
        <p:spPr>
          <a:xfrm>
            <a:off x="640080" y="3794760"/>
            <a:ext cx="2240280" cy="274320"/>
          </a:xfrm>
          <a:prstGeom prst="rect">
            <a:avLst/>
          </a:prstGeom>
          <a:noFill/>
          <a:ln/>
        </p:spPr>
        <p:txBody>
          <a:bodyPr wrap="square" lIns="0" tIns="0" rIns="0" bIns="0" rtlCol="0" anchor="ctr"/>
          <a:lstStyle/>
          <a:p>
            <a:pPr marL="0" indent="0">
              <a:buNone/>
            </a:pPr>
            <a:r>
              <a:rPr lang="en-US" sz="900" b="1" kern="0" spc="400" dirty="0">
                <a:solidFill>
                  <a:srgbClr val="C9A24A"/>
                </a:solidFill>
                <a:latin typeface="Calibri" pitchFamily="34" charset="0"/>
                <a:ea typeface="Calibri" pitchFamily="34" charset="-122"/>
                <a:cs typeface="Calibri" pitchFamily="34" charset="-120"/>
              </a:rPr>
              <a:t>AWARD</a:t>
            </a:r>
            <a:endParaRPr lang="en-US" sz="900" dirty="0"/>
          </a:p>
        </p:txBody>
      </p:sp>
      <p:sp>
        <p:nvSpPr>
          <p:cNvPr id="10" name="Text 8"/>
          <p:cNvSpPr/>
          <p:nvPr/>
        </p:nvSpPr>
        <p:spPr>
          <a:xfrm>
            <a:off x="640080" y="4023360"/>
            <a:ext cx="2240280" cy="502920"/>
          </a:xfrm>
          <a:prstGeom prst="rect">
            <a:avLst/>
          </a:prstGeom>
          <a:noFill/>
          <a:ln/>
        </p:spPr>
        <p:txBody>
          <a:bodyPr wrap="square" lIns="0" tIns="0" rIns="0" bIns="0" rtlCol="0" anchor="ctr"/>
          <a:lstStyle/>
          <a:p>
            <a:pPr marL="0" indent="0">
              <a:buNone/>
            </a:pPr>
            <a:r>
              <a:rPr lang="en-US" sz="1200" b="1" dirty="0">
                <a:solidFill>
                  <a:srgbClr val="F5EFE0"/>
                </a:solidFill>
                <a:latin typeface="Georgia" pitchFamily="34" charset="0"/>
                <a:ea typeface="Georgia" pitchFamily="34" charset="-122"/>
                <a:cs typeface="Georgia" pitchFamily="34" charset="-120"/>
              </a:rPr>
              <a:t>USGBC National Capital Region</a:t>
            </a:r>
            <a:endParaRPr lang="en-US" sz="1200" dirty="0"/>
          </a:p>
        </p:txBody>
      </p:sp>
      <p:sp>
        <p:nvSpPr>
          <p:cNvPr id="11" name="Shape 9"/>
          <p:cNvSpPr/>
          <p:nvPr/>
        </p:nvSpPr>
        <p:spPr>
          <a:xfrm>
            <a:off x="3268980" y="3703320"/>
            <a:ext cx="2606040" cy="868680"/>
          </a:xfrm>
          <a:prstGeom prst="rect">
            <a:avLst/>
          </a:prstGeom>
          <a:solidFill>
            <a:srgbClr val="081A2E"/>
          </a:solidFill>
          <a:ln w="9525">
            <a:solidFill>
              <a:srgbClr val="C9A24A"/>
            </a:solidFill>
            <a:prstDash val="solid"/>
          </a:ln>
        </p:spPr>
        <p:txBody>
          <a:bodyPr/>
          <a:lstStyle/>
          <a:p>
            <a:endParaRPr lang="en-US"/>
          </a:p>
        </p:txBody>
      </p:sp>
      <p:sp>
        <p:nvSpPr>
          <p:cNvPr id="12" name="Text 10"/>
          <p:cNvSpPr/>
          <p:nvPr/>
        </p:nvSpPr>
        <p:spPr>
          <a:xfrm>
            <a:off x="3451860" y="3794760"/>
            <a:ext cx="2240280" cy="274320"/>
          </a:xfrm>
          <a:prstGeom prst="rect">
            <a:avLst/>
          </a:prstGeom>
          <a:noFill/>
          <a:ln/>
        </p:spPr>
        <p:txBody>
          <a:bodyPr wrap="square" lIns="0" tIns="0" rIns="0" bIns="0" rtlCol="0" anchor="ctr"/>
          <a:lstStyle/>
          <a:p>
            <a:pPr marL="0" indent="0">
              <a:buNone/>
            </a:pPr>
            <a:r>
              <a:rPr lang="en-US" sz="900" b="1" kern="0" spc="400" dirty="0">
                <a:solidFill>
                  <a:srgbClr val="C9A24A"/>
                </a:solidFill>
                <a:latin typeface="Calibri" pitchFamily="34" charset="0"/>
                <a:ea typeface="Calibri" pitchFamily="34" charset="-122"/>
                <a:cs typeface="Calibri" pitchFamily="34" charset="-120"/>
              </a:rPr>
              <a:t>AWARD</a:t>
            </a:r>
            <a:endParaRPr lang="en-US" sz="900" dirty="0"/>
          </a:p>
        </p:txBody>
      </p:sp>
      <p:sp>
        <p:nvSpPr>
          <p:cNvPr id="13" name="Text 11"/>
          <p:cNvSpPr/>
          <p:nvPr/>
        </p:nvSpPr>
        <p:spPr>
          <a:xfrm>
            <a:off x="3451860" y="4023360"/>
            <a:ext cx="2240280" cy="502920"/>
          </a:xfrm>
          <a:prstGeom prst="rect">
            <a:avLst/>
          </a:prstGeom>
          <a:noFill/>
          <a:ln/>
        </p:spPr>
        <p:txBody>
          <a:bodyPr wrap="square" lIns="0" tIns="0" rIns="0" bIns="0" rtlCol="0" anchor="ctr"/>
          <a:lstStyle/>
          <a:p>
            <a:pPr marL="0" indent="0">
              <a:buNone/>
            </a:pPr>
            <a:r>
              <a:rPr lang="en-US" sz="1200" b="1" dirty="0">
                <a:solidFill>
                  <a:srgbClr val="F5EFE0"/>
                </a:solidFill>
                <a:latin typeface="Georgia" pitchFamily="34" charset="0"/>
                <a:ea typeface="Georgia" pitchFamily="34" charset="-122"/>
                <a:cs typeface="Georgia" pitchFamily="34" charset="-120"/>
              </a:rPr>
              <a:t>ABC Excellence in Construction</a:t>
            </a:r>
            <a:endParaRPr lang="en-US" sz="1200" dirty="0"/>
          </a:p>
        </p:txBody>
      </p:sp>
      <p:sp>
        <p:nvSpPr>
          <p:cNvPr id="14" name="Shape 12"/>
          <p:cNvSpPr/>
          <p:nvPr/>
        </p:nvSpPr>
        <p:spPr>
          <a:xfrm>
            <a:off x="6080760" y="3703320"/>
            <a:ext cx="2606040" cy="868680"/>
          </a:xfrm>
          <a:prstGeom prst="rect">
            <a:avLst/>
          </a:prstGeom>
          <a:solidFill>
            <a:srgbClr val="081A2E"/>
          </a:solidFill>
          <a:ln w="9525">
            <a:solidFill>
              <a:srgbClr val="C9A24A"/>
            </a:solidFill>
            <a:prstDash val="solid"/>
          </a:ln>
        </p:spPr>
        <p:txBody>
          <a:bodyPr/>
          <a:lstStyle/>
          <a:p>
            <a:endParaRPr lang="en-US"/>
          </a:p>
        </p:txBody>
      </p:sp>
      <p:sp>
        <p:nvSpPr>
          <p:cNvPr id="15" name="Text 13"/>
          <p:cNvSpPr/>
          <p:nvPr/>
        </p:nvSpPr>
        <p:spPr>
          <a:xfrm>
            <a:off x="6263640" y="3794760"/>
            <a:ext cx="2240280" cy="274320"/>
          </a:xfrm>
          <a:prstGeom prst="rect">
            <a:avLst/>
          </a:prstGeom>
          <a:noFill/>
          <a:ln/>
        </p:spPr>
        <p:txBody>
          <a:bodyPr wrap="square" lIns="0" tIns="0" rIns="0" bIns="0" rtlCol="0" anchor="ctr"/>
          <a:lstStyle/>
          <a:p>
            <a:pPr marL="0" indent="0">
              <a:buNone/>
            </a:pPr>
            <a:r>
              <a:rPr lang="en-US" sz="900" b="1" kern="0" spc="400" dirty="0">
                <a:solidFill>
                  <a:srgbClr val="C9A24A"/>
                </a:solidFill>
                <a:latin typeface="Calibri" pitchFamily="34" charset="0"/>
                <a:ea typeface="Calibri" pitchFamily="34" charset="-122"/>
                <a:cs typeface="Calibri" pitchFamily="34" charset="-120"/>
              </a:rPr>
              <a:t>AWARD</a:t>
            </a:r>
            <a:endParaRPr lang="en-US" sz="900" dirty="0"/>
          </a:p>
        </p:txBody>
      </p:sp>
      <p:sp>
        <p:nvSpPr>
          <p:cNvPr id="16" name="Text 14"/>
          <p:cNvSpPr/>
          <p:nvPr/>
        </p:nvSpPr>
        <p:spPr>
          <a:xfrm>
            <a:off x="6263640" y="4023360"/>
            <a:ext cx="2240280" cy="502920"/>
          </a:xfrm>
          <a:prstGeom prst="rect">
            <a:avLst/>
          </a:prstGeom>
          <a:noFill/>
          <a:ln/>
        </p:spPr>
        <p:txBody>
          <a:bodyPr wrap="square" lIns="0" tIns="0" rIns="0" bIns="0" rtlCol="0" anchor="ctr"/>
          <a:lstStyle/>
          <a:p>
            <a:pPr marL="0" indent="0">
              <a:buNone/>
            </a:pPr>
            <a:r>
              <a:rPr lang="en-US" sz="1200" b="1" dirty="0">
                <a:solidFill>
                  <a:srgbClr val="F5EFE0"/>
                </a:solidFill>
                <a:latin typeface="Georgia" pitchFamily="34" charset="0"/>
                <a:ea typeface="Georgia" pitchFamily="34" charset="-122"/>
                <a:cs typeface="Georgia" pitchFamily="34" charset="-120"/>
              </a:rPr>
              <a:t>AIA Potomac Valley Merit Award</a:t>
            </a:r>
            <a:endParaRPr lang="en-US" sz="1200" dirty="0"/>
          </a:p>
        </p:txBody>
      </p:sp>
      <p:sp>
        <p:nvSpPr>
          <p:cNvPr id="17" name="Shape 15"/>
          <p:cNvSpPr/>
          <p:nvPr/>
        </p:nvSpPr>
        <p:spPr>
          <a:xfrm>
            <a:off x="0" y="4983480"/>
            <a:ext cx="9144000" cy="160020"/>
          </a:xfrm>
          <a:prstGeom prst="rect">
            <a:avLst/>
          </a:prstGeom>
          <a:solidFill>
            <a:srgbClr val="C9A24A"/>
          </a:solidFill>
          <a:ln w="12700">
            <a:solidFill>
              <a:srgbClr val="C9A24A"/>
            </a:solidFill>
            <a:prstDash val="solid"/>
          </a:ln>
        </p:spPr>
        <p:txBody>
          <a:bodyPr/>
          <a:lstStyle/>
          <a:p>
            <a:endParaRPr lang="en-US"/>
          </a:p>
        </p:txBody>
      </p:sp>
      <p:sp>
        <p:nvSpPr>
          <p:cNvPr id="18" name="Text 16"/>
          <p:cNvSpPr/>
          <p:nvPr/>
        </p:nvSpPr>
        <p:spPr>
          <a:xfrm>
            <a:off x="457200" y="4773168"/>
            <a:ext cx="6858000" cy="201168"/>
          </a:xfrm>
          <a:prstGeom prst="rect">
            <a:avLst/>
          </a:prstGeom>
          <a:noFill/>
          <a:ln/>
        </p:spPr>
        <p:txBody>
          <a:bodyPr wrap="square" lIns="0" tIns="0" rIns="0" bIns="0" rtlCol="0" anchor="ctr"/>
          <a:lstStyle/>
          <a:p>
            <a:pPr marL="0" indent="0">
              <a:buNone/>
            </a:pPr>
            <a:r>
              <a:rPr lang="en-US" sz="900" dirty="0">
                <a:solidFill>
                  <a:srgbClr val="D7D2C2"/>
                </a:solidFill>
                <a:latin typeface="Calibri" pitchFamily="34" charset="0"/>
                <a:ea typeface="Calibri" pitchFamily="34" charset="-122"/>
                <a:cs typeface="Calibri" pitchFamily="34" charset="-120"/>
              </a:rPr>
              <a:t>Catholic Charities of the Archdiocese of Washington  |  801 East Men's Shelter</a:t>
            </a:r>
            <a:endParaRPr lang="en-US" sz="900" dirty="0"/>
          </a:p>
        </p:txBody>
      </p:sp>
      <p:sp>
        <p:nvSpPr>
          <p:cNvPr id="19" name="Text 17"/>
          <p:cNvSpPr/>
          <p:nvPr/>
        </p:nvSpPr>
        <p:spPr>
          <a:xfrm>
            <a:off x="7772400" y="4773168"/>
            <a:ext cx="914400" cy="201168"/>
          </a:xfrm>
          <a:prstGeom prst="rect">
            <a:avLst/>
          </a:prstGeom>
          <a:noFill/>
          <a:ln/>
        </p:spPr>
        <p:txBody>
          <a:bodyPr wrap="square" lIns="0" tIns="0" rIns="0" bIns="0" rtlCol="0" anchor="ctr"/>
          <a:lstStyle/>
          <a:p>
            <a:pPr marL="0" indent="0" algn="r">
              <a:buNone/>
            </a:pPr>
            <a:r>
              <a:rPr lang="en-US" sz="900" dirty="0">
                <a:solidFill>
                  <a:srgbClr val="D7D2C2"/>
                </a:solidFill>
                <a:latin typeface="Calibri" pitchFamily="34" charset="0"/>
                <a:ea typeface="Calibri" pitchFamily="34" charset="-122"/>
                <a:cs typeface="Calibri" pitchFamily="34" charset="-120"/>
              </a:rPr>
              <a:t>12 / 15</a:t>
            </a:r>
            <a:endParaRPr lang="en-US" sz="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AF6EC"/>
        </a:solidFill>
        <a:effectLst/>
      </p:bgPr>
    </p:bg>
    <p:spTree>
      <p:nvGrpSpPr>
        <p:cNvPr id="1" name=""/>
        <p:cNvGrpSpPr/>
        <p:nvPr/>
      </p:nvGrpSpPr>
      <p:grpSpPr>
        <a:xfrm>
          <a:off x="0" y="0"/>
          <a:ext cx="0" cy="0"/>
          <a:chOff x="0" y="0"/>
          <a:chExt cx="0" cy="0"/>
        </a:xfrm>
      </p:grpSpPr>
      <p:sp>
        <p:nvSpPr>
          <p:cNvPr id="2" name="Shape 0"/>
          <p:cNvSpPr/>
          <p:nvPr/>
        </p:nvSpPr>
        <p:spPr>
          <a:xfrm>
            <a:off x="457200" y="411480"/>
            <a:ext cx="457200" cy="36576"/>
          </a:xfrm>
          <a:prstGeom prst="rect">
            <a:avLst/>
          </a:prstGeom>
          <a:solidFill>
            <a:srgbClr val="C9A24A"/>
          </a:solidFill>
          <a:ln w="12700">
            <a:solidFill>
              <a:srgbClr val="C9A24A"/>
            </a:solidFill>
            <a:prstDash val="solid"/>
          </a:ln>
        </p:spPr>
        <p:txBody>
          <a:bodyPr/>
          <a:lstStyle/>
          <a:p>
            <a:endParaRPr lang="en-US"/>
          </a:p>
        </p:txBody>
      </p:sp>
      <p:sp>
        <p:nvSpPr>
          <p:cNvPr id="3" name="Text 1"/>
          <p:cNvSpPr/>
          <p:nvPr/>
        </p:nvSpPr>
        <p:spPr>
          <a:xfrm>
            <a:off x="1005840" y="292608"/>
            <a:ext cx="5486400" cy="274320"/>
          </a:xfrm>
          <a:prstGeom prst="rect">
            <a:avLst/>
          </a:prstGeom>
          <a:noFill/>
          <a:ln/>
        </p:spPr>
        <p:txBody>
          <a:bodyPr wrap="square" lIns="0" tIns="0" rIns="0" bIns="0" rtlCol="0" anchor="ctr"/>
          <a:lstStyle/>
          <a:p>
            <a:pPr marL="0" indent="0">
              <a:buNone/>
            </a:pPr>
            <a:r>
              <a:rPr lang="en-US" sz="1100" b="1" kern="0" spc="400" dirty="0">
                <a:solidFill>
                  <a:srgbClr val="C9A24A"/>
                </a:solidFill>
                <a:latin typeface="Calibri" pitchFamily="34" charset="0"/>
                <a:ea typeface="Calibri" pitchFamily="34" charset="-122"/>
                <a:cs typeface="Calibri" pitchFamily="34" charset="-120"/>
              </a:rPr>
              <a:t>PARTNERS</a:t>
            </a:r>
            <a:endParaRPr lang="en-US" sz="1100" dirty="0"/>
          </a:p>
        </p:txBody>
      </p:sp>
      <p:sp>
        <p:nvSpPr>
          <p:cNvPr id="4" name="Text 2"/>
          <p:cNvSpPr/>
          <p:nvPr/>
        </p:nvSpPr>
        <p:spPr>
          <a:xfrm>
            <a:off x="457200" y="594360"/>
            <a:ext cx="8229600" cy="640080"/>
          </a:xfrm>
          <a:prstGeom prst="rect">
            <a:avLst/>
          </a:prstGeom>
          <a:noFill/>
          <a:ln/>
        </p:spPr>
        <p:txBody>
          <a:bodyPr wrap="square" lIns="0" tIns="0" rIns="0" bIns="0" rtlCol="0" anchor="ctr"/>
          <a:lstStyle/>
          <a:p>
            <a:pPr marL="0" indent="0">
              <a:buNone/>
            </a:pPr>
            <a:r>
              <a:rPr lang="en-US" sz="3000" b="1" dirty="0">
                <a:solidFill>
                  <a:srgbClr val="0E2A47"/>
                </a:solidFill>
                <a:latin typeface="Georgia" pitchFamily="34" charset="0"/>
                <a:ea typeface="Georgia" pitchFamily="34" charset="-122"/>
                <a:cs typeface="Georgia" pitchFamily="34" charset="-120"/>
              </a:rPr>
              <a:t>Built and operated together</a:t>
            </a:r>
            <a:endParaRPr lang="en-US" sz="3000" dirty="0"/>
          </a:p>
        </p:txBody>
      </p:sp>
      <p:sp>
        <p:nvSpPr>
          <p:cNvPr id="5" name="Shape 3"/>
          <p:cNvSpPr/>
          <p:nvPr/>
        </p:nvSpPr>
        <p:spPr>
          <a:xfrm>
            <a:off x="457200" y="1280160"/>
            <a:ext cx="1097280" cy="0"/>
          </a:xfrm>
          <a:prstGeom prst="line">
            <a:avLst/>
          </a:prstGeom>
          <a:noFill/>
          <a:ln w="19050">
            <a:solidFill>
              <a:srgbClr val="0E2A47"/>
            </a:solidFill>
            <a:prstDash val="solid"/>
          </a:ln>
        </p:spPr>
        <p:txBody>
          <a:bodyPr/>
          <a:lstStyle/>
          <a:p>
            <a:endParaRPr lang="en-US"/>
          </a:p>
        </p:txBody>
      </p:sp>
      <p:pic>
        <p:nvPicPr>
          <p:cNvPr id="6" name="Image 0" descr="/agent/turn4/workspace/images/photorealistic-scene-of-diverse-professional-adult_2026-06-06T13-39-34_image_DAS_0.jpg"/>
          <p:cNvPicPr>
            <a:picLocks noChangeAspect="1"/>
          </p:cNvPicPr>
          <p:nvPr/>
        </p:nvPicPr>
        <p:blipFill>
          <a:blip r:embed="rId3"/>
          <a:srcRect l="13725" r="13725"/>
          <a:stretch/>
        </p:blipFill>
        <p:spPr>
          <a:xfrm>
            <a:off x="457200" y="1508760"/>
            <a:ext cx="3383280" cy="3108960"/>
          </a:xfrm>
          <a:prstGeom prst="rect">
            <a:avLst/>
          </a:prstGeom>
        </p:spPr>
      </p:pic>
      <p:sp>
        <p:nvSpPr>
          <p:cNvPr id="7" name="Shape 4"/>
          <p:cNvSpPr/>
          <p:nvPr/>
        </p:nvSpPr>
        <p:spPr>
          <a:xfrm>
            <a:off x="4023360" y="1508760"/>
            <a:ext cx="2423160" cy="960120"/>
          </a:xfrm>
          <a:prstGeom prst="rect">
            <a:avLst/>
          </a:prstGeom>
          <a:solidFill>
            <a:srgbClr val="FFFFFF"/>
          </a:solidFill>
          <a:ln w="9525">
            <a:solidFill>
              <a:srgbClr val="E5DDC8"/>
            </a:solidFill>
            <a:prstDash val="solid"/>
          </a:ln>
        </p:spPr>
        <p:txBody>
          <a:bodyPr/>
          <a:lstStyle/>
          <a:p>
            <a:endParaRPr lang="en-US"/>
          </a:p>
        </p:txBody>
      </p:sp>
      <p:sp>
        <p:nvSpPr>
          <p:cNvPr id="8" name="Shape 5"/>
          <p:cNvSpPr/>
          <p:nvPr/>
        </p:nvSpPr>
        <p:spPr>
          <a:xfrm>
            <a:off x="4023360" y="1508760"/>
            <a:ext cx="54864" cy="960120"/>
          </a:xfrm>
          <a:prstGeom prst="rect">
            <a:avLst/>
          </a:prstGeom>
          <a:solidFill>
            <a:srgbClr val="C9A24A"/>
          </a:solidFill>
          <a:ln w="12700">
            <a:solidFill>
              <a:srgbClr val="C9A24A"/>
            </a:solidFill>
            <a:prstDash val="solid"/>
          </a:ln>
        </p:spPr>
        <p:txBody>
          <a:bodyPr/>
          <a:lstStyle/>
          <a:p>
            <a:endParaRPr lang="en-US"/>
          </a:p>
        </p:txBody>
      </p:sp>
      <p:sp>
        <p:nvSpPr>
          <p:cNvPr id="9" name="Text 6"/>
          <p:cNvSpPr/>
          <p:nvPr/>
        </p:nvSpPr>
        <p:spPr>
          <a:xfrm>
            <a:off x="4187952" y="1600200"/>
            <a:ext cx="2148840" cy="228600"/>
          </a:xfrm>
          <a:prstGeom prst="rect">
            <a:avLst/>
          </a:prstGeom>
          <a:noFill/>
          <a:ln/>
        </p:spPr>
        <p:txBody>
          <a:bodyPr wrap="square" lIns="0" tIns="0" rIns="0" bIns="0" rtlCol="0" anchor="ctr"/>
          <a:lstStyle/>
          <a:p>
            <a:pPr marL="0" indent="0">
              <a:buNone/>
            </a:pPr>
            <a:r>
              <a:rPr lang="en-US" sz="900" b="1" kern="0" spc="300" dirty="0">
                <a:solidFill>
                  <a:srgbClr val="C9A24A"/>
                </a:solidFill>
                <a:latin typeface="Calibri" pitchFamily="34" charset="0"/>
                <a:ea typeface="Calibri" pitchFamily="34" charset="-122"/>
                <a:cs typeface="Calibri" pitchFamily="34" charset="-120"/>
              </a:rPr>
              <a:t>OPERATOR</a:t>
            </a:r>
            <a:endParaRPr lang="en-US" sz="900" dirty="0"/>
          </a:p>
        </p:txBody>
      </p:sp>
      <p:sp>
        <p:nvSpPr>
          <p:cNvPr id="10" name="Text 7"/>
          <p:cNvSpPr/>
          <p:nvPr/>
        </p:nvSpPr>
        <p:spPr>
          <a:xfrm>
            <a:off x="4187952" y="1837944"/>
            <a:ext cx="2148840" cy="594360"/>
          </a:xfrm>
          <a:prstGeom prst="rect">
            <a:avLst/>
          </a:prstGeom>
          <a:noFill/>
          <a:ln/>
        </p:spPr>
        <p:txBody>
          <a:bodyPr wrap="square" lIns="0" tIns="0" rIns="0" bIns="0" rtlCol="0" anchor="ctr"/>
          <a:lstStyle/>
          <a:p>
            <a:pPr marL="0" indent="0">
              <a:buNone/>
            </a:pPr>
            <a:r>
              <a:rPr lang="en-US" sz="1000" dirty="0">
                <a:solidFill>
                  <a:srgbClr val="1A1A1A"/>
                </a:solidFill>
                <a:latin typeface="Calibri" pitchFamily="34" charset="0"/>
                <a:ea typeface="Calibri" pitchFamily="34" charset="-122"/>
                <a:cs typeface="Calibri" pitchFamily="34" charset="-120"/>
              </a:rPr>
              <a:t>Catholic Charities of the Archdiocese of Washington</a:t>
            </a:r>
            <a:endParaRPr lang="en-US" sz="1000" dirty="0"/>
          </a:p>
        </p:txBody>
      </p:sp>
      <p:sp>
        <p:nvSpPr>
          <p:cNvPr id="11" name="Shape 8"/>
          <p:cNvSpPr/>
          <p:nvPr/>
        </p:nvSpPr>
        <p:spPr>
          <a:xfrm>
            <a:off x="6583680" y="1508760"/>
            <a:ext cx="2423160" cy="960120"/>
          </a:xfrm>
          <a:prstGeom prst="rect">
            <a:avLst/>
          </a:prstGeom>
          <a:solidFill>
            <a:srgbClr val="FFFFFF"/>
          </a:solidFill>
          <a:ln w="9525">
            <a:solidFill>
              <a:srgbClr val="E5DDC8"/>
            </a:solidFill>
            <a:prstDash val="solid"/>
          </a:ln>
        </p:spPr>
        <p:txBody>
          <a:bodyPr/>
          <a:lstStyle/>
          <a:p>
            <a:endParaRPr lang="en-US"/>
          </a:p>
        </p:txBody>
      </p:sp>
      <p:sp>
        <p:nvSpPr>
          <p:cNvPr id="12" name="Shape 9"/>
          <p:cNvSpPr/>
          <p:nvPr/>
        </p:nvSpPr>
        <p:spPr>
          <a:xfrm>
            <a:off x="6583680" y="1508760"/>
            <a:ext cx="54864" cy="960120"/>
          </a:xfrm>
          <a:prstGeom prst="rect">
            <a:avLst/>
          </a:prstGeom>
          <a:solidFill>
            <a:srgbClr val="C9A24A"/>
          </a:solidFill>
          <a:ln w="12700">
            <a:solidFill>
              <a:srgbClr val="C9A24A"/>
            </a:solidFill>
            <a:prstDash val="solid"/>
          </a:ln>
        </p:spPr>
        <p:txBody>
          <a:bodyPr/>
          <a:lstStyle/>
          <a:p>
            <a:endParaRPr lang="en-US"/>
          </a:p>
        </p:txBody>
      </p:sp>
      <p:sp>
        <p:nvSpPr>
          <p:cNvPr id="13" name="Text 10"/>
          <p:cNvSpPr/>
          <p:nvPr/>
        </p:nvSpPr>
        <p:spPr>
          <a:xfrm>
            <a:off x="6748272" y="1600200"/>
            <a:ext cx="2148840" cy="228600"/>
          </a:xfrm>
          <a:prstGeom prst="rect">
            <a:avLst/>
          </a:prstGeom>
          <a:noFill/>
          <a:ln/>
        </p:spPr>
        <p:txBody>
          <a:bodyPr wrap="square" lIns="0" tIns="0" rIns="0" bIns="0" rtlCol="0" anchor="ctr"/>
          <a:lstStyle/>
          <a:p>
            <a:pPr marL="0" indent="0">
              <a:buNone/>
            </a:pPr>
            <a:r>
              <a:rPr lang="en-US" sz="900" b="1" kern="0" spc="300" dirty="0">
                <a:solidFill>
                  <a:srgbClr val="C9A24A"/>
                </a:solidFill>
                <a:latin typeface="Calibri" pitchFamily="34" charset="0"/>
                <a:ea typeface="Calibri" pitchFamily="34" charset="-122"/>
                <a:cs typeface="Calibri" pitchFamily="34" charset="-120"/>
              </a:rPr>
              <a:t>FUNDER</a:t>
            </a:r>
            <a:endParaRPr lang="en-US" sz="900" dirty="0"/>
          </a:p>
        </p:txBody>
      </p:sp>
      <p:sp>
        <p:nvSpPr>
          <p:cNvPr id="14" name="Text 11"/>
          <p:cNvSpPr/>
          <p:nvPr/>
        </p:nvSpPr>
        <p:spPr>
          <a:xfrm>
            <a:off x="6748272" y="1837944"/>
            <a:ext cx="2148840" cy="594360"/>
          </a:xfrm>
          <a:prstGeom prst="rect">
            <a:avLst/>
          </a:prstGeom>
          <a:noFill/>
          <a:ln/>
        </p:spPr>
        <p:txBody>
          <a:bodyPr wrap="square" lIns="0" tIns="0" rIns="0" bIns="0" rtlCol="0" anchor="ctr"/>
          <a:lstStyle/>
          <a:p>
            <a:pPr marL="0" indent="0">
              <a:buNone/>
            </a:pPr>
            <a:r>
              <a:rPr lang="en-US" sz="1000" dirty="0">
                <a:solidFill>
                  <a:srgbClr val="1A1A1A"/>
                </a:solidFill>
                <a:latin typeface="Calibri" pitchFamily="34" charset="0"/>
                <a:ea typeface="Calibri" pitchFamily="34" charset="-122"/>
                <a:cs typeface="Calibri" pitchFamily="34" charset="-120"/>
              </a:rPr>
              <a:t>D.C. Department of Human Services</a:t>
            </a:r>
            <a:endParaRPr lang="en-US" sz="1000" dirty="0"/>
          </a:p>
        </p:txBody>
      </p:sp>
      <p:sp>
        <p:nvSpPr>
          <p:cNvPr id="15" name="Shape 12"/>
          <p:cNvSpPr/>
          <p:nvPr/>
        </p:nvSpPr>
        <p:spPr>
          <a:xfrm>
            <a:off x="4023360" y="2578608"/>
            <a:ext cx="2423160" cy="960120"/>
          </a:xfrm>
          <a:prstGeom prst="rect">
            <a:avLst/>
          </a:prstGeom>
          <a:solidFill>
            <a:srgbClr val="FFFFFF"/>
          </a:solidFill>
          <a:ln w="9525">
            <a:solidFill>
              <a:srgbClr val="E5DDC8"/>
            </a:solidFill>
            <a:prstDash val="solid"/>
          </a:ln>
        </p:spPr>
        <p:txBody>
          <a:bodyPr/>
          <a:lstStyle/>
          <a:p>
            <a:endParaRPr lang="en-US"/>
          </a:p>
        </p:txBody>
      </p:sp>
      <p:sp>
        <p:nvSpPr>
          <p:cNvPr id="16" name="Shape 13"/>
          <p:cNvSpPr/>
          <p:nvPr/>
        </p:nvSpPr>
        <p:spPr>
          <a:xfrm>
            <a:off x="4023360" y="2578608"/>
            <a:ext cx="54864" cy="960120"/>
          </a:xfrm>
          <a:prstGeom prst="rect">
            <a:avLst/>
          </a:prstGeom>
          <a:solidFill>
            <a:srgbClr val="C9A24A"/>
          </a:solidFill>
          <a:ln w="12700">
            <a:solidFill>
              <a:srgbClr val="C9A24A"/>
            </a:solidFill>
            <a:prstDash val="solid"/>
          </a:ln>
        </p:spPr>
        <p:txBody>
          <a:bodyPr/>
          <a:lstStyle/>
          <a:p>
            <a:endParaRPr lang="en-US"/>
          </a:p>
        </p:txBody>
      </p:sp>
      <p:sp>
        <p:nvSpPr>
          <p:cNvPr id="17" name="Text 14"/>
          <p:cNvSpPr/>
          <p:nvPr/>
        </p:nvSpPr>
        <p:spPr>
          <a:xfrm>
            <a:off x="4187952" y="2670048"/>
            <a:ext cx="2148840" cy="228600"/>
          </a:xfrm>
          <a:prstGeom prst="rect">
            <a:avLst/>
          </a:prstGeom>
          <a:noFill/>
          <a:ln/>
        </p:spPr>
        <p:txBody>
          <a:bodyPr wrap="square" lIns="0" tIns="0" rIns="0" bIns="0" rtlCol="0" anchor="ctr"/>
          <a:lstStyle/>
          <a:p>
            <a:pPr marL="0" indent="0">
              <a:buNone/>
            </a:pPr>
            <a:r>
              <a:rPr lang="en-US" sz="900" b="1" kern="0" spc="300" dirty="0">
                <a:solidFill>
                  <a:srgbClr val="C9A24A"/>
                </a:solidFill>
                <a:latin typeface="Calibri" pitchFamily="34" charset="0"/>
                <a:ea typeface="Calibri" pitchFamily="34" charset="-122"/>
                <a:cs typeface="Calibri" pitchFamily="34" charset="-120"/>
              </a:rPr>
              <a:t>DEVELOPER</a:t>
            </a:r>
            <a:endParaRPr lang="en-US" sz="900" dirty="0"/>
          </a:p>
        </p:txBody>
      </p:sp>
      <p:sp>
        <p:nvSpPr>
          <p:cNvPr id="18" name="Text 15"/>
          <p:cNvSpPr/>
          <p:nvPr/>
        </p:nvSpPr>
        <p:spPr>
          <a:xfrm>
            <a:off x="4187952" y="2907792"/>
            <a:ext cx="2148840" cy="594360"/>
          </a:xfrm>
          <a:prstGeom prst="rect">
            <a:avLst/>
          </a:prstGeom>
          <a:noFill/>
          <a:ln/>
        </p:spPr>
        <p:txBody>
          <a:bodyPr wrap="square" lIns="0" tIns="0" rIns="0" bIns="0" rtlCol="0" anchor="ctr"/>
          <a:lstStyle/>
          <a:p>
            <a:pPr marL="0" indent="0">
              <a:buNone/>
            </a:pPr>
            <a:r>
              <a:rPr lang="en-US" sz="1000" dirty="0">
                <a:solidFill>
                  <a:srgbClr val="1A1A1A"/>
                </a:solidFill>
                <a:latin typeface="Calibri" pitchFamily="34" charset="0"/>
                <a:ea typeface="Calibri" pitchFamily="34" charset="-122"/>
                <a:cs typeface="Calibri" pitchFamily="34" charset="-120"/>
              </a:rPr>
              <a:t>D.C. Department of General Services</a:t>
            </a:r>
            <a:endParaRPr lang="en-US" sz="1000" dirty="0"/>
          </a:p>
        </p:txBody>
      </p:sp>
      <p:sp>
        <p:nvSpPr>
          <p:cNvPr id="19" name="Shape 16"/>
          <p:cNvSpPr/>
          <p:nvPr/>
        </p:nvSpPr>
        <p:spPr>
          <a:xfrm>
            <a:off x="6583680" y="2578608"/>
            <a:ext cx="2423160" cy="960120"/>
          </a:xfrm>
          <a:prstGeom prst="rect">
            <a:avLst/>
          </a:prstGeom>
          <a:solidFill>
            <a:srgbClr val="FFFFFF"/>
          </a:solidFill>
          <a:ln w="9525">
            <a:solidFill>
              <a:srgbClr val="E5DDC8"/>
            </a:solidFill>
            <a:prstDash val="solid"/>
          </a:ln>
        </p:spPr>
        <p:txBody>
          <a:bodyPr/>
          <a:lstStyle/>
          <a:p>
            <a:endParaRPr lang="en-US"/>
          </a:p>
        </p:txBody>
      </p:sp>
      <p:sp>
        <p:nvSpPr>
          <p:cNvPr id="20" name="Shape 17"/>
          <p:cNvSpPr/>
          <p:nvPr/>
        </p:nvSpPr>
        <p:spPr>
          <a:xfrm>
            <a:off x="6583680" y="2578608"/>
            <a:ext cx="54864" cy="960120"/>
          </a:xfrm>
          <a:prstGeom prst="rect">
            <a:avLst/>
          </a:prstGeom>
          <a:solidFill>
            <a:srgbClr val="C9A24A"/>
          </a:solidFill>
          <a:ln w="12700">
            <a:solidFill>
              <a:srgbClr val="C9A24A"/>
            </a:solidFill>
            <a:prstDash val="solid"/>
          </a:ln>
        </p:spPr>
        <p:txBody>
          <a:bodyPr/>
          <a:lstStyle/>
          <a:p>
            <a:endParaRPr lang="en-US"/>
          </a:p>
        </p:txBody>
      </p:sp>
      <p:sp>
        <p:nvSpPr>
          <p:cNvPr id="21" name="Text 18"/>
          <p:cNvSpPr/>
          <p:nvPr/>
        </p:nvSpPr>
        <p:spPr>
          <a:xfrm>
            <a:off x="6748272" y="2670048"/>
            <a:ext cx="2148840" cy="228600"/>
          </a:xfrm>
          <a:prstGeom prst="rect">
            <a:avLst/>
          </a:prstGeom>
          <a:noFill/>
          <a:ln/>
        </p:spPr>
        <p:txBody>
          <a:bodyPr wrap="square" lIns="0" tIns="0" rIns="0" bIns="0" rtlCol="0" anchor="ctr"/>
          <a:lstStyle/>
          <a:p>
            <a:pPr marL="0" indent="0">
              <a:buNone/>
            </a:pPr>
            <a:r>
              <a:rPr lang="en-US" sz="900" b="1" kern="0" spc="300" dirty="0">
                <a:solidFill>
                  <a:srgbClr val="C9A24A"/>
                </a:solidFill>
                <a:latin typeface="Calibri" pitchFamily="34" charset="0"/>
                <a:ea typeface="Calibri" pitchFamily="34" charset="-122"/>
                <a:cs typeface="Calibri" pitchFamily="34" charset="-120"/>
              </a:rPr>
              <a:t>ARCHITECT</a:t>
            </a:r>
            <a:endParaRPr lang="en-US" sz="900" dirty="0"/>
          </a:p>
        </p:txBody>
      </p:sp>
      <p:sp>
        <p:nvSpPr>
          <p:cNvPr id="22" name="Text 19"/>
          <p:cNvSpPr/>
          <p:nvPr/>
        </p:nvSpPr>
        <p:spPr>
          <a:xfrm>
            <a:off x="6748272" y="2907792"/>
            <a:ext cx="2148840" cy="594360"/>
          </a:xfrm>
          <a:prstGeom prst="rect">
            <a:avLst/>
          </a:prstGeom>
          <a:noFill/>
          <a:ln/>
        </p:spPr>
        <p:txBody>
          <a:bodyPr wrap="square" lIns="0" tIns="0" rIns="0" bIns="0" rtlCol="0" anchor="ctr"/>
          <a:lstStyle/>
          <a:p>
            <a:pPr marL="0" indent="0">
              <a:buNone/>
            </a:pPr>
            <a:r>
              <a:rPr lang="en-US" sz="1000" dirty="0">
                <a:solidFill>
                  <a:srgbClr val="1A1A1A"/>
                </a:solidFill>
                <a:latin typeface="Calibri" pitchFamily="34" charset="0"/>
                <a:ea typeface="Calibri" pitchFamily="34" charset="-122"/>
                <a:cs typeface="Calibri" pitchFamily="34" charset="-120"/>
              </a:rPr>
              <a:t>Wiencek + Associates Architects + Planners</a:t>
            </a:r>
            <a:endParaRPr lang="en-US" sz="1000" dirty="0"/>
          </a:p>
        </p:txBody>
      </p:sp>
      <p:sp>
        <p:nvSpPr>
          <p:cNvPr id="23" name="Shape 20"/>
          <p:cNvSpPr/>
          <p:nvPr/>
        </p:nvSpPr>
        <p:spPr>
          <a:xfrm>
            <a:off x="4023360" y="3648456"/>
            <a:ext cx="2423160" cy="960120"/>
          </a:xfrm>
          <a:prstGeom prst="rect">
            <a:avLst/>
          </a:prstGeom>
          <a:solidFill>
            <a:srgbClr val="FFFFFF"/>
          </a:solidFill>
          <a:ln w="9525">
            <a:solidFill>
              <a:srgbClr val="E5DDC8"/>
            </a:solidFill>
            <a:prstDash val="solid"/>
          </a:ln>
        </p:spPr>
        <p:txBody>
          <a:bodyPr/>
          <a:lstStyle/>
          <a:p>
            <a:endParaRPr lang="en-US"/>
          </a:p>
        </p:txBody>
      </p:sp>
      <p:sp>
        <p:nvSpPr>
          <p:cNvPr id="24" name="Shape 21"/>
          <p:cNvSpPr/>
          <p:nvPr/>
        </p:nvSpPr>
        <p:spPr>
          <a:xfrm>
            <a:off x="4023360" y="3648456"/>
            <a:ext cx="54864" cy="960120"/>
          </a:xfrm>
          <a:prstGeom prst="rect">
            <a:avLst/>
          </a:prstGeom>
          <a:solidFill>
            <a:srgbClr val="C9A24A"/>
          </a:solidFill>
          <a:ln w="12700">
            <a:solidFill>
              <a:srgbClr val="C9A24A"/>
            </a:solidFill>
            <a:prstDash val="solid"/>
          </a:ln>
        </p:spPr>
        <p:txBody>
          <a:bodyPr/>
          <a:lstStyle/>
          <a:p>
            <a:endParaRPr lang="en-US"/>
          </a:p>
        </p:txBody>
      </p:sp>
      <p:sp>
        <p:nvSpPr>
          <p:cNvPr id="25" name="Text 22"/>
          <p:cNvSpPr/>
          <p:nvPr/>
        </p:nvSpPr>
        <p:spPr>
          <a:xfrm>
            <a:off x="4187952" y="3739896"/>
            <a:ext cx="2148840" cy="228600"/>
          </a:xfrm>
          <a:prstGeom prst="rect">
            <a:avLst/>
          </a:prstGeom>
          <a:noFill/>
          <a:ln/>
        </p:spPr>
        <p:txBody>
          <a:bodyPr wrap="square" lIns="0" tIns="0" rIns="0" bIns="0" rtlCol="0" anchor="ctr"/>
          <a:lstStyle/>
          <a:p>
            <a:pPr marL="0" indent="0">
              <a:buNone/>
            </a:pPr>
            <a:r>
              <a:rPr lang="en-US" sz="900" b="1" kern="0" spc="300" dirty="0">
                <a:solidFill>
                  <a:srgbClr val="C9A24A"/>
                </a:solidFill>
                <a:latin typeface="Calibri" pitchFamily="34" charset="0"/>
                <a:ea typeface="Calibri" pitchFamily="34" charset="-122"/>
                <a:cs typeface="Calibri" pitchFamily="34" charset="-120"/>
              </a:rPr>
              <a:t>CONSTRUCTION</a:t>
            </a:r>
            <a:endParaRPr lang="en-US" sz="900" dirty="0"/>
          </a:p>
        </p:txBody>
      </p:sp>
      <p:sp>
        <p:nvSpPr>
          <p:cNvPr id="26" name="Text 23"/>
          <p:cNvSpPr/>
          <p:nvPr/>
        </p:nvSpPr>
        <p:spPr>
          <a:xfrm>
            <a:off x="4187952" y="3977640"/>
            <a:ext cx="2148840" cy="594360"/>
          </a:xfrm>
          <a:prstGeom prst="rect">
            <a:avLst/>
          </a:prstGeom>
          <a:noFill/>
          <a:ln/>
        </p:spPr>
        <p:txBody>
          <a:bodyPr wrap="square" lIns="0" tIns="0" rIns="0" bIns="0" rtlCol="0" anchor="ctr"/>
          <a:lstStyle/>
          <a:p>
            <a:pPr marL="0" indent="0">
              <a:buNone/>
            </a:pPr>
            <a:r>
              <a:rPr lang="en-US" sz="1000" dirty="0">
                <a:solidFill>
                  <a:srgbClr val="1A1A1A"/>
                </a:solidFill>
                <a:latin typeface="Calibri" pitchFamily="34" charset="0"/>
                <a:ea typeface="Calibri" pitchFamily="34" charset="-122"/>
                <a:cs typeface="Calibri" pitchFamily="34" charset="-120"/>
              </a:rPr>
              <a:t>Coakley &amp; Williams + Blue Skye (Design-Build)</a:t>
            </a:r>
            <a:endParaRPr lang="en-US" sz="1000" dirty="0"/>
          </a:p>
        </p:txBody>
      </p:sp>
      <p:sp>
        <p:nvSpPr>
          <p:cNvPr id="27" name="Shape 24"/>
          <p:cNvSpPr/>
          <p:nvPr/>
        </p:nvSpPr>
        <p:spPr>
          <a:xfrm>
            <a:off x="6583680" y="3648456"/>
            <a:ext cx="2423160" cy="960120"/>
          </a:xfrm>
          <a:prstGeom prst="rect">
            <a:avLst/>
          </a:prstGeom>
          <a:solidFill>
            <a:srgbClr val="FFFFFF"/>
          </a:solidFill>
          <a:ln w="9525">
            <a:solidFill>
              <a:srgbClr val="E5DDC8"/>
            </a:solidFill>
            <a:prstDash val="solid"/>
          </a:ln>
        </p:spPr>
        <p:txBody>
          <a:bodyPr/>
          <a:lstStyle/>
          <a:p>
            <a:endParaRPr lang="en-US"/>
          </a:p>
        </p:txBody>
      </p:sp>
      <p:sp>
        <p:nvSpPr>
          <p:cNvPr id="28" name="Shape 25"/>
          <p:cNvSpPr/>
          <p:nvPr/>
        </p:nvSpPr>
        <p:spPr>
          <a:xfrm>
            <a:off x="6583680" y="3648456"/>
            <a:ext cx="54864" cy="960120"/>
          </a:xfrm>
          <a:prstGeom prst="rect">
            <a:avLst/>
          </a:prstGeom>
          <a:solidFill>
            <a:srgbClr val="C9A24A"/>
          </a:solidFill>
          <a:ln w="12700">
            <a:solidFill>
              <a:srgbClr val="C9A24A"/>
            </a:solidFill>
            <a:prstDash val="solid"/>
          </a:ln>
        </p:spPr>
        <p:txBody>
          <a:bodyPr/>
          <a:lstStyle/>
          <a:p>
            <a:endParaRPr lang="en-US"/>
          </a:p>
        </p:txBody>
      </p:sp>
      <p:sp>
        <p:nvSpPr>
          <p:cNvPr id="29" name="Text 26"/>
          <p:cNvSpPr/>
          <p:nvPr/>
        </p:nvSpPr>
        <p:spPr>
          <a:xfrm>
            <a:off x="6748272" y="3739896"/>
            <a:ext cx="2148840" cy="228600"/>
          </a:xfrm>
          <a:prstGeom prst="rect">
            <a:avLst/>
          </a:prstGeom>
          <a:noFill/>
          <a:ln/>
        </p:spPr>
        <p:txBody>
          <a:bodyPr wrap="square" lIns="0" tIns="0" rIns="0" bIns="0" rtlCol="0" anchor="ctr"/>
          <a:lstStyle/>
          <a:p>
            <a:pPr marL="0" indent="0">
              <a:buNone/>
            </a:pPr>
            <a:r>
              <a:rPr lang="en-US" sz="900" b="1" kern="0" spc="300" dirty="0">
                <a:solidFill>
                  <a:srgbClr val="C9A24A"/>
                </a:solidFill>
                <a:latin typeface="Calibri" pitchFamily="34" charset="0"/>
                <a:ea typeface="Calibri" pitchFamily="34" charset="-122"/>
                <a:cs typeface="Calibri" pitchFamily="34" charset="-120"/>
              </a:rPr>
              <a:t>WORKFORCE</a:t>
            </a:r>
            <a:endParaRPr lang="en-US" sz="900" dirty="0"/>
          </a:p>
        </p:txBody>
      </p:sp>
      <p:sp>
        <p:nvSpPr>
          <p:cNvPr id="30" name="Text 27"/>
          <p:cNvSpPr/>
          <p:nvPr/>
        </p:nvSpPr>
        <p:spPr>
          <a:xfrm>
            <a:off x="6748272" y="3977640"/>
            <a:ext cx="2148840" cy="594360"/>
          </a:xfrm>
          <a:prstGeom prst="rect">
            <a:avLst/>
          </a:prstGeom>
          <a:noFill/>
          <a:ln/>
        </p:spPr>
        <p:txBody>
          <a:bodyPr wrap="square" lIns="0" tIns="0" rIns="0" bIns="0" rtlCol="0" anchor="ctr"/>
          <a:lstStyle/>
          <a:p>
            <a:pPr marL="0" indent="0">
              <a:buNone/>
            </a:pPr>
            <a:r>
              <a:rPr lang="en-US" sz="1000" dirty="0">
                <a:solidFill>
                  <a:srgbClr val="1A1A1A"/>
                </a:solidFill>
                <a:latin typeface="Calibri" pitchFamily="34" charset="0"/>
                <a:ea typeface="Calibri" pitchFamily="34" charset="-122"/>
                <a:cs typeface="Calibri" pitchFamily="34" charset="-120"/>
              </a:rPr>
              <a:t>Goodfellas Team — former residents hired to build the new shelter</a:t>
            </a:r>
            <a:endParaRPr lang="en-US" sz="1000" dirty="0"/>
          </a:p>
        </p:txBody>
      </p:sp>
      <p:sp>
        <p:nvSpPr>
          <p:cNvPr id="31" name="Shape 28"/>
          <p:cNvSpPr/>
          <p:nvPr/>
        </p:nvSpPr>
        <p:spPr>
          <a:xfrm>
            <a:off x="0" y="4983480"/>
            <a:ext cx="9144000" cy="160020"/>
          </a:xfrm>
          <a:prstGeom prst="rect">
            <a:avLst/>
          </a:prstGeom>
          <a:solidFill>
            <a:srgbClr val="C9A24A"/>
          </a:solidFill>
          <a:ln w="12700">
            <a:solidFill>
              <a:srgbClr val="C9A24A"/>
            </a:solidFill>
            <a:prstDash val="solid"/>
          </a:ln>
        </p:spPr>
        <p:txBody>
          <a:bodyPr/>
          <a:lstStyle/>
          <a:p>
            <a:endParaRPr lang="en-US"/>
          </a:p>
        </p:txBody>
      </p:sp>
      <p:sp>
        <p:nvSpPr>
          <p:cNvPr id="32" name="Text 29"/>
          <p:cNvSpPr/>
          <p:nvPr/>
        </p:nvSpPr>
        <p:spPr>
          <a:xfrm>
            <a:off x="457200" y="4773168"/>
            <a:ext cx="6858000" cy="201168"/>
          </a:xfrm>
          <a:prstGeom prst="rect">
            <a:avLst/>
          </a:prstGeom>
          <a:noFill/>
          <a:ln/>
        </p:spPr>
        <p:txBody>
          <a:bodyPr wrap="square" lIns="0" tIns="0" rIns="0" bIns="0" rtlCol="0" anchor="ctr"/>
          <a:lstStyle/>
          <a:p>
            <a:pPr marL="0" indent="0">
              <a:buNone/>
            </a:pPr>
            <a:r>
              <a:rPr lang="en-US" sz="900" dirty="0">
                <a:solidFill>
                  <a:srgbClr val="6B7280"/>
                </a:solidFill>
                <a:latin typeface="Calibri" pitchFamily="34" charset="0"/>
                <a:ea typeface="Calibri" pitchFamily="34" charset="-122"/>
                <a:cs typeface="Calibri" pitchFamily="34" charset="-120"/>
              </a:rPr>
              <a:t>Catholic Charities of the Archdiocese of Washington  |  801 East Men's Shelter</a:t>
            </a:r>
            <a:endParaRPr lang="en-US" sz="900" dirty="0"/>
          </a:p>
        </p:txBody>
      </p:sp>
      <p:sp>
        <p:nvSpPr>
          <p:cNvPr id="33" name="Text 30"/>
          <p:cNvSpPr/>
          <p:nvPr/>
        </p:nvSpPr>
        <p:spPr>
          <a:xfrm>
            <a:off x="7772400" y="4773168"/>
            <a:ext cx="914400" cy="201168"/>
          </a:xfrm>
          <a:prstGeom prst="rect">
            <a:avLst/>
          </a:prstGeom>
          <a:noFill/>
          <a:ln/>
        </p:spPr>
        <p:txBody>
          <a:bodyPr wrap="square" lIns="0" tIns="0" rIns="0" bIns="0" rtlCol="0" anchor="ctr"/>
          <a:lstStyle/>
          <a:p>
            <a:pPr marL="0" indent="0" algn="r">
              <a:buNone/>
            </a:pPr>
            <a:r>
              <a:rPr lang="en-US" sz="900" dirty="0">
                <a:solidFill>
                  <a:srgbClr val="6B7280"/>
                </a:solidFill>
                <a:latin typeface="Calibri" pitchFamily="34" charset="0"/>
                <a:ea typeface="Calibri" pitchFamily="34" charset="-122"/>
                <a:cs typeface="Calibri" pitchFamily="34" charset="-120"/>
              </a:rPr>
              <a:t>13 / 15</a:t>
            </a:r>
            <a:endParaRPr lang="en-US" sz="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AF6EC"/>
        </a:solidFill>
        <a:effectLst/>
      </p:bgPr>
    </p:bg>
    <p:spTree>
      <p:nvGrpSpPr>
        <p:cNvPr id="1" name=""/>
        <p:cNvGrpSpPr/>
        <p:nvPr/>
      </p:nvGrpSpPr>
      <p:grpSpPr>
        <a:xfrm>
          <a:off x="0" y="0"/>
          <a:ext cx="0" cy="0"/>
          <a:chOff x="0" y="0"/>
          <a:chExt cx="0" cy="0"/>
        </a:xfrm>
      </p:grpSpPr>
      <p:sp>
        <p:nvSpPr>
          <p:cNvPr id="2" name="Shape 0"/>
          <p:cNvSpPr/>
          <p:nvPr/>
        </p:nvSpPr>
        <p:spPr>
          <a:xfrm>
            <a:off x="457200" y="411480"/>
            <a:ext cx="457200" cy="36576"/>
          </a:xfrm>
          <a:prstGeom prst="rect">
            <a:avLst/>
          </a:prstGeom>
          <a:solidFill>
            <a:srgbClr val="C9A24A"/>
          </a:solidFill>
          <a:ln w="12700">
            <a:solidFill>
              <a:srgbClr val="C9A24A"/>
            </a:solidFill>
            <a:prstDash val="solid"/>
          </a:ln>
        </p:spPr>
        <p:txBody>
          <a:bodyPr/>
          <a:lstStyle/>
          <a:p>
            <a:endParaRPr lang="en-US"/>
          </a:p>
        </p:txBody>
      </p:sp>
      <p:sp>
        <p:nvSpPr>
          <p:cNvPr id="3" name="Text 1"/>
          <p:cNvSpPr/>
          <p:nvPr/>
        </p:nvSpPr>
        <p:spPr>
          <a:xfrm>
            <a:off x="1005840" y="292608"/>
            <a:ext cx="5486400" cy="274320"/>
          </a:xfrm>
          <a:prstGeom prst="rect">
            <a:avLst/>
          </a:prstGeom>
          <a:noFill/>
          <a:ln/>
        </p:spPr>
        <p:txBody>
          <a:bodyPr wrap="square" lIns="0" tIns="0" rIns="0" bIns="0" rtlCol="0" anchor="ctr"/>
          <a:lstStyle/>
          <a:p>
            <a:pPr marL="0" indent="0">
              <a:buNone/>
            </a:pPr>
            <a:r>
              <a:rPr lang="en-US" sz="1100" b="1" kern="0" spc="400" dirty="0">
                <a:solidFill>
                  <a:srgbClr val="C9A24A"/>
                </a:solidFill>
                <a:latin typeface="Calibri" pitchFamily="34" charset="0"/>
                <a:ea typeface="Calibri" pitchFamily="34" charset="-122"/>
                <a:cs typeface="Calibri" pitchFamily="34" charset="-120"/>
              </a:rPr>
              <a:t>GET INVOLVED</a:t>
            </a:r>
            <a:endParaRPr lang="en-US" sz="1100" dirty="0"/>
          </a:p>
        </p:txBody>
      </p:sp>
      <p:sp>
        <p:nvSpPr>
          <p:cNvPr id="4" name="Text 2"/>
          <p:cNvSpPr/>
          <p:nvPr/>
        </p:nvSpPr>
        <p:spPr>
          <a:xfrm>
            <a:off x="457200" y="594360"/>
            <a:ext cx="8229600" cy="640080"/>
          </a:xfrm>
          <a:prstGeom prst="rect">
            <a:avLst/>
          </a:prstGeom>
          <a:noFill/>
          <a:ln/>
        </p:spPr>
        <p:txBody>
          <a:bodyPr wrap="square" lIns="0" tIns="0" rIns="0" bIns="0" rtlCol="0" anchor="ctr"/>
          <a:lstStyle/>
          <a:p>
            <a:pPr marL="0" indent="0">
              <a:buNone/>
            </a:pPr>
            <a:r>
              <a:rPr lang="en-US" sz="3000" b="1" dirty="0">
                <a:solidFill>
                  <a:srgbClr val="0E2A47"/>
                </a:solidFill>
                <a:latin typeface="Georgia" pitchFamily="34" charset="0"/>
                <a:ea typeface="Georgia" pitchFamily="34" charset="-122"/>
                <a:cs typeface="Georgia" pitchFamily="34" charset="-120"/>
              </a:rPr>
              <a:t>Three ways to make a difference</a:t>
            </a:r>
            <a:endParaRPr lang="en-US" sz="3000" dirty="0"/>
          </a:p>
        </p:txBody>
      </p:sp>
      <p:sp>
        <p:nvSpPr>
          <p:cNvPr id="5" name="Shape 3"/>
          <p:cNvSpPr/>
          <p:nvPr/>
        </p:nvSpPr>
        <p:spPr>
          <a:xfrm>
            <a:off x="457200" y="1280160"/>
            <a:ext cx="1097280" cy="0"/>
          </a:xfrm>
          <a:prstGeom prst="line">
            <a:avLst/>
          </a:prstGeom>
          <a:noFill/>
          <a:ln w="19050">
            <a:solidFill>
              <a:srgbClr val="0E2A47"/>
            </a:solidFill>
            <a:prstDash val="solid"/>
          </a:ln>
        </p:spPr>
        <p:txBody>
          <a:bodyPr/>
          <a:lstStyle/>
          <a:p>
            <a:endParaRPr lang="en-US"/>
          </a:p>
        </p:txBody>
      </p:sp>
      <p:pic>
        <p:nvPicPr>
          <p:cNvPr id="6" name="Image 0" descr="/agent/turn3/workspace/images/photorealistic-scene-of-diverse-adult-volunteers-s_2026-06-06T13-33-53_image_DAS_0.jpg"/>
          <p:cNvPicPr>
            <a:picLocks noChangeAspect="1"/>
          </p:cNvPicPr>
          <p:nvPr/>
        </p:nvPicPr>
        <p:blipFill>
          <a:blip r:embed="rId3"/>
          <a:srcRect l="13725" r="13725"/>
          <a:stretch/>
        </p:blipFill>
        <p:spPr>
          <a:xfrm>
            <a:off x="457200" y="1508760"/>
            <a:ext cx="3383280" cy="3108960"/>
          </a:xfrm>
          <a:prstGeom prst="rect">
            <a:avLst/>
          </a:prstGeom>
        </p:spPr>
      </p:pic>
      <p:sp>
        <p:nvSpPr>
          <p:cNvPr id="7" name="Shape 4"/>
          <p:cNvSpPr/>
          <p:nvPr/>
        </p:nvSpPr>
        <p:spPr>
          <a:xfrm>
            <a:off x="4023360" y="1508760"/>
            <a:ext cx="4663440" cy="960120"/>
          </a:xfrm>
          <a:prstGeom prst="rect">
            <a:avLst/>
          </a:prstGeom>
          <a:solidFill>
            <a:srgbClr val="FFFFFF"/>
          </a:solidFill>
          <a:ln w="9525">
            <a:solidFill>
              <a:srgbClr val="E5DDC8"/>
            </a:solidFill>
            <a:prstDash val="solid"/>
          </a:ln>
        </p:spPr>
        <p:txBody>
          <a:bodyPr/>
          <a:lstStyle/>
          <a:p>
            <a:endParaRPr lang="en-US"/>
          </a:p>
        </p:txBody>
      </p:sp>
      <p:sp>
        <p:nvSpPr>
          <p:cNvPr id="8" name="Shape 5"/>
          <p:cNvSpPr/>
          <p:nvPr/>
        </p:nvSpPr>
        <p:spPr>
          <a:xfrm>
            <a:off x="4023360" y="1508760"/>
            <a:ext cx="73152" cy="960120"/>
          </a:xfrm>
          <a:prstGeom prst="rect">
            <a:avLst/>
          </a:prstGeom>
          <a:solidFill>
            <a:srgbClr val="C9A24A"/>
          </a:solidFill>
          <a:ln w="12700">
            <a:solidFill>
              <a:srgbClr val="C9A24A"/>
            </a:solidFill>
            <a:prstDash val="solid"/>
          </a:ln>
        </p:spPr>
        <p:txBody>
          <a:bodyPr/>
          <a:lstStyle/>
          <a:p>
            <a:endParaRPr lang="en-US"/>
          </a:p>
        </p:txBody>
      </p:sp>
      <p:sp>
        <p:nvSpPr>
          <p:cNvPr id="9" name="Text 6"/>
          <p:cNvSpPr/>
          <p:nvPr/>
        </p:nvSpPr>
        <p:spPr>
          <a:xfrm>
            <a:off x="4206240" y="1600200"/>
            <a:ext cx="548640" cy="365760"/>
          </a:xfrm>
          <a:prstGeom prst="rect">
            <a:avLst/>
          </a:prstGeom>
          <a:noFill/>
          <a:ln/>
        </p:spPr>
        <p:txBody>
          <a:bodyPr wrap="square" lIns="0" tIns="0" rIns="0" bIns="0" rtlCol="0" anchor="ctr"/>
          <a:lstStyle/>
          <a:p>
            <a:pPr marL="0" indent="0">
              <a:buNone/>
            </a:pPr>
            <a:r>
              <a:rPr lang="en-US" sz="1800" b="1" dirty="0">
                <a:solidFill>
                  <a:srgbClr val="C9A24A"/>
                </a:solidFill>
                <a:latin typeface="Georgia" pitchFamily="34" charset="0"/>
                <a:ea typeface="Georgia" pitchFamily="34" charset="-122"/>
                <a:cs typeface="Georgia" pitchFamily="34" charset="-120"/>
              </a:rPr>
              <a:t>01</a:t>
            </a:r>
            <a:endParaRPr lang="en-US" sz="1800" dirty="0"/>
          </a:p>
        </p:txBody>
      </p:sp>
      <p:sp>
        <p:nvSpPr>
          <p:cNvPr id="10" name="Text 7"/>
          <p:cNvSpPr/>
          <p:nvPr/>
        </p:nvSpPr>
        <p:spPr>
          <a:xfrm>
            <a:off x="4754880" y="1618488"/>
            <a:ext cx="3840480" cy="274320"/>
          </a:xfrm>
          <a:prstGeom prst="rect">
            <a:avLst/>
          </a:prstGeom>
          <a:noFill/>
          <a:ln/>
        </p:spPr>
        <p:txBody>
          <a:bodyPr wrap="square" lIns="0" tIns="0" rIns="0" bIns="0" rtlCol="0" anchor="ctr"/>
          <a:lstStyle/>
          <a:p>
            <a:pPr marL="0" indent="0">
              <a:buNone/>
            </a:pPr>
            <a:r>
              <a:rPr lang="en-US" sz="1200" b="1" kern="0" spc="400" dirty="0">
                <a:solidFill>
                  <a:srgbClr val="0E2A47"/>
                </a:solidFill>
                <a:latin typeface="Calibri" pitchFamily="34" charset="0"/>
                <a:ea typeface="Calibri" pitchFamily="34" charset="-122"/>
                <a:cs typeface="Calibri" pitchFamily="34" charset="-120"/>
              </a:rPr>
              <a:t>VOLUNTEER</a:t>
            </a:r>
            <a:endParaRPr lang="en-US" sz="1200" dirty="0"/>
          </a:p>
        </p:txBody>
      </p:sp>
      <p:sp>
        <p:nvSpPr>
          <p:cNvPr id="11" name="Text 8"/>
          <p:cNvSpPr/>
          <p:nvPr/>
        </p:nvSpPr>
        <p:spPr>
          <a:xfrm>
            <a:off x="4754880" y="1892808"/>
            <a:ext cx="3840480" cy="365760"/>
          </a:xfrm>
          <a:prstGeom prst="rect">
            <a:avLst/>
          </a:prstGeom>
          <a:noFill/>
          <a:ln/>
        </p:spPr>
        <p:txBody>
          <a:bodyPr wrap="square" lIns="0" tIns="0" rIns="0" bIns="0" rtlCol="0" anchor="ctr"/>
          <a:lstStyle/>
          <a:p>
            <a:pPr marL="0" indent="0">
              <a:buNone/>
            </a:pPr>
            <a:r>
              <a:rPr lang="en-US" sz="1100" dirty="0">
                <a:solidFill>
                  <a:srgbClr val="1A1A1A"/>
                </a:solidFill>
                <a:latin typeface="Calibri" pitchFamily="34" charset="0"/>
                <a:ea typeface="Calibri" pitchFamily="34" charset="-122"/>
                <a:cs typeface="Calibri" pitchFamily="34" charset="-120"/>
              </a:rPr>
              <a:t>Help serve meals, sort donations, and support special events at 801 East.</a:t>
            </a:r>
            <a:endParaRPr lang="en-US" sz="1100" dirty="0"/>
          </a:p>
        </p:txBody>
      </p:sp>
      <p:sp>
        <p:nvSpPr>
          <p:cNvPr id="12" name="Text 9"/>
          <p:cNvSpPr/>
          <p:nvPr/>
        </p:nvSpPr>
        <p:spPr>
          <a:xfrm>
            <a:off x="4754880" y="2203704"/>
            <a:ext cx="3840480" cy="228600"/>
          </a:xfrm>
          <a:prstGeom prst="rect">
            <a:avLst/>
          </a:prstGeom>
          <a:noFill/>
          <a:ln/>
        </p:spPr>
        <p:txBody>
          <a:bodyPr wrap="square" lIns="0" tIns="0" rIns="0" bIns="0" rtlCol="0" anchor="ctr"/>
          <a:lstStyle/>
          <a:p>
            <a:pPr marL="0" indent="0">
              <a:buNone/>
            </a:pPr>
            <a:r>
              <a:rPr lang="en-US" sz="1000" b="1" i="1" dirty="0">
                <a:solidFill>
                  <a:srgbClr val="0E2A47"/>
                </a:solidFill>
                <a:latin typeface="Calibri" pitchFamily="34" charset="0"/>
                <a:ea typeface="Calibri" pitchFamily="34" charset="-122"/>
                <a:cs typeface="Calibri" pitchFamily="34" charset="-120"/>
              </a:rPr>
              <a:t>volunteer@cc-dc.org</a:t>
            </a:r>
            <a:endParaRPr lang="en-US" sz="1000" dirty="0"/>
          </a:p>
        </p:txBody>
      </p:sp>
      <p:sp>
        <p:nvSpPr>
          <p:cNvPr id="13" name="Shape 10"/>
          <p:cNvSpPr/>
          <p:nvPr/>
        </p:nvSpPr>
        <p:spPr>
          <a:xfrm>
            <a:off x="4023360" y="2587752"/>
            <a:ext cx="4663440" cy="960120"/>
          </a:xfrm>
          <a:prstGeom prst="rect">
            <a:avLst/>
          </a:prstGeom>
          <a:solidFill>
            <a:srgbClr val="FFFFFF"/>
          </a:solidFill>
          <a:ln w="9525">
            <a:solidFill>
              <a:srgbClr val="E5DDC8"/>
            </a:solidFill>
            <a:prstDash val="solid"/>
          </a:ln>
        </p:spPr>
        <p:txBody>
          <a:bodyPr/>
          <a:lstStyle/>
          <a:p>
            <a:endParaRPr lang="en-US"/>
          </a:p>
        </p:txBody>
      </p:sp>
      <p:sp>
        <p:nvSpPr>
          <p:cNvPr id="14" name="Shape 11"/>
          <p:cNvSpPr/>
          <p:nvPr/>
        </p:nvSpPr>
        <p:spPr>
          <a:xfrm>
            <a:off x="4023360" y="2587752"/>
            <a:ext cx="73152" cy="960120"/>
          </a:xfrm>
          <a:prstGeom prst="rect">
            <a:avLst/>
          </a:prstGeom>
          <a:solidFill>
            <a:srgbClr val="C9A24A"/>
          </a:solidFill>
          <a:ln w="12700">
            <a:solidFill>
              <a:srgbClr val="C9A24A"/>
            </a:solidFill>
            <a:prstDash val="solid"/>
          </a:ln>
        </p:spPr>
        <p:txBody>
          <a:bodyPr/>
          <a:lstStyle/>
          <a:p>
            <a:endParaRPr lang="en-US"/>
          </a:p>
        </p:txBody>
      </p:sp>
      <p:sp>
        <p:nvSpPr>
          <p:cNvPr id="15" name="Text 12"/>
          <p:cNvSpPr/>
          <p:nvPr/>
        </p:nvSpPr>
        <p:spPr>
          <a:xfrm>
            <a:off x="4206240" y="2679192"/>
            <a:ext cx="548640" cy="365760"/>
          </a:xfrm>
          <a:prstGeom prst="rect">
            <a:avLst/>
          </a:prstGeom>
          <a:noFill/>
          <a:ln/>
        </p:spPr>
        <p:txBody>
          <a:bodyPr wrap="square" lIns="0" tIns="0" rIns="0" bIns="0" rtlCol="0" anchor="ctr"/>
          <a:lstStyle/>
          <a:p>
            <a:pPr marL="0" indent="0">
              <a:buNone/>
            </a:pPr>
            <a:r>
              <a:rPr lang="en-US" sz="1800" b="1" dirty="0">
                <a:solidFill>
                  <a:srgbClr val="C9A24A"/>
                </a:solidFill>
                <a:latin typeface="Georgia" pitchFamily="34" charset="0"/>
                <a:ea typeface="Georgia" pitchFamily="34" charset="-122"/>
                <a:cs typeface="Georgia" pitchFamily="34" charset="-120"/>
              </a:rPr>
              <a:t>02</a:t>
            </a:r>
            <a:endParaRPr lang="en-US" sz="1800" dirty="0"/>
          </a:p>
        </p:txBody>
      </p:sp>
      <p:sp>
        <p:nvSpPr>
          <p:cNvPr id="16" name="Text 13"/>
          <p:cNvSpPr/>
          <p:nvPr/>
        </p:nvSpPr>
        <p:spPr>
          <a:xfrm>
            <a:off x="4754880" y="2697480"/>
            <a:ext cx="3840480" cy="274320"/>
          </a:xfrm>
          <a:prstGeom prst="rect">
            <a:avLst/>
          </a:prstGeom>
          <a:noFill/>
          <a:ln/>
        </p:spPr>
        <p:txBody>
          <a:bodyPr wrap="square" lIns="0" tIns="0" rIns="0" bIns="0" rtlCol="0" anchor="ctr"/>
          <a:lstStyle/>
          <a:p>
            <a:pPr marL="0" indent="0">
              <a:buNone/>
            </a:pPr>
            <a:r>
              <a:rPr lang="en-US" sz="1200" b="1" kern="0" spc="400" dirty="0">
                <a:solidFill>
                  <a:srgbClr val="0E2A47"/>
                </a:solidFill>
                <a:latin typeface="Calibri" pitchFamily="34" charset="0"/>
                <a:ea typeface="Calibri" pitchFamily="34" charset="-122"/>
                <a:cs typeface="Calibri" pitchFamily="34" charset="-120"/>
              </a:rPr>
              <a:t>DONATE</a:t>
            </a:r>
            <a:endParaRPr lang="en-US" sz="1200" dirty="0"/>
          </a:p>
        </p:txBody>
      </p:sp>
      <p:sp>
        <p:nvSpPr>
          <p:cNvPr id="17" name="Text 14"/>
          <p:cNvSpPr/>
          <p:nvPr/>
        </p:nvSpPr>
        <p:spPr>
          <a:xfrm>
            <a:off x="4754880" y="2971800"/>
            <a:ext cx="3840480" cy="365760"/>
          </a:xfrm>
          <a:prstGeom prst="rect">
            <a:avLst/>
          </a:prstGeom>
          <a:noFill/>
          <a:ln/>
        </p:spPr>
        <p:txBody>
          <a:bodyPr wrap="square" lIns="0" tIns="0" rIns="0" bIns="0" rtlCol="0" anchor="ctr"/>
          <a:lstStyle/>
          <a:p>
            <a:pPr marL="0" indent="0">
              <a:buNone/>
            </a:pPr>
            <a:r>
              <a:rPr lang="en-US" sz="1100" dirty="0">
                <a:solidFill>
                  <a:srgbClr val="1A1A1A"/>
                </a:solidFill>
                <a:latin typeface="Calibri" pitchFamily="34" charset="0"/>
                <a:ea typeface="Calibri" pitchFamily="34" charset="-122"/>
                <a:cs typeface="Calibri" pitchFamily="34" charset="-120"/>
              </a:rPr>
              <a:t>Fund meals, case management, and housing supports for the men we serve.</a:t>
            </a:r>
            <a:endParaRPr lang="en-US" sz="1100" dirty="0"/>
          </a:p>
        </p:txBody>
      </p:sp>
      <p:sp>
        <p:nvSpPr>
          <p:cNvPr id="18" name="Text 15"/>
          <p:cNvSpPr/>
          <p:nvPr/>
        </p:nvSpPr>
        <p:spPr>
          <a:xfrm>
            <a:off x="4754880" y="3282696"/>
            <a:ext cx="3840480" cy="228600"/>
          </a:xfrm>
          <a:prstGeom prst="rect">
            <a:avLst/>
          </a:prstGeom>
          <a:noFill/>
          <a:ln/>
        </p:spPr>
        <p:txBody>
          <a:bodyPr wrap="square" lIns="0" tIns="0" rIns="0" bIns="0" rtlCol="0" anchor="ctr"/>
          <a:lstStyle/>
          <a:p>
            <a:pPr marL="0" indent="0">
              <a:buNone/>
            </a:pPr>
            <a:r>
              <a:rPr lang="en-US" sz="1000" b="1" i="1" dirty="0">
                <a:solidFill>
                  <a:srgbClr val="0E2A47"/>
                </a:solidFill>
                <a:latin typeface="Calibri" pitchFamily="34" charset="0"/>
                <a:ea typeface="Calibri" pitchFamily="34" charset="-122"/>
                <a:cs typeface="Calibri" pitchFamily="34" charset="-120"/>
              </a:rPr>
              <a:t>catholiccharitiesdc.org/donate</a:t>
            </a:r>
            <a:endParaRPr lang="en-US" sz="1000" dirty="0"/>
          </a:p>
        </p:txBody>
      </p:sp>
      <p:sp>
        <p:nvSpPr>
          <p:cNvPr id="19" name="Shape 16"/>
          <p:cNvSpPr/>
          <p:nvPr/>
        </p:nvSpPr>
        <p:spPr>
          <a:xfrm>
            <a:off x="4023360" y="3666744"/>
            <a:ext cx="4663440" cy="960120"/>
          </a:xfrm>
          <a:prstGeom prst="rect">
            <a:avLst/>
          </a:prstGeom>
          <a:solidFill>
            <a:srgbClr val="FFFFFF"/>
          </a:solidFill>
          <a:ln w="9525">
            <a:solidFill>
              <a:srgbClr val="E5DDC8"/>
            </a:solidFill>
            <a:prstDash val="solid"/>
          </a:ln>
        </p:spPr>
        <p:txBody>
          <a:bodyPr/>
          <a:lstStyle/>
          <a:p>
            <a:endParaRPr lang="en-US"/>
          </a:p>
        </p:txBody>
      </p:sp>
      <p:sp>
        <p:nvSpPr>
          <p:cNvPr id="20" name="Shape 17"/>
          <p:cNvSpPr/>
          <p:nvPr/>
        </p:nvSpPr>
        <p:spPr>
          <a:xfrm>
            <a:off x="4023360" y="3666744"/>
            <a:ext cx="73152" cy="960120"/>
          </a:xfrm>
          <a:prstGeom prst="rect">
            <a:avLst/>
          </a:prstGeom>
          <a:solidFill>
            <a:srgbClr val="C9A24A"/>
          </a:solidFill>
          <a:ln w="12700">
            <a:solidFill>
              <a:srgbClr val="C9A24A"/>
            </a:solidFill>
            <a:prstDash val="solid"/>
          </a:ln>
        </p:spPr>
        <p:txBody>
          <a:bodyPr/>
          <a:lstStyle/>
          <a:p>
            <a:endParaRPr lang="en-US"/>
          </a:p>
        </p:txBody>
      </p:sp>
      <p:sp>
        <p:nvSpPr>
          <p:cNvPr id="21" name="Text 18"/>
          <p:cNvSpPr/>
          <p:nvPr/>
        </p:nvSpPr>
        <p:spPr>
          <a:xfrm>
            <a:off x="4206240" y="3758184"/>
            <a:ext cx="548640" cy="365760"/>
          </a:xfrm>
          <a:prstGeom prst="rect">
            <a:avLst/>
          </a:prstGeom>
          <a:noFill/>
          <a:ln/>
        </p:spPr>
        <p:txBody>
          <a:bodyPr wrap="square" lIns="0" tIns="0" rIns="0" bIns="0" rtlCol="0" anchor="ctr"/>
          <a:lstStyle/>
          <a:p>
            <a:pPr marL="0" indent="0">
              <a:buNone/>
            </a:pPr>
            <a:r>
              <a:rPr lang="en-US" sz="1800" b="1" dirty="0">
                <a:solidFill>
                  <a:srgbClr val="C9A24A"/>
                </a:solidFill>
                <a:latin typeface="Georgia" pitchFamily="34" charset="0"/>
                <a:ea typeface="Georgia" pitchFamily="34" charset="-122"/>
                <a:cs typeface="Georgia" pitchFamily="34" charset="-120"/>
              </a:rPr>
              <a:t>03</a:t>
            </a:r>
            <a:endParaRPr lang="en-US" sz="1800" dirty="0"/>
          </a:p>
        </p:txBody>
      </p:sp>
      <p:sp>
        <p:nvSpPr>
          <p:cNvPr id="22" name="Text 19"/>
          <p:cNvSpPr/>
          <p:nvPr/>
        </p:nvSpPr>
        <p:spPr>
          <a:xfrm>
            <a:off x="4754880" y="3776472"/>
            <a:ext cx="3840480" cy="274320"/>
          </a:xfrm>
          <a:prstGeom prst="rect">
            <a:avLst/>
          </a:prstGeom>
          <a:noFill/>
          <a:ln/>
        </p:spPr>
        <p:txBody>
          <a:bodyPr wrap="square" lIns="0" tIns="0" rIns="0" bIns="0" rtlCol="0" anchor="ctr"/>
          <a:lstStyle/>
          <a:p>
            <a:pPr marL="0" indent="0">
              <a:buNone/>
            </a:pPr>
            <a:r>
              <a:rPr lang="en-US" sz="1200" b="1" kern="0" spc="400" dirty="0">
                <a:solidFill>
                  <a:srgbClr val="0E2A47"/>
                </a:solidFill>
                <a:latin typeface="Calibri" pitchFamily="34" charset="0"/>
                <a:ea typeface="Calibri" pitchFamily="34" charset="-122"/>
                <a:cs typeface="Calibri" pitchFamily="34" charset="-120"/>
              </a:rPr>
              <a:t>PARTNER</a:t>
            </a:r>
            <a:endParaRPr lang="en-US" sz="1200" dirty="0"/>
          </a:p>
        </p:txBody>
      </p:sp>
      <p:sp>
        <p:nvSpPr>
          <p:cNvPr id="23" name="Text 20"/>
          <p:cNvSpPr/>
          <p:nvPr/>
        </p:nvSpPr>
        <p:spPr>
          <a:xfrm>
            <a:off x="4754880" y="4050792"/>
            <a:ext cx="3840480" cy="365760"/>
          </a:xfrm>
          <a:prstGeom prst="rect">
            <a:avLst/>
          </a:prstGeom>
          <a:noFill/>
          <a:ln/>
        </p:spPr>
        <p:txBody>
          <a:bodyPr wrap="square" lIns="0" tIns="0" rIns="0" bIns="0" rtlCol="0" anchor="ctr"/>
          <a:lstStyle/>
          <a:p>
            <a:pPr marL="0" indent="0">
              <a:buNone/>
            </a:pPr>
            <a:r>
              <a:rPr lang="en-US" sz="1100" dirty="0">
                <a:solidFill>
                  <a:srgbClr val="1A1A1A"/>
                </a:solidFill>
                <a:latin typeface="Calibri" pitchFamily="34" charset="0"/>
                <a:ea typeface="Calibri" pitchFamily="34" charset="-122"/>
                <a:cs typeface="Calibri" pitchFamily="34" charset="-120"/>
              </a:rPr>
              <a:t>Employers and congregations can sponsor work beds or host hiring days.</a:t>
            </a:r>
            <a:endParaRPr lang="en-US" sz="1100" dirty="0"/>
          </a:p>
        </p:txBody>
      </p:sp>
      <p:sp>
        <p:nvSpPr>
          <p:cNvPr id="24" name="Text 21"/>
          <p:cNvSpPr/>
          <p:nvPr/>
        </p:nvSpPr>
        <p:spPr>
          <a:xfrm>
            <a:off x="4754880" y="4361688"/>
            <a:ext cx="3840480" cy="228600"/>
          </a:xfrm>
          <a:prstGeom prst="rect">
            <a:avLst/>
          </a:prstGeom>
          <a:noFill/>
          <a:ln/>
        </p:spPr>
        <p:txBody>
          <a:bodyPr wrap="square" lIns="0" tIns="0" rIns="0" bIns="0" rtlCol="0" anchor="ctr"/>
          <a:lstStyle/>
          <a:p>
            <a:pPr marL="0" indent="0">
              <a:buNone/>
            </a:pPr>
            <a:r>
              <a:rPr lang="en-US" sz="1000" b="1" i="1" dirty="0">
                <a:solidFill>
                  <a:srgbClr val="0E2A47"/>
                </a:solidFill>
                <a:latin typeface="Calibri" pitchFamily="34" charset="0"/>
                <a:ea typeface="Calibri" pitchFamily="34" charset="-122"/>
                <a:cs typeface="Calibri" pitchFamily="34" charset="-120"/>
              </a:rPr>
              <a:t>Connect with our development team</a:t>
            </a:r>
            <a:endParaRPr lang="en-US" sz="1000" dirty="0"/>
          </a:p>
        </p:txBody>
      </p:sp>
      <p:sp>
        <p:nvSpPr>
          <p:cNvPr id="25" name="Shape 22"/>
          <p:cNvSpPr/>
          <p:nvPr/>
        </p:nvSpPr>
        <p:spPr>
          <a:xfrm>
            <a:off x="0" y="4983480"/>
            <a:ext cx="9144000" cy="160020"/>
          </a:xfrm>
          <a:prstGeom prst="rect">
            <a:avLst/>
          </a:prstGeom>
          <a:solidFill>
            <a:srgbClr val="C9A24A"/>
          </a:solidFill>
          <a:ln w="12700">
            <a:solidFill>
              <a:srgbClr val="C9A24A"/>
            </a:solidFill>
            <a:prstDash val="solid"/>
          </a:ln>
        </p:spPr>
        <p:txBody>
          <a:bodyPr/>
          <a:lstStyle/>
          <a:p>
            <a:endParaRPr lang="en-US"/>
          </a:p>
        </p:txBody>
      </p:sp>
      <p:sp>
        <p:nvSpPr>
          <p:cNvPr id="26" name="Text 23"/>
          <p:cNvSpPr/>
          <p:nvPr/>
        </p:nvSpPr>
        <p:spPr>
          <a:xfrm>
            <a:off x="457200" y="4773168"/>
            <a:ext cx="6858000" cy="201168"/>
          </a:xfrm>
          <a:prstGeom prst="rect">
            <a:avLst/>
          </a:prstGeom>
          <a:noFill/>
          <a:ln/>
        </p:spPr>
        <p:txBody>
          <a:bodyPr wrap="square" lIns="0" tIns="0" rIns="0" bIns="0" rtlCol="0" anchor="ctr"/>
          <a:lstStyle/>
          <a:p>
            <a:pPr marL="0" indent="0">
              <a:buNone/>
            </a:pPr>
            <a:r>
              <a:rPr lang="en-US" sz="900" dirty="0">
                <a:solidFill>
                  <a:srgbClr val="6B7280"/>
                </a:solidFill>
                <a:latin typeface="Calibri" pitchFamily="34" charset="0"/>
                <a:ea typeface="Calibri" pitchFamily="34" charset="-122"/>
                <a:cs typeface="Calibri" pitchFamily="34" charset="-120"/>
              </a:rPr>
              <a:t>Catholic Charities of the Archdiocese of Washington  |  801 East Men's Shelter</a:t>
            </a:r>
            <a:endParaRPr lang="en-US" sz="900" dirty="0"/>
          </a:p>
        </p:txBody>
      </p:sp>
      <p:sp>
        <p:nvSpPr>
          <p:cNvPr id="27" name="Text 24"/>
          <p:cNvSpPr/>
          <p:nvPr/>
        </p:nvSpPr>
        <p:spPr>
          <a:xfrm>
            <a:off x="7772400" y="4773168"/>
            <a:ext cx="914400" cy="201168"/>
          </a:xfrm>
          <a:prstGeom prst="rect">
            <a:avLst/>
          </a:prstGeom>
          <a:noFill/>
          <a:ln/>
        </p:spPr>
        <p:txBody>
          <a:bodyPr wrap="square" lIns="0" tIns="0" rIns="0" bIns="0" rtlCol="0" anchor="ctr"/>
          <a:lstStyle/>
          <a:p>
            <a:pPr marL="0" indent="0" algn="r">
              <a:buNone/>
            </a:pPr>
            <a:r>
              <a:rPr lang="en-US" sz="900" dirty="0">
                <a:solidFill>
                  <a:srgbClr val="6B7280"/>
                </a:solidFill>
                <a:latin typeface="Calibri" pitchFamily="34" charset="0"/>
                <a:ea typeface="Calibri" pitchFamily="34" charset="-122"/>
                <a:cs typeface="Calibri" pitchFamily="34" charset="-120"/>
              </a:rPr>
              <a:t>14 / 15</a:t>
            </a:r>
            <a:endParaRPr 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0E2A47"/>
        </a:solidFill>
        <a:effectLst/>
      </p:bgPr>
    </p:bg>
    <p:spTree>
      <p:nvGrpSpPr>
        <p:cNvPr id="1" name=""/>
        <p:cNvGrpSpPr/>
        <p:nvPr/>
      </p:nvGrpSpPr>
      <p:grpSpPr>
        <a:xfrm>
          <a:off x="0" y="0"/>
          <a:ext cx="0" cy="0"/>
          <a:chOff x="0" y="0"/>
          <a:chExt cx="0" cy="0"/>
        </a:xfrm>
      </p:grpSpPr>
      <p:pic>
        <p:nvPicPr>
          <p:cNvPr id="2" name="Image 0" descr="/agent/turn5/workspace/images/photorealistic-warm-scene-of-a-sunrise-over-the-wa_2026-06-06T13-45-17_image_DAS_0.jpg"/>
          <p:cNvPicPr>
            <a:picLocks noChangeAspect="1"/>
          </p:cNvPicPr>
          <p:nvPr/>
        </p:nvPicPr>
        <p:blipFill>
          <a:blip r:embed="rId3"/>
          <a:srcRect t="7813" b="7813"/>
          <a:stretch/>
        </p:blipFill>
        <p:spPr>
          <a:xfrm>
            <a:off x="0" y="0"/>
            <a:ext cx="9144000" cy="5143500"/>
          </a:xfrm>
          <a:prstGeom prst="rect">
            <a:avLst/>
          </a:prstGeom>
        </p:spPr>
      </p:pic>
      <p:sp>
        <p:nvSpPr>
          <p:cNvPr id="3" name="Shape 0"/>
          <p:cNvSpPr/>
          <p:nvPr/>
        </p:nvSpPr>
        <p:spPr>
          <a:xfrm>
            <a:off x="0" y="0"/>
            <a:ext cx="9144000" cy="5143500"/>
          </a:xfrm>
          <a:prstGeom prst="rect">
            <a:avLst/>
          </a:prstGeom>
          <a:solidFill>
            <a:srgbClr val="081A2E">
              <a:alpha val="75000"/>
            </a:srgbClr>
          </a:solidFill>
          <a:ln w="12700">
            <a:solidFill>
              <a:srgbClr val="081A2E">
                <a:alpha val="0"/>
              </a:srgbClr>
            </a:solidFill>
            <a:prstDash val="solid"/>
          </a:ln>
        </p:spPr>
        <p:txBody>
          <a:bodyPr/>
          <a:lstStyle/>
          <a:p>
            <a:endParaRPr lang="en-US"/>
          </a:p>
        </p:txBody>
      </p:sp>
      <p:sp>
        <p:nvSpPr>
          <p:cNvPr id="4" name="Shape 1"/>
          <p:cNvSpPr/>
          <p:nvPr/>
        </p:nvSpPr>
        <p:spPr>
          <a:xfrm>
            <a:off x="0" y="0"/>
            <a:ext cx="164592" cy="5143500"/>
          </a:xfrm>
          <a:prstGeom prst="rect">
            <a:avLst/>
          </a:prstGeom>
          <a:solidFill>
            <a:srgbClr val="C9A24A"/>
          </a:solidFill>
          <a:ln w="12700">
            <a:solidFill>
              <a:srgbClr val="C9A24A"/>
            </a:solidFill>
            <a:prstDash val="solid"/>
          </a:ln>
        </p:spPr>
        <p:txBody>
          <a:bodyPr/>
          <a:lstStyle/>
          <a:p>
            <a:endParaRPr lang="en-US"/>
          </a:p>
        </p:txBody>
      </p:sp>
      <p:sp>
        <p:nvSpPr>
          <p:cNvPr id="5" name="Text 2"/>
          <p:cNvSpPr/>
          <p:nvPr/>
        </p:nvSpPr>
        <p:spPr>
          <a:xfrm>
            <a:off x="640080" y="640080"/>
            <a:ext cx="7772400" cy="411480"/>
          </a:xfrm>
          <a:prstGeom prst="rect">
            <a:avLst/>
          </a:prstGeom>
          <a:noFill/>
          <a:ln/>
        </p:spPr>
        <p:txBody>
          <a:bodyPr wrap="square" lIns="0" tIns="0" rIns="0" bIns="0" rtlCol="0" anchor="ctr"/>
          <a:lstStyle/>
          <a:p>
            <a:pPr marL="0" indent="0">
              <a:buNone/>
            </a:pPr>
            <a:r>
              <a:rPr lang="en-US" sz="1200" b="1" kern="0" spc="600" dirty="0">
                <a:solidFill>
                  <a:srgbClr val="E0BE6C"/>
                </a:solidFill>
                <a:latin typeface="Calibri" pitchFamily="34" charset="0"/>
                <a:ea typeface="Calibri" pitchFamily="34" charset="-122"/>
                <a:cs typeface="Calibri" pitchFamily="34" charset="-120"/>
              </a:rPr>
              <a:t>THANK YOU</a:t>
            </a:r>
            <a:endParaRPr lang="en-US" sz="1200" dirty="0"/>
          </a:p>
        </p:txBody>
      </p:sp>
      <p:sp>
        <p:nvSpPr>
          <p:cNvPr id="6" name="Text 3"/>
          <p:cNvSpPr/>
          <p:nvPr/>
        </p:nvSpPr>
        <p:spPr>
          <a:xfrm>
            <a:off x="640080" y="1051560"/>
            <a:ext cx="7772400" cy="914400"/>
          </a:xfrm>
          <a:prstGeom prst="rect">
            <a:avLst/>
          </a:prstGeom>
          <a:noFill/>
          <a:ln/>
        </p:spPr>
        <p:txBody>
          <a:bodyPr wrap="square" lIns="0" tIns="0" rIns="0" bIns="0" rtlCol="0" anchor="ctr"/>
          <a:lstStyle/>
          <a:p>
            <a:pPr marL="0" indent="0">
              <a:buNone/>
            </a:pPr>
            <a:r>
              <a:rPr lang="en-US" sz="4000" b="1" dirty="0">
                <a:solidFill>
                  <a:srgbClr val="F5EFE0"/>
                </a:solidFill>
                <a:latin typeface="Georgia" pitchFamily="34" charset="0"/>
                <a:ea typeface="Georgia" pitchFamily="34" charset="-122"/>
                <a:cs typeface="Georgia" pitchFamily="34" charset="-120"/>
              </a:rPr>
              <a:t>Help us help those in need.</a:t>
            </a:r>
            <a:endParaRPr lang="en-US" sz="4000" dirty="0"/>
          </a:p>
        </p:txBody>
      </p:sp>
      <p:sp>
        <p:nvSpPr>
          <p:cNvPr id="7" name="Shape 4"/>
          <p:cNvSpPr/>
          <p:nvPr/>
        </p:nvSpPr>
        <p:spPr>
          <a:xfrm>
            <a:off x="640080" y="2057400"/>
            <a:ext cx="1280160" cy="45720"/>
          </a:xfrm>
          <a:prstGeom prst="rect">
            <a:avLst/>
          </a:prstGeom>
          <a:solidFill>
            <a:srgbClr val="C9A24A"/>
          </a:solidFill>
          <a:ln w="12700">
            <a:solidFill>
              <a:srgbClr val="C9A24A"/>
            </a:solidFill>
            <a:prstDash val="solid"/>
          </a:ln>
        </p:spPr>
        <p:txBody>
          <a:bodyPr/>
          <a:lstStyle/>
          <a:p>
            <a:endParaRPr lang="en-US"/>
          </a:p>
        </p:txBody>
      </p:sp>
      <p:sp>
        <p:nvSpPr>
          <p:cNvPr id="8" name="Shape 5"/>
          <p:cNvSpPr/>
          <p:nvPr/>
        </p:nvSpPr>
        <p:spPr>
          <a:xfrm>
            <a:off x="640080" y="2423160"/>
            <a:ext cx="1874520" cy="1737360"/>
          </a:xfrm>
          <a:prstGeom prst="rect">
            <a:avLst/>
          </a:prstGeom>
          <a:solidFill>
            <a:srgbClr val="081A2E"/>
          </a:solidFill>
          <a:ln w="12700">
            <a:solidFill>
              <a:srgbClr val="081A2E"/>
            </a:solidFill>
            <a:prstDash val="solid"/>
          </a:ln>
        </p:spPr>
        <p:txBody>
          <a:bodyPr/>
          <a:lstStyle/>
          <a:p>
            <a:endParaRPr lang="en-US"/>
          </a:p>
        </p:txBody>
      </p:sp>
      <p:sp>
        <p:nvSpPr>
          <p:cNvPr id="9" name="Shape 6"/>
          <p:cNvSpPr/>
          <p:nvPr/>
        </p:nvSpPr>
        <p:spPr>
          <a:xfrm>
            <a:off x="640080" y="2423160"/>
            <a:ext cx="1874520" cy="54864"/>
          </a:xfrm>
          <a:prstGeom prst="rect">
            <a:avLst/>
          </a:prstGeom>
          <a:solidFill>
            <a:srgbClr val="C9A24A"/>
          </a:solidFill>
          <a:ln w="12700">
            <a:solidFill>
              <a:srgbClr val="C9A24A"/>
            </a:solidFill>
            <a:prstDash val="solid"/>
          </a:ln>
        </p:spPr>
        <p:txBody>
          <a:bodyPr/>
          <a:lstStyle/>
          <a:p>
            <a:endParaRPr lang="en-US"/>
          </a:p>
        </p:txBody>
      </p:sp>
      <p:sp>
        <p:nvSpPr>
          <p:cNvPr id="10" name="Text 7"/>
          <p:cNvSpPr/>
          <p:nvPr/>
        </p:nvSpPr>
        <p:spPr>
          <a:xfrm>
            <a:off x="822960" y="2542032"/>
            <a:ext cx="1508760" cy="320040"/>
          </a:xfrm>
          <a:prstGeom prst="rect">
            <a:avLst/>
          </a:prstGeom>
          <a:noFill/>
          <a:ln/>
        </p:spPr>
        <p:txBody>
          <a:bodyPr wrap="square" lIns="0" tIns="0" rIns="0" bIns="0" rtlCol="0" anchor="ctr"/>
          <a:lstStyle/>
          <a:p>
            <a:pPr marL="0" indent="0">
              <a:buNone/>
            </a:pPr>
            <a:r>
              <a:rPr lang="en-US" sz="1000" b="1" kern="0" spc="300" dirty="0">
                <a:solidFill>
                  <a:srgbClr val="E0BE6C"/>
                </a:solidFill>
                <a:latin typeface="Calibri" pitchFamily="34" charset="0"/>
                <a:ea typeface="Calibri" pitchFamily="34" charset="-122"/>
                <a:cs typeface="Calibri" pitchFamily="34" charset="-120"/>
              </a:rPr>
              <a:t>ADDRESS</a:t>
            </a:r>
            <a:endParaRPr lang="en-US" sz="1000" dirty="0"/>
          </a:p>
        </p:txBody>
      </p:sp>
      <p:sp>
        <p:nvSpPr>
          <p:cNvPr id="11" name="Text 8"/>
          <p:cNvSpPr/>
          <p:nvPr/>
        </p:nvSpPr>
        <p:spPr>
          <a:xfrm>
            <a:off x="822960" y="2880360"/>
            <a:ext cx="1508760" cy="1188720"/>
          </a:xfrm>
          <a:prstGeom prst="rect">
            <a:avLst/>
          </a:prstGeom>
          <a:noFill/>
          <a:ln/>
        </p:spPr>
        <p:txBody>
          <a:bodyPr wrap="square" lIns="0" tIns="0" rIns="0" bIns="0" rtlCol="0" anchor="ctr"/>
          <a:lstStyle/>
          <a:p>
            <a:pPr marL="0" indent="0">
              <a:buNone/>
            </a:pPr>
            <a:r>
              <a:rPr lang="en-US" sz="1100" dirty="0">
                <a:solidFill>
                  <a:srgbClr val="F5EFE0"/>
                </a:solidFill>
                <a:latin typeface="Calibri" pitchFamily="34" charset="0"/>
                <a:ea typeface="Calibri" pitchFamily="34" charset="-122"/>
                <a:cs typeface="Calibri" pitchFamily="34" charset="-120"/>
              </a:rPr>
              <a:t>801 East Building</a:t>
            </a:r>
            <a:endParaRPr lang="en-US" sz="1100" dirty="0"/>
          </a:p>
          <a:p>
            <a:pPr marL="0" indent="0">
              <a:buNone/>
            </a:pPr>
            <a:r>
              <a:rPr lang="en-US" sz="1100" dirty="0">
                <a:solidFill>
                  <a:srgbClr val="F5EFE0"/>
                </a:solidFill>
                <a:latin typeface="Calibri" pitchFamily="34" charset="0"/>
                <a:ea typeface="Calibri" pitchFamily="34" charset="-122"/>
                <a:cs typeface="Calibri" pitchFamily="34" charset="-120"/>
              </a:rPr>
              <a:t>2700 Martin Luther King Jr. Ave. SE</a:t>
            </a:r>
            <a:endParaRPr lang="en-US" sz="1100" dirty="0"/>
          </a:p>
          <a:p>
            <a:pPr marL="0" indent="0">
              <a:buNone/>
            </a:pPr>
            <a:r>
              <a:rPr lang="en-US" sz="1100" dirty="0">
                <a:solidFill>
                  <a:srgbClr val="F5EFE0"/>
                </a:solidFill>
                <a:latin typeface="Calibri" pitchFamily="34" charset="0"/>
                <a:ea typeface="Calibri" pitchFamily="34" charset="-122"/>
                <a:cs typeface="Calibri" pitchFamily="34" charset="-120"/>
              </a:rPr>
              <a:t>Washington, DC 20032</a:t>
            </a:r>
            <a:endParaRPr lang="en-US" sz="1100" dirty="0"/>
          </a:p>
        </p:txBody>
      </p:sp>
      <p:sp>
        <p:nvSpPr>
          <p:cNvPr id="12" name="Shape 9"/>
          <p:cNvSpPr/>
          <p:nvPr/>
        </p:nvSpPr>
        <p:spPr>
          <a:xfrm>
            <a:off x="2697480" y="2423160"/>
            <a:ext cx="1874520" cy="1737360"/>
          </a:xfrm>
          <a:prstGeom prst="rect">
            <a:avLst/>
          </a:prstGeom>
          <a:solidFill>
            <a:srgbClr val="081A2E"/>
          </a:solidFill>
          <a:ln w="12700">
            <a:solidFill>
              <a:srgbClr val="081A2E"/>
            </a:solidFill>
            <a:prstDash val="solid"/>
          </a:ln>
        </p:spPr>
        <p:txBody>
          <a:bodyPr/>
          <a:lstStyle/>
          <a:p>
            <a:endParaRPr lang="en-US"/>
          </a:p>
        </p:txBody>
      </p:sp>
      <p:sp>
        <p:nvSpPr>
          <p:cNvPr id="13" name="Shape 10"/>
          <p:cNvSpPr/>
          <p:nvPr/>
        </p:nvSpPr>
        <p:spPr>
          <a:xfrm>
            <a:off x="2697480" y="2423160"/>
            <a:ext cx="1874520" cy="54864"/>
          </a:xfrm>
          <a:prstGeom prst="rect">
            <a:avLst/>
          </a:prstGeom>
          <a:solidFill>
            <a:srgbClr val="C9A24A"/>
          </a:solidFill>
          <a:ln w="12700">
            <a:solidFill>
              <a:srgbClr val="C9A24A"/>
            </a:solidFill>
            <a:prstDash val="solid"/>
          </a:ln>
        </p:spPr>
        <p:txBody>
          <a:bodyPr/>
          <a:lstStyle/>
          <a:p>
            <a:endParaRPr lang="en-US"/>
          </a:p>
        </p:txBody>
      </p:sp>
      <p:sp>
        <p:nvSpPr>
          <p:cNvPr id="14" name="Text 11"/>
          <p:cNvSpPr/>
          <p:nvPr/>
        </p:nvSpPr>
        <p:spPr>
          <a:xfrm>
            <a:off x="2880360" y="2542032"/>
            <a:ext cx="1508760" cy="320040"/>
          </a:xfrm>
          <a:prstGeom prst="rect">
            <a:avLst/>
          </a:prstGeom>
          <a:noFill/>
          <a:ln/>
        </p:spPr>
        <p:txBody>
          <a:bodyPr wrap="square" lIns="0" tIns="0" rIns="0" bIns="0" rtlCol="0" anchor="ctr"/>
          <a:lstStyle/>
          <a:p>
            <a:pPr marL="0" indent="0">
              <a:buNone/>
            </a:pPr>
            <a:r>
              <a:rPr lang="en-US" sz="1000" b="1" kern="0" spc="300" dirty="0">
                <a:solidFill>
                  <a:srgbClr val="E0BE6C"/>
                </a:solidFill>
                <a:latin typeface="Calibri" pitchFamily="34" charset="0"/>
                <a:ea typeface="Calibri" pitchFamily="34" charset="-122"/>
                <a:cs typeface="Calibri" pitchFamily="34" charset="-120"/>
              </a:rPr>
              <a:t>PROGRAM LINE</a:t>
            </a:r>
            <a:endParaRPr lang="en-US" sz="1000" dirty="0"/>
          </a:p>
        </p:txBody>
      </p:sp>
      <p:sp>
        <p:nvSpPr>
          <p:cNvPr id="15" name="Text 12"/>
          <p:cNvSpPr/>
          <p:nvPr/>
        </p:nvSpPr>
        <p:spPr>
          <a:xfrm>
            <a:off x="2880360" y="2880360"/>
            <a:ext cx="1508760" cy="1188720"/>
          </a:xfrm>
          <a:prstGeom prst="rect">
            <a:avLst/>
          </a:prstGeom>
          <a:noFill/>
          <a:ln/>
        </p:spPr>
        <p:txBody>
          <a:bodyPr wrap="square" lIns="0" tIns="0" rIns="0" bIns="0" rtlCol="0" anchor="ctr"/>
          <a:lstStyle/>
          <a:p>
            <a:pPr marL="0" indent="0">
              <a:buNone/>
            </a:pPr>
            <a:r>
              <a:rPr lang="en-US" sz="1100" dirty="0">
                <a:solidFill>
                  <a:srgbClr val="F5EFE0"/>
                </a:solidFill>
                <a:latin typeface="Calibri" pitchFamily="34" charset="0"/>
                <a:ea typeface="Calibri" pitchFamily="34" charset="-122"/>
                <a:cs typeface="Calibri" pitchFamily="34" charset="-120"/>
              </a:rPr>
              <a:t>(202) 561-4014</a:t>
            </a:r>
            <a:endParaRPr lang="en-US" sz="1100" dirty="0"/>
          </a:p>
        </p:txBody>
      </p:sp>
      <p:sp>
        <p:nvSpPr>
          <p:cNvPr id="16" name="Shape 13"/>
          <p:cNvSpPr/>
          <p:nvPr/>
        </p:nvSpPr>
        <p:spPr>
          <a:xfrm>
            <a:off x="4754880" y="2423160"/>
            <a:ext cx="1874520" cy="1737360"/>
          </a:xfrm>
          <a:prstGeom prst="rect">
            <a:avLst/>
          </a:prstGeom>
          <a:solidFill>
            <a:srgbClr val="081A2E"/>
          </a:solidFill>
          <a:ln w="12700">
            <a:solidFill>
              <a:srgbClr val="081A2E"/>
            </a:solidFill>
            <a:prstDash val="solid"/>
          </a:ln>
        </p:spPr>
        <p:txBody>
          <a:bodyPr/>
          <a:lstStyle/>
          <a:p>
            <a:endParaRPr lang="en-US"/>
          </a:p>
        </p:txBody>
      </p:sp>
      <p:sp>
        <p:nvSpPr>
          <p:cNvPr id="17" name="Shape 14"/>
          <p:cNvSpPr/>
          <p:nvPr/>
        </p:nvSpPr>
        <p:spPr>
          <a:xfrm>
            <a:off x="4754880" y="2423160"/>
            <a:ext cx="1874520" cy="54864"/>
          </a:xfrm>
          <a:prstGeom prst="rect">
            <a:avLst/>
          </a:prstGeom>
          <a:solidFill>
            <a:srgbClr val="C9A24A"/>
          </a:solidFill>
          <a:ln w="12700">
            <a:solidFill>
              <a:srgbClr val="C9A24A"/>
            </a:solidFill>
            <a:prstDash val="solid"/>
          </a:ln>
        </p:spPr>
        <p:txBody>
          <a:bodyPr/>
          <a:lstStyle/>
          <a:p>
            <a:endParaRPr lang="en-US"/>
          </a:p>
        </p:txBody>
      </p:sp>
      <p:sp>
        <p:nvSpPr>
          <p:cNvPr id="18" name="Text 15"/>
          <p:cNvSpPr/>
          <p:nvPr/>
        </p:nvSpPr>
        <p:spPr>
          <a:xfrm>
            <a:off x="4937760" y="2542032"/>
            <a:ext cx="1508760" cy="320040"/>
          </a:xfrm>
          <a:prstGeom prst="rect">
            <a:avLst/>
          </a:prstGeom>
          <a:noFill/>
          <a:ln/>
        </p:spPr>
        <p:txBody>
          <a:bodyPr wrap="square" lIns="0" tIns="0" rIns="0" bIns="0" rtlCol="0" anchor="ctr"/>
          <a:lstStyle/>
          <a:p>
            <a:pPr marL="0" indent="0">
              <a:buNone/>
            </a:pPr>
            <a:r>
              <a:rPr lang="en-US" sz="1000" b="1" kern="0" spc="300" dirty="0">
                <a:solidFill>
                  <a:srgbClr val="E0BE6C"/>
                </a:solidFill>
                <a:latin typeface="Calibri" pitchFamily="34" charset="0"/>
                <a:ea typeface="Calibri" pitchFamily="34" charset="-122"/>
                <a:cs typeface="Calibri" pitchFamily="34" charset="-120"/>
              </a:rPr>
              <a:t>D.C. SHELTER HOTLINE</a:t>
            </a:r>
            <a:endParaRPr lang="en-US" sz="1000" dirty="0"/>
          </a:p>
        </p:txBody>
      </p:sp>
      <p:sp>
        <p:nvSpPr>
          <p:cNvPr id="19" name="Text 16"/>
          <p:cNvSpPr/>
          <p:nvPr/>
        </p:nvSpPr>
        <p:spPr>
          <a:xfrm>
            <a:off x="4937760" y="2880360"/>
            <a:ext cx="1508760" cy="1188720"/>
          </a:xfrm>
          <a:prstGeom prst="rect">
            <a:avLst/>
          </a:prstGeom>
          <a:noFill/>
          <a:ln/>
        </p:spPr>
        <p:txBody>
          <a:bodyPr wrap="square" lIns="0" tIns="0" rIns="0" bIns="0" rtlCol="0" anchor="ctr"/>
          <a:lstStyle/>
          <a:p>
            <a:pPr marL="0" indent="0">
              <a:buNone/>
            </a:pPr>
            <a:r>
              <a:rPr lang="en-US" sz="1100" dirty="0">
                <a:solidFill>
                  <a:srgbClr val="F5EFE0"/>
                </a:solidFill>
                <a:latin typeface="Calibri" pitchFamily="34" charset="0"/>
                <a:ea typeface="Calibri" pitchFamily="34" charset="-122"/>
                <a:cs typeface="Calibri" pitchFamily="34" charset="-120"/>
              </a:rPr>
              <a:t>1-800-535-7252</a:t>
            </a:r>
            <a:endParaRPr lang="en-US" sz="1100" dirty="0"/>
          </a:p>
        </p:txBody>
      </p:sp>
      <p:sp>
        <p:nvSpPr>
          <p:cNvPr id="20" name="Shape 17"/>
          <p:cNvSpPr/>
          <p:nvPr/>
        </p:nvSpPr>
        <p:spPr>
          <a:xfrm>
            <a:off x="6812280" y="2423160"/>
            <a:ext cx="1874520" cy="1737360"/>
          </a:xfrm>
          <a:prstGeom prst="rect">
            <a:avLst/>
          </a:prstGeom>
          <a:solidFill>
            <a:srgbClr val="081A2E"/>
          </a:solidFill>
          <a:ln w="12700">
            <a:solidFill>
              <a:srgbClr val="081A2E"/>
            </a:solidFill>
            <a:prstDash val="solid"/>
          </a:ln>
        </p:spPr>
        <p:txBody>
          <a:bodyPr/>
          <a:lstStyle/>
          <a:p>
            <a:endParaRPr lang="en-US"/>
          </a:p>
        </p:txBody>
      </p:sp>
      <p:sp>
        <p:nvSpPr>
          <p:cNvPr id="21" name="Shape 18"/>
          <p:cNvSpPr/>
          <p:nvPr/>
        </p:nvSpPr>
        <p:spPr>
          <a:xfrm>
            <a:off x="6812280" y="2423160"/>
            <a:ext cx="1874520" cy="54864"/>
          </a:xfrm>
          <a:prstGeom prst="rect">
            <a:avLst/>
          </a:prstGeom>
          <a:solidFill>
            <a:srgbClr val="C9A24A"/>
          </a:solidFill>
          <a:ln w="12700">
            <a:solidFill>
              <a:srgbClr val="C9A24A"/>
            </a:solidFill>
            <a:prstDash val="solid"/>
          </a:ln>
        </p:spPr>
        <p:txBody>
          <a:bodyPr/>
          <a:lstStyle/>
          <a:p>
            <a:endParaRPr lang="en-US"/>
          </a:p>
        </p:txBody>
      </p:sp>
      <p:sp>
        <p:nvSpPr>
          <p:cNvPr id="22" name="Text 19"/>
          <p:cNvSpPr/>
          <p:nvPr/>
        </p:nvSpPr>
        <p:spPr>
          <a:xfrm>
            <a:off x="6995160" y="2542032"/>
            <a:ext cx="1508760" cy="320040"/>
          </a:xfrm>
          <a:prstGeom prst="rect">
            <a:avLst/>
          </a:prstGeom>
          <a:noFill/>
          <a:ln/>
        </p:spPr>
        <p:txBody>
          <a:bodyPr wrap="square" lIns="0" tIns="0" rIns="0" bIns="0" rtlCol="0" anchor="ctr"/>
          <a:lstStyle/>
          <a:p>
            <a:pPr marL="0" indent="0">
              <a:buNone/>
            </a:pPr>
            <a:r>
              <a:rPr lang="en-US" sz="1000" b="1" kern="0" spc="300" dirty="0">
                <a:solidFill>
                  <a:srgbClr val="E0BE6C"/>
                </a:solidFill>
                <a:latin typeface="Calibri" pitchFamily="34" charset="0"/>
                <a:ea typeface="Calibri" pitchFamily="34" charset="-122"/>
                <a:cs typeface="Calibri" pitchFamily="34" charset="-120"/>
              </a:rPr>
              <a:t>ONLINE</a:t>
            </a:r>
            <a:endParaRPr lang="en-US" sz="1000" dirty="0"/>
          </a:p>
        </p:txBody>
      </p:sp>
      <p:sp>
        <p:nvSpPr>
          <p:cNvPr id="23" name="Text 20"/>
          <p:cNvSpPr/>
          <p:nvPr/>
        </p:nvSpPr>
        <p:spPr>
          <a:xfrm>
            <a:off x="6995160" y="2880360"/>
            <a:ext cx="1508760" cy="1188720"/>
          </a:xfrm>
          <a:prstGeom prst="rect">
            <a:avLst/>
          </a:prstGeom>
          <a:noFill/>
          <a:ln/>
        </p:spPr>
        <p:txBody>
          <a:bodyPr wrap="square" lIns="0" tIns="0" rIns="0" bIns="0" rtlCol="0" anchor="ctr"/>
          <a:lstStyle/>
          <a:p>
            <a:pPr marL="0" indent="0">
              <a:buNone/>
            </a:pPr>
            <a:r>
              <a:rPr lang="en-US" sz="1100" dirty="0">
                <a:solidFill>
                  <a:srgbClr val="F5EFE0"/>
                </a:solidFill>
                <a:latin typeface="Calibri" pitchFamily="34" charset="0"/>
                <a:ea typeface="Calibri" pitchFamily="34" charset="-122"/>
                <a:cs typeface="Calibri" pitchFamily="34" charset="-120"/>
              </a:rPr>
              <a:t>catholiccharitiesdc.org</a:t>
            </a:r>
            <a:endParaRPr lang="en-US" sz="1100" dirty="0"/>
          </a:p>
        </p:txBody>
      </p:sp>
      <p:sp>
        <p:nvSpPr>
          <p:cNvPr id="24" name="Text 21"/>
          <p:cNvSpPr/>
          <p:nvPr/>
        </p:nvSpPr>
        <p:spPr>
          <a:xfrm>
            <a:off x="640080" y="4343400"/>
            <a:ext cx="7772400" cy="320040"/>
          </a:xfrm>
          <a:prstGeom prst="rect">
            <a:avLst/>
          </a:prstGeom>
          <a:noFill/>
          <a:ln/>
        </p:spPr>
        <p:txBody>
          <a:bodyPr wrap="square" lIns="0" tIns="0" rIns="0" bIns="0" rtlCol="0" anchor="ctr"/>
          <a:lstStyle/>
          <a:p>
            <a:pPr marL="0" indent="0">
              <a:buNone/>
            </a:pPr>
            <a:r>
              <a:rPr lang="en-US" sz="1100" i="1" dirty="0">
                <a:solidFill>
                  <a:srgbClr val="E0BE6C"/>
                </a:solidFill>
                <a:latin typeface="Georgia" pitchFamily="34" charset="0"/>
                <a:ea typeface="Georgia" pitchFamily="34" charset="-122"/>
                <a:cs typeface="Georgia" pitchFamily="34" charset="-120"/>
              </a:rPr>
              <a:t>Catholic Charities of the Archdiocese of Washington</a:t>
            </a:r>
            <a:endParaRPr lang="en-US" sz="1100" dirty="0"/>
          </a:p>
        </p:txBody>
      </p:sp>
      <p:sp>
        <p:nvSpPr>
          <p:cNvPr id="25" name="Shape 22"/>
          <p:cNvSpPr/>
          <p:nvPr/>
        </p:nvSpPr>
        <p:spPr>
          <a:xfrm>
            <a:off x="0" y="4983480"/>
            <a:ext cx="9144000" cy="160020"/>
          </a:xfrm>
          <a:prstGeom prst="rect">
            <a:avLst/>
          </a:prstGeom>
          <a:solidFill>
            <a:srgbClr val="C9A24A"/>
          </a:solidFill>
          <a:ln w="12700">
            <a:solidFill>
              <a:srgbClr val="C9A24A"/>
            </a:solidFill>
            <a:prstDash val="solid"/>
          </a:ln>
        </p:spPr>
        <p:txBody>
          <a:bodyPr/>
          <a:lstStyle/>
          <a:p>
            <a:endParaRPr lang="en-US"/>
          </a:p>
        </p:txBody>
      </p:sp>
      <p:sp>
        <p:nvSpPr>
          <p:cNvPr id="26" name="Text 23"/>
          <p:cNvSpPr/>
          <p:nvPr/>
        </p:nvSpPr>
        <p:spPr>
          <a:xfrm>
            <a:off x="457200" y="4773168"/>
            <a:ext cx="6858000" cy="201168"/>
          </a:xfrm>
          <a:prstGeom prst="rect">
            <a:avLst/>
          </a:prstGeom>
          <a:noFill/>
          <a:ln/>
        </p:spPr>
        <p:txBody>
          <a:bodyPr wrap="square" lIns="0" tIns="0" rIns="0" bIns="0" rtlCol="0" anchor="ctr"/>
          <a:lstStyle/>
          <a:p>
            <a:pPr marL="0" indent="0">
              <a:buNone/>
            </a:pPr>
            <a:r>
              <a:rPr lang="en-US" sz="900" dirty="0">
                <a:solidFill>
                  <a:srgbClr val="D7D2C2"/>
                </a:solidFill>
                <a:latin typeface="Calibri" pitchFamily="34" charset="0"/>
                <a:ea typeface="Calibri" pitchFamily="34" charset="-122"/>
                <a:cs typeface="Calibri" pitchFamily="34" charset="-120"/>
              </a:rPr>
              <a:t>Catholic Charities of the Archdiocese of Washington  |  801 East Men's Shelter</a:t>
            </a:r>
            <a:endParaRPr lang="en-US" sz="900" dirty="0"/>
          </a:p>
        </p:txBody>
      </p:sp>
      <p:sp>
        <p:nvSpPr>
          <p:cNvPr id="27" name="Text 24"/>
          <p:cNvSpPr/>
          <p:nvPr/>
        </p:nvSpPr>
        <p:spPr>
          <a:xfrm>
            <a:off x="7772400" y="4773168"/>
            <a:ext cx="914400" cy="201168"/>
          </a:xfrm>
          <a:prstGeom prst="rect">
            <a:avLst/>
          </a:prstGeom>
          <a:noFill/>
          <a:ln/>
        </p:spPr>
        <p:txBody>
          <a:bodyPr wrap="square" lIns="0" tIns="0" rIns="0" bIns="0" rtlCol="0" anchor="ctr"/>
          <a:lstStyle/>
          <a:p>
            <a:pPr marL="0" indent="0" algn="r">
              <a:buNone/>
            </a:pPr>
            <a:r>
              <a:rPr lang="en-US" sz="900" dirty="0">
                <a:solidFill>
                  <a:srgbClr val="D7D2C2"/>
                </a:solidFill>
                <a:latin typeface="Calibri" pitchFamily="34" charset="0"/>
                <a:ea typeface="Calibri" pitchFamily="34" charset="-122"/>
                <a:cs typeface="Calibri" pitchFamily="34" charset="-120"/>
              </a:rPr>
              <a:t>15 / 15</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AF6EC"/>
        </a:solidFill>
        <a:effectLst/>
      </p:bgPr>
    </p:bg>
    <p:spTree>
      <p:nvGrpSpPr>
        <p:cNvPr id="1" name=""/>
        <p:cNvGrpSpPr/>
        <p:nvPr/>
      </p:nvGrpSpPr>
      <p:grpSpPr>
        <a:xfrm>
          <a:off x="0" y="0"/>
          <a:ext cx="0" cy="0"/>
          <a:chOff x="0" y="0"/>
          <a:chExt cx="0" cy="0"/>
        </a:xfrm>
      </p:grpSpPr>
      <p:sp>
        <p:nvSpPr>
          <p:cNvPr id="2" name="Shape 0"/>
          <p:cNvSpPr/>
          <p:nvPr/>
        </p:nvSpPr>
        <p:spPr>
          <a:xfrm>
            <a:off x="457200" y="411480"/>
            <a:ext cx="457200" cy="36576"/>
          </a:xfrm>
          <a:prstGeom prst="rect">
            <a:avLst/>
          </a:prstGeom>
          <a:solidFill>
            <a:srgbClr val="C9A24A"/>
          </a:solidFill>
          <a:ln w="12700">
            <a:solidFill>
              <a:srgbClr val="C9A24A"/>
            </a:solidFill>
            <a:prstDash val="solid"/>
          </a:ln>
        </p:spPr>
        <p:txBody>
          <a:bodyPr/>
          <a:lstStyle/>
          <a:p>
            <a:endParaRPr lang="en-US"/>
          </a:p>
        </p:txBody>
      </p:sp>
      <p:sp>
        <p:nvSpPr>
          <p:cNvPr id="3" name="Text 1"/>
          <p:cNvSpPr/>
          <p:nvPr/>
        </p:nvSpPr>
        <p:spPr>
          <a:xfrm>
            <a:off x="1005840" y="292608"/>
            <a:ext cx="5486400" cy="274320"/>
          </a:xfrm>
          <a:prstGeom prst="rect">
            <a:avLst/>
          </a:prstGeom>
          <a:noFill/>
          <a:ln/>
        </p:spPr>
        <p:txBody>
          <a:bodyPr wrap="square" lIns="0" tIns="0" rIns="0" bIns="0" rtlCol="0" anchor="ctr"/>
          <a:lstStyle/>
          <a:p>
            <a:pPr marL="0" indent="0">
              <a:buNone/>
            </a:pPr>
            <a:r>
              <a:rPr lang="en-US" sz="1100" b="1" kern="0" spc="400" dirty="0">
                <a:solidFill>
                  <a:srgbClr val="C9A24A"/>
                </a:solidFill>
                <a:latin typeface="Calibri" pitchFamily="34" charset="0"/>
                <a:ea typeface="Calibri" pitchFamily="34" charset="-122"/>
                <a:cs typeface="Calibri" pitchFamily="34" charset="-120"/>
              </a:rPr>
              <a:t>AT A GLANCE</a:t>
            </a:r>
            <a:endParaRPr lang="en-US" sz="1100" dirty="0"/>
          </a:p>
        </p:txBody>
      </p:sp>
      <p:sp>
        <p:nvSpPr>
          <p:cNvPr id="4" name="Text 2"/>
          <p:cNvSpPr/>
          <p:nvPr/>
        </p:nvSpPr>
        <p:spPr>
          <a:xfrm>
            <a:off x="457200" y="594360"/>
            <a:ext cx="8229600" cy="640080"/>
          </a:xfrm>
          <a:prstGeom prst="rect">
            <a:avLst/>
          </a:prstGeom>
          <a:noFill/>
          <a:ln/>
        </p:spPr>
        <p:txBody>
          <a:bodyPr wrap="square" lIns="0" tIns="0" rIns="0" bIns="0" rtlCol="0" anchor="ctr"/>
          <a:lstStyle/>
          <a:p>
            <a:pPr marL="0" indent="0">
              <a:buNone/>
            </a:pPr>
            <a:r>
              <a:rPr lang="en-US" sz="3000" b="1" dirty="0">
                <a:solidFill>
                  <a:srgbClr val="0E2A47"/>
                </a:solidFill>
                <a:latin typeface="Georgia" pitchFamily="34" charset="0"/>
                <a:ea typeface="Georgia" pitchFamily="34" charset="-122"/>
                <a:cs typeface="Georgia" pitchFamily="34" charset="-120"/>
              </a:rPr>
              <a:t>A flagship low-barrier shelter for men in D.C.</a:t>
            </a:r>
            <a:endParaRPr lang="en-US" sz="3000" dirty="0"/>
          </a:p>
        </p:txBody>
      </p:sp>
      <p:sp>
        <p:nvSpPr>
          <p:cNvPr id="5" name="Shape 3"/>
          <p:cNvSpPr/>
          <p:nvPr/>
        </p:nvSpPr>
        <p:spPr>
          <a:xfrm>
            <a:off x="457200" y="1280160"/>
            <a:ext cx="1097280" cy="0"/>
          </a:xfrm>
          <a:prstGeom prst="line">
            <a:avLst/>
          </a:prstGeom>
          <a:noFill/>
          <a:ln w="19050">
            <a:solidFill>
              <a:srgbClr val="0E2A47"/>
            </a:solidFill>
            <a:prstDash val="solid"/>
          </a:ln>
        </p:spPr>
        <p:txBody>
          <a:bodyPr/>
          <a:lstStyle/>
          <a:p>
            <a:endParaRPr lang="en-US"/>
          </a:p>
        </p:txBody>
      </p:sp>
      <p:pic>
        <p:nvPicPr>
          <p:cNvPr id="6" name="Image 0" descr="/agent/turn5/workspace/images/photorealistic-warm-aerial-or-wide-architectural-v_2026-06-06T13-45-23_image_DAS_0.jpg"/>
          <p:cNvPicPr>
            <a:picLocks noChangeAspect="1"/>
          </p:cNvPicPr>
          <p:nvPr/>
        </p:nvPicPr>
        <p:blipFill>
          <a:blip r:embed="rId3"/>
          <a:srcRect l="10784" r="10784"/>
          <a:stretch/>
        </p:blipFill>
        <p:spPr>
          <a:xfrm>
            <a:off x="457200" y="1508760"/>
            <a:ext cx="3657600" cy="3108960"/>
          </a:xfrm>
          <a:prstGeom prst="rect">
            <a:avLst/>
          </a:prstGeom>
        </p:spPr>
      </p:pic>
      <p:sp>
        <p:nvSpPr>
          <p:cNvPr id="7" name="Shape 4"/>
          <p:cNvSpPr/>
          <p:nvPr/>
        </p:nvSpPr>
        <p:spPr>
          <a:xfrm>
            <a:off x="4297680" y="1508760"/>
            <a:ext cx="2194560" cy="1005840"/>
          </a:xfrm>
          <a:prstGeom prst="rect">
            <a:avLst/>
          </a:prstGeom>
          <a:solidFill>
            <a:srgbClr val="FFFFFF"/>
          </a:solidFill>
          <a:ln w="9525">
            <a:solidFill>
              <a:srgbClr val="E5DDC8"/>
            </a:solidFill>
            <a:prstDash val="solid"/>
          </a:ln>
        </p:spPr>
        <p:txBody>
          <a:bodyPr/>
          <a:lstStyle/>
          <a:p>
            <a:endParaRPr lang="en-US"/>
          </a:p>
        </p:txBody>
      </p:sp>
      <p:sp>
        <p:nvSpPr>
          <p:cNvPr id="8" name="Shape 5"/>
          <p:cNvSpPr/>
          <p:nvPr/>
        </p:nvSpPr>
        <p:spPr>
          <a:xfrm>
            <a:off x="4297680" y="1508760"/>
            <a:ext cx="54864" cy="1005840"/>
          </a:xfrm>
          <a:prstGeom prst="rect">
            <a:avLst/>
          </a:prstGeom>
          <a:solidFill>
            <a:srgbClr val="C9A24A"/>
          </a:solidFill>
          <a:ln w="12700">
            <a:solidFill>
              <a:srgbClr val="C9A24A"/>
            </a:solidFill>
            <a:prstDash val="solid"/>
          </a:ln>
        </p:spPr>
        <p:txBody>
          <a:bodyPr/>
          <a:lstStyle/>
          <a:p>
            <a:endParaRPr lang="en-US"/>
          </a:p>
        </p:txBody>
      </p:sp>
      <p:sp>
        <p:nvSpPr>
          <p:cNvPr id="9" name="Text 6"/>
          <p:cNvSpPr/>
          <p:nvPr/>
        </p:nvSpPr>
        <p:spPr>
          <a:xfrm>
            <a:off x="4480560" y="1618488"/>
            <a:ext cx="1920240" cy="502920"/>
          </a:xfrm>
          <a:prstGeom prst="rect">
            <a:avLst/>
          </a:prstGeom>
          <a:noFill/>
          <a:ln/>
        </p:spPr>
        <p:txBody>
          <a:bodyPr wrap="square" lIns="0" tIns="0" rIns="0" bIns="0" rtlCol="0" anchor="ctr"/>
          <a:lstStyle/>
          <a:p>
            <a:pPr marL="0" indent="0">
              <a:buNone/>
            </a:pPr>
            <a:r>
              <a:rPr lang="en-US" sz="2600" b="1" dirty="0">
                <a:solidFill>
                  <a:srgbClr val="0E2A47"/>
                </a:solidFill>
                <a:latin typeface="Georgia" pitchFamily="34" charset="0"/>
                <a:ea typeface="Georgia" pitchFamily="34" charset="-122"/>
                <a:cs typeface="Georgia" pitchFamily="34" charset="-120"/>
              </a:rPr>
              <a:t>396</a:t>
            </a:r>
            <a:endParaRPr lang="en-US" sz="2600" dirty="0"/>
          </a:p>
        </p:txBody>
      </p:sp>
      <p:sp>
        <p:nvSpPr>
          <p:cNvPr id="10" name="Text 7"/>
          <p:cNvSpPr/>
          <p:nvPr/>
        </p:nvSpPr>
        <p:spPr>
          <a:xfrm>
            <a:off x="4480560" y="2148840"/>
            <a:ext cx="1920240" cy="320040"/>
          </a:xfrm>
          <a:prstGeom prst="rect">
            <a:avLst/>
          </a:prstGeom>
          <a:noFill/>
          <a:ln/>
        </p:spPr>
        <p:txBody>
          <a:bodyPr wrap="square" lIns="0" tIns="0" rIns="0" bIns="0" rtlCol="0" anchor="ctr"/>
          <a:lstStyle/>
          <a:p>
            <a:pPr marL="0" indent="0">
              <a:buNone/>
            </a:pPr>
            <a:r>
              <a:rPr lang="en-US" sz="1000" dirty="0">
                <a:solidFill>
                  <a:srgbClr val="1A1A1A"/>
                </a:solidFill>
                <a:latin typeface="Calibri" pitchFamily="34" charset="0"/>
                <a:ea typeface="Calibri" pitchFamily="34" charset="-122"/>
                <a:cs typeface="Calibri" pitchFamily="34" charset="-120"/>
              </a:rPr>
              <a:t>Beds nightly</a:t>
            </a:r>
            <a:endParaRPr lang="en-US" sz="1000" dirty="0"/>
          </a:p>
        </p:txBody>
      </p:sp>
      <p:sp>
        <p:nvSpPr>
          <p:cNvPr id="11" name="Shape 8"/>
          <p:cNvSpPr/>
          <p:nvPr/>
        </p:nvSpPr>
        <p:spPr>
          <a:xfrm>
            <a:off x="6629400" y="1508760"/>
            <a:ext cx="2194560" cy="1005840"/>
          </a:xfrm>
          <a:prstGeom prst="rect">
            <a:avLst/>
          </a:prstGeom>
          <a:solidFill>
            <a:srgbClr val="FFFFFF"/>
          </a:solidFill>
          <a:ln w="9525">
            <a:solidFill>
              <a:srgbClr val="E5DDC8"/>
            </a:solidFill>
            <a:prstDash val="solid"/>
          </a:ln>
        </p:spPr>
        <p:txBody>
          <a:bodyPr/>
          <a:lstStyle/>
          <a:p>
            <a:endParaRPr lang="en-US"/>
          </a:p>
        </p:txBody>
      </p:sp>
      <p:sp>
        <p:nvSpPr>
          <p:cNvPr id="12" name="Shape 9"/>
          <p:cNvSpPr/>
          <p:nvPr/>
        </p:nvSpPr>
        <p:spPr>
          <a:xfrm>
            <a:off x="6629400" y="1508760"/>
            <a:ext cx="54864" cy="1005840"/>
          </a:xfrm>
          <a:prstGeom prst="rect">
            <a:avLst/>
          </a:prstGeom>
          <a:solidFill>
            <a:srgbClr val="C9A24A"/>
          </a:solidFill>
          <a:ln w="12700">
            <a:solidFill>
              <a:srgbClr val="C9A24A"/>
            </a:solidFill>
            <a:prstDash val="solid"/>
          </a:ln>
        </p:spPr>
        <p:txBody>
          <a:bodyPr/>
          <a:lstStyle/>
          <a:p>
            <a:endParaRPr lang="en-US"/>
          </a:p>
        </p:txBody>
      </p:sp>
      <p:sp>
        <p:nvSpPr>
          <p:cNvPr id="13" name="Text 10"/>
          <p:cNvSpPr/>
          <p:nvPr/>
        </p:nvSpPr>
        <p:spPr>
          <a:xfrm>
            <a:off x="6812280" y="1618488"/>
            <a:ext cx="1920240" cy="502920"/>
          </a:xfrm>
          <a:prstGeom prst="rect">
            <a:avLst/>
          </a:prstGeom>
          <a:noFill/>
          <a:ln/>
        </p:spPr>
        <p:txBody>
          <a:bodyPr wrap="square" lIns="0" tIns="0" rIns="0" bIns="0" rtlCol="0" anchor="ctr"/>
          <a:lstStyle/>
          <a:p>
            <a:pPr marL="0" indent="0">
              <a:buNone/>
            </a:pPr>
            <a:r>
              <a:rPr lang="en-US" sz="2600" b="1" dirty="0">
                <a:solidFill>
                  <a:srgbClr val="0E2A47"/>
                </a:solidFill>
                <a:latin typeface="Georgia" pitchFamily="34" charset="0"/>
                <a:ea typeface="Georgia" pitchFamily="34" charset="-122"/>
                <a:cs typeface="Georgia" pitchFamily="34" charset="-120"/>
              </a:rPr>
              <a:t>85,600</a:t>
            </a:r>
            <a:endParaRPr lang="en-US" sz="2600" dirty="0"/>
          </a:p>
        </p:txBody>
      </p:sp>
      <p:sp>
        <p:nvSpPr>
          <p:cNvPr id="14" name="Text 11"/>
          <p:cNvSpPr/>
          <p:nvPr/>
        </p:nvSpPr>
        <p:spPr>
          <a:xfrm>
            <a:off x="6812280" y="2148840"/>
            <a:ext cx="1920240" cy="320040"/>
          </a:xfrm>
          <a:prstGeom prst="rect">
            <a:avLst/>
          </a:prstGeom>
          <a:noFill/>
          <a:ln/>
        </p:spPr>
        <p:txBody>
          <a:bodyPr wrap="square" lIns="0" tIns="0" rIns="0" bIns="0" rtlCol="0" anchor="ctr"/>
          <a:lstStyle/>
          <a:p>
            <a:pPr marL="0" indent="0">
              <a:buNone/>
            </a:pPr>
            <a:r>
              <a:rPr lang="en-US" sz="1000" dirty="0">
                <a:solidFill>
                  <a:srgbClr val="1A1A1A"/>
                </a:solidFill>
                <a:latin typeface="Calibri" pitchFamily="34" charset="0"/>
                <a:ea typeface="Calibri" pitchFamily="34" charset="-122"/>
                <a:cs typeface="Calibri" pitchFamily="34" charset="-120"/>
              </a:rPr>
              <a:t>Square feet</a:t>
            </a:r>
            <a:endParaRPr lang="en-US" sz="1000" dirty="0"/>
          </a:p>
        </p:txBody>
      </p:sp>
      <p:sp>
        <p:nvSpPr>
          <p:cNvPr id="15" name="Shape 12"/>
          <p:cNvSpPr/>
          <p:nvPr/>
        </p:nvSpPr>
        <p:spPr>
          <a:xfrm>
            <a:off x="4297680" y="2624328"/>
            <a:ext cx="2194560" cy="1005840"/>
          </a:xfrm>
          <a:prstGeom prst="rect">
            <a:avLst/>
          </a:prstGeom>
          <a:solidFill>
            <a:srgbClr val="FFFFFF"/>
          </a:solidFill>
          <a:ln w="9525">
            <a:solidFill>
              <a:srgbClr val="E5DDC8"/>
            </a:solidFill>
            <a:prstDash val="solid"/>
          </a:ln>
        </p:spPr>
        <p:txBody>
          <a:bodyPr/>
          <a:lstStyle/>
          <a:p>
            <a:endParaRPr lang="en-US"/>
          </a:p>
        </p:txBody>
      </p:sp>
      <p:sp>
        <p:nvSpPr>
          <p:cNvPr id="16" name="Shape 13"/>
          <p:cNvSpPr/>
          <p:nvPr/>
        </p:nvSpPr>
        <p:spPr>
          <a:xfrm>
            <a:off x="4297680" y="2624328"/>
            <a:ext cx="54864" cy="1005840"/>
          </a:xfrm>
          <a:prstGeom prst="rect">
            <a:avLst/>
          </a:prstGeom>
          <a:solidFill>
            <a:srgbClr val="C9A24A"/>
          </a:solidFill>
          <a:ln w="12700">
            <a:solidFill>
              <a:srgbClr val="C9A24A"/>
            </a:solidFill>
            <a:prstDash val="solid"/>
          </a:ln>
        </p:spPr>
        <p:txBody>
          <a:bodyPr/>
          <a:lstStyle/>
          <a:p>
            <a:endParaRPr lang="en-US"/>
          </a:p>
        </p:txBody>
      </p:sp>
      <p:sp>
        <p:nvSpPr>
          <p:cNvPr id="17" name="Text 14"/>
          <p:cNvSpPr/>
          <p:nvPr/>
        </p:nvSpPr>
        <p:spPr>
          <a:xfrm>
            <a:off x="4480560" y="2734056"/>
            <a:ext cx="1920240" cy="502920"/>
          </a:xfrm>
          <a:prstGeom prst="rect">
            <a:avLst/>
          </a:prstGeom>
          <a:noFill/>
          <a:ln/>
        </p:spPr>
        <p:txBody>
          <a:bodyPr wrap="square" lIns="0" tIns="0" rIns="0" bIns="0" rtlCol="0" anchor="ctr"/>
          <a:lstStyle/>
          <a:p>
            <a:pPr marL="0" indent="0">
              <a:buNone/>
            </a:pPr>
            <a:r>
              <a:rPr lang="en-US" sz="2600" b="1" dirty="0">
                <a:solidFill>
                  <a:srgbClr val="0E2A47"/>
                </a:solidFill>
                <a:latin typeface="Georgia" pitchFamily="34" charset="0"/>
                <a:ea typeface="Georgia" pitchFamily="34" charset="-122"/>
                <a:cs typeface="Georgia" pitchFamily="34" charset="-120"/>
              </a:rPr>
              <a:t>$56M</a:t>
            </a:r>
            <a:endParaRPr lang="en-US" sz="2600" dirty="0"/>
          </a:p>
        </p:txBody>
      </p:sp>
      <p:sp>
        <p:nvSpPr>
          <p:cNvPr id="18" name="Text 15"/>
          <p:cNvSpPr/>
          <p:nvPr/>
        </p:nvSpPr>
        <p:spPr>
          <a:xfrm>
            <a:off x="4480560" y="3264408"/>
            <a:ext cx="1920240" cy="320040"/>
          </a:xfrm>
          <a:prstGeom prst="rect">
            <a:avLst/>
          </a:prstGeom>
          <a:noFill/>
          <a:ln/>
        </p:spPr>
        <p:txBody>
          <a:bodyPr wrap="square" lIns="0" tIns="0" rIns="0" bIns="0" rtlCol="0" anchor="ctr"/>
          <a:lstStyle/>
          <a:p>
            <a:pPr marL="0" indent="0">
              <a:buNone/>
            </a:pPr>
            <a:r>
              <a:rPr lang="en-US" sz="1000" dirty="0">
                <a:solidFill>
                  <a:srgbClr val="1A1A1A"/>
                </a:solidFill>
                <a:latin typeface="Calibri" pitchFamily="34" charset="0"/>
                <a:ea typeface="Calibri" pitchFamily="34" charset="-122"/>
                <a:cs typeface="Calibri" pitchFamily="34" charset="-120"/>
              </a:rPr>
              <a:t>Construction investment</a:t>
            </a:r>
            <a:endParaRPr lang="en-US" sz="1000" dirty="0"/>
          </a:p>
        </p:txBody>
      </p:sp>
      <p:sp>
        <p:nvSpPr>
          <p:cNvPr id="19" name="Shape 16"/>
          <p:cNvSpPr/>
          <p:nvPr/>
        </p:nvSpPr>
        <p:spPr>
          <a:xfrm>
            <a:off x="6629400" y="2624328"/>
            <a:ext cx="2194560" cy="1005840"/>
          </a:xfrm>
          <a:prstGeom prst="rect">
            <a:avLst/>
          </a:prstGeom>
          <a:solidFill>
            <a:srgbClr val="FFFFFF"/>
          </a:solidFill>
          <a:ln w="9525">
            <a:solidFill>
              <a:srgbClr val="E5DDC8"/>
            </a:solidFill>
            <a:prstDash val="solid"/>
          </a:ln>
        </p:spPr>
        <p:txBody>
          <a:bodyPr/>
          <a:lstStyle/>
          <a:p>
            <a:endParaRPr lang="en-US"/>
          </a:p>
        </p:txBody>
      </p:sp>
      <p:sp>
        <p:nvSpPr>
          <p:cNvPr id="20" name="Shape 17"/>
          <p:cNvSpPr/>
          <p:nvPr/>
        </p:nvSpPr>
        <p:spPr>
          <a:xfrm>
            <a:off x="6629400" y="2624328"/>
            <a:ext cx="54864" cy="1005840"/>
          </a:xfrm>
          <a:prstGeom prst="rect">
            <a:avLst/>
          </a:prstGeom>
          <a:solidFill>
            <a:srgbClr val="C9A24A"/>
          </a:solidFill>
          <a:ln w="12700">
            <a:solidFill>
              <a:srgbClr val="C9A24A"/>
            </a:solidFill>
            <a:prstDash val="solid"/>
          </a:ln>
        </p:spPr>
        <p:txBody>
          <a:bodyPr/>
          <a:lstStyle/>
          <a:p>
            <a:endParaRPr lang="en-US"/>
          </a:p>
        </p:txBody>
      </p:sp>
      <p:sp>
        <p:nvSpPr>
          <p:cNvPr id="21" name="Text 18"/>
          <p:cNvSpPr/>
          <p:nvPr/>
        </p:nvSpPr>
        <p:spPr>
          <a:xfrm>
            <a:off x="6812280" y="2734056"/>
            <a:ext cx="1920240" cy="502920"/>
          </a:xfrm>
          <a:prstGeom prst="rect">
            <a:avLst/>
          </a:prstGeom>
          <a:noFill/>
          <a:ln/>
        </p:spPr>
        <p:txBody>
          <a:bodyPr wrap="square" lIns="0" tIns="0" rIns="0" bIns="0" rtlCol="0" anchor="ctr"/>
          <a:lstStyle/>
          <a:p>
            <a:pPr marL="0" indent="0">
              <a:buNone/>
            </a:pPr>
            <a:r>
              <a:rPr lang="en-US" sz="2600" b="1" dirty="0">
                <a:solidFill>
                  <a:srgbClr val="0E2A47"/>
                </a:solidFill>
                <a:latin typeface="Georgia" pitchFamily="34" charset="0"/>
                <a:ea typeface="Georgia" pitchFamily="34" charset="-122"/>
                <a:cs typeface="Georgia" pitchFamily="34" charset="-120"/>
              </a:rPr>
              <a:t>2022</a:t>
            </a:r>
            <a:endParaRPr lang="en-US" sz="2600" dirty="0"/>
          </a:p>
        </p:txBody>
      </p:sp>
      <p:sp>
        <p:nvSpPr>
          <p:cNvPr id="22" name="Text 19"/>
          <p:cNvSpPr/>
          <p:nvPr/>
        </p:nvSpPr>
        <p:spPr>
          <a:xfrm>
            <a:off x="6812280" y="3264408"/>
            <a:ext cx="1920240" cy="320040"/>
          </a:xfrm>
          <a:prstGeom prst="rect">
            <a:avLst/>
          </a:prstGeom>
          <a:noFill/>
          <a:ln/>
        </p:spPr>
        <p:txBody>
          <a:bodyPr wrap="square" lIns="0" tIns="0" rIns="0" bIns="0" rtlCol="0" anchor="ctr"/>
          <a:lstStyle/>
          <a:p>
            <a:pPr marL="0" indent="0">
              <a:buNone/>
            </a:pPr>
            <a:r>
              <a:rPr lang="en-US" sz="1000" dirty="0">
                <a:solidFill>
                  <a:srgbClr val="1A1A1A"/>
                </a:solidFill>
                <a:latin typeface="Calibri" pitchFamily="34" charset="0"/>
                <a:ea typeface="Calibri" pitchFamily="34" charset="-122"/>
                <a:cs typeface="Calibri" pitchFamily="34" charset="-120"/>
              </a:rPr>
              <a:t>New facility opened</a:t>
            </a:r>
            <a:endParaRPr lang="en-US" sz="1000" dirty="0"/>
          </a:p>
        </p:txBody>
      </p:sp>
      <p:sp>
        <p:nvSpPr>
          <p:cNvPr id="23" name="Shape 20"/>
          <p:cNvSpPr/>
          <p:nvPr/>
        </p:nvSpPr>
        <p:spPr>
          <a:xfrm>
            <a:off x="4297680" y="3749040"/>
            <a:ext cx="4389120" cy="868680"/>
          </a:xfrm>
          <a:prstGeom prst="rect">
            <a:avLst/>
          </a:prstGeom>
          <a:solidFill>
            <a:srgbClr val="0E2A47"/>
          </a:solidFill>
          <a:ln w="12700">
            <a:solidFill>
              <a:srgbClr val="0E2A47"/>
            </a:solidFill>
            <a:prstDash val="solid"/>
          </a:ln>
        </p:spPr>
        <p:txBody>
          <a:bodyPr/>
          <a:lstStyle/>
          <a:p>
            <a:endParaRPr lang="en-US"/>
          </a:p>
        </p:txBody>
      </p:sp>
      <p:sp>
        <p:nvSpPr>
          <p:cNvPr id="24" name="Shape 21"/>
          <p:cNvSpPr/>
          <p:nvPr/>
        </p:nvSpPr>
        <p:spPr>
          <a:xfrm>
            <a:off x="4297680" y="3749040"/>
            <a:ext cx="54864" cy="868680"/>
          </a:xfrm>
          <a:prstGeom prst="rect">
            <a:avLst/>
          </a:prstGeom>
          <a:solidFill>
            <a:srgbClr val="C9A24A"/>
          </a:solidFill>
          <a:ln w="12700">
            <a:solidFill>
              <a:srgbClr val="C9A24A"/>
            </a:solidFill>
            <a:prstDash val="solid"/>
          </a:ln>
        </p:spPr>
        <p:txBody>
          <a:bodyPr/>
          <a:lstStyle/>
          <a:p>
            <a:endParaRPr lang="en-US"/>
          </a:p>
        </p:txBody>
      </p:sp>
      <p:sp>
        <p:nvSpPr>
          <p:cNvPr id="25" name="Text 22"/>
          <p:cNvSpPr/>
          <p:nvPr/>
        </p:nvSpPr>
        <p:spPr>
          <a:xfrm>
            <a:off x="4480560" y="3794760"/>
            <a:ext cx="4160520" cy="777240"/>
          </a:xfrm>
          <a:prstGeom prst="rect">
            <a:avLst/>
          </a:prstGeom>
          <a:noFill/>
          <a:ln/>
        </p:spPr>
        <p:txBody>
          <a:bodyPr wrap="square" lIns="0" tIns="0" rIns="0" bIns="0" rtlCol="0" anchor="ctr"/>
          <a:lstStyle/>
          <a:p>
            <a:pPr marL="0" indent="0">
              <a:buNone/>
            </a:pPr>
            <a:r>
              <a:rPr lang="en-US" sz="1200" i="1" dirty="0">
                <a:solidFill>
                  <a:srgbClr val="F5EFE0"/>
                </a:solidFill>
                <a:latin typeface="Georgia" pitchFamily="34" charset="0"/>
                <a:ea typeface="Georgia" pitchFamily="34" charset="-122"/>
                <a:cs typeface="Georgia" pitchFamily="34" charset="-120"/>
              </a:rPr>
              <a:t>Ward 8 · St. Elizabeths East Campus — open every night of the year.</a:t>
            </a:r>
            <a:endParaRPr lang="en-US" sz="1200" dirty="0"/>
          </a:p>
        </p:txBody>
      </p:sp>
      <p:sp>
        <p:nvSpPr>
          <p:cNvPr id="26" name="Shape 23"/>
          <p:cNvSpPr/>
          <p:nvPr/>
        </p:nvSpPr>
        <p:spPr>
          <a:xfrm>
            <a:off x="0" y="4983480"/>
            <a:ext cx="9144000" cy="160020"/>
          </a:xfrm>
          <a:prstGeom prst="rect">
            <a:avLst/>
          </a:prstGeom>
          <a:solidFill>
            <a:srgbClr val="C9A24A"/>
          </a:solidFill>
          <a:ln w="12700">
            <a:solidFill>
              <a:srgbClr val="C9A24A"/>
            </a:solidFill>
            <a:prstDash val="solid"/>
          </a:ln>
        </p:spPr>
        <p:txBody>
          <a:bodyPr/>
          <a:lstStyle/>
          <a:p>
            <a:endParaRPr lang="en-US"/>
          </a:p>
        </p:txBody>
      </p:sp>
      <p:sp>
        <p:nvSpPr>
          <p:cNvPr id="27" name="Text 24"/>
          <p:cNvSpPr/>
          <p:nvPr/>
        </p:nvSpPr>
        <p:spPr>
          <a:xfrm>
            <a:off x="457200" y="4773168"/>
            <a:ext cx="6858000" cy="201168"/>
          </a:xfrm>
          <a:prstGeom prst="rect">
            <a:avLst/>
          </a:prstGeom>
          <a:noFill/>
          <a:ln/>
        </p:spPr>
        <p:txBody>
          <a:bodyPr wrap="square" lIns="0" tIns="0" rIns="0" bIns="0" rtlCol="0" anchor="ctr"/>
          <a:lstStyle/>
          <a:p>
            <a:pPr marL="0" indent="0">
              <a:buNone/>
            </a:pPr>
            <a:r>
              <a:rPr lang="en-US" sz="900" dirty="0">
                <a:solidFill>
                  <a:srgbClr val="6B7280"/>
                </a:solidFill>
                <a:latin typeface="Calibri" pitchFamily="34" charset="0"/>
                <a:ea typeface="Calibri" pitchFamily="34" charset="-122"/>
                <a:cs typeface="Calibri" pitchFamily="34" charset="-120"/>
              </a:rPr>
              <a:t>Catholic Charities of the Archdiocese of Washington  |  801 East Men's Shelter</a:t>
            </a:r>
            <a:endParaRPr lang="en-US" sz="900" dirty="0"/>
          </a:p>
        </p:txBody>
      </p:sp>
      <p:sp>
        <p:nvSpPr>
          <p:cNvPr id="28" name="Text 25"/>
          <p:cNvSpPr/>
          <p:nvPr/>
        </p:nvSpPr>
        <p:spPr>
          <a:xfrm>
            <a:off x="7772400" y="4773168"/>
            <a:ext cx="914400" cy="201168"/>
          </a:xfrm>
          <a:prstGeom prst="rect">
            <a:avLst/>
          </a:prstGeom>
          <a:noFill/>
          <a:ln/>
        </p:spPr>
        <p:txBody>
          <a:bodyPr wrap="square" lIns="0" tIns="0" rIns="0" bIns="0" rtlCol="0" anchor="ctr"/>
          <a:lstStyle/>
          <a:p>
            <a:pPr marL="0" indent="0" algn="r">
              <a:buNone/>
            </a:pPr>
            <a:r>
              <a:rPr lang="en-US" sz="900" dirty="0">
                <a:solidFill>
                  <a:srgbClr val="6B7280"/>
                </a:solidFill>
                <a:latin typeface="Calibri" pitchFamily="34" charset="0"/>
                <a:ea typeface="Calibri" pitchFamily="34" charset="-122"/>
                <a:cs typeface="Calibri" pitchFamily="34" charset="-120"/>
              </a:rPr>
              <a:t>2 / 15</a:t>
            </a:r>
            <a:endParaRPr 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AF6EC"/>
        </a:solidFill>
        <a:effectLst/>
      </p:bgPr>
    </p:bg>
    <p:spTree>
      <p:nvGrpSpPr>
        <p:cNvPr id="1" name=""/>
        <p:cNvGrpSpPr/>
        <p:nvPr/>
      </p:nvGrpSpPr>
      <p:grpSpPr>
        <a:xfrm>
          <a:off x="0" y="0"/>
          <a:ext cx="0" cy="0"/>
          <a:chOff x="0" y="0"/>
          <a:chExt cx="0" cy="0"/>
        </a:xfrm>
      </p:grpSpPr>
      <p:sp>
        <p:nvSpPr>
          <p:cNvPr id="2" name="Shape 0"/>
          <p:cNvSpPr/>
          <p:nvPr/>
        </p:nvSpPr>
        <p:spPr>
          <a:xfrm>
            <a:off x="457200" y="411480"/>
            <a:ext cx="457200" cy="36576"/>
          </a:xfrm>
          <a:prstGeom prst="rect">
            <a:avLst/>
          </a:prstGeom>
          <a:solidFill>
            <a:srgbClr val="C9A24A"/>
          </a:solidFill>
          <a:ln w="12700">
            <a:solidFill>
              <a:srgbClr val="C9A24A"/>
            </a:solidFill>
            <a:prstDash val="solid"/>
          </a:ln>
        </p:spPr>
        <p:txBody>
          <a:bodyPr/>
          <a:lstStyle/>
          <a:p>
            <a:endParaRPr lang="en-US"/>
          </a:p>
        </p:txBody>
      </p:sp>
      <p:sp>
        <p:nvSpPr>
          <p:cNvPr id="3" name="Text 1"/>
          <p:cNvSpPr/>
          <p:nvPr/>
        </p:nvSpPr>
        <p:spPr>
          <a:xfrm>
            <a:off x="1005840" y="292608"/>
            <a:ext cx="5486400" cy="274320"/>
          </a:xfrm>
          <a:prstGeom prst="rect">
            <a:avLst/>
          </a:prstGeom>
          <a:noFill/>
          <a:ln/>
        </p:spPr>
        <p:txBody>
          <a:bodyPr wrap="square" lIns="0" tIns="0" rIns="0" bIns="0" rtlCol="0" anchor="ctr"/>
          <a:lstStyle/>
          <a:p>
            <a:pPr marL="0" indent="0">
              <a:buNone/>
            </a:pPr>
            <a:r>
              <a:rPr lang="en-US" sz="1100" b="1" kern="0" spc="400" dirty="0">
                <a:solidFill>
                  <a:srgbClr val="C9A24A"/>
                </a:solidFill>
                <a:latin typeface="Calibri" pitchFamily="34" charset="0"/>
                <a:ea typeface="Calibri" pitchFamily="34" charset="-122"/>
                <a:cs typeface="Calibri" pitchFamily="34" charset="-120"/>
              </a:rPr>
              <a:t>OUR MISSION</a:t>
            </a:r>
            <a:endParaRPr lang="en-US" sz="1100" dirty="0"/>
          </a:p>
        </p:txBody>
      </p:sp>
      <p:sp>
        <p:nvSpPr>
          <p:cNvPr id="4" name="Text 2"/>
          <p:cNvSpPr/>
          <p:nvPr/>
        </p:nvSpPr>
        <p:spPr>
          <a:xfrm>
            <a:off x="457200" y="594360"/>
            <a:ext cx="8229600" cy="640080"/>
          </a:xfrm>
          <a:prstGeom prst="rect">
            <a:avLst/>
          </a:prstGeom>
          <a:noFill/>
          <a:ln/>
        </p:spPr>
        <p:txBody>
          <a:bodyPr wrap="square" lIns="0" tIns="0" rIns="0" bIns="0" rtlCol="0" anchor="ctr"/>
          <a:lstStyle/>
          <a:p>
            <a:pPr marL="0" indent="0">
              <a:buNone/>
            </a:pPr>
            <a:r>
              <a:rPr lang="en-US" sz="3000" b="1" dirty="0">
                <a:solidFill>
                  <a:srgbClr val="0E2A47"/>
                </a:solidFill>
                <a:latin typeface="Georgia" pitchFamily="34" charset="0"/>
                <a:ea typeface="Georgia" pitchFamily="34" charset="-122"/>
                <a:cs typeface="Georgia" pitchFamily="34" charset="-120"/>
              </a:rPr>
              <a:t>Help that empowers. Hope that lasts.</a:t>
            </a:r>
            <a:endParaRPr lang="en-US" sz="3000" dirty="0"/>
          </a:p>
        </p:txBody>
      </p:sp>
      <p:sp>
        <p:nvSpPr>
          <p:cNvPr id="5" name="Shape 3"/>
          <p:cNvSpPr/>
          <p:nvPr/>
        </p:nvSpPr>
        <p:spPr>
          <a:xfrm>
            <a:off x="457200" y="1280160"/>
            <a:ext cx="1097280" cy="0"/>
          </a:xfrm>
          <a:prstGeom prst="line">
            <a:avLst/>
          </a:prstGeom>
          <a:noFill/>
          <a:ln w="19050">
            <a:solidFill>
              <a:srgbClr val="0E2A47"/>
            </a:solidFill>
            <a:prstDash val="solid"/>
          </a:ln>
        </p:spPr>
        <p:txBody>
          <a:bodyPr/>
          <a:lstStyle/>
          <a:p>
            <a:endParaRPr lang="en-US"/>
          </a:p>
        </p:txBody>
      </p:sp>
      <p:pic>
        <p:nvPicPr>
          <p:cNvPr id="6" name="Image 0" descr="/agent/turn5/workspace/images/photorealistic-warm-scene-of-a-compassionate-case-_2026-06-06T13-45-22_image_DAS_0.jpg"/>
          <p:cNvPicPr>
            <a:picLocks noChangeAspect="1"/>
          </p:cNvPicPr>
          <p:nvPr/>
        </p:nvPicPr>
        <p:blipFill>
          <a:blip r:embed="rId3"/>
          <a:srcRect l="13725" r="13725"/>
          <a:stretch/>
        </p:blipFill>
        <p:spPr>
          <a:xfrm>
            <a:off x="5303520" y="1508760"/>
            <a:ext cx="3383280" cy="3108960"/>
          </a:xfrm>
          <a:prstGeom prst="rect">
            <a:avLst/>
          </a:prstGeom>
        </p:spPr>
      </p:pic>
      <p:sp>
        <p:nvSpPr>
          <p:cNvPr id="7" name="Text 4"/>
          <p:cNvSpPr/>
          <p:nvPr/>
        </p:nvSpPr>
        <p:spPr>
          <a:xfrm>
            <a:off x="457200" y="1508760"/>
            <a:ext cx="4663440" cy="1005840"/>
          </a:xfrm>
          <a:prstGeom prst="rect">
            <a:avLst/>
          </a:prstGeom>
          <a:noFill/>
          <a:ln/>
        </p:spPr>
        <p:txBody>
          <a:bodyPr wrap="square" lIns="0" tIns="0" rIns="0" bIns="0" rtlCol="0" anchor="ctr"/>
          <a:lstStyle/>
          <a:p>
            <a:pPr marL="0" indent="0">
              <a:buNone/>
            </a:pPr>
            <a:r>
              <a:rPr lang="en-US" sz="1300" dirty="0">
                <a:solidFill>
                  <a:srgbClr val="1A1A1A"/>
                </a:solidFill>
                <a:latin typeface="Calibri" pitchFamily="34" charset="0"/>
                <a:ea typeface="Calibri" pitchFamily="34" charset="-122"/>
                <a:cs typeface="Calibri" pitchFamily="34" charset="-120"/>
              </a:rPr>
              <a:t>Catholic Charities is the social ministry outreach of the Archdiocese of Washington — and the largest private social service provider in the D.C. region.</a:t>
            </a:r>
            <a:endParaRPr lang="en-US" sz="1300" dirty="0"/>
          </a:p>
        </p:txBody>
      </p:sp>
      <p:sp>
        <p:nvSpPr>
          <p:cNvPr id="8" name="Shape 5"/>
          <p:cNvSpPr/>
          <p:nvPr/>
        </p:nvSpPr>
        <p:spPr>
          <a:xfrm>
            <a:off x="457200" y="2606040"/>
            <a:ext cx="4663440" cy="640080"/>
          </a:xfrm>
          <a:prstGeom prst="rect">
            <a:avLst/>
          </a:prstGeom>
          <a:solidFill>
            <a:srgbClr val="FFFFFF"/>
          </a:solidFill>
          <a:ln w="9525">
            <a:solidFill>
              <a:srgbClr val="E5DDC8"/>
            </a:solidFill>
            <a:prstDash val="solid"/>
          </a:ln>
        </p:spPr>
        <p:txBody>
          <a:bodyPr/>
          <a:lstStyle/>
          <a:p>
            <a:endParaRPr lang="en-US"/>
          </a:p>
        </p:txBody>
      </p:sp>
      <p:sp>
        <p:nvSpPr>
          <p:cNvPr id="9" name="Shape 6"/>
          <p:cNvSpPr/>
          <p:nvPr/>
        </p:nvSpPr>
        <p:spPr>
          <a:xfrm>
            <a:off x="457200" y="2606040"/>
            <a:ext cx="54864" cy="640080"/>
          </a:xfrm>
          <a:prstGeom prst="rect">
            <a:avLst/>
          </a:prstGeom>
          <a:solidFill>
            <a:srgbClr val="C9A24A"/>
          </a:solidFill>
          <a:ln w="12700">
            <a:solidFill>
              <a:srgbClr val="C9A24A"/>
            </a:solidFill>
            <a:prstDash val="solid"/>
          </a:ln>
        </p:spPr>
        <p:txBody>
          <a:bodyPr/>
          <a:lstStyle/>
          <a:p>
            <a:endParaRPr lang="en-US"/>
          </a:p>
        </p:txBody>
      </p:sp>
      <p:sp>
        <p:nvSpPr>
          <p:cNvPr id="10" name="Text 7"/>
          <p:cNvSpPr/>
          <p:nvPr/>
        </p:nvSpPr>
        <p:spPr>
          <a:xfrm>
            <a:off x="640080" y="2679192"/>
            <a:ext cx="1554480" cy="502920"/>
          </a:xfrm>
          <a:prstGeom prst="rect">
            <a:avLst/>
          </a:prstGeom>
          <a:noFill/>
          <a:ln/>
        </p:spPr>
        <p:txBody>
          <a:bodyPr wrap="square" lIns="0" tIns="0" rIns="0" bIns="0" rtlCol="0" anchor="ctr"/>
          <a:lstStyle/>
          <a:p>
            <a:pPr marL="0" indent="0">
              <a:buNone/>
            </a:pPr>
            <a:r>
              <a:rPr lang="en-US" sz="1300" b="1" dirty="0">
                <a:solidFill>
                  <a:srgbClr val="0E2A47"/>
                </a:solidFill>
                <a:latin typeface="Georgia" pitchFamily="34" charset="0"/>
                <a:ea typeface="Georgia" pitchFamily="34" charset="-122"/>
                <a:cs typeface="Georgia" pitchFamily="34" charset="-120"/>
              </a:rPr>
              <a:t>Dignity</a:t>
            </a:r>
            <a:endParaRPr lang="en-US" sz="1300" dirty="0"/>
          </a:p>
        </p:txBody>
      </p:sp>
      <p:sp>
        <p:nvSpPr>
          <p:cNvPr id="11" name="Text 8"/>
          <p:cNvSpPr/>
          <p:nvPr/>
        </p:nvSpPr>
        <p:spPr>
          <a:xfrm>
            <a:off x="2194560" y="2724912"/>
            <a:ext cx="2834640" cy="502920"/>
          </a:xfrm>
          <a:prstGeom prst="rect">
            <a:avLst/>
          </a:prstGeom>
          <a:noFill/>
          <a:ln/>
        </p:spPr>
        <p:txBody>
          <a:bodyPr wrap="square" lIns="0" tIns="0" rIns="0" bIns="0" rtlCol="0" anchor="ctr"/>
          <a:lstStyle/>
          <a:p>
            <a:pPr marL="0" indent="0">
              <a:buNone/>
            </a:pPr>
            <a:r>
              <a:rPr lang="en-US" sz="1000" dirty="0">
                <a:solidFill>
                  <a:srgbClr val="1A1A1A"/>
                </a:solidFill>
                <a:latin typeface="Calibri" pitchFamily="34" charset="0"/>
                <a:ea typeface="Calibri" pitchFamily="34" charset="-122"/>
                <a:cs typeface="Calibri" pitchFamily="34" charset="-120"/>
              </a:rPr>
              <a:t>Affirm and support the dignity of every human life — without exception.</a:t>
            </a:r>
            <a:endParaRPr lang="en-US" sz="1000" dirty="0"/>
          </a:p>
        </p:txBody>
      </p:sp>
      <p:sp>
        <p:nvSpPr>
          <p:cNvPr id="12" name="Shape 9"/>
          <p:cNvSpPr/>
          <p:nvPr/>
        </p:nvSpPr>
        <p:spPr>
          <a:xfrm>
            <a:off x="457200" y="3319272"/>
            <a:ext cx="4663440" cy="640080"/>
          </a:xfrm>
          <a:prstGeom prst="rect">
            <a:avLst/>
          </a:prstGeom>
          <a:solidFill>
            <a:srgbClr val="FFFFFF"/>
          </a:solidFill>
          <a:ln w="9525">
            <a:solidFill>
              <a:srgbClr val="E5DDC8"/>
            </a:solidFill>
            <a:prstDash val="solid"/>
          </a:ln>
        </p:spPr>
        <p:txBody>
          <a:bodyPr/>
          <a:lstStyle/>
          <a:p>
            <a:endParaRPr lang="en-US"/>
          </a:p>
        </p:txBody>
      </p:sp>
      <p:sp>
        <p:nvSpPr>
          <p:cNvPr id="13" name="Shape 10"/>
          <p:cNvSpPr/>
          <p:nvPr/>
        </p:nvSpPr>
        <p:spPr>
          <a:xfrm>
            <a:off x="457200" y="3319272"/>
            <a:ext cx="54864" cy="640080"/>
          </a:xfrm>
          <a:prstGeom prst="rect">
            <a:avLst/>
          </a:prstGeom>
          <a:solidFill>
            <a:srgbClr val="C9A24A"/>
          </a:solidFill>
          <a:ln w="12700">
            <a:solidFill>
              <a:srgbClr val="C9A24A"/>
            </a:solidFill>
            <a:prstDash val="solid"/>
          </a:ln>
        </p:spPr>
        <p:txBody>
          <a:bodyPr/>
          <a:lstStyle/>
          <a:p>
            <a:endParaRPr lang="en-US"/>
          </a:p>
        </p:txBody>
      </p:sp>
      <p:sp>
        <p:nvSpPr>
          <p:cNvPr id="14" name="Text 11"/>
          <p:cNvSpPr/>
          <p:nvPr/>
        </p:nvSpPr>
        <p:spPr>
          <a:xfrm>
            <a:off x="640080" y="3392424"/>
            <a:ext cx="1554480" cy="502920"/>
          </a:xfrm>
          <a:prstGeom prst="rect">
            <a:avLst/>
          </a:prstGeom>
          <a:noFill/>
          <a:ln/>
        </p:spPr>
        <p:txBody>
          <a:bodyPr wrap="square" lIns="0" tIns="0" rIns="0" bIns="0" rtlCol="0" anchor="ctr"/>
          <a:lstStyle/>
          <a:p>
            <a:pPr marL="0" indent="0">
              <a:buNone/>
            </a:pPr>
            <a:r>
              <a:rPr lang="en-US" sz="1300" b="1" dirty="0">
                <a:solidFill>
                  <a:srgbClr val="0E2A47"/>
                </a:solidFill>
                <a:latin typeface="Georgia" pitchFamily="34" charset="0"/>
                <a:ea typeface="Georgia" pitchFamily="34" charset="-122"/>
                <a:cs typeface="Georgia" pitchFamily="34" charset="-120"/>
              </a:rPr>
              <a:t>Service</a:t>
            </a:r>
            <a:endParaRPr lang="en-US" sz="1300" dirty="0"/>
          </a:p>
        </p:txBody>
      </p:sp>
      <p:sp>
        <p:nvSpPr>
          <p:cNvPr id="15" name="Text 12"/>
          <p:cNvSpPr/>
          <p:nvPr/>
        </p:nvSpPr>
        <p:spPr>
          <a:xfrm>
            <a:off x="2194560" y="3438144"/>
            <a:ext cx="2834640" cy="502920"/>
          </a:xfrm>
          <a:prstGeom prst="rect">
            <a:avLst/>
          </a:prstGeom>
          <a:noFill/>
          <a:ln/>
        </p:spPr>
        <p:txBody>
          <a:bodyPr wrap="square" lIns="0" tIns="0" rIns="0" bIns="0" rtlCol="0" anchor="ctr"/>
          <a:lstStyle/>
          <a:p>
            <a:pPr marL="0" indent="0">
              <a:buNone/>
            </a:pPr>
            <a:r>
              <a:rPr lang="en-US" sz="1000" dirty="0">
                <a:solidFill>
                  <a:srgbClr val="1A1A1A"/>
                </a:solidFill>
                <a:latin typeface="Calibri" pitchFamily="34" charset="0"/>
                <a:ea typeface="Calibri" pitchFamily="34" charset="-122"/>
                <a:cs typeface="Calibri" pitchFamily="34" charset="-120"/>
              </a:rPr>
              <a:t>Strengthen families and serve the poor and most vulnerable in our community.</a:t>
            </a:r>
            <a:endParaRPr lang="en-US" sz="1000" dirty="0"/>
          </a:p>
        </p:txBody>
      </p:sp>
      <p:sp>
        <p:nvSpPr>
          <p:cNvPr id="16" name="Shape 13"/>
          <p:cNvSpPr/>
          <p:nvPr/>
        </p:nvSpPr>
        <p:spPr>
          <a:xfrm>
            <a:off x="457200" y="4032504"/>
            <a:ext cx="4663440" cy="640080"/>
          </a:xfrm>
          <a:prstGeom prst="rect">
            <a:avLst/>
          </a:prstGeom>
          <a:solidFill>
            <a:srgbClr val="FFFFFF"/>
          </a:solidFill>
          <a:ln w="9525">
            <a:solidFill>
              <a:srgbClr val="E5DDC8"/>
            </a:solidFill>
            <a:prstDash val="solid"/>
          </a:ln>
        </p:spPr>
        <p:txBody>
          <a:bodyPr/>
          <a:lstStyle/>
          <a:p>
            <a:endParaRPr lang="en-US"/>
          </a:p>
        </p:txBody>
      </p:sp>
      <p:sp>
        <p:nvSpPr>
          <p:cNvPr id="17" name="Shape 14"/>
          <p:cNvSpPr/>
          <p:nvPr/>
        </p:nvSpPr>
        <p:spPr>
          <a:xfrm>
            <a:off x="457200" y="4032504"/>
            <a:ext cx="54864" cy="640080"/>
          </a:xfrm>
          <a:prstGeom prst="rect">
            <a:avLst/>
          </a:prstGeom>
          <a:solidFill>
            <a:srgbClr val="C9A24A"/>
          </a:solidFill>
          <a:ln w="12700">
            <a:solidFill>
              <a:srgbClr val="C9A24A"/>
            </a:solidFill>
            <a:prstDash val="solid"/>
          </a:ln>
        </p:spPr>
        <p:txBody>
          <a:bodyPr/>
          <a:lstStyle/>
          <a:p>
            <a:endParaRPr lang="en-US"/>
          </a:p>
        </p:txBody>
      </p:sp>
      <p:sp>
        <p:nvSpPr>
          <p:cNvPr id="18" name="Text 15"/>
          <p:cNvSpPr/>
          <p:nvPr/>
        </p:nvSpPr>
        <p:spPr>
          <a:xfrm>
            <a:off x="640080" y="4105656"/>
            <a:ext cx="1554480" cy="502920"/>
          </a:xfrm>
          <a:prstGeom prst="rect">
            <a:avLst/>
          </a:prstGeom>
          <a:noFill/>
          <a:ln/>
        </p:spPr>
        <p:txBody>
          <a:bodyPr wrap="square" lIns="0" tIns="0" rIns="0" bIns="0" rtlCol="0" anchor="ctr"/>
          <a:lstStyle/>
          <a:p>
            <a:pPr marL="0" indent="0">
              <a:buNone/>
            </a:pPr>
            <a:r>
              <a:rPr lang="en-US" sz="1300" b="1" dirty="0">
                <a:solidFill>
                  <a:srgbClr val="0E2A47"/>
                </a:solidFill>
                <a:latin typeface="Georgia" pitchFamily="34" charset="0"/>
                <a:ea typeface="Georgia" pitchFamily="34" charset="-122"/>
                <a:cs typeface="Georgia" pitchFamily="34" charset="-120"/>
              </a:rPr>
              <a:t>Empowerment</a:t>
            </a:r>
            <a:endParaRPr lang="en-US" sz="1300" dirty="0"/>
          </a:p>
        </p:txBody>
      </p:sp>
      <p:sp>
        <p:nvSpPr>
          <p:cNvPr id="19" name="Text 16"/>
          <p:cNvSpPr/>
          <p:nvPr/>
        </p:nvSpPr>
        <p:spPr>
          <a:xfrm>
            <a:off x="2194560" y="4151376"/>
            <a:ext cx="2834640" cy="502920"/>
          </a:xfrm>
          <a:prstGeom prst="rect">
            <a:avLst/>
          </a:prstGeom>
          <a:noFill/>
          <a:ln/>
        </p:spPr>
        <p:txBody>
          <a:bodyPr wrap="square" lIns="0" tIns="0" rIns="0" bIns="0" rtlCol="0" anchor="ctr"/>
          <a:lstStyle/>
          <a:p>
            <a:pPr marL="0" indent="0">
              <a:buNone/>
            </a:pPr>
            <a:r>
              <a:rPr lang="en-US" sz="1000" dirty="0">
                <a:solidFill>
                  <a:srgbClr val="1A1A1A"/>
                </a:solidFill>
                <a:latin typeface="Calibri" pitchFamily="34" charset="0"/>
                <a:ea typeface="Calibri" pitchFamily="34" charset="-122"/>
                <a:cs typeface="Calibri" pitchFamily="34" charset="-120"/>
              </a:rPr>
              <a:t>Offer help that empowers individuals to move from crisis to stability.</a:t>
            </a:r>
            <a:endParaRPr lang="en-US" sz="1000" dirty="0"/>
          </a:p>
        </p:txBody>
      </p:sp>
      <p:sp>
        <p:nvSpPr>
          <p:cNvPr id="20" name="Shape 17"/>
          <p:cNvSpPr/>
          <p:nvPr/>
        </p:nvSpPr>
        <p:spPr>
          <a:xfrm>
            <a:off x="0" y="4983480"/>
            <a:ext cx="9144000" cy="160020"/>
          </a:xfrm>
          <a:prstGeom prst="rect">
            <a:avLst/>
          </a:prstGeom>
          <a:solidFill>
            <a:srgbClr val="C9A24A"/>
          </a:solidFill>
          <a:ln w="12700">
            <a:solidFill>
              <a:srgbClr val="C9A24A"/>
            </a:solidFill>
            <a:prstDash val="solid"/>
          </a:ln>
        </p:spPr>
        <p:txBody>
          <a:bodyPr/>
          <a:lstStyle/>
          <a:p>
            <a:endParaRPr lang="en-US"/>
          </a:p>
        </p:txBody>
      </p:sp>
      <p:sp>
        <p:nvSpPr>
          <p:cNvPr id="21" name="Text 18"/>
          <p:cNvSpPr/>
          <p:nvPr/>
        </p:nvSpPr>
        <p:spPr>
          <a:xfrm>
            <a:off x="457200" y="4773168"/>
            <a:ext cx="6858000" cy="201168"/>
          </a:xfrm>
          <a:prstGeom prst="rect">
            <a:avLst/>
          </a:prstGeom>
          <a:noFill/>
          <a:ln/>
        </p:spPr>
        <p:txBody>
          <a:bodyPr wrap="square" lIns="0" tIns="0" rIns="0" bIns="0" rtlCol="0" anchor="ctr"/>
          <a:lstStyle/>
          <a:p>
            <a:pPr marL="0" indent="0">
              <a:buNone/>
            </a:pPr>
            <a:r>
              <a:rPr lang="en-US" sz="900" dirty="0">
                <a:solidFill>
                  <a:srgbClr val="6B7280"/>
                </a:solidFill>
                <a:latin typeface="Calibri" pitchFamily="34" charset="0"/>
                <a:ea typeface="Calibri" pitchFamily="34" charset="-122"/>
                <a:cs typeface="Calibri" pitchFamily="34" charset="-120"/>
              </a:rPr>
              <a:t>Catholic Charities of the Archdiocese of Washington  |  801 East Men's Shelter</a:t>
            </a:r>
            <a:endParaRPr lang="en-US" sz="900" dirty="0"/>
          </a:p>
        </p:txBody>
      </p:sp>
      <p:sp>
        <p:nvSpPr>
          <p:cNvPr id="22" name="Text 19"/>
          <p:cNvSpPr/>
          <p:nvPr/>
        </p:nvSpPr>
        <p:spPr>
          <a:xfrm>
            <a:off x="7772400" y="4773168"/>
            <a:ext cx="914400" cy="201168"/>
          </a:xfrm>
          <a:prstGeom prst="rect">
            <a:avLst/>
          </a:prstGeom>
          <a:noFill/>
          <a:ln/>
        </p:spPr>
        <p:txBody>
          <a:bodyPr wrap="square" lIns="0" tIns="0" rIns="0" bIns="0" rtlCol="0" anchor="ctr"/>
          <a:lstStyle/>
          <a:p>
            <a:pPr marL="0" indent="0" algn="r">
              <a:buNone/>
            </a:pPr>
            <a:r>
              <a:rPr lang="en-US" sz="900" dirty="0">
                <a:solidFill>
                  <a:srgbClr val="6B7280"/>
                </a:solidFill>
                <a:latin typeface="Calibri" pitchFamily="34" charset="0"/>
                <a:ea typeface="Calibri" pitchFamily="34" charset="-122"/>
                <a:cs typeface="Calibri" pitchFamily="34" charset="-120"/>
              </a:rPr>
              <a:t>3 / 15</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AF6EC"/>
        </a:solidFill>
        <a:effectLst/>
      </p:bgPr>
    </p:bg>
    <p:spTree>
      <p:nvGrpSpPr>
        <p:cNvPr id="1" name=""/>
        <p:cNvGrpSpPr/>
        <p:nvPr/>
      </p:nvGrpSpPr>
      <p:grpSpPr>
        <a:xfrm>
          <a:off x="0" y="0"/>
          <a:ext cx="0" cy="0"/>
          <a:chOff x="0" y="0"/>
          <a:chExt cx="0" cy="0"/>
        </a:xfrm>
      </p:grpSpPr>
      <p:sp>
        <p:nvSpPr>
          <p:cNvPr id="2" name="Shape 0"/>
          <p:cNvSpPr/>
          <p:nvPr/>
        </p:nvSpPr>
        <p:spPr>
          <a:xfrm>
            <a:off x="457200" y="411480"/>
            <a:ext cx="457200" cy="36576"/>
          </a:xfrm>
          <a:prstGeom prst="rect">
            <a:avLst/>
          </a:prstGeom>
          <a:solidFill>
            <a:srgbClr val="C9A24A"/>
          </a:solidFill>
          <a:ln w="12700">
            <a:solidFill>
              <a:srgbClr val="C9A24A"/>
            </a:solidFill>
            <a:prstDash val="solid"/>
          </a:ln>
        </p:spPr>
        <p:txBody>
          <a:bodyPr/>
          <a:lstStyle/>
          <a:p>
            <a:endParaRPr lang="en-US"/>
          </a:p>
        </p:txBody>
      </p:sp>
      <p:sp>
        <p:nvSpPr>
          <p:cNvPr id="3" name="Text 1"/>
          <p:cNvSpPr/>
          <p:nvPr/>
        </p:nvSpPr>
        <p:spPr>
          <a:xfrm>
            <a:off x="1005840" y="292608"/>
            <a:ext cx="5486400" cy="274320"/>
          </a:xfrm>
          <a:prstGeom prst="rect">
            <a:avLst/>
          </a:prstGeom>
          <a:noFill/>
          <a:ln/>
        </p:spPr>
        <p:txBody>
          <a:bodyPr wrap="square" lIns="0" tIns="0" rIns="0" bIns="0" rtlCol="0" anchor="ctr"/>
          <a:lstStyle/>
          <a:p>
            <a:pPr marL="0" indent="0">
              <a:buNone/>
            </a:pPr>
            <a:r>
              <a:rPr lang="en-US" sz="1100" b="1" kern="0" spc="400" dirty="0">
                <a:solidFill>
                  <a:srgbClr val="C9A24A"/>
                </a:solidFill>
                <a:latin typeface="Calibri" pitchFamily="34" charset="0"/>
                <a:ea typeface="Calibri" pitchFamily="34" charset="-122"/>
                <a:cs typeface="Calibri" pitchFamily="34" charset="-120"/>
              </a:rPr>
              <a:t>OUR HISTORY</a:t>
            </a:r>
            <a:endParaRPr lang="en-US" sz="1100" dirty="0"/>
          </a:p>
        </p:txBody>
      </p:sp>
      <p:sp>
        <p:nvSpPr>
          <p:cNvPr id="4" name="Text 2"/>
          <p:cNvSpPr/>
          <p:nvPr/>
        </p:nvSpPr>
        <p:spPr>
          <a:xfrm>
            <a:off x="457200" y="594360"/>
            <a:ext cx="8229600" cy="640080"/>
          </a:xfrm>
          <a:prstGeom prst="rect">
            <a:avLst/>
          </a:prstGeom>
          <a:noFill/>
          <a:ln/>
        </p:spPr>
        <p:txBody>
          <a:bodyPr wrap="square" lIns="0" tIns="0" rIns="0" bIns="0" rtlCol="0" anchor="ctr"/>
          <a:lstStyle/>
          <a:p>
            <a:pPr marL="0" indent="0">
              <a:buNone/>
            </a:pPr>
            <a:r>
              <a:rPr lang="en-US" sz="3000" b="1" dirty="0">
                <a:solidFill>
                  <a:srgbClr val="0E2A47"/>
                </a:solidFill>
                <a:latin typeface="Georgia" pitchFamily="34" charset="0"/>
                <a:ea typeface="Georgia" pitchFamily="34" charset="-122"/>
                <a:cs typeface="Georgia" pitchFamily="34" charset="-120"/>
              </a:rPr>
              <a:t>From legacy shelter to flagship facility</a:t>
            </a:r>
            <a:endParaRPr lang="en-US" sz="3000" dirty="0"/>
          </a:p>
        </p:txBody>
      </p:sp>
      <p:sp>
        <p:nvSpPr>
          <p:cNvPr id="5" name="Shape 3"/>
          <p:cNvSpPr/>
          <p:nvPr/>
        </p:nvSpPr>
        <p:spPr>
          <a:xfrm>
            <a:off x="457200" y="1280160"/>
            <a:ext cx="1097280" cy="0"/>
          </a:xfrm>
          <a:prstGeom prst="line">
            <a:avLst/>
          </a:prstGeom>
          <a:noFill/>
          <a:ln w="19050">
            <a:solidFill>
              <a:srgbClr val="0E2A47"/>
            </a:solidFill>
            <a:prstDash val="solid"/>
          </a:ln>
        </p:spPr>
        <p:txBody>
          <a:bodyPr/>
          <a:lstStyle/>
          <a:p>
            <a:endParaRPr lang="en-US"/>
          </a:p>
        </p:txBody>
      </p:sp>
      <p:pic>
        <p:nvPicPr>
          <p:cNvPr id="6" name="Image 0" descr="/agent/turn6/workspace/images/photorealistic-black-and-white-historic-photo-of-a_2026-06-06T13-51-06_image_DAS_0.jpg"/>
          <p:cNvPicPr>
            <a:picLocks noChangeAspect="1"/>
          </p:cNvPicPr>
          <p:nvPr/>
        </p:nvPicPr>
        <p:blipFill>
          <a:blip r:embed="rId3"/>
          <a:srcRect l="18627" r="18627"/>
          <a:stretch/>
        </p:blipFill>
        <p:spPr>
          <a:xfrm>
            <a:off x="5760720" y="1508760"/>
            <a:ext cx="2926080" cy="3108960"/>
          </a:xfrm>
          <a:prstGeom prst="rect">
            <a:avLst/>
          </a:prstGeom>
        </p:spPr>
      </p:pic>
      <p:sp>
        <p:nvSpPr>
          <p:cNvPr id="7" name="Shape 4"/>
          <p:cNvSpPr/>
          <p:nvPr/>
        </p:nvSpPr>
        <p:spPr>
          <a:xfrm>
            <a:off x="640080" y="1554480"/>
            <a:ext cx="36576" cy="3017520"/>
          </a:xfrm>
          <a:prstGeom prst="rect">
            <a:avLst/>
          </a:prstGeom>
          <a:solidFill>
            <a:srgbClr val="C9A24A"/>
          </a:solidFill>
          <a:ln w="12700">
            <a:solidFill>
              <a:srgbClr val="C9A24A"/>
            </a:solidFill>
            <a:prstDash val="solid"/>
          </a:ln>
        </p:spPr>
        <p:txBody>
          <a:bodyPr/>
          <a:lstStyle/>
          <a:p>
            <a:endParaRPr lang="en-US"/>
          </a:p>
        </p:txBody>
      </p:sp>
      <p:sp>
        <p:nvSpPr>
          <p:cNvPr id="8" name="Shape 5"/>
          <p:cNvSpPr/>
          <p:nvPr/>
        </p:nvSpPr>
        <p:spPr>
          <a:xfrm>
            <a:off x="548640" y="1554480"/>
            <a:ext cx="219456" cy="219456"/>
          </a:xfrm>
          <a:prstGeom prst="ellipse">
            <a:avLst/>
          </a:prstGeom>
          <a:solidFill>
            <a:srgbClr val="0E2A47"/>
          </a:solidFill>
          <a:ln w="19050">
            <a:solidFill>
              <a:srgbClr val="C9A24A"/>
            </a:solidFill>
            <a:prstDash val="solid"/>
          </a:ln>
        </p:spPr>
        <p:txBody>
          <a:bodyPr/>
          <a:lstStyle/>
          <a:p>
            <a:endParaRPr lang="en-US"/>
          </a:p>
        </p:txBody>
      </p:sp>
      <p:sp>
        <p:nvSpPr>
          <p:cNvPr id="9" name="Text 6"/>
          <p:cNvSpPr/>
          <p:nvPr/>
        </p:nvSpPr>
        <p:spPr>
          <a:xfrm>
            <a:off x="1005840" y="1508760"/>
            <a:ext cx="1280160" cy="320040"/>
          </a:xfrm>
          <a:prstGeom prst="rect">
            <a:avLst/>
          </a:prstGeom>
          <a:noFill/>
          <a:ln/>
        </p:spPr>
        <p:txBody>
          <a:bodyPr wrap="square" lIns="0" tIns="0" rIns="0" bIns="0" rtlCol="0" anchor="ctr"/>
          <a:lstStyle/>
          <a:p>
            <a:pPr marL="0" indent="0">
              <a:buNone/>
            </a:pPr>
            <a:r>
              <a:rPr lang="en-US" sz="1300" b="1" dirty="0">
                <a:solidFill>
                  <a:srgbClr val="0E2A47"/>
                </a:solidFill>
                <a:latin typeface="Georgia" pitchFamily="34" charset="0"/>
                <a:ea typeface="Georgia" pitchFamily="34" charset="-122"/>
                <a:cs typeface="Georgia" pitchFamily="34" charset="-120"/>
              </a:rPr>
              <a:t>Legacy</a:t>
            </a:r>
            <a:endParaRPr lang="en-US" sz="1300" dirty="0"/>
          </a:p>
        </p:txBody>
      </p:sp>
      <p:sp>
        <p:nvSpPr>
          <p:cNvPr id="10" name="Text 7"/>
          <p:cNvSpPr/>
          <p:nvPr/>
        </p:nvSpPr>
        <p:spPr>
          <a:xfrm>
            <a:off x="2331720" y="1508760"/>
            <a:ext cx="3383280" cy="731520"/>
          </a:xfrm>
          <a:prstGeom prst="rect">
            <a:avLst/>
          </a:prstGeom>
          <a:noFill/>
          <a:ln/>
        </p:spPr>
        <p:txBody>
          <a:bodyPr wrap="square" lIns="0" tIns="0" rIns="0" bIns="0" rtlCol="0" anchor="ctr"/>
          <a:lstStyle/>
          <a:p>
            <a:pPr marL="0" indent="0">
              <a:buNone/>
            </a:pPr>
            <a:r>
              <a:rPr lang="en-US" sz="1050" dirty="0">
                <a:solidFill>
                  <a:srgbClr val="1A1A1A"/>
                </a:solidFill>
                <a:latin typeface="Calibri" pitchFamily="34" charset="0"/>
                <a:ea typeface="Calibri" pitchFamily="34" charset="-122"/>
                <a:cs typeface="Calibri" pitchFamily="34" charset="-120"/>
              </a:rPr>
              <a:t>The original 801 East operated for years as a low-barrier shelter for men in Southeast D.C., on the St. Elizabeths campus.</a:t>
            </a:r>
            <a:endParaRPr lang="en-US" sz="1050" dirty="0"/>
          </a:p>
        </p:txBody>
      </p:sp>
      <p:sp>
        <p:nvSpPr>
          <p:cNvPr id="11" name="Shape 8"/>
          <p:cNvSpPr/>
          <p:nvPr/>
        </p:nvSpPr>
        <p:spPr>
          <a:xfrm>
            <a:off x="548640" y="2331720"/>
            <a:ext cx="219456" cy="219456"/>
          </a:xfrm>
          <a:prstGeom prst="ellipse">
            <a:avLst/>
          </a:prstGeom>
          <a:solidFill>
            <a:srgbClr val="0E2A47"/>
          </a:solidFill>
          <a:ln w="19050">
            <a:solidFill>
              <a:srgbClr val="C9A24A"/>
            </a:solidFill>
            <a:prstDash val="solid"/>
          </a:ln>
        </p:spPr>
        <p:txBody>
          <a:bodyPr/>
          <a:lstStyle/>
          <a:p>
            <a:endParaRPr lang="en-US"/>
          </a:p>
        </p:txBody>
      </p:sp>
      <p:sp>
        <p:nvSpPr>
          <p:cNvPr id="12" name="Text 9"/>
          <p:cNvSpPr/>
          <p:nvPr/>
        </p:nvSpPr>
        <p:spPr>
          <a:xfrm>
            <a:off x="1005840" y="2286000"/>
            <a:ext cx="1280160" cy="320040"/>
          </a:xfrm>
          <a:prstGeom prst="rect">
            <a:avLst/>
          </a:prstGeom>
          <a:noFill/>
          <a:ln/>
        </p:spPr>
        <p:txBody>
          <a:bodyPr wrap="square" lIns="0" tIns="0" rIns="0" bIns="0" rtlCol="0" anchor="ctr"/>
          <a:lstStyle/>
          <a:p>
            <a:pPr marL="0" indent="0">
              <a:buNone/>
            </a:pPr>
            <a:r>
              <a:rPr lang="en-US" sz="1300" b="1" dirty="0">
                <a:solidFill>
                  <a:srgbClr val="0E2A47"/>
                </a:solidFill>
                <a:latin typeface="Georgia" pitchFamily="34" charset="0"/>
                <a:ea typeface="Georgia" pitchFamily="34" charset="-122"/>
                <a:cs typeface="Georgia" pitchFamily="34" charset="-120"/>
              </a:rPr>
              <a:t>2015</a:t>
            </a:r>
            <a:endParaRPr lang="en-US" sz="1300" dirty="0"/>
          </a:p>
        </p:txBody>
      </p:sp>
      <p:sp>
        <p:nvSpPr>
          <p:cNvPr id="13" name="Text 10"/>
          <p:cNvSpPr/>
          <p:nvPr/>
        </p:nvSpPr>
        <p:spPr>
          <a:xfrm>
            <a:off x="2331720" y="2286000"/>
            <a:ext cx="3383280" cy="731520"/>
          </a:xfrm>
          <a:prstGeom prst="rect">
            <a:avLst/>
          </a:prstGeom>
          <a:noFill/>
          <a:ln/>
        </p:spPr>
        <p:txBody>
          <a:bodyPr wrap="square" lIns="0" tIns="0" rIns="0" bIns="0" rtlCol="0" anchor="ctr"/>
          <a:lstStyle/>
          <a:p>
            <a:pPr marL="0" indent="0">
              <a:buNone/>
            </a:pPr>
            <a:r>
              <a:rPr lang="en-US" sz="1050" dirty="0">
                <a:solidFill>
                  <a:srgbClr val="1A1A1A"/>
                </a:solidFill>
                <a:latin typeface="Calibri" pitchFamily="34" charset="0"/>
                <a:ea typeface="Calibri" pitchFamily="34" charset="-122"/>
                <a:cs typeface="Calibri" pitchFamily="34" charset="-120"/>
              </a:rPr>
              <a:t>Mayor Bowser launches Homeward DC — a strategic plan to make homelessness rare, brief, and non-recurring.</a:t>
            </a:r>
            <a:endParaRPr lang="en-US" sz="1050" dirty="0"/>
          </a:p>
        </p:txBody>
      </p:sp>
      <p:sp>
        <p:nvSpPr>
          <p:cNvPr id="14" name="Shape 11"/>
          <p:cNvSpPr/>
          <p:nvPr/>
        </p:nvSpPr>
        <p:spPr>
          <a:xfrm>
            <a:off x="548640" y="3108960"/>
            <a:ext cx="219456" cy="219456"/>
          </a:xfrm>
          <a:prstGeom prst="ellipse">
            <a:avLst/>
          </a:prstGeom>
          <a:solidFill>
            <a:srgbClr val="0E2A47"/>
          </a:solidFill>
          <a:ln w="19050">
            <a:solidFill>
              <a:srgbClr val="C9A24A"/>
            </a:solidFill>
            <a:prstDash val="solid"/>
          </a:ln>
        </p:spPr>
        <p:txBody>
          <a:bodyPr/>
          <a:lstStyle/>
          <a:p>
            <a:endParaRPr lang="en-US"/>
          </a:p>
        </p:txBody>
      </p:sp>
      <p:sp>
        <p:nvSpPr>
          <p:cNvPr id="15" name="Text 12"/>
          <p:cNvSpPr/>
          <p:nvPr/>
        </p:nvSpPr>
        <p:spPr>
          <a:xfrm>
            <a:off x="1005840" y="3063240"/>
            <a:ext cx="1280160" cy="320040"/>
          </a:xfrm>
          <a:prstGeom prst="rect">
            <a:avLst/>
          </a:prstGeom>
          <a:noFill/>
          <a:ln/>
        </p:spPr>
        <p:txBody>
          <a:bodyPr wrap="square" lIns="0" tIns="0" rIns="0" bIns="0" rtlCol="0" anchor="ctr"/>
          <a:lstStyle/>
          <a:p>
            <a:pPr marL="0" indent="0">
              <a:buNone/>
            </a:pPr>
            <a:r>
              <a:rPr lang="en-US" sz="1300" b="1" dirty="0">
                <a:solidFill>
                  <a:srgbClr val="0E2A47"/>
                </a:solidFill>
                <a:latin typeface="Georgia" pitchFamily="34" charset="0"/>
                <a:ea typeface="Georgia" pitchFamily="34" charset="-122"/>
                <a:cs typeface="Georgia" pitchFamily="34" charset="-120"/>
              </a:rPr>
              <a:t>2019–2020</a:t>
            </a:r>
            <a:endParaRPr lang="en-US" sz="1300" dirty="0"/>
          </a:p>
        </p:txBody>
      </p:sp>
      <p:sp>
        <p:nvSpPr>
          <p:cNvPr id="16" name="Text 13"/>
          <p:cNvSpPr/>
          <p:nvPr/>
        </p:nvSpPr>
        <p:spPr>
          <a:xfrm>
            <a:off x="2331720" y="3063240"/>
            <a:ext cx="3383280" cy="731520"/>
          </a:xfrm>
          <a:prstGeom prst="rect">
            <a:avLst/>
          </a:prstGeom>
          <a:noFill/>
          <a:ln/>
        </p:spPr>
        <p:txBody>
          <a:bodyPr wrap="square" lIns="0" tIns="0" rIns="0" bIns="0" rtlCol="0" anchor="ctr"/>
          <a:lstStyle/>
          <a:p>
            <a:pPr marL="0" indent="0">
              <a:buNone/>
            </a:pPr>
            <a:r>
              <a:rPr lang="en-US" sz="1050" dirty="0">
                <a:solidFill>
                  <a:srgbClr val="1A1A1A"/>
                </a:solidFill>
                <a:latin typeface="Calibri" pitchFamily="34" charset="0"/>
                <a:ea typeface="Calibri" pitchFamily="34" charset="-122"/>
                <a:cs typeface="Calibri" pitchFamily="34" charset="-120"/>
              </a:rPr>
              <a:t>Wiencek + Associates leads design; Coakley &amp; Williams and Blue Skye begin construction adjacent to the historic 1884 dry barn.</a:t>
            </a:r>
            <a:endParaRPr lang="en-US" sz="1050" dirty="0"/>
          </a:p>
        </p:txBody>
      </p:sp>
      <p:sp>
        <p:nvSpPr>
          <p:cNvPr id="17" name="Shape 14"/>
          <p:cNvSpPr/>
          <p:nvPr/>
        </p:nvSpPr>
        <p:spPr>
          <a:xfrm>
            <a:off x="548640" y="3886200"/>
            <a:ext cx="219456" cy="219456"/>
          </a:xfrm>
          <a:prstGeom prst="ellipse">
            <a:avLst/>
          </a:prstGeom>
          <a:solidFill>
            <a:srgbClr val="0E2A47"/>
          </a:solidFill>
          <a:ln w="19050">
            <a:solidFill>
              <a:srgbClr val="C9A24A"/>
            </a:solidFill>
            <a:prstDash val="solid"/>
          </a:ln>
        </p:spPr>
        <p:txBody>
          <a:bodyPr/>
          <a:lstStyle/>
          <a:p>
            <a:endParaRPr lang="en-US"/>
          </a:p>
        </p:txBody>
      </p:sp>
      <p:sp>
        <p:nvSpPr>
          <p:cNvPr id="18" name="Text 15"/>
          <p:cNvSpPr/>
          <p:nvPr/>
        </p:nvSpPr>
        <p:spPr>
          <a:xfrm>
            <a:off x="1005840" y="3840480"/>
            <a:ext cx="1280160" cy="320040"/>
          </a:xfrm>
          <a:prstGeom prst="rect">
            <a:avLst/>
          </a:prstGeom>
          <a:noFill/>
          <a:ln/>
        </p:spPr>
        <p:txBody>
          <a:bodyPr wrap="square" lIns="0" tIns="0" rIns="0" bIns="0" rtlCol="0" anchor="ctr"/>
          <a:lstStyle/>
          <a:p>
            <a:pPr marL="0" indent="0">
              <a:buNone/>
            </a:pPr>
            <a:r>
              <a:rPr lang="en-US" sz="1300" b="1" dirty="0">
                <a:solidFill>
                  <a:srgbClr val="0E2A47"/>
                </a:solidFill>
                <a:latin typeface="Georgia" pitchFamily="34" charset="0"/>
                <a:ea typeface="Georgia" pitchFamily="34" charset="-122"/>
                <a:cs typeface="Georgia" pitchFamily="34" charset="-120"/>
              </a:rPr>
              <a:t>Jan 2022</a:t>
            </a:r>
            <a:endParaRPr lang="en-US" sz="1300" dirty="0"/>
          </a:p>
        </p:txBody>
      </p:sp>
      <p:sp>
        <p:nvSpPr>
          <p:cNvPr id="19" name="Text 16"/>
          <p:cNvSpPr/>
          <p:nvPr/>
        </p:nvSpPr>
        <p:spPr>
          <a:xfrm>
            <a:off x="2331720" y="3840480"/>
            <a:ext cx="3383280" cy="731520"/>
          </a:xfrm>
          <a:prstGeom prst="rect">
            <a:avLst/>
          </a:prstGeom>
          <a:noFill/>
          <a:ln/>
        </p:spPr>
        <p:txBody>
          <a:bodyPr wrap="square" lIns="0" tIns="0" rIns="0" bIns="0" rtlCol="0" anchor="ctr"/>
          <a:lstStyle/>
          <a:p>
            <a:pPr marL="0" indent="0">
              <a:buNone/>
            </a:pPr>
            <a:r>
              <a:rPr lang="en-US" sz="1050" dirty="0">
                <a:solidFill>
                  <a:srgbClr val="1A1A1A"/>
                </a:solidFill>
                <a:latin typeface="Calibri" pitchFamily="34" charset="0"/>
                <a:ea typeface="Calibri" pitchFamily="34" charset="-122"/>
                <a:cs typeface="Calibri" pitchFamily="34" charset="-120"/>
              </a:rPr>
              <a:t>The new 396-bed shelter opens as the District's first major shelter redevelopment — LEED Gold certified.</a:t>
            </a:r>
            <a:endParaRPr lang="en-US" sz="1050" dirty="0"/>
          </a:p>
        </p:txBody>
      </p:sp>
      <p:sp>
        <p:nvSpPr>
          <p:cNvPr id="20" name="Shape 17"/>
          <p:cNvSpPr/>
          <p:nvPr/>
        </p:nvSpPr>
        <p:spPr>
          <a:xfrm>
            <a:off x="0" y="4983480"/>
            <a:ext cx="9144000" cy="160020"/>
          </a:xfrm>
          <a:prstGeom prst="rect">
            <a:avLst/>
          </a:prstGeom>
          <a:solidFill>
            <a:srgbClr val="C9A24A"/>
          </a:solidFill>
          <a:ln w="12700">
            <a:solidFill>
              <a:srgbClr val="C9A24A"/>
            </a:solidFill>
            <a:prstDash val="solid"/>
          </a:ln>
        </p:spPr>
        <p:txBody>
          <a:bodyPr/>
          <a:lstStyle/>
          <a:p>
            <a:endParaRPr lang="en-US"/>
          </a:p>
        </p:txBody>
      </p:sp>
      <p:sp>
        <p:nvSpPr>
          <p:cNvPr id="21" name="Text 18"/>
          <p:cNvSpPr/>
          <p:nvPr/>
        </p:nvSpPr>
        <p:spPr>
          <a:xfrm>
            <a:off x="457200" y="4773168"/>
            <a:ext cx="6858000" cy="201168"/>
          </a:xfrm>
          <a:prstGeom prst="rect">
            <a:avLst/>
          </a:prstGeom>
          <a:noFill/>
          <a:ln/>
        </p:spPr>
        <p:txBody>
          <a:bodyPr wrap="square" lIns="0" tIns="0" rIns="0" bIns="0" rtlCol="0" anchor="ctr"/>
          <a:lstStyle/>
          <a:p>
            <a:pPr marL="0" indent="0">
              <a:buNone/>
            </a:pPr>
            <a:r>
              <a:rPr lang="en-US" sz="900" dirty="0">
                <a:solidFill>
                  <a:srgbClr val="6B7280"/>
                </a:solidFill>
                <a:latin typeface="Calibri" pitchFamily="34" charset="0"/>
                <a:ea typeface="Calibri" pitchFamily="34" charset="-122"/>
                <a:cs typeface="Calibri" pitchFamily="34" charset="-120"/>
              </a:rPr>
              <a:t>Catholic Charities of the Archdiocese of Washington  |  801 East Men's Shelter</a:t>
            </a:r>
            <a:endParaRPr lang="en-US" sz="900" dirty="0"/>
          </a:p>
        </p:txBody>
      </p:sp>
      <p:sp>
        <p:nvSpPr>
          <p:cNvPr id="22" name="Text 19"/>
          <p:cNvSpPr/>
          <p:nvPr/>
        </p:nvSpPr>
        <p:spPr>
          <a:xfrm>
            <a:off x="7772400" y="4773168"/>
            <a:ext cx="914400" cy="201168"/>
          </a:xfrm>
          <a:prstGeom prst="rect">
            <a:avLst/>
          </a:prstGeom>
          <a:noFill/>
          <a:ln/>
        </p:spPr>
        <p:txBody>
          <a:bodyPr wrap="square" lIns="0" tIns="0" rIns="0" bIns="0" rtlCol="0" anchor="ctr"/>
          <a:lstStyle/>
          <a:p>
            <a:pPr marL="0" indent="0" algn="r">
              <a:buNone/>
            </a:pPr>
            <a:r>
              <a:rPr lang="en-US" sz="900" dirty="0">
                <a:solidFill>
                  <a:srgbClr val="6B7280"/>
                </a:solidFill>
                <a:latin typeface="Calibri" pitchFamily="34" charset="0"/>
                <a:ea typeface="Calibri" pitchFamily="34" charset="-122"/>
                <a:cs typeface="Calibri" pitchFamily="34" charset="-120"/>
              </a:rPr>
              <a:t>4 / 15</a:t>
            </a:r>
            <a:endParaRPr 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AF6EC"/>
        </a:solidFill>
        <a:effectLst/>
      </p:bgPr>
    </p:bg>
    <p:spTree>
      <p:nvGrpSpPr>
        <p:cNvPr id="1" name=""/>
        <p:cNvGrpSpPr/>
        <p:nvPr/>
      </p:nvGrpSpPr>
      <p:grpSpPr>
        <a:xfrm>
          <a:off x="0" y="0"/>
          <a:ext cx="0" cy="0"/>
          <a:chOff x="0" y="0"/>
          <a:chExt cx="0" cy="0"/>
        </a:xfrm>
      </p:grpSpPr>
      <p:sp>
        <p:nvSpPr>
          <p:cNvPr id="2" name="Shape 0"/>
          <p:cNvSpPr/>
          <p:nvPr/>
        </p:nvSpPr>
        <p:spPr>
          <a:xfrm>
            <a:off x="457200" y="411480"/>
            <a:ext cx="457200" cy="36576"/>
          </a:xfrm>
          <a:prstGeom prst="rect">
            <a:avLst/>
          </a:prstGeom>
          <a:solidFill>
            <a:srgbClr val="C9A24A"/>
          </a:solidFill>
          <a:ln w="12700">
            <a:solidFill>
              <a:srgbClr val="C9A24A"/>
            </a:solidFill>
            <a:prstDash val="solid"/>
          </a:ln>
        </p:spPr>
        <p:txBody>
          <a:bodyPr/>
          <a:lstStyle/>
          <a:p>
            <a:endParaRPr lang="en-US"/>
          </a:p>
        </p:txBody>
      </p:sp>
      <p:sp>
        <p:nvSpPr>
          <p:cNvPr id="3" name="Text 1"/>
          <p:cNvSpPr/>
          <p:nvPr/>
        </p:nvSpPr>
        <p:spPr>
          <a:xfrm>
            <a:off x="1005840" y="292608"/>
            <a:ext cx="5486400" cy="274320"/>
          </a:xfrm>
          <a:prstGeom prst="rect">
            <a:avLst/>
          </a:prstGeom>
          <a:noFill/>
          <a:ln/>
        </p:spPr>
        <p:txBody>
          <a:bodyPr wrap="square" lIns="0" tIns="0" rIns="0" bIns="0" rtlCol="0" anchor="ctr"/>
          <a:lstStyle/>
          <a:p>
            <a:pPr marL="0" indent="0">
              <a:buNone/>
            </a:pPr>
            <a:r>
              <a:rPr lang="en-US" sz="1100" b="1" kern="0" spc="400" dirty="0">
                <a:solidFill>
                  <a:srgbClr val="C9A24A"/>
                </a:solidFill>
                <a:latin typeface="Calibri" pitchFamily="34" charset="0"/>
                <a:ea typeface="Calibri" pitchFamily="34" charset="-122"/>
                <a:cs typeface="Calibri" pitchFamily="34" charset="-120"/>
              </a:rPr>
              <a:t>THE NEW FACILITY</a:t>
            </a:r>
            <a:endParaRPr lang="en-US" sz="1100" dirty="0"/>
          </a:p>
        </p:txBody>
      </p:sp>
      <p:sp>
        <p:nvSpPr>
          <p:cNvPr id="4" name="Text 2"/>
          <p:cNvSpPr/>
          <p:nvPr/>
        </p:nvSpPr>
        <p:spPr>
          <a:xfrm>
            <a:off x="457200" y="594360"/>
            <a:ext cx="8229600" cy="640080"/>
          </a:xfrm>
          <a:prstGeom prst="rect">
            <a:avLst/>
          </a:prstGeom>
          <a:noFill/>
          <a:ln/>
        </p:spPr>
        <p:txBody>
          <a:bodyPr wrap="square" lIns="0" tIns="0" rIns="0" bIns="0" rtlCol="0" anchor="ctr"/>
          <a:lstStyle/>
          <a:p>
            <a:pPr marL="0" indent="0">
              <a:buNone/>
            </a:pPr>
            <a:r>
              <a:rPr lang="en-US" sz="3000" b="1" dirty="0">
                <a:solidFill>
                  <a:srgbClr val="0E2A47"/>
                </a:solidFill>
                <a:latin typeface="Georgia" pitchFamily="34" charset="0"/>
                <a:ea typeface="Georgia" pitchFamily="34" charset="-122"/>
                <a:cs typeface="Georgia" pitchFamily="34" charset="-120"/>
              </a:rPr>
              <a:t>A purpose-built home for dignity</a:t>
            </a:r>
            <a:endParaRPr lang="en-US" sz="3000" dirty="0"/>
          </a:p>
        </p:txBody>
      </p:sp>
      <p:sp>
        <p:nvSpPr>
          <p:cNvPr id="5" name="Shape 3"/>
          <p:cNvSpPr/>
          <p:nvPr/>
        </p:nvSpPr>
        <p:spPr>
          <a:xfrm>
            <a:off x="457200" y="1280160"/>
            <a:ext cx="1097280" cy="0"/>
          </a:xfrm>
          <a:prstGeom prst="line">
            <a:avLst/>
          </a:prstGeom>
          <a:noFill/>
          <a:ln w="19050">
            <a:solidFill>
              <a:srgbClr val="0E2A47"/>
            </a:solidFill>
            <a:prstDash val="solid"/>
          </a:ln>
        </p:spPr>
        <p:txBody>
          <a:bodyPr/>
          <a:lstStyle/>
          <a:p>
            <a:endParaRPr lang="en-US"/>
          </a:p>
        </p:txBody>
      </p:sp>
      <p:pic>
        <p:nvPicPr>
          <p:cNvPr id="6" name="Image 0" descr="/agent/turn3/workspace/images/photorealistic-interior-of-a-clean-modern-dormitor_2026-06-06T13-33-53_image_DAS_0.jpg"/>
          <p:cNvPicPr>
            <a:picLocks noChangeAspect="1"/>
          </p:cNvPicPr>
          <p:nvPr/>
        </p:nvPicPr>
        <p:blipFill>
          <a:blip r:embed="rId3"/>
          <a:srcRect t="3125" b="3125"/>
          <a:stretch/>
        </p:blipFill>
        <p:spPr>
          <a:xfrm>
            <a:off x="457200" y="1508760"/>
            <a:ext cx="3657600" cy="2286000"/>
          </a:xfrm>
          <a:prstGeom prst="rect">
            <a:avLst/>
          </a:prstGeom>
        </p:spPr>
      </p:pic>
      <p:sp>
        <p:nvSpPr>
          <p:cNvPr id="7" name="Shape 4"/>
          <p:cNvSpPr/>
          <p:nvPr/>
        </p:nvSpPr>
        <p:spPr>
          <a:xfrm>
            <a:off x="457200" y="3794760"/>
            <a:ext cx="3657600" cy="822960"/>
          </a:xfrm>
          <a:prstGeom prst="rect">
            <a:avLst/>
          </a:prstGeom>
          <a:solidFill>
            <a:srgbClr val="0E2A47"/>
          </a:solidFill>
          <a:ln w="12700">
            <a:solidFill>
              <a:srgbClr val="0E2A47"/>
            </a:solidFill>
            <a:prstDash val="solid"/>
          </a:ln>
        </p:spPr>
        <p:txBody>
          <a:bodyPr/>
          <a:lstStyle/>
          <a:p>
            <a:endParaRPr lang="en-US"/>
          </a:p>
        </p:txBody>
      </p:sp>
      <p:sp>
        <p:nvSpPr>
          <p:cNvPr id="8" name="Shape 5"/>
          <p:cNvSpPr/>
          <p:nvPr/>
        </p:nvSpPr>
        <p:spPr>
          <a:xfrm>
            <a:off x="457200" y="3794760"/>
            <a:ext cx="73152" cy="822960"/>
          </a:xfrm>
          <a:prstGeom prst="rect">
            <a:avLst/>
          </a:prstGeom>
          <a:solidFill>
            <a:srgbClr val="C9A24A"/>
          </a:solidFill>
          <a:ln w="12700">
            <a:solidFill>
              <a:srgbClr val="C9A24A"/>
            </a:solidFill>
            <a:prstDash val="solid"/>
          </a:ln>
        </p:spPr>
        <p:txBody>
          <a:bodyPr/>
          <a:lstStyle/>
          <a:p>
            <a:endParaRPr lang="en-US"/>
          </a:p>
        </p:txBody>
      </p:sp>
      <p:sp>
        <p:nvSpPr>
          <p:cNvPr id="9" name="Text 6"/>
          <p:cNvSpPr/>
          <p:nvPr/>
        </p:nvSpPr>
        <p:spPr>
          <a:xfrm>
            <a:off x="640080" y="3840480"/>
            <a:ext cx="3474720" cy="365760"/>
          </a:xfrm>
          <a:prstGeom prst="rect">
            <a:avLst/>
          </a:prstGeom>
          <a:noFill/>
          <a:ln/>
        </p:spPr>
        <p:txBody>
          <a:bodyPr wrap="square" lIns="0" tIns="0" rIns="0" bIns="0" rtlCol="0" anchor="ctr"/>
          <a:lstStyle/>
          <a:p>
            <a:pPr marL="0" indent="0">
              <a:buNone/>
            </a:pPr>
            <a:r>
              <a:rPr lang="en-US" sz="1400" b="1" dirty="0">
                <a:solidFill>
                  <a:srgbClr val="F5EFE0"/>
                </a:solidFill>
                <a:latin typeface="Georgia" pitchFamily="34" charset="0"/>
                <a:ea typeface="Georgia" pitchFamily="34" charset="-122"/>
                <a:cs typeface="Georgia" pitchFamily="34" charset="-120"/>
              </a:rPr>
              <a:t>85,600 sq ft  ·  LEED Gold</a:t>
            </a:r>
            <a:endParaRPr lang="en-US" sz="1400" dirty="0"/>
          </a:p>
        </p:txBody>
      </p:sp>
      <p:sp>
        <p:nvSpPr>
          <p:cNvPr id="10" name="Text 7"/>
          <p:cNvSpPr/>
          <p:nvPr/>
        </p:nvSpPr>
        <p:spPr>
          <a:xfrm>
            <a:off x="640080" y="4206240"/>
            <a:ext cx="3474720" cy="365760"/>
          </a:xfrm>
          <a:prstGeom prst="rect">
            <a:avLst/>
          </a:prstGeom>
          <a:noFill/>
          <a:ln/>
        </p:spPr>
        <p:txBody>
          <a:bodyPr wrap="square" lIns="0" tIns="0" rIns="0" bIns="0" rtlCol="0" anchor="ctr"/>
          <a:lstStyle/>
          <a:p>
            <a:pPr marL="0" indent="0">
              <a:buNone/>
            </a:pPr>
            <a:r>
              <a:rPr lang="en-US" sz="1000" dirty="0">
                <a:solidFill>
                  <a:srgbClr val="D7D2C2"/>
                </a:solidFill>
                <a:latin typeface="Calibri" pitchFamily="34" charset="0"/>
                <a:ea typeface="Calibri" pitchFamily="34" charset="-122"/>
                <a:cs typeface="Calibri" pitchFamily="34" charset="-120"/>
              </a:rPr>
              <a:t>Three wings separate low-barrier, workforce, and senior/medical client groups.</a:t>
            </a:r>
            <a:endParaRPr lang="en-US" sz="1000" dirty="0"/>
          </a:p>
        </p:txBody>
      </p:sp>
      <p:sp>
        <p:nvSpPr>
          <p:cNvPr id="11" name="Shape 8"/>
          <p:cNvSpPr/>
          <p:nvPr/>
        </p:nvSpPr>
        <p:spPr>
          <a:xfrm>
            <a:off x="4434840" y="1508760"/>
            <a:ext cx="45720" cy="640080"/>
          </a:xfrm>
          <a:prstGeom prst="rect">
            <a:avLst/>
          </a:prstGeom>
          <a:solidFill>
            <a:srgbClr val="C9A24A"/>
          </a:solidFill>
          <a:ln w="12700">
            <a:solidFill>
              <a:srgbClr val="C9A24A"/>
            </a:solidFill>
            <a:prstDash val="solid"/>
          </a:ln>
        </p:spPr>
        <p:txBody>
          <a:bodyPr/>
          <a:lstStyle/>
          <a:p>
            <a:endParaRPr lang="en-US"/>
          </a:p>
        </p:txBody>
      </p:sp>
      <p:sp>
        <p:nvSpPr>
          <p:cNvPr id="12" name="Text 9"/>
          <p:cNvSpPr/>
          <p:nvPr/>
        </p:nvSpPr>
        <p:spPr>
          <a:xfrm>
            <a:off x="4617720" y="1508760"/>
            <a:ext cx="4023360" cy="274320"/>
          </a:xfrm>
          <a:prstGeom prst="rect">
            <a:avLst/>
          </a:prstGeom>
          <a:noFill/>
          <a:ln/>
        </p:spPr>
        <p:txBody>
          <a:bodyPr wrap="square" lIns="0" tIns="0" rIns="0" bIns="0" rtlCol="0" anchor="ctr"/>
          <a:lstStyle/>
          <a:p>
            <a:pPr marL="0" indent="0">
              <a:buNone/>
            </a:pPr>
            <a:r>
              <a:rPr lang="en-US" sz="1400" b="1" dirty="0">
                <a:solidFill>
                  <a:srgbClr val="0E2A47"/>
                </a:solidFill>
                <a:latin typeface="Georgia" pitchFamily="34" charset="0"/>
                <a:ea typeface="Georgia" pitchFamily="34" charset="-122"/>
                <a:cs typeface="Georgia" pitchFamily="34" charset="-120"/>
              </a:rPr>
              <a:t>Beacon of hope</a:t>
            </a:r>
            <a:endParaRPr lang="en-US" sz="1400" dirty="0"/>
          </a:p>
        </p:txBody>
      </p:sp>
      <p:sp>
        <p:nvSpPr>
          <p:cNvPr id="13" name="Text 10"/>
          <p:cNvSpPr/>
          <p:nvPr/>
        </p:nvSpPr>
        <p:spPr>
          <a:xfrm>
            <a:off x="4617720" y="1783080"/>
            <a:ext cx="4023360" cy="411480"/>
          </a:xfrm>
          <a:prstGeom prst="rect">
            <a:avLst/>
          </a:prstGeom>
          <a:noFill/>
          <a:ln/>
        </p:spPr>
        <p:txBody>
          <a:bodyPr wrap="square" lIns="0" tIns="0" rIns="0" bIns="0" rtlCol="0" anchor="ctr"/>
          <a:lstStyle/>
          <a:p>
            <a:pPr marL="0" indent="0">
              <a:buNone/>
            </a:pPr>
            <a:r>
              <a:rPr lang="en-US" sz="1100" dirty="0">
                <a:solidFill>
                  <a:srgbClr val="1A1A1A"/>
                </a:solidFill>
                <a:latin typeface="Calibri" pitchFamily="34" charset="0"/>
                <a:ea typeface="Calibri" pitchFamily="34" charset="-122"/>
                <a:cs typeface="Calibri" pitchFamily="34" charset="-120"/>
              </a:rPr>
              <a:t>Illuminated stair towers visible across the campus.</a:t>
            </a:r>
            <a:endParaRPr lang="en-US" sz="1100" dirty="0"/>
          </a:p>
        </p:txBody>
      </p:sp>
      <p:sp>
        <p:nvSpPr>
          <p:cNvPr id="14" name="Shape 11"/>
          <p:cNvSpPr/>
          <p:nvPr/>
        </p:nvSpPr>
        <p:spPr>
          <a:xfrm>
            <a:off x="4434840" y="2286000"/>
            <a:ext cx="45720" cy="640080"/>
          </a:xfrm>
          <a:prstGeom prst="rect">
            <a:avLst/>
          </a:prstGeom>
          <a:solidFill>
            <a:srgbClr val="C9A24A"/>
          </a:solidFill>
          <a:ln w="12700">
            <a:solidFill>
              <a:srgbClr val="C9A24A"/>
            </a:solidFill>
            <a:prstDash val="solid"/>
          </a:ln>
        </p:spPr>
        <p:txBody>
          <a:bodyPr/>
          <a:lstStyle/>
          <a:p>
            <a:endParaRPr lang="en-US"/>
          </a:p>
        </p:txBody>
      </p:sp>
      <p:sp>
        <p:nvSpPr>
          <p:cNvPr id="15" name="Text 12"/>
          <p:cNvSpPr/>
          <p:nvPr/>
        </p:nvSpPr>
        <p:spPr>
          <a:xfrm>
            <a:off x="4617720" y="2286000"/>
            <a:ext cx="4023360" cy="274320"/>
          </a:xfrm>
          <a:prstGeom prst="rect">
            <a:avLst/>
          </a:prstGeom>
          <a:noFill/>
          <a:ln/>
        </p:spPr>
        <p:txBody>
          <a:bodyPr wrap="square" lIns="0" tIns="0" rIns="0" bIns="0" rtlCol="0" anchor="ctr"/>
          <a:lstStyle/>
          <a:p>
            <a:pPr marL="0" indent="0">
              <a:buNone/>
            </a:pPr>
            <a:r>
              <a:rPr lang="en-US" sz="1400" b="1" dirty="0">
                <a:solidFill>
                  <a:srgbClr val="0E2A47"/>
                </a:solidFill>
                <a:latin typeface="Georgia" pitchFamily="34" charset="0"/>
                <a:ea typeface="Georgia" pitchFamily="34" charset="-122"/>
                <a:cs typeface="Georgia" pitchFamily="34" charset="-120"/>
              </a:rPr>
              <a:t>Honoring history</a:t>
            </a:r>
            <a:endParaRPr lang="en-US" sz="1400" dirty="0"/>
          </a:p>
        </p:txBody>
      </p:sp>
      <p:sp>
        <p:nvSpPr>
          <p:cNvPr id="16" name="Text 13"/>
          <p:cNvSpPr/>
          <p:nvPr/>
        </p:nvSpPr>
        <p:spPr>
          <a:xfrm>
            <a:off x="4617720" y="2560320"/>
            <a:ext cx="4023360" cy="411480"/>
          </a:xfrm>
          <a:prstGeom prst="rect">
            <a:avLst/>
          </a:prstGeom>
          <a:noFill/>
          <a:ln/>
        </p:spPr>
        <p:txBody>
          <a:bodyPr wrap="square" lIns="0" tIns="0" rIns="0" bIns="0" rtlCol="0" anchor="ctr"/>
          <a:lstStyle/>
          <a:p>
            <a:pPr marL="0" indent="0">
              <a:buNone/>
            </a:pPr>
            <a:r>
              <a:rPr lang="en-US" sz="1100" dirty="0">
                <a:solidFill>
                  <a:srgbClr val="1A1A1A"/>
                </a:solidFill>
                <a:latin typeface="Calibri" pitchFamily="34" charset="0"/>
                <a:ea typeface="Calibri" pitchFamily="34" charset="-122"/>
                <a:cs typeface="Calibri" pitchFamily="34" charset="-120"/>
              </a:rPr>
              <a:t>Adjacent to the 1884 dry barn, the last in the District.</a:t>
            </a:r>
            <a:endParaRPr lang="en-US" sz="1100" dirty="0"/>
          </a:p>
        </p:txBody>
      </p:sp>
      <p:sp>
        <p:nvSpPr>
          <p:cNvPr id="17" name="Shape 14"/>
          <p:cNvSpPr/>
          <p:nvPr/>
        </p:nvSpPr>
        <p:spPr>
          <a:xfrm>
            <a:off x="4434840" y="3063240"/>
            <a:ext cx="45720" cy="640080"/>
          </a:xfrm>
          <a:prstGeom prst="rect">
            <a:avLst/>
          </a:prstGeom>
          <a:solidFill>
            <a:srgbClr val="C9A24A"/>
          </a:solidFill>
          <a:ln w="12700">
            <a:solidFill>
              <a:srgbClr val="C9A24A"/>
            </a:solidFill>
            <a:prstDash val="solid"/>
          </a:ln>
        </p:spPr>
        <p:txBody>
          <a:bodyPr/>
          <a:lstStyle/>
          <a:p>
            <a:endParaRPr lang="en-US"/>
          </a:p>
        </p:txBody>
      </p:sp>
      <p:sp>
        <p:nvSpPr>
          <p:cNvPr id="18" name="Text 15"/>
          <p:cNvSpPr/>
          <p:nvPr/>
        </p:nvSpPr>
        <p:spPr>
          <a:xfrm>
            <a:off x="4617720" y="3063240"/>
            <a:ext cx="4023360" cy="274320"/>
          </a:xfrm>
          <a:prstGeom prst="rect">
            <a:avLst/>
          </a:prstGeom>
          <a:noFill/>
          <a:ln/>
        </p:spPr>
        <p:txBody>
          <a:bodyPr wrap="square" lIns="0" tIns="0" rIns="0" bIns="0" rtlCol="0" anchor="ctr"/>
          <a:lstStyle/>
          <a:p>
            <a:pPr marL="0" indent="0">
              <a:buNone/>
            </a:pPr>
            <a:r>
              <a:rPr lang="en-US" sz="1400" b="1" dirty="0">
                <a:solidFill>
                  <a:srgbClr val="0E2A47"/>
                </a:solidFill>
                <a:latin typeface="Georgia" pitchFamily="34" charset="0"/>
                <a:ea typeface="Georgia" pitchFamily="34" charset="-122"/>
                <a:cs typeface="Georgia" pitchFamily="34" charset="-120"/>
              </a:rPr>
              <a:t>Engineering feat</a:t>
            </a:r>
            <a:endParaRPr lang="en-US" sz="1400" dirty="0"/>
          </a:p>
        </p:txBody>
      </p:sp>
      <p:sp>
        <p:nvSpPr>
          <p:cNvPr id="19" name="Text 16"/>
          <p:cNvSpPr/>
          <p:nvPr/>
        </p:nvSpPr>
        <p:spPr>
          <a:xfrm>
            <a:off x="4617720" y="3337560"/>
            <a:ext cx="4023360" cy="411480"/>
          </a:xfrm>
          <a:prstGeom prst="rect">
            <a:avLst/>
          </a:prstGeom>
          <a:noFill/>
          <a:ln/>
        </p:spPr>
        <p:txBody>
          <a:bodyPr wrap="square" lIns="0" tIns="0" rIns="0" bIns="0" rtlCol="0" anchor="ctr"/>
          <a:lstStyle/>
          <a:p>
            <a:pPr marL="0" indent="0">
              <a:buNone/>
            </a:pPr>
            <a:r>
              <a:rPr lang="en-US" sz="1100" dirty="0">
                <a:solidFill>
                  <a:srgbClr val="1A1A1A"/>
                </a:solidFill>
                <a:latin typeface="Calibri" pitchFamily="34" charset="0"/>
                <a:ea typeface="Calibri" pitchFamily="34" charset="-122"/>
                <a:cs typeface="Calibri" pitchFamily="34" charset="-120"/>
              </a:rPr>
              <a:t>Structural system spans directly over the WMATA Green Line tunnel.</a:t>
            </a:r>
            <a:endParaRPr lang="en-US" sz="1100" dirty="0"/>
          </a:p>
        </p:txBody>
      </p:sp>
      <p:sp>
        <p:nvSpPr>
          <p:cNvPr id="20" name="Shape 17"/>
          <p:cNvSpPr/>
          <p:nvPr/>
        </p:nvSpPr>
        <p:spPr>
          <a:xfrm>
            <a:off x="4434840" y="3840480"/>
            <a:ext cx="45720" cy="640080"/>
          </a:xfrm>
          <a:prstGeom prst="rect">
            <a:avLst/>
          </a:prstGeom>
          <a:solidFill>
            <a:srgbClr val="C9A24A"/>
          </a:solidFill>
          <a:ln w="12700">
            <a:solidFill>
              <a:srgbClr val="C9A24A"/>
            </a:solidFill>
            <a:prstDash val="solid"/>
          </a:ln>
        </p:spPr>
        <p:txBody>
          <a:bodyPr/>
          <a:lstStyle/>
          <a:p>
            <a:endParaRPr lang="en-US"/>
          </a:p>
        </p:txBody>
      </p:sp>
      <p:sp>
        <p:nvSpPr>
          <p:cNvPr id="21" name="Text 18"/>
          <p:cNvSpPr/>
          <p:nvPr/>
        </p:nvSpPr>
        <p:spPr>
          <a:xfrm>
            <a:off x="4617720" y="3840480"/>
            <a:ext cx="4023360" cy="274320"/>
          </a:xfrm>
          <a:prstGeom prst="rect">
            <a:avLst/>
          </a:prstGeom>
          <a:noFill/>
          <a:ln/>
        </p:spPr>
        <p:txBody>
          <a:bodyPr wrap="square" lIns="0" tIns="0" rIns="0" bIns="0" rtlCol="0" anchor="ctr"/>
          <a:lstStyle/>
          <a:p>
            <a:pPr marL="0" indent="0">
              <a:buNone/>
            </a:pPr>
            <a:r>
              <a:rPr lang="en-US" sz="1400" b="1" dirty="0">
                <a:solidFill>
                  <a:srgbClr val="0E2A47"/>
                </a:solidFill>
                <a:latin typeface="Georgia" pitchFamily="34" charset="0"/>
                <a:ea typeface="Georgia" pitchFamily="34" charset="-122"/>
                <a:cs typeface="Georgia" pitchFamily="34" charset="-120"/>
              </a:rPr>
              <a:t>Local artistry</a:t>
            </a:r>
            <a:endParaRPr lang="en-US" sz="1400" dirty="0"/>
          </a:p>
        </p:txBody>
      </p:sp>
      <p:sp>
        <p:nvSpPr>
          <p:cNvPr id="22" name="Text 19"/>
          <p:cNvSpPr/>
          <p:nvPr/>
        </p:nvSpPr>
        <p:spPr>
          <a:xfrm>
            <a:off x="4617720" y="4114800"/>
            <a:ext cx="4023360" cy="411480"/>
          </a:xfrm>
          <a:prstGeom prst="rect">
            <a:avLst/>
          </a:prstGeom>
          <a:noFill/>
          <a:ln/>
        </p:spPr>
        <p:txBody>
          <a:bodyPr wrap="square" lIns="0" tIns="0" rIns="0" bIns="0" rtlCol="0" anchor="ctr"/>
          <a:lstStyle/>
          <a:p>
            <a:pPr marL="0" indent="0">
              <a:buNone/>
            </a:pPr>
            <a:r>
              <a:rPr lang="en-US" sz="1100" dirty="0">
                <a:solidFill>
                  <a:srgbClr val="1A1A1A"/>
                </a:solidFill>
                <a:latin typeface="Calibri" pitchFamily="34" charset="0"/>
                <a:ea typeface="Calibri" pitchFamily="34" charset="-122"/>
                <a:cs typeface="Calibri" pitchFamily="34" charset="-120"/>
              </a:rPr>
              <a:t>Interior common areas showcase work by D.C. artists.</a:t>
            </a:r>
            <a:endParaRPr lang="en-US" sz="1100" dirty="0"/>
          </a:p>
        </p:txBody>
      </p:sp>
      <p:sp>
        <p:nvSpPr>
          <p:cNvPr id="23" name="Shape 20"/>
          <p:cNvSpPr/>
          <p:nvPr/>
        </p:nvSpPr>
        <p:spPr>
          <a:xfrm>
            <a:off x="0" y="4983480"/>
            <a:ext cx="9144000" cy="160020"/>
          </a:xfrm>
          <a:prstGeom prst="rect">
            <a:avLst/>
          </a:prstGeom>
          <a:solidFill>
            <a:srgbClr val="C9A24A"/>
          </a:solidFill>
          <a:ln w="12700">
            <a:solidFill>
              <a:srgbClr val="C9A24A"/>
            </a:solidFill>
            <a:prstDash val="solid"/>
          </a:ln>
        </p:spPr>
        <p:txBody>
          <a:bodyPr/>
          <a:lstStyle/>
          <a:p>
            <a:endParaRPr lang="en-US"/>
          </a:p>
        </p:txBody>
      </p:sp>
      <p:sp>
        <p:nvSpPr>
          <p:cNvPr id="24" name="Text 21"/>
          <p:cNvSpPr/>
          <p:nvPr/>
        </p:nvSpPr>
        <p:spPr>
          <a:xfrm>
            <a:off x="457200" y="4773168"/>
            <a:ext cx="6858000" cy="201168"/>
          </a:xfrm>
          <a:prstGeom prst="rect">
            <a:avLst/>
          </a:prstGeom>
          <a:noFill/>
          <a:ln/>
        </p:spPr>
        <p:txBody>
          <a:bodyPr wrap="square" lIns="0" tIns="0" rIns="0" bIns="0" rtlCol="0" anchor="ctr"/>
          <a:lstStyle/>
          <a:p>
            <a:pPr marL="0" indent="0">
              <a:buNone/>
            </a:pPr>
            <a:r>
              <a:rPr lang="en-US" sz="900" dirty="0">
                <a:solidFill>
                  <a:srgbClr val="6B7280"/>
                </a:solidFill>
                <a:latin typeface="Calibri" pitchFamily="34" charset="0"/>
                <a:ea typeface="Calibri" pitchFamily="34" charset="-122"/>
                <a:cs typeface="Calibri" pitchFamily="34" charset="-120"/>
              </a:rPr>
              <a:t>Catholic Charities of the Archdiocese of Washington  |  801 East Men's Shelter</a:t>
            </a:r>
            <a:endParaRPr lang="en-US" sz="900" dirty="0"/>
          </a:p>
        </p:txBody>
      </p:sp>
      <p:sp>
        <p:nvSpPr>
          <p:cNvPr id="25" name="Text 22"/>
          <p:cNvSpPr/>
          <p:nvPr/>
        </p:nvSpPr>
        <p:spPr>
          <a:xfrm>
            <a:off x="7772400" y="4773168"/>
            <a:ext cx="914400" cy="201168"/>
          </a:xfrm>
          <a:prstGeom prst="rect">
            <a:avLst/>
          </a:prstGeom>
          <a:noFill/>
          <a:ln/>
        </p:spPr>
        <p:txBody>
          <a:bodyPr wrap="square" lIns="0" tIns="0" rIns="0" bIns="0" rtlCol="0" anchor="ctr"/>
          <a:lstStyle/>
          <a:p>
            <a:pPr marL="0" indent="0" algn="r">
              <a:buNone/>
            </a:pPr>
            <a:r>
              <a:rPr lang="en-US" sz="900" dirty="0">
                <a:solidFill>
                  <a:srgbClr val="6B7280"/>
                </a:solidFill>
                <a:latin typeface="Calibri" pitchFamily="34" charset="0"/>
                <a:ea typeface="Calibri" pitchFamily="34" charset="-122"/>
                <a:cs typeface="Calibri" pitchFamily="34" charset="-120"/>
              </a:rPr>
              <a:t>5 / 15</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AF6EC"/>
        </a:solidFill>
        <a:effectLst/>
      </p:bgPr>
    </p:bg>
    <p:spTree>
      <p:nvGrpSpPr>
        <p:cNvPr id="1" name=""/>
        <p:cNvGrpSpPr/>
        <p:nvPr/>
      </p:nvGrpSpPr>
      <p:grpSpPr>
        <a:xfrm>
          <a:off x="0" y="0"/>
          <a:ext cx="0" cy="0"/>
          <a:chOff x="0" y="0"/>
          <a:chExt cx="0" cy="0"/>
        </a:xfrm>
      </p:grpSpPr>
      <p:sp>
        <p:nvSpPr>
          <p:cNvPr id="2" name="Shape 0"/>
          <p:cNvSpPr/>
          <p:nvPr/>
        </p:nvSpPr>
        <p:spPr>
          <a:xfrm>
            <a:off x="457200" y="411480"/>
            <a:ext cx="457200" cy="36576"/>
          </a:xfrm>
          <a:prstGeom prst="rect">
            <a:avLst/>
          </a:prstGeom>
          <a:solidFill>
            <a:srgbClr val="C9A24A"/>
          </a:solidFill>
          <a:ln w="12700">
            <a:solidFill>
              <a:srgbClr val="C9A24A"/>
            </a:solidFill>
            <a:prstDash val="solid"/>
          </a:ln>
        </p:spPr>
        <p:txBody>
          <a:bodyPr/>
          <a:lstStyle/>
          <a:p>
            <a:endParaRPr lang="en-US"/>
          </a:p>
        </p:txBody>
      </p:sp>
      <p:sp>
        <p:nvSpPr>
          <p:cNvPr id="3" name="Text 1"/>
          <p:cNvSpPr/>
          <p:nvPr/>
        </p:nvSpPr>
        <p:spPr>
          <a:xfrm>
            <a:off x="1005840" y="292608"/>
            <a:ext cx="5486400" cy="274320"/>
          </a:xfrm>
          <a:prstGeom prst="rect">
            <a:avLst/>
          </a:prstGeom>
          <a:noFill/>
          <a:ln/>
        </p:spPr>
        <p:txBody>
          <a:bodyPr wrap="square" lIns="0" tIns="0" rIns="0" bIns="0" rtlCol="0" anchor="ctr"/>
          <a:lstStyle/>
          <a:p>
            <a:pPr marL="0" indent="0">
              <a:buNone/>
            </a:pPr>
            <a:r>
              <a:rPr lang="en-US" sz="1100" b="1" kern="0" spc="400" dirty="0">
                <a:solidFill>
                  <a:srgbClr val="C9A24A"/>
                </a:solidFill>
                <a:latin typeface="Calibri" pitchFamily="34" charset="0"/>
                <a:ea typeface="Calibri" pitchFamily="34" charset="-122"/>
                <a:cs typeface="Calibri" pitchFamily="34" charset="-120"/>
              </a:rPr>
              <a:t>LOCATION &amp; ACCESS</a:t>
            </a:r>
            <a:endParaRPr lang="en-US" sz="1100" dirty="0"/>
          </a:p>
        </p:txBody>
      </p:sp>
      <p:sp>
        <p:nvSpPr>
          <p:cNvPr id="4" name="Text 2"/>
          <p:cNvSpPr/>
          <p:nvPr/>
        </p:nvSpPr>
        <p:spPr>
          <a:xfrm>
            <a:off x="457200" y="594360"/>
            <a:ext cx="8229600" cy="640080"/>
          </a:xfrm>
          <a:prstGeom prst="rect">
            <a:avLst/>
          </a:prstGeom>
          <a:noFill/>
          <a:ln/>
        </p:spPr>
        <p:txBody>
          <a:bodyPr wrap="square" lIns="0" tIns="0" rIns="0" bIns="0" rtlCol="0" anchor="ctr"/>
          <a:lstStyle/>
          <a:p>
            <a:pPr marL="0" indent="0">
              <a:buNone/>
            </a:pPr>
            <a:r>
              <a:rPr lang="en-US" sz="3000" b="1" dirty="0">
                <a:solidFill>
                  <a:srgbClr val="0E2A47"/>
                </a:solidFill>
                <a:latin typeface="Georgia" pitchFamily="34" charset="0"/>
                <a:ea typeface="Georgia" pitchFamily="34" charset="-122"/>
                <a:cs typeface="Georgia" pitchFamily="34" charset="-120"/>
              </a:rPr>
              <a:t>Where to find us — and how to get here</a:t>
            </a:r>
            <a:endParaRPr lang="en-US" sz="3000" dirty="0"/>
          </a:p>
        </p:txBody>
      </p:sp>
      <p:sp>
        <p:nvSpPr>
          <p:cNvPr id="5" name="Shape 3"/>
          <p:cNvSpPr/>
          <p:nvPr/>
        </p:nvSpPr>
        <p:spPr>
          <a:xfrm>
            <a:off x="457200" y="1280160"/>
            <a:ext cx="1097280" cy="0"/>
          </a:xfrm>
          <a:prstGeom prst="line">
            <a:avLst/>
          </a:prstGeom>
          <a:noFill/>
          <a:ln w="19050">
            <a:solidFill>
              <a:srgbClr val="0E2A47"/>
            </a:solidFill>
            <a:prstDash val="solid"/>
          </a:ln>
        </p:spPr>
        <p:txBody>
          <a:bodyPr/>
          <a:lstStyle/>
          <a:p>
            <a:endParaRPr lang="en-US"/>
          </a:p>
        </p:txBody>
      </p:sp>
      <p:pic>
        <p:nvPicPr>
          <p:cNvPr id="6" name="Image 0" descr="/agent/turn7/workspace/images/photorealistic-exterior-street-view-of-a-modern-co_2026-06-06T13-57-02_image_DAS_0.jpg"/>
          <p:cNvPicPr>
            <a:picLocks noChangeAspect="1"/>
          </p:cNvPicPr>
          <p:nvPr/>
        </p:nvPicPr>
        <p:blipFill>
          <a:blip r:embed="rId3"/>
          <a:srcRect l="10784" r="10784"/>
          <a:stretch/>
        </p:blipFill>
        <p:spPr>
          <a:xfrm>
            <a:off x="457200" y="1508760"/>
            <a:ext cx="3657600" cy="3108960"/>
          </a:xfrm>
          <a:prstGeom prst="rect">
            <a:avLst/>
          </a:prstGeom>
        </p:spPr>
      </p:pic>
      <p:sp>
        <p:nvSpPr>
          <p:cNvPr id="7" name="Shape 4"/>
          <p:cNvSpPr/>
          <p:nvPr/>
        </p:nvSpPr>
        <p:spPr>
          <a:xfrm>
            <a:off x="4297680" y="1508760"/>
            <a:ext cx="4389120" cy="1417320"/>
          </a:xfrm>
          <a:prstGeom prst="rect">
            <a:avLst/>
          </a:prstGeom>
          <a:solidFill>
            <a:srgbClr val="FFFFFF"/>
          </a:solidFill>
          <a:ln w="9525">
            <a:solidFill>
              <a:srgbClr val="E5DDC8"/>
            </a:solidFill>
            <a:prstDash val="solid"/>
          </a:ln>
        </p:spPr>
        <p:txBody>
          <a:bodyPr/>
          <a:lstStyle/>
          <a:p>
            <a:endParaRPr lang="en-US"/>
          </a:p>
        </p:txBody>
      </p:sp>
      <p:sp>
        <p:nvSpPr>
          <p:cNvPr id="8" name="Shape 5"/>
          <p:cNvSpPr/>
          <p:nvPr/>
        </p:nvSpPr>
        <p:spPr>
          <a:xfrm>
            <a:off x="4297680" y="1508760"/>
            <a:ext cx="73152" cy="1417320"/>
          </a:xfrm>
          <a:prstGeom prst="rect">
            <a:avLst/>
          </a:prstGeom>
          <a:solidFill>
            <a:srgbClr val="C9A24A"/>
          </a:solidFill>
          <a:ln w="12700">
            <a:solidFill>
              <a:srgbClr val="C9A24A"/>
            </a:solidFill>
            <a:prstDash val="solid"/>
          </a:ln>
        </p:spPr>
        <p:txBody>
          <a:bodyPr/>
          <a:lstStyle/>
          <a:p>
            <a:endParaRPr lang="en-US"/>
          </a:p>
        </p:txBody>
      </p:sp>
      <p:sp>
        <p:nvSpPr>
          <p:cNvPr id="9" name="Text 6"/>
          <p:cNvSpPr/>
          <p:nvPr/>
        </p:nvSpPr>
        <p:spPr>
          <a:xfrm>
            <a:off x="4480560" y="1600200"/>
            <a:ext cx="4114800" cy="274320"/>
          </a:xfrm>
          <a:prstGeom prst="rect">
            <a:avLst/>
          </a:prstGeom>
          <a:noFill/>
          <a:ln/>
        </p:spPr>
        <p:txBody>
          <a:bodyPr wrap="square" lIns="0" tIns="0" rIns="0" bIns="0" rtlCol="0" anchor="ctr"/>
          <a:lstStyle/>
          <a:p>
            <a:pPr marL="0" indent="0">
              <a:buNone/>
            </a:pPr>
            <a:r>
              <a:rPr lang="en-US" sz="1000" b="1" kern="0" spc="400" dirty="0">
                <a:solidFill>
                  <a:srgbClr val="C9A24A"/>
                </a:solidFill>
                <a:latin typeface="Calibri" pitchFamily="34" charset="0"/>
                <a:ea typeface="Calibri" pitchFamily="34" charset="-122"/>
                <a:cs typeface="Calibri" pitchFamily="34" charset="-120"/>
              </a:rPr>
              <a:t>ADDRESS</a:t>
            </a:r>
            <a:endParaRPr lang="en-US" sz="1000" dirty="0"/>
          </a:p>
        </p:txBody>
      </p:sp>
      <p:sp>
        <p:nvSpPr>
          <p:cNvPr id="10" name="Text 7"/>
          <p:cNvSpPr/>
          <p:nvPr/>
        </p:nvSpPr>
        <p:spPr>
          <a:xfrm>
            <a:off x="4480560" y="1874520"/>
            <a:ext cx="4114800" cy="640080"/>
          </a:xfrm>
          <a:prstGeom prst="rect">
            <a:avLst/>
          </a:prstGeom>
          <a:noFill/>
          <a:ln/>
        </p:spPr>
        <p:txBody>
          <a:bodyPr wrap="square" lIns="0" tIns="0" rIns="0" bIns="0" rtlCol="0" anchor="ctr"/>
          <a:lstStyle/>
          <a:p>
            <a:pPr marL="0" indent="0">
              <a:buNone/>
            </a:pPr>
            <a:r>
              <a:rPr lang="en-US" sz="1200" b="1" dirty="0">
                <a:solidFill>
                  <a:srgbClr val="0E2A47"/>
                </a:solidFill>
                <a:latin typeface="Georgia" pitchFamily="34" charset="0"/>
                <a:ea typeface="Georgia" pitchFamily="34" charset="-122"/>
                <a:cs typeface="Georgia" pitchFamily="34" charset="-120"/>
              </a:rPr>
              <a:t>801 East Building, 2700 Martin Luther King Jr. Ave. SE, Washington, DC 20032</a:t>
            </a:r>
            <a:endParaRPr lang="en-US" sz="1200" dirty="0"/>
          </a:p>
        </p:txBody>
      </p:sp>
      <p:sp>
        <p:nvSpPr>
          <p:cNvPr id="11" name="Text 8"/>
          <p:cNvSpPr/>
          <p:nvPr/>
        </p:nvSpPr>
        <p:spPr>
          <a:xfrm>
            <a:off x="4480560" y="2514600"/>
            <a:ext cx="4114800" cy="365760"/>
          </a:xfrm>
          <a:prstGeom prst="rect">
            <a:avLst/>
          </a:prstGeom>
          <a:noFill/>
          <a:ln/>
        </p:spPr>
        <p:txBody>
          <a:bodyPr wrap="square" lIns="0" tIns="0" rIns="0" bIns="0" rtlCol="0" anchor="ctr"/>
          <a:lstStyle/>
          <a:p>
            <a:pPr marL="0" indent="0">
              <a:buNone/>
            </a:pPr>
            <a:r>
              <a:rPr lang="en-US" sz="1000" i="1" dirty="0">
                <a:solidFill>
                  <a:srgbClr val="1A1A1A"/>
                </a:solidFill>
                <a:latin typeface="Calibri" pitchFamily="34" charset="0"/>
                <a:ea typeface="Calibri" pitchFamily="34" charset="-122"/>
                <a:cs typeface="Calibri" pitchFamily="34" charset="-120"/>
              </a:rPr>
              <a:t>Ward 8 · St. Elizabeths East Campus · Hours: 5 p.m. – 9 a.m. daily, year-round</a:t>
            </a:r>
            <a:endParaRPr lang="en-US" sz="1000" dirty="0"/>
          </a:p>
        </p:txBody>
      </p:sp>
      <p:sp>
        <p:nvSpPr>
          <p:cNvPr id="12" name="Shape 9"/>
          <p:cNvSpPr/>
          <p:nvPr/>
        </p:nvSpPr>
        <p:spPr>
          <a:xfrm>
            <a:off x="4297680" y="3017520"/>
            <a:ext cx="4389120" cy="1600200"/>
          </a:xfrm>
          <a:prstGeom prst="rect">
            <a:avLst/>
          </a:prstGeom>
          <a:solidFill>
            <a:srgbClr val="0E2A47"/>
          </a:solidFill>
          <a:ln w="12700">
            <a:solidFill>
              <a:srgbClr val="0E2A47"/>
            </a:solidFill>
            <a:prstDash val="solid"/>
          </a:ln>
        </p:spPr>
        <p:txBody>
          <a:bodyPr/>
          <a:lstStyle/>
          <a:p>
            <a:endParaRPr lang="en-US"/>
          </a:p>
        </p:txBody>
      </p:sp>
      <p:sp>
        <p:nvSpPr>
          <p:cNvPr id="13" name="Text 10"/>
          <p:cNvSpPr/>
          <p:nvPr/>
        </p:nvSpPr>
        <p:spPr>
          <a:xfrm>
            <a:off x="4480560" y="3108960"/>
            <a:ext cx="4114800" cy="502920"/>
          </a:xfrm>
          <a:prstGeom prst="rect">
            <a:avLst/>
          </a:prstGeom>
          <a:noFill/>
          <a:ln/>
        </p:spPr>
        <p:txBody>
          <a:bodyPr wrap="square" lIns="0" tIns="0" rIns="0" bIns="0" rtlCol="0" anchor="ctr"/>
          <a:lstStyle/>
          <a:p>
            <a:pPr marL="0" indent="0">
              <a:buNone/>
            </a:pPr>
            <a:r>
              <a:rPr lang="en-US" sz="1100" dirty="0">
                <a:solidFill>
                  <a:srgbClr val="F5EFE0"/>
                </a:solidFill>
                <a:latin typeface="Calibri" pitchFamily="34" charset="0"/>
                <a:ea typeface="Calibri" pitchFamily="34" charset="-122"/>
                <a:cs typeface="Calibri" pitchFamily="34" charset="-120"/>
              </a:rPr>
              <a:t>Daily shuttle service to and from downtown D.C., several times per day.</a:t>
            </a:r>
            <a:endParaRPr lang="en-US" sz="1100" dirty="0"/>
          </a:p>
        </p:txBody>
      </p:sp>
      <p:sp>
        <p:nvSpPr>
          <p:cNvPr id="14" name="Text 11"/>
          <p:cNvSpPr/>
          <p:nvPr/>
        </p:nvSpPr>
        <p:spPr>
          <a:xfrm>
            <a:off x="4480560" y="3611880"/>
            <a:ext cx="4114800" cy="274320"/>
          </a:xfrm>
          <a:prstGeom prst="rect">
            <a:avLst/>
          </a:prstGeom>
          <a:noFill/>
          <a:ln/>
        </p:spPr>
        <p:txBody>
          <a:bodyPr wrap="square" lIns="0" tIns="0" rIns="0" bIns="0" rtlCol="0" anchor="ctr"/>
          <a:lstStyle/>
          <a:p>
            <a:pPr marL="0" indent="0">
              <a:buNone/>
            </a:pPr>
            <a:r>
              <a:rPr lang="en-US" sz="1100" b="1" dirty="0">
                <a:solidFill>
                  <a:srgbClr val="E0BE6C"/>
                </a:solidFill>
                <a:latin typeface="Calibri" pitchFamily="34" charset="0"/>
                <a:ea typeface="Calibri" pitchFamily="34" charset="-122"/>
                <a:cs typeface="Calibri" pitchFamily="34" charset="-120"/>
              </a:rPr>
              <a:t>D.C. Shelter Hotline</a:t>
            </a:r>
            <a:endParaRPr lang="en-US" sz="1100" dirty="0"/>
          </a:p>
        </p:txBody>
      </p:sp>
      <p:sp>
        <p:nvSpPr>
          <p:cNvPr id="15" name="Text 12"/>
          <p:cNvSpPr/>
          <p:nvPr/>
        </p:nvSpPr>
        <p:spPr>
          <a:xfrm>
            <a:off x="4480560" y="3840480"/>
            <a:ext cx="4114800" cy="365760"/>
          </a:xfrm>
          <a:prstGeom prst="rect">
            <a:avLst/>
          </a:prstGeom>
          <a:noFill/>
          <a:ln/>
        </p:spPr>
        <p:txBody>
          <a:bodyPr wrap="square" lIns="0" tIns="0" rIns="0" bIns="0" rtlCol="0" anchor="ctr"/>
          <a:lstStyle/>
          <a:p>
            <a:pPr marL="0" indent="0">
              <a:buNone/>
            </a:pPr>
            <a:r>
              <a:rPr lang="en-US" sz="1800" b="1" dirty="0">
                <a:solidFill>
                  <a:srgbClr val="F5EFE0"/>
                </a:solidFill>
                <a:latin typeface="Georgia" pitchFamily="34" charset="0"/>
                <a:ea typeface="Georgia" pitchFamily="34" charset="-122"/>
                <a:cs typeface="Georgia" pitchFamily="34" charset="-120"/>
              </a:rPr>
              <a:t>1-800-535-7252</a:t>
            </a:r>
            <a:endParaRPr lang="en-US" sz="1800" dirty="0"/>
          </a:p>
        </p:txBody>
      </p:sp>
      <p:sp>
        <p:nvSpPr>
          <p:cNvPr id="16" name="Text 13"/>
          <p:cNvSpPr/>
          <p:nvPr/>
        </p:nvSpPr>
        <p:spPr>
          <a:xfrm>
            <a:off x="4480560" y="4251960"/>
            <a:ext cx="4114800" cy="320040"/>
          </a:xfrm>
          <a:prstGeom prst="rect">
            <a:avLst/>
          </a:prstGeom>
          <a:noFill/>
          <a:ln/>
        </p:spPr>
        <p:txBody>
          <a:bodyPr wrap="square" lIns="0" tIns="0" rIns="0" bIns="0" rtlCol="0" anchor="ctr"/>
          <a:lstStyle/>
          <a:p>
            <a:pPr marL="0" indent="0">
              <a:buNone/>
            </a:pPr>
            <a:r>
              <a:rPr lang="en-US" sz="1000" i="1" dirty="0">
                <a:solidFill>
                  <a:srgbClr val="D7D2C2"/>
                </a:solidFill>
                <a:latin typeface="Calibri" pitchFamily="34" charset="0"/>
                <a:ea typeface="Calibri" pitchFamily="34" charset="-122"/>
                <a:cs typeface="Calibri" pitchFamily="34" charset="-120"/>
              </a:rPr>
              <a:t>Walk-up intake welcomed — no referral required.</a:t>
            </a:r>
            <a:endParaRPr lang="en-US" sz="1000" dirty="0"/>
          </a:p>
        </p:txBody>
      </p:sp>
      <p:sp>
        <p:nvSpPr>
          <p:cNvPr id="17" name="Shape 14"/>
          <p:cNvSpPr/>
          <p:nvPr/>
        </p:nvSpPr>
        <p:spPr>
          <a:xfrm>
            <a:off x="0" y="4983480"/>
            <a:ext cx="9144000" cy="160020"/>
          </a:xfrm>
          <a:prstGeom prst="rect">
            <a:avLst/>
          </a:prstGeom>
          <a:solidFill>
            <a:srgbClr val="C9A24A"/>
          </a:solidFill>
          <a:ln w="12700">
            <a:solidFill>
              <a:srgbClr val="C9A24A"/>
            </a:solidFill>
            <a:prstDash val="solid"/>
          </a:ln>
        </p:spPr>
        <p:txBody>
          <a:bodyPr/>
          <a:lstStyle/>
          <a:p>
            <a:endParaRPr lang="en-US"/>
          </a:p>
        </p:txBody>
      </p:sp>
      <p:sp>
        <p:nvSpPr>
          <p:cNvPr id="18" name="Text 15"/>
          <p:cNvSpPr/>
          <p:nvPr/>
        </p:nvSpPr>
        <p:spPr>
          <a:xfrm>
            <a:off x="457200" y="4773168"/>
            <a:ext cx="6858000" cy="201168"/>
          </a:xfrm>
          <a:prstGeom prst="rect">
            <a:avLst/>
          </a:prstGeom>
          <a:noFill/>
          <a:ln/>
        </p:spPr>
        <p:txBody>
          <a:bodyPr wrap="square" lIns="0" tIns="0" rIns="0" bIns="0" rtlCol="0" anchor="ctr"/>
          <a:lstStyle/>
          <a:p>
            <a:pPr marL="0" indent="0">
              <a:buNone/>
            </a:pPr>
            <a:r>
              <a:rPr lang="en-US" sz="900" dirty="0">
                <a:solidFill>
                  <a:srgbClr val="6B7280"/>
                </a:solidFill>
                <a:latin typeface="Calibri" pitchFamily="34" charset="0"/>
                <a:ea typeface="Calibri" pitchFamily="34" charset="-122"/>
                <a:cs typeface="Calibri" pitchFamily="34" charset="-120"/>
              </a:rPr>
              <a:t>Catholic Charities of the Archdiocese of Washington  |  801 East Men's Shelter</a:t>
            </a:r>
            <a:endParaRPr lang="en-US" sz="900" dirty="0"/>
          </a:p>
        </p:txBody>
      </p:sp>
      <p:sp>
        <p:nvSpPr>
          <p:cNvPr id="19" name="Text 16"/>
          <p:cNvSpPr/>
          <p:nvPr/>
        </p:nvSpPr>
        <p:spPr>
          <a:xfrm>
            <a:off x="7772400" y="4773168"/>
            <a:ext cx="914400" cy="201168"/>
          </a:xfrm>
          <a:prstGeom prst="rect">
            <a:avLst/>
          </a:prstGeom>
          <a:noFill/>
          <a:ln/>
        </p:spPr>
        <p:txBody>
          <a:bodyPr wrap="square" lIns="0" tIns="0" rIns="0" bIns="0" rtlCol="0" anchor="ctr"/>
          <a:lstStyle/>
          <a:p>
            <a:pPr marL="0" indent="0" algn="r">
              <a:buNone/>
            </a:pPr>
            <a:r>
              <a:rPr lang="en-US" sz="900" dirty="0">
                <a:solidFill>
                  <a:srgbClr val="6B7280"/>
                </a:solidFill>
                <a:latin typeface="Calibri" pitchFamily="34" charset="0"/>
                <a:ea typeface="Calibri" pitchFamily="34" charset="-122"/>
                <a:cs typeface="Calibri" pitchFamily="34" charset="-120"/>
              </a:rPr>
              <a:t>6 / 15</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AF6EC"/>
        </a:solidFill>
        <a:effectLst/>
      </p:bgPr>
    </p:bg>
    <p:spTree>
      <p:nvGrpSpPr>
        <p:cNvPr id="1" name=""/>
        <p:cNvGrpSpPr/>
        <p:nvPr/>
      </p:nvGrpSpPr>
      <p:grpSpPr>
        <a:xfrm>
          <a:off x="0" y="0"/>
          <a:ext cx="0" cy="0"/>
          <a:chOff x="0" y="0"/>
          <a:chExt cx="0" cy="0"/>
        </a:xfrm>
      </p:grpSpPr>
      <p:sp>
        <p:nvSpPr>
          <p:cNvPr id="2" name="Shape 0"/>
          <p:cNvSpPr/>
          <p:nvPr/>
        </p:nvSpPr>
        <p:spPr>
          <a:xfrm>
            <a:off x="457200" y="411480"/>
            <a:ext cx="457200" cy="36576"/>
          </a:xfrm>
          <a:prstGeom prst="rect">
            <a:avLst/>
          </a:prstGeom>
          <a:solidFill>
            <a:srgbClr val="C9A24A"/>
          </a:solidFill>
          <a:ln w="12700">
            <a:solidFill>
              <a:srgbClr val="C9A24A"/>
            </a:solidFill>
            <a:prstDash val="solid"/>
          </a:ln>
        </p:spPr>
        <p:txBody>
          <a:bodyPr/>
          <a:lstStyle/>
          <a:p>
            <a:endParaRPr lang="en-US"/>
          </a:p>
        </p:txBody>
      </p:sp>
      <p:sp>
        <p:nvSpPr>
          <p:cNvPr id="3" name="Text 1"/>
          <p:cNvSpPr/>
          <p:nvPr/>
        </p:nvSpPr>
        <p:spPr>
          <a:xfrm>
            <a:off x="1005840" y="292608"/>
            <a:ext cx="5486400" cy="274320"/>
          </a:xfrm>
          <a:prstGeom prst="rect">
            <a:avLst/>
          </a:prstGeom>
          <a:noFill/>
          <a:ln/>
        </p:spPr>
        <p:txBody>
          <a:bodyPr wrap="square" lIns="0" tIns="0" rIns="0" bIns="0" rtlCol="0" anchor="ctr"/>
          <a:lstStyle/>
          <a:p>
            <a:pPr marL="0" indent="0">
              <a:buNone/>
            </a:pPr>
            <a:r>
              <a:rPr lang="en-US" sz="1100" b="1" kern="0" spc="400" dirty="0">
                <a:solidFill>
                  <a:srgbClr val="C9A24A"/>
                </a:solidFill>
                <a:latin typeface="Calibri" pitchFamily="34" charset="0"/>
                <a:ea typeface="Calibri" pitchFamily="34" charset="-122"/>
                <a:cs typeface="Calibri" pitchFamily="34" charset="-120"/>
              </a:rPr>
              <a:t>WHO WE SERVE</a:t>
            </a:r>
            <a:endParaRPr lang="en-US" sz="1100" dirty="0"/>
          </a:p>
        </p:txBody>
      </p:sp>
      <p:sp>
        <p:nvSpPr>
          <p:cNvPr id="4" name="Text 2"/>
          <p:cNvSpPr/>
          <p:nvPr/>
        </p:nvSpPr>
        <p:spPr>
          <a:xfrm>
            <a:off x="457200" y="594360"/>
            <a:ext cx="8229600" cy="640080"/>
          </a:xfrm>
          <a:prstGeom prst="rect">
            <a:avLst/>
          </a:prstGeom>
          <a:noFill/>
          <a:ln/>
        </p:spPr>
        <p:txBody>
          <a:bodyPr wrap="square" lIns="0" tIns="0" rIns="0" bIns="0" rtlCol="0" anchor="ctr"/>
          <a:lstStyle/>
          <a:p>
            <a:pPr marL="0" indent="0">
              <a:buNone/>
            </a:pPr>
            <a:r>
              <a:rPr lang="en-US" sz="3000" b="1" dirty="0">
                <a:solidFill>
                  <a:srgbClr val="0E2A47"/>
                </a:solidFill>
                <a:latin typeface="Georgia" pitchFamily="34" charset="0"/>
                <a:ea typeface="Georgia" pitchFamily="34" charset="-122"/>
                <a:cs typeface="Georgia" pitchFamily="34" charset="-120"/>
              </a:rPr>
              <a:t>Open to any man, every night of the year</a:t>
            </a:r>
            <a:endParaRPr lang="en-US" sz="3000" dirty="0"/>
          </a:p>
        </p:txBody>
      </p:sp>
      <p:sp>
        <p:nvSpPr>
          <p:cNvPr id="5" name="Shape 3"/>
          <p:cNvSpPr/>
          <p:nvPr/>
        </p:nvSpPr>
        <p:spPr>
          <a:xfrm>
            <a:off x="457200" y="1280160"/>
            <a:ext cx="1097280" cy="0"/>
          </a:xfrm>
          <a:prstGeom prst="line">
            <a:avLst/>
          </a:prstGeom>
          <a:noFill/>
          <a:ln w="19050">
            <a:solidFill>
              <a:srgbClr val="0E2A47"/>
            </a:solidFill>
            <a:prstDash val="solid"/>
          </a:ln>
        </p:spPr>
        <p:txBody>
          <a:bodyPr/>
          <a:lstStyle/>
          <a:p>
            <a:endParaRPr lang="en-US"/>
          </a:p>
        </p:txBody>
      </p:sp>
      <p:pic>
        <p:nvPicPr>
          <p:cNvPr id="6" name="Image 0" descr="/agent/turn9/workspace/images/photorealistic-warm-portrait-scene-of-diverse-men-_2026-06-06T14-07-12_image_DAS_0.jpg"/>
          <p:cNvPicPr>
            <a:picLocks noChangeAspect="1"/>
          </p:cNvPicPr>
          <p:nvPr/>
        </p:nvPicPr>
        <p:blipFill>
          <a:blip r:embed="rId3"/>
          <a:srcRect l="10784" r="10784"/>
          <a:stretch/>
        </p:blipFill>
        <p:spPr>
          <a:xfrm>
            <a:off x="457200" y="1508760"/>
            <a:ext cx="3657600" cy="3108960"/>
          </a:xfrm>
          <a:prstGeom prst="rect">
            <a:avLst/>
          </a:prstGeom>
        </p:spPr>
      </p:pic>
      <p:sp>
        <p:nvSpPr>
          <p:cNvPr id="7" name="Text 4"/>
          <p:cNvSpPr/>
          <p:nvPr/>
        </p:nvSpPr>
        <p:spPr>
          <a:xfrm>
            <a:off x="4297680" y="1508760"/>
            <a:ext cx="4389120" cy="548640"/>
          </a:xfrm>
          <a:prstGeom prst="rect">
            <a:avLst/>
          </a:prstGeom>
          <a:noFill/>
          <a:ln/>
        </p:spPr>
        <p:txBody>
          <a:bodyPr wrap="square" lIns="0" tIns="0" rIns="0" bIns="0" rtlCol="0" anchor="ctr"/>
          <a:lstStyle/>
          <a:p>
            <a:pPr marL="0" indent="0">
              <a:buNone/>
            </a:pPr>
            <a:r>
              <a:rPr lang="en-US" sz="1200" i="1" dirty="0">
                <a:solidFill>
                  <a:srgbClr val="1A1A1A"/>
                </a:solidFill>
                <a:latin typeface="Georgia" pitchFamily="34" charset="0"/>
                <a:ea typeface="Georgia" pitchFamily="34" charset="-122"/>
                <a:cs typeface="Georgia" pitchFamily="34" charset="-120"/>
              </a:rPr>
              <a:t>Open to any man, 18+, every night of the year — four overlapping populations under one roof.</a:t>
            </a:r>
            <a:endParaRPr lang="en-US" sz="1200" dirty="0"/>
          </a:p>
        </p:txBody>
      </p:sp>
      <p:sp>
        <p:nvSpPr>
          <p:cNvPr id="8" name="Shape 5"/>
          <p:cNvSpPr/>
          <p:nvPr/>
        </p:nvSpPr>
        <p:spPr>
          <a:xfrm>
            <a:off x="4297680" y="2103120"/>
            <a:ext cx="4389120" cy="548640"/>
          </a:xfrm>
          <a:prstGeom prst="rect">
            <a:avLst/>
          </a:prstGeom>
          <a:solidFill>
            <a:srgbClr val="FFFFFF"/>
          </a:solidFill>
          <a:ln w="9525">
            <a:solidFill>
              <a:srgbClr val="E5DDC8"/>
            </a:solidFill>
            <a:prstDash val="solid"/>
          </a:ln>
        </p:spPr>
        <p:txBody>
          <a:bodyPr/>
          <a:lstStyle/>
          <a:p>
            <a:endParaRPr lang="en-US"/>
          </a:p>
        </p:txBody>
      </p:sp>
      <p:sp>
        <p:nvSpPr>
          <p:cNvPr id="9" name="Shape 6"/>
          <p:cNvSpPr/>
          <p:nvPr/>
        </p:nvSpPr>
        <p:spPr>
          <a:xfrm>
            <a:off x="4297680" y="2103120"/>
            <a:ext cx="54864" cy="548640"/>
          </a:xfrm>
          <a:prstGeom prst="rect">
            <a:avLst/>
          </a:prstGeom>
          <a:solidFill>
            <a:srgbClr val="C9A24A"/>
          </a:solidFill>
          <a:ln w="12700">
            <a:solidFill>
              <a:srgbClr val="C9A24A"/>
            </a:solidFill>
            <a:prstDash val="solid"/>
          </a:ln>
        </p:spPr>
        <p:txBody>
          <a:bodyPr/>
          <a:lstStyle/>
          <a:p>
            <a:endParaRPr lang="en-US"/>
          </a:p>
        </p:txBody>
      </p:sp>
      <p:sp>
        <p:nvSpPr>
          <p:cNvPr id="10" name="Text 7"/>
          <p:cNvSpPr/>
          <p:nvPr/>
        </p:nvSpPr>
        <p:spPr>
          <a:xfrm>
            <a:off x="4434840" y="2221992"/>
            <a:ext cx="457200" cy="320040"/>
          </a:xfrm>
          <a:prstGeom prst="rect">
            <a:avLst/>
          </a:prstGeom>
          <a:noFill/>
          <a:ln/>
        </p:spPr>
        <p:txBody>
          <a:bodyPr wrap="square" lIns="0" tIns="0" rIns="0" bIns="0" rtlCol="0" anchor="ctr"/>
          <a:lstStyle/>
          <a:p>
            <a:pPr marL="0" indent="0">
              <a:buNone/>
            </a:pPr>
            <a:r>
              <a:rPr lang="en-US" sz="1400" b="1" dirty="0">
                <a:solidFill>
                  <a:srgbClr val="C9A24A"/>
                </a:solidFill>
                <a:latin typeface="Georgia" pitchFamily="34" charset="0"/>
                <a:ea typeface="Georgia" pitchFamily="34" charset="-122"/>
                <a:cs typeface="Georgia" pitchFamily="34" charset="-120"/>
              </a:rPr>
              <a:t>01</a:t>
            </a:r>
            <a:endParaRPr lang="en-US" sz="1400" dirty="0"/>
          </a:p>
        </p:txBody>
      </p:sp>
      <p:sp>
        <p:nvSpPr>
          <p:cNvPr id="11" name="Text 8"/>
          <p:cNvSpPr/>
          <p:nvPr/>
        </p:nvSpPr>
        <p:spPr>
          <a:xfrm>
            <a:off x="4892040" y="2167128"/>
            <a:ext cx="3657600" cy="256032"/>
          </a:xfrm>
          <a:prstGeom prst="rect">
            <a:avLst/>
          </a:prstGeom>
          <a:noFill/>
          <a:ln/>
        </p:spPr>
        <p:txBody>
          <a:bodyPr wrap="square" lIns="0" tIns="0" rIns="0" bIns="0" rtlCol="0" anchor="ctr"/>
          <a:lstStyle/>
          <a:p>
            <a:pPr marL="0" indent="0">
              <a:buNone/>
            </a:pPr>
            <a:r>
              <a:rPr lang="en-US" sz="1200" b="1" dirty="0">
                <a:solidFill>
                  <a:srgbClr val="0E2A47"/>
                </a:solidFill>
                <a:latin typeface="Georgia" pitchFamily="34" charset="0"/>
                <a:ea typeface="Georgia" pitchFamily="34" charset="-122"/>
                <a:cs typeface="Georgia" pitchFamily="34" charset="-120"/>
              </a:rPr>
              <a:t>Overnight low-barrier</a:t>
            </a:r>
            <a:endParaRPr lang="en-US" sz="1200" dirty="0"/>
          </a:p>
        </p:txBody>
      </p:sp>
      <p:sp>
        <p:nvSpPr>
          <p:cNvPr id="12" name="Text 9"/>
          <p:cNvSpPr/>
          <p:nvPr/>
        </p:nvSpPr>
        <p:spPr>
          <a:xfrm>
            <a:off x="4892040" y="2414016"/>
            <a:ext cx="3657600" cy="256032"/>
          </a:xfrm>
          <a:prstGeom prst="rect">
            <a:avLst/>
          </a:prstGeom>
          <a:noFill/>
          <a:ln/>
        </p:spPr>
        <p:txBody>
          <a:bodyPr wrap="square" lIns="0" tIns="0" rIns="0" bIns="0" rtlCol="0" anchor="ctr"/>
          <a:lstStyle/>
          <a:p>
            <a:pPr marL="0" indent="0">
              <a:buNone/>
            </a:pPr>
            <a:r>
              <a:rPr lang="en-US" sz="950" dirty="0">
                <a:solidFill>
                  <a:srgbClr val="1A1A1A"/>
                </a:solidFill>
                <a:latin typeface="Calibri" pitchFamily="34" charset="0"/>
                <a:ea typeface="Calibri" pitchFamily="34" charset="-122"/>
                <a:cs typeface="Calibri" pitchFamily="34" charset="-120"/>
              </a:rPr>
              <a:t>Men needing safe shelter, a hot meal, and a shower nightly.</a:t>
            </a:r>
            <a:endParaRPr lang="en-US" sz="950" dirty="0"/>
          </a:p>
        </p:txBody>
      </p:sp>
      <p:sp>
        <p:nvSpPr>
          <p:cNvPr id="13" name="Shape 10"/>
          <p:cNvSpPr/>
          <p:nvPr/>
        </p:nvSpPr>
        <p:spPr>
          <a:xfrm>
            <a:off x="4297680" y="2743200"/>
            <a:ext cx="4389120" cy="548640"/>
          </a:xfrm>
          <a:prstGeom prst="rect">
            <a:avLst/>
          </a:prstGeom>
          <a:solidFill>
            <a:srgbClr val="FFFFFF"/>
          </a:solidFill>
          <a:ln w="9525">
            <a:solidFill>
              <a:srgbClr val="E5DDC8"/>
            </a:solidFill>
            <a:prstDash val="solid"/>
          </a:ln>
        </p:spPr>
        <p:txBody>
          <a:bodyPr/>
          <a:lstStyle/>
          <a:p>
            <a:endParaRPr lang="en-US"/>
          </a:p>
        </p:txBody>
      </p:sp>
      <p:sp>
        <p:nvSpPr>
          <p:cNvPr id="14" name="Shape 11"/>
          <p:cNvSpPr/>
          <p:nvPr/>
        </p:nvSpPr>
        <p:spPr>
          <a:xfrm>
            <a:off x="4297680" y="2743200"/>
            <a:ext cx="54864" cy="548640"/>
          </a:xfrm>
          <a:prstGeom prst="rect">
            <a:avLst/>
          </a:prstGeom>
          <a:solidFill>
            <a:srgbClr val="C9A24A"/>
          </a:solidFill>
          <a:ln w="12700">
            <a:solidFill>
              <a:srgbClr val="C9A24A"/>
            </a:solidFill>
            <a:prstDash val="solid"/>
          </a:ln>
        </p:spPr>
        <p:txBody>
          <a:bodyPr/>
          <a:lstStyle/>
          <a:p>
            <a:endParaRPr lang="en-US"/>
          </a:p>
        </p:txBody>
      </p:sp>
      <p:sp>
        <p:nvSpPr>
          <p:cNvPr id="15" name="Text 12"/>
          <p:cNvSpPr/>
          <p:nvPr/>
        </p:nvSpPr>
        <p:spPr>
          <a:xfrm>
            <a:off x="4434840" y="2862072"/>
            <a:ext cx="457200" cy="320040"/>
          </a:xfrm>
          <a:prstGeom prst="rect">
            <a:avLst/>
          </a:prstGeom>
          <a:noFill/>
          <a:ln/>
        </p:spPr>
        <p:txBody>
          <a:bodyPr wrap="square" lIns="0" tIns="0" rIns="0" bIns="0" rtlCol="0" anchor="ctr"/>
          <a:lstStyle/>
          <a:p>
            <a:pPr marL="0" indent="0">
              <a:buNone/>
            </a:pPr>
            <a:r>
              <a:rPr lang="en-US" sz="1400" b="1" dirty="0">
                <a:solidFill>
                  <a:srgbClr val="C9A24A"/>
                </a:solidFill>
                <a:latin typeface="Georgia" pitchFamily="34" charset="0"/>
                <a:ea typeface="Georgia" pitchFamily="34" charset="-122"/>
                <a:cs typeface="Georgia" pitchFamily="34" charset="-120"/>
              </a:rPr>
              <a:t>02</a:t>
            </a:r>
            <a:endParaRPr lang="en-US" sz="1400" dirty="0"/>
          </a:p>
        </p:txBody>
      </p:sp>
      <p:sp>
        <p:nvSpPr>
          <p:cNvPr id="16" name="Text 13"/>
          <p:cNvSpPr/>
          <p:nvPr/>
        </p:nvSpPr>
        <p:spPr>
          <a:xfrm>
            <a:off x="4892040" y="2807208"/>
            <a:ext cx="3657600" cy="256032"/>
          </a:xfrm>
          <a:prstGeom prst="rect">
            <a:avLst/>
          </a:prstGeom>
          <a:noFill/>
          <a:ln/>
        </p:spPr>
        <p:txBody>
          <a:bodyPr wrap="square" lIns="0" tIns="0" rIns="0" bIns="0" rtlCol="0" anchor="ctr"/>
          <a:lstStyle/>
          <a:p>
            <a:pPr marL="0" indent="0">
              <a:buNone/>
            </a:pPr>
            <a:r>
              <a:rPr lang="en-US" sz="1200" b="1" dirty="0">
                <a:solidFill>
                  <a:srgbClr val="0E2A47"/>
                </a:solidFill>
                <a:latin typeface="Georgia" pitchFamily="34" charset="0"/>
                <a:ea typeface="Georgia" pitchFamily="34" charset="-122"/>
                <a:cs typeface="Georgia" pitchFamily="34" charset="-120"/>
              </a:rPr>
              <a:t>Working men</a:t>
            </a:r>
            <a:endParaRPr lang="en-US" sz="1200" dirty="0"/>
          </a:p>
        </p:txBody>
      </p:sp>
      <p:sp>
        <p:nvSpPr>
          <p:cNvPr id="17" name="Text 14"/>
          <p:cNvSpPr/>
          <p:nvPr/>
        </p:nvSpPr>
        <p:spPr>
          <a:xfrm>
            <a:off x="4892040" y="3054096"/>
            <a:ext cx="3657600" cy="256032"/>
          </a:xfrm>
          <a:prstGeom prst="rect">
            <a:avLst/>
          </a:prstGeom>
          <a:noFill/>
          <a:ln/>
        </p:spPr>
        <p:txBody>
          <a:bodyPr wrap="square" lIns="0" tIns="0" rIns="0" bIns="0" rtlCol="0" anchor="ctr"/>
          <a:lstStyle/>
          <a:p>
            <a:pPr marL="0" indent="0">
              <a:buNone/>
            </a:pPr>
            <a:r>
              <a:rPr lang="en-US" sz="950" dirty="0">
                <a:solidFill>
                  <a:srgbClr val="1A1A1A"/>
                </a:solidFill>
                <a:latin typeface="Calibri" pitchFamily="34" charset="0"/>
                <a:ea typeface="Calibri" pitchFamily="34" charset="-122"/>
                <a:cs typeface="Calibri" pitchFamily="34" charset="-120"/>
              </a:rPr>
              <a:t>Dedicated work-bed program for men holding employment.</a:t>
            </a:r>
            <a:endParaRPr lang="en-US" sz="950" dirty="0"/>
          </a:p>
        </p:txBody>
      </p:sp>
      <p:sp>
        <p:nvSpPr>
          <p:cNvPr id="18" name="Shape 15"/>
          <p:cNvSpPr/>
          <p:nvPr/>
        </p:nvSpPr>
        <p:spPr>
          <a:xfrm>
            <a:off x="4297680" y="3383280"/>
            <a:ext cx="4389120" cy="548640"/>
          </a:xfrm>
          <a:prstGeom prst="rect">
            <a:avLst/>
          </a:prstGeom>
          <a:solidFill>
            <a:srgbClr val="FFFFFF"/>
          </a:solidFill>
          <a:ln w="9525">
            <a:solidFill>
              <a:srgbClr val="E5DDC8"/>
            </a:solidFill>
            <a:prstDash val="solid"/>
          </a:ln>
        </p:spPr>
        <p:txBody>
          <a:bodyPr/>
          <a:lstStyle/>
          <a:p>
            <a:endParaRPr lang="en-US"/>
          </a:p>
        </p:txBody>
      </p:sp>
      <p:sp>
        <p:nvSpPr>
          <p:cNvPr id="19" name="Shape 16"/>
          <p:cNvSpPr/>
          <p:nvPr/>
        </p:nvSpPr>
        <p:spPr>
          <a:xfrm>
            <a:off x="4297680" y="3383280"/>
            <a:ext cx="54864" cy="548640"/>
          </a:xfrm>
          <a:prstGeom prst="rect">
            <a:avLst/>
          </a:prstGeom>
          <a:solidFill>
            <a:srgbClr val="C9A24A"/>
          </a:solidFill>
          <a:ln w="12700">
            <a:solidFill>
              <a:srgbClr val="C9A24A"/>
            </a:solidFill>
            <a:prstDash val="solid"/>
          </a:ln>
        </p:spPr>
        <p:txBody>
          <a:bodyPr/>
          <a:lstStyle/>
          <a:p>
            <a:endParaRPr lang="en-US"/>
          </a:p>
        </p:txBody>
      </p:sp>
      <p:sp>
        <p:nvSpPr>
          <p:cNvPr id="20" name="Text 17"/>
          <p:cNvSpPr/>
          <p:nvPr/>
        </p:nvSpPr>
        <p:spPr>
          <a:xfrm>
            <a:off x="4434840" y="3502152"/>
            <a:ext cx="457200" cy="320040"/>
          </a:xfrm>
          <a:prstGeom prst="rect">
            <a:avLst/>
          </a:prstGeom>
          <a:noFill/>
          <a:ln/>
        </p:spPr>
        <p:txBody>
          <a:bodyPr wrap="square" lIns="0" tIns="0" rIns="0" bIns="0" rtlCol="0" anchor="ctr"/>
          <a:lstStyle/>
          <a:p>
            <a:pPr marL="0" indent="0">
              <a:buNone/>
            </a:pPr>
            <a:r>
              <a:rPr lang="en-US" sz="1400" b="1" dirty="0">
                <a:solidFill>
                  <a:srgbClr val="C9A24A"/>
                </a:solidFill>
                <a:latin typeface="Georgia" pitchFamily="34" charset="0"/>
                <a:ea typeface="Georgia" pitchFamily="34" charset="-122"/>
                <a:cs typeface="Georgia" pitchFamily="34" charset="-120"/>
              </a:rPr>
              <a:t>03</a:t>
            </a:r>
            <a:endParaRPr lang="en-US" sz="1400" dirty="0"/>
          </a:p>
        </p:txBody>
      </p:sp>
      <p:sp>
        <p:nvSpPr>
          <p:cNvPr id="21" name="Text 18"/>
          <p:cNvSpPr/>
          <p:nvPr/>
        </p:nvSpPr>
        <p:spPr>
          <a:xfrm>
            <a:off x="4892040" y="3447288"/>
            <a:ext cx="3657600" cy="256032"/>
          </a:xfrm>
          <a:prstGeom prst="rect">
            <a:avLst/>
          </a:prstGeom>
          <a:noFill/>
          <a:ln/>
        </p:spPr>
        <p:txBody>
          <a:bodyPr wrap="square" lIns="0" tIns="0" rIns="0" bIns="0" rtlCol="0" anchor="ctr"/>
          <a:lstStyle/>
          <a:p>
            <a:pPr marL="0" indent="0">
              <a:buNone/>
            </a:pPr>
            <a:r>
              <a:rPr lang="en-US" sz="1200" b="1" dirty="0">
                <a:solidFill>
                  <a:srgbClr val="0E2A47"/>
                </a:solidFill>
                <a:latin typeface="Georgia" pitchFamily="34" charset="0"/>
                <a:ea typeface="Georgia" pitchFamily="34" charset="-122"/>
                <a:cs typeface="Georgia" pitchFamily="34" charset="-120"/>
              </a:rPr>
              <a:t>Seniors</a:t>
            </a:r>
            <a:endParaRPr lang="en-US" sz="1200" dirty="0"/>
          </a:p>
        </p:txBody>
      </p:sp>
      <p:sp>
        <p:nvSpPr>
          <p:cNvPr id="22" name="Text 19"/>
          <p:cNvSpPr/>
          <p:nvPr/>
        </p:nvSpPr>
        <p:spPr>
          <a:xfrm>
            <a:off x="4892040" y="3694176"/>
            <a:ext cx="3657600" cy="256032"/>
          </a:xfrm>
          <a:prstGeom prst="rect">
            <a:avLst/>
          </a:prstGeom>
          <a:noFill/>
          <a:ln/>
        </p:spPr>
        <p:txBody>
          <a:bodyPr wrap="square" lIns="0" tIns="0" rIns="0" bIns="0" rtlCol="0" anchor="ctr"/>
          <a:lstStyle/>
          <a:p>
            <a:pPr marL="0" indent="0">
              <a:buNone/>
            </a:pPr>
            <a:r>
              <a:rPr lang="en-US" sz="950" dirty="0">
                <a:solidFill>
                  <a:srgbClr val="1A1A1A"/>
                </a:solidFill>
                <a:latin typeface="Calibri" pitchFamily="34" charset="0"/>
                <a:ea typeface="Calibri" pitchFamily="34" charset="-122"/>
                <a:cs typeface="Calibri" pitchFamily="34" charset="-120"/>
              </a:rPr>
              <a:t>Beds and supports tailored for older adults.</a:t>
            </a:r>
            <a:endParaRPr lang="en-US" sz="950" dirty="0"/>
          </a:p>
        </p:txBody>
      </p:sp>
      <p:sp>
        <p:nvSpPr>
          <p:cNvPr id="23" name="Shape 20"/>
          <p:cNvSpPr/>
          <p:nvPr/>
        </p:nvSpPr>
        <p:spPr>
          <a:xfrm>
            <a:off x="4297680" y="4023360"/>
            <a:ext cx="4389120" cy="548640"/>
          </a:xfrm>
          <a:prstGeom prst="rect">
            <a:avLst/>
          </a:prstGeom>
          <a:solidFill>
            <a:srgbClr val="FFFFFF"/>
          </a:solidFill>
          <a:ln w="9525">
            <a:solidFill>
              <a:srgbClr val="E5DDC8"/>
            </a:solidFill>
            <a:prstDash val="solid"/>
          </a:ln>
        </p:spPr>
        <p:txBody>
          <a:bodyPr/>
          <a:lstStyle/>
          <a:p>
            <a:endParaRPr lang="en-US"/>
          </a:p>
        </p:txBody>
      </p:sp>
      <p:sp>
        <p:nvSpPr>
          <p:cNvPr id="24" name="Shape 21"/>
          <p:cNvSpPr/>
          <p:nvPr/>
        </p:nvSpPr>
        <p:spPr>
          <a:xfrm>
            <a:off x="4297680" y="4023360"/>
            <a:ext cx="54864" cy="548640"/>
          </a:xfrm>
          <a:prstGeom prst="rect">
            <a:avLst/>
          </a:prstGeom>
          <a:solidFill>
            <a:srgbClr val="C9A24A"/>
          </a:solidFill>
          <a:ln w="12700">
            <a:solidFill>
              <a:srgbClr val="C9A24A"/>
            </a:solidFill>
            <a:prstDash val="solid"/>
          </a:ln>
        </p:spPr>
        <p:txBody>
          <a:bodyPr/>
          <a:lstStyle/>
          <a:p>
            <a:endParaRPr lang="en-US"/>
          </a:p>
        </p:txBody>
      </p:sp>
      <p:sp>
        <p:nvSpPr>
          <p:cNvPr id="25" name="Text 22"/>
          <p:cNvSpPr/>
          <p:nvPr/>
        </p:nvSpPr>
        <p:spPr>
          <a:xfrm>
            <a:off x="4434840" y="4142232"/>
            <a:ext cx="457200" cy="320040"/>
          </a:xfrm>
          <a:prstGeom prst="rect">
            <a:avLst/>
          </a:prstGeom>
          <a:noFill/>
          <a:ln/>
        </p:spPr>
        <p:txBody>
          <a:bodyPr wrap="square" lIns="0" tIns="0" rIns="0" bIns="0" rtlCol="0" anchor="ctr"/>
          <a:lstStyle/>
          <a:p>
            <a:pPr marL="0" indent="0">
              <a:buNone/>
            </a:pPr>
            <a:r>
              <a:rPr lang="en-US" sz="1400" b="1" dirty="0">
                <a:solidFill>
                  <a:srgbClr val="C9A24A"/>
                </a:solidFill>
                <a:latin typeface="Georgia" pitchFamily="34" charset="0"/>
                <a:ea typeface="Georgia" pitchFamily="34" charset="-122"/>
                <a:cs typeface="Georgia" pitchFamily="34" charset="-120"/>
              </a:rPr>
              <a:t>04</a:t>
            </a:r>
            <a:endParaRPr lang="en-US" sz="1400" dirty="0"/>
          </a:p>
        </p:txBody>
      </p:sp>
      <p:sp>
        <p:nvSpPr>
          <p:cNvPr id="26" name="Text 23"/>
          <p:cNvSpPr/>
          <p:nvPr/>
        </p:nvSpPr>
        <p:spPr>
          <a:xfrm>
            <a:off x="4892040" y="4087368"/>
            <a:ext cx="3657600" cy="256032"/>
          </a:xfrm>
          <a:prstGeom prst="rect">
            <a:avLst/>
          </a:prstGeom>
          <a:noFill/>
          <a:ln/>
        </p:spPr>
        <p:txBody>
          <a:bodyPr wrap="square" lIns="0" tIns="0" rIns="0" bIns="0" rtlCol="0" anchor="ctr"/>
          <a:lstStyle/>
          <a:p>
            <a:pPr marL="0" indent="0">
              <a:buNone/>
            </a:pPr>
            <a:r>
              <a:rPr lang="en-US" sz="1200" b="1" dirty="0">
                <a:solidFill>
                  <a:srgbClr val="0E2A47"/>
                </a:solidFill>
                <a:latin typeface="Georgia" pitchFamily="34" charset="0"/>
                <a:ea typeface="Georgia" pitchFamily="34" charset="-122"/>
                <a:cs typeface="Georgia" pitchFamily="34" charset="-120"/>
              </a:rPr>
              <a:t>Medical respite</a:t>
            </a:r>
            <a:endParaRPr lang="en-US" sz="1200" dirty="0"/>
          </a:p>
        </p:txBody>
      </p:sp>
      <p:sp>
        <p:nvSpPr>
          <p:cNvPr id="27" name="Text 24"/>
          <p:cNvSpPr/>
          <p:nvPr/>
        </p:nvSpPr>
        <p:spPr>
          <a:xfrm>
            <a:off x="4892040" y="4334256"/>
            <a:ext cx="3657600" cy="256032"/>
          </a:xfrm>
          <a:prstGeom prst="rect">
            <a:avLst/>
          </a:prstGeom>
          <a:noFill/>
          <a:ln/>
        </p:spPr>
        <p:txBody>
          <a:bodyPr wrap="square" lIns="0" tIns="0" rIns="0" bIns="0" rtlCol="0" anchor="ctr"/>
          <a:lstStyle/>
          <a:p>
            <a:pPr marL="0" indent="0">
              <a:buNone/>
            </a:pPr>
            <a:r>
              <a:rPr lang="en-US" sz="950" dirty="0">
                <a:solidFill>
                  <a:srgbClr val="1A1A1A"/>
                </a:solidFill>
                <a:latin typeface="Calibri" pitchFamily="34" charset="0"/>
                <a:ea typeface="Calibri" pitchFamily="34" charset="-122"/>
                <a:cs typeface="Calibri" pitchFamily="34" charset="-120"/>
              </a:rPr>
              <a:t>Beds reserved for men recovering from illness or surgery.</a:t>
            </a:r>
            <a:endParaRPr lang="en-US" sz="950" dirty="0"/>
          </a:p>
        </p:txBody>
      </p:sp>
      <p:sp>
        <p:nvSpPr>
          <p:cNvPr id="28" name="Shape 25"/>
          <p:cNvSpPr/>
          <p:nvPr/>
        </p:nvSpPr>
        <p:spPr>
          <a:xfrm>
            <a:off x="0" y="4983480"/>
            <a:ext cx="9144000" cy="160020"/>
          </a:xfrm>
          <a:prstGeom prst="rect">
            <a:avLst/>
          </a:prstGeom>
          <a:solidFill>
            <a:srgbClr val="C9A24A"/>
          </a:solidFill>
          <a:ln w="12700">
            <a:solidFill>
              <a:srgbClr val="C9A24A"/>
            </a:solidFill>
            <a:prstDash val="solid"/>
          </a:ln>
        </p:spPr>
        <p:txBody>
          <a:bodyPr/>
          <a:lstStyle/>
          <a:p>
            <a:endParaRPr lang="en-US"/>
          </a:p>
        </p:txBody>
      </p:sp>
      <p:sp>
        <p:nvSpPr>
          <p:cNvPr id="29" name="Text 26"/>
          <p:cNvSpPr/>
          <p:nvPr/>
        </p:nvSpPr>
        <p:spPr>
          <a:xfrm>
            <a:off x="457200" y="4773168"/>
            <a:ext cx="6858000" cy="201168"/>
          </a:xfrm>
          <a:prstGeom prst="rect">
            <a:avLst/>
          </a:prstGeom>
          <a:noFill/>
          <a:ln/>
        </p:spPr>
        <p:txBody>
          <a:bodyPr wrap="square" lIns="0" tIns="0" rIns="0" bIns="0" rtlCol="0" anchor="ctr"/>
          <a:lstStyle/>
          <a:p>
            <a:pPr marL="0" indent="0">
              <a:buNone/>
            </a:pPr>
            <a:r>
              <a:rPr lang="en-US" sz="900" dirty="0">
                <a:solidFill>
                  <a:srgbClr val="6B7280"/>
                </a:solidFill>
                <a:latin typeface="Calibri" pitchFamily="34" charset="0"/>
                <a:ea typeface="Calibri" pitchFamily="34" charset="-122"/>
                <a:cs typeface="Calibri" pitchFamily="34" charset="-120"/>
              </a:rPr>
              <a:t>Catholic Charities of the Archdiocese of Washington  |  801 East Men's Shelter</a:t>
            </a:r>
            <a:endParaRPr lang="en-US" sz="900" dirty="0"/>
          </a:p>
        </p:txBody>
      </p:sp>
      <p:sp>
        <p:nvSpPr>
          <p:cNvPr id="30" name="Text 27"/>
          <p:cNvSpPr/>
          <p:nvPr/>
        </p:nvSpPr>
        <p:spPr>
          <a:xfrm>
            <a:off x="7772400" y="4773168"/>
            <a:ext cx="914400" cy="201168"/>
          </a:xfrm>
          <a:prstGeom prst="rect">
            <a:avLst/>
          </a:prstGeom>
          <a:noFill/>
          <a:ln/>
        </p:spPr>
        <p:txBody>
          <a:bodyPr wrap="square" lIns="0" tIns="0" rIns="0" bIns="0" rtlCol="0" anchor="ctr"/>
          <a:lstStyle/>
          <a:p>
            <a:pPr marL="0" indent="0" algn="r">
              <a:buNone/>
            </a:pPr>
            <a:r>
              <a:rPr lang="en-US" sz="900" dirty="0">
                <a:solidFill>
                  <a:srgbClr val="6B7280"/>
                </a:solidFill>
                <a:latin typeface="Calibri" pitchFamily="34" charset="0"/>
                <a:ea typeface="Calibri" pitchFamily="34" charset="-122"/>
                <a:cs typeface="Calibri" pitchFamily="34" charset="-120"/>
              </a:rPr>
              <a:t>7 / 15</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AF6EC"/>
        </a:solidFill>
        <a:effectLst/>
      </p:bgPr>
    </p:bg>
    <p:spTree>
      <p:nvGrpSpPr>
        <p:cNvPr id="1" name=""/>
        <p:cNvGrpSpPr/>
        <p:nvPr/>
      </p:nvGrpSpPr>
      <p:grpSpPr>
        <a:xfrm>
          <a:off x="0" y="0"/>
          <a:ext cx="0" cy="0"/>
          <a:chOff x="0" y="0"/>
          <a:chExt cx="0" cy="0"/>
        </a:xfrm>
      </p:grpSpPr>
      <p:sp>
        <p:nvSpPr>
          <p:cNvPr id="2" name="Shape 0"/>
          <p:cNvSpPr/>
          <p:nvPr/>
        </p:nvSpPr>
        <p:spPr>
          <a:xfrm>
            <a:off x="457200" y="411480"/>
            <a:ext cx="457200" cy="36576"/>
          </a:xfrm>
          <a:prstGeom prst="rect">
            <a:avLst/>
          </a:prstGeom>
          <a:solidFill>
            <a:srgbClr val="C9A24A"/>
          </a:solidFill>
          <a:ln w="12700">
            <a:solidFill>
              <a:srgbClr val="C9A24A"/>
            </a:solidFill>
            <a:prstDash val="solid"/>
          </a:ln>
        </p:spPr>
        <p:txBody>
          <a:bodyPr/>
          <a:lstStyle/>
          <a:p>
            <a:endParaRPr lang="en-US"/>
          </a:p>
        </p:txBody>
      </p:sp>
      <p:sp>
        <p:nvSpPr>
          <p:cNvPr id="3" name="Text 1"/>
          <p:cNvSpPr/>
          <p:nvPr/>
        </p:nvSpPr>
        <p:spPr>
          <a:xfrm>
            <a:off x="1005840" y="292608"/>
            <a:ext cx="5486400" cy="274320"/>
          </a:xfrm>
          <a:prstGeom prst="rect">
            <a:avLst/>
          </a:prstGeom>
          <a:noFill/>
          <a:ln/>
        </p:spPr>
        <p:txBody>
          <a:bodyPr wrap="square" lIns="0" tIns="0" rIns="0" bIns="0" rtlCol="0" anchor="ctr"/>
          <a:lstStyle/>
          <a:p>
            <a:pPr marL="0" indent="0">
              <a:buNone/>
            </a:pPr>
            <a:r>
              <a:rPr lang="en-US" sz="1100" b="1" kern="0" spc="400" dirty="0">
                <a:solidFill>
                  <a:srgbClr val="C9A24A"/>
                </a:solidFill>
                <a:latin typeface="Calibri" pitchFamily="34" charset="0"/>
                <a:ea typeface="Calibri" pitchFamily="34" charset="-122"/>
                <a:cs typeface="Calibri" pitchFamily="34" charset="-120"/>
              </a:rPr>
              <a:t>EVERY NIGHT, WE PROVIDE</a:t>
            </a:r>
            <a:endParaRPr lang="en-US" sz="1100" dirty="0"/>
          </a:p>
        </p:txBody>
      </p:sp>
      <p:sp>
        <p:nvSpPr>
          <p:cNvPr id="4" name="Text 2"/>
          <p:cNvSpPr/>
          <p:nvPr/>
        </p:nvSpPr>
        <p:spPr>
          <a:xfrm>
            <a:off x="457200" y="594360"/>
            <a:ext cx="8229600" cy="640080"/>
          </a:xfrm>
          <a:prstGeom prst="rect">
            <a:avLst/>
          </a:prstGeom>
          <a:noFill/>
          <a:ln/>
        </p:spPr>
        <p:txBody>
          <a:bodyPr wrap="square" lIns="0" tIns="0" rIns="0" bIns="0" rtlCol="0" anchor="ctr"/>
          <a:lstStyle/>
          <a:p>
            <a:pPr marL="0" indent="0">
              <a:buNone/>
            </a:pPr>
            <a:r>
              <a:rPr lang="en-US" sz="3000" b="1" dirty="0">
                <a:solidFill>
                  <a:srgbClr val="0E2A47"/>
                </a:solidFill>
                <a:latin typeface="Georgia" pitchFamily="34" charset="0"/>
                <a:ea typeface="Georgia" pitchFamily="34" charset="-122"/>
                <a:cs typeface="Georgia" pitchFamily="34" charset="-120"/>
              </a:rPr>
              <a:t>Core shelter services</a:t>
            </a:r>
            <a:endParaRPr lang="en-US" sz="3000" dirty="0"/>
          </a:p>
        </p:txBody>
      </p:sp>
      <p:sp>
        <p:nvSpPr>
          <p:cNvPr id="5" name="Shape 3"/>
          <p:cNvSpPr/>
          <p:nvPr/>
        </p:nvSpPr>
        <p:spPr>
          <a:xfrm>
            <a:off x="457200" y="1280160"/>
            <a:ext cx="1097280" cy="0"/>
          </a:xfrm>
          <a:prstGeom prst="line">
            <a:avLst/>
          </a:prstGeom>
          <a:noFill/>
          <a:ln w="19050">
            <a:solidFill>
              <a:srgbClr val="0E2A47"/>
            </a:solidFill>
            <a:prstDash val="solid"/>
          </a:ln>
        </p:spPr>
        <p:txBody>
          <a:bodyPr/>
          <a:lstStyle/>
          <a:p>
            <a:endParaRPr lang="en-US"/>
          </a:p>
        </p:txBody>
      </p:sp>
      <p:pic>
        <p:nvPicPr>
          <p:cNvPr id="6" name="Image 0" descr="/agent/turn3/workspace/images/photorealistic-warm-scene-of-community-volunteers-_2026-06-06T13-33-53_image_DAS_0.jpg"/>
          <p:cNvPicPr>
            <a:picLocks noChangeAspect="1"/>
          </p:cNvPicPr>
          <p:nvPr/>
        </p:nvPicPr>
        <p:blipFill>
          <a:blip r:embed="rId3"/>
          <a:srcRect t="10000" b="10000"/>
          <a:stretch/>
        </p:blipFill>
        <p:spPr>
          <a:xfrm>
            <a:off x="457200" y="1463040"/>
            <a:ext cx="2743200" cy="1463040"/>
          </a:xfrm>
          <a:prstGeom prst="rect">
            <a:avLst/>
          </a:prstGeom>
        </p:spPr>
      </p:pic>
      <p:pic>
        <p:nvPicPr>
          <p:cNvPr id="7" name="Image 1" descr="/agent/turn8/workspace/images/photorealistic-clean-modern-shelter-restroom-and-s_2026-06-06T14-02-33_image_DAS_0.jpg"/>
          <p:cNvPicPr>
            <a:picLocks noChangeAspect="1"/>
          </p:cNvPicPr>
          <p:nvPr/>
        </p:nvPicPr>
        <p:blipFill>
          <a:blip r:embed="rId4"/>
          <a:srcRect t="10000" b="10000"/>
          <a:stretch/>
        </p:blipFill>
        <p:spPr>
          <a:xfrm>
            <a:off x="3337560" y="1463040"/>
            <a:ext cx="2743200" cy="1463040"/>
          </a:xfrm>
          <a:prstGeom prst="rect">
            <a:avLst/>
          </a:prstGeom>
        </p:spPr>
      </p:pic>
      <p:pic>
        <p:nvPicPr>
          <p:cNvPr id="8" name="Image 2" descr="/agent/turn8/workspace/images/photorealistic-white-passenger-shuttle-van-parked-_2026-06-06T14-02-33_image_DAS_0.jpg"/>
          <p:cNvPicPr>
            <a:picLocks noChangeAspect="1"/>
          </p:cNvPicPr>
          <p:nvPr/>
        </p:nvPicPr>
        <p:blipFill>
          <a:blip r:embed="rId5"/>
          <a:srcRect t="10000" b="10000"/>
          <a:stretch/>
        </p:blipFill>
        <p:spPr>
          <a:xfrm>
            <a:off x="6217920" y="1463040"/>
            <a:ext cx="2743200" cy="1463040"/>
          </a:xfrm>
          <a:prstGeom prst="rect">
            <a:avLst/>
          </a:prstGeom>
        </p:spPr>
      </p:pic>
      <p:sp>
        <p:nvSpPr>
          <p:cNvPr id="9" name="Shape 4"/>
          <p:cNvSpPr/>
          <p:nvPr/>
        </p:nvSpPr>
        <p:spPr>
          <a:xfrm>
            <a:off x="457200" y="3154680"/>
            <a:ext cx="2743200" cy="713232"/>
          </a:xfrm>
          <a:prstGeom prst="rect">
            <a:avLst/>
          </a:prstGeom>
          <a:solidFill>
            <a:srgbClr val="FFFFFF"/>
          </a:solidFill>
          <a:ln w="9525">
            <a:solidFill>
              <a:srgbClr val="E5DDC8"/>
            </a:solidFill>
            <a:prstDash val="solid"/>
          </a:ln>
        </p:spPr>
        <p:txBody>
          <a:bodyPr/>
          <a:lstStyle/>
          <a:p>
            <a:endParaRPr lang="en-US"/>
          </a:p>
        </p:txBody>
      </p:sp>
      <p:sp>
        <p:nvSpPr>
          <p:cNvPr id="10" name="Shape 5"/>
          <p:cNvSpPr/>
          <p:nvPr/>
        </p:nvSpPr>
        <p:spPr>
          <a:xfrm>
            <a:off x="457200" y="3154680"/>
            <a:ext cx="54864" cy="713232"/>
          </a:xfrm>
          <a:prstGeom prst="rect">
            <a:avLst/>
          </a:prstGeom>
          <a:solidFill>
            <a:srgbClr val="C9A24A"/>
          </a:solidFill>
          <a:ln w="12700">
            <a:solidFill>
              <a:srgbClr val="C9A24A"/>
            </a:solidFill>
            <a:prstDash val="solid"/>
          </a:ln>
        </p:spPr>
        <p:txBody>
          <a:bodyPr/>
          <a:lstStyle/>
          <a:p>
            <a:endParaRPr lang="en-US"/>
          </a:p>
        </p:txBody>
      </p:sp>
      <p:sp>
        <p:nvSpPr>
          <p:cNvPr id="11" name="Text 6"/>
          <p:cNvSpPr/>
          <p:nvPr/>
        </p:nvSpPr>
        <p:spPr>
          <a:xfrm>
            <a:off x="640080" y="3227832"/>
            <a:ext cx="2468880" cy="274320"/>
          </a:xfrm>
          <a:prstGeom prst="rect">
            <a:avLst/>
          </a:prstGeom>
          <a:noFill/>
          <a:ln/>
        </p:spPr>
        <p:txBody>
          <a:bodyPr wrap="square" lIns="0" tIns="0" rIns="0" bIns="0" rtlCol="0" anchor="ctr"/>
          <a:lstStyle/>
          <a:p>
            <a:pPr marL="0" indent="0">
              <a:buNone/>
            </a:pPr>
            <a:r>
              <a:rPr lang="en-US" sz="1200" b="1" dirty="0">
                <a:solidFill>
                  <a:srgbClr val="0E2A47"/>
                </a:solidFill>
                <a:latin typeface="Georgia" pitchFamily="34" charset="0"/>
                <a:ea typeface="Georgia" pitchFamily="34" charset="-122"/>
                <a:cs typeface="Georgia" pitchFamily="34" charset="-120"/>
              </a:rPr>
              <a:t>Safe overnight bed</a:t>
            </a:r>
            <a:endParaRPr lang="en-US" sz="1200" dirty="0"/>
          </a:p>
        </p:txBody>
      </p:sp>
      <p:sp>
        <p:nvSpPr>
          <p:cNvPr id="12" name="Text 7"/>
          <p:cNvSpPr/>
          <p:nvPr/>
        </p:nvSpPr>
        <p:spPr>
          <a:xfrm>
            <a:off x="640080" y="3502152"/>
            <a:ext cx="2468880" cy="365760"/>
          </a:xfrm>
          <a:prstGeom prst="rect">
            <a:avLst/>
          </a:prstGeom>
          <a:noFill/>
          <a:ln/>
        </p:spPr>
        <p:txBody>
          <a:bodyPr wrap="square" lIns="0" tIns="0" rIns="0" bIns="0" rtlCol="0" anchor="ctr"/>
          <a:lstStyle/>
          <a:p>
            <a:pPr marL="0" indent="0">
              <a:buNone/>
            </a:pPr>
            <a:r>
              <a:rPr lang="en-US" sz="950" dirty="0">
                <a:solidFill>
                  <a:srgbClr val="1A1A1A"/>
                </a:solidFill>
                <a:latin typeface="Calibri" pitchFamily="34" charset="0"/>
                <a:ea typeface="Calibri" pitchFamily="34" charset="-122"/>
                <a:cs typeface="Calibri" pitchFamily="34" charset="-120"/>
              </a:rPr>
              <a:t>396 beds nightly, year-round.</a:t>
            </a:r>
            <a:endParaRPr lang="en-US" sz="950" dirty="0"/>
          </a:p>
        </p:txBody>
      </p:sp>
      <p:sp>
        <p:nvSpPr>
          <p:cNvPr id="13" name="Shape 8"/>
          <p:cNvSpPr/>
          <p:nvPr/>
        </p:nvSpPr>
        <p:spPr>
          <a:xfrm>
            <a:off x="3337560" y="3154680"/>
            <a:ext cx="2743200" cy="713232"/>
          </a:xfrm>
          <a:prstGeom prst="rect">
            <a:avLst/>
          </a:prstGeom>
          <a:solidFill>
            <a:srgbClr val="FFFFFF"/>
          </a:solidFill>
          <a:ln w="9525">
            <a:solidFill>
              <a:srgbClr val="E5DDC8"/>
            </a:solidFill>
            <a:prstDash val="solid"/>
          </a:ln>
        </p:spPr>
        <p:txBody>
          <a:bodyPr/>
          <a:lstStyle/>
          <a:p>
            <a:endParaRPr lang="en-US"/>
          </a:p>
        </p:txBody>
      </p:sp>
      <p:sp>
        <p:nvSpPr>
          <p:cNvPr id="14" name="Shape 9"/>
          <p:cNvSpPr/>
          <p:nvPr/>
        </p:nvSpPr>
        <p:spPr>
          <a:xfrm>
            <a:off x="3337560" y="3154680"/>
            <a:ext cx="54864" cy="713232"/>
          </a:xfrm>
          <a:prstGeom prst="rect">
            <a:avLst/>
          </a:prstGeom>
          <a:solidFill>
            <a:srgbClr val="C9A24A"/>
          </a:solidFill>
          <a:ln w="12700">
            <a:solidFill>
              <a:srgbClr val="C9A24A"/>
            </a:solidFill>
            <a:prstDash val="solid"/>
          </a:ln>
        </p:spPr>
        <p:txBody>
          <a:bodyPr/>
          <a:lstStyle/>
          <a:p>
            <a:endParaRPr lang="en-US"/>
          </a:p>
        </p:txBody>
      </p:sp>
      <p:sp>
        <p:nvSpPr>
          <p:cNvPr id="15" name="Text 10"/>
          <p:cNvSpPr/>
          <p:nvPr/>
        </p:nvSpPr>
        <p:spPr>
          <a:xfrm>
            <a:off x="3520440" y="3227832"/>
            <a:ext cx="2468880" cy="274320"/>
          </a:xfrm>
          <a:prstGeom prst="rect">
            <a:avLst/>
          </a:prstGeom>
          <a:noFill/>
          <a:ln/>
        </p:spPr>
        <p:txBody>
          <a:bodyPr wrap="square" lIns="0" tIns="0" rIns="0" bIns="0" rtlCol="0" anchor="ctr"/>
          <a:lstStyle/>
          <a:p>
            <a:pPr marL="0" indent="0">
              <a:buNone/>
            </a:pPr>
            <a:r>
              <a:rPr lang="en-US" sz="1200" b="1" dirty="0">
                <a:solidFill>
                  <a:srgbClr val="0E2A47"/>
                </a:solidFill>
                <a:latin typeface="Georgia" pitchFamily="34" charset="0"/>
                <a:ea typeface="Georgia" pitchFamily="34" charset="-122"/>
                <a:cs typeface="Georgia" pitchFamily="34" charset="-120"/>
              </a:rPr>
              <a:t>Hot dinner</a:t>
            </a:r>
            <a:endParaRPr lang="en-US" sz="1200" dirty="0"/>
          </a:p>
        </p:txBody>
      </p:sp>
      <p:sp>
        <p:nvSpPr>
          <p:cNvPr id="16" name="Text 11"/>
          <p:cNvSpPr/>
          <p:nvPr/>
        </p:nvSpPr>
        <p:spPr>
          <a:xfrm>
            <a:off x="3520440" y="3502152"/>
            <a:ext cx="2468880" cy="365760"/>
          </a:xfrm>
          <a:prstGeom prst="rect">
            <a:avLst/>
          </a:prstGeom>
          <a:noFill/>
          <a:ln/>
        </p:spPr>
        <p:txBody>
          <a:bodyPr wrap="square" lIns="0" tIns="0" rIns="0" bIns="0" rtlCol="0" anchor="ctr"/>
          <a:lstStyle/>
          <a:p>
            <a:pPr marL="0" indent="0">
              <a:buNone/>
            </a:pPr>
            <a:r>
              <a:rPr lang="en-US" sz="950" dirty="0">
                <a:solidFill>
                  <a:srgbClr val="1A1A1A"/>
                </a:solidFill>
                <a:latin typeface="Calibri" pitchFamily="34" charset="0"/>
                <a:ea typeface="Calibri" pitchFamily="34" charset="-122"/>
                <a:cs typeface="Calibri" pitchFamily="34" charset="-120"/>
              </a:rPr>
              <a:t>A nutritious meal each evening.</a:t>
            </a:r>
            <a:endParaRPr lang="en-US" sz="950" dirty="0"/>
          </a:p>
        </p:txBody>
      </p:sp>
      <p:sp>
        <p:nvSpPr>
          <p:cNvPr id="17" name="Shape 12"/>
          <p:cNvSpPr/>
          <p:nvPr/>
        </p:nvSpPr>
        <p:spPr>
          <a:xfrm>
            <a:off x="6217920" y="3154680"/>
            <a:ext cx="2743200" cy="713232"/>
          </a:xfrm>
          <a:prstGeom prst="rect">
            <a:avLst/>
          </a:prstGeom>
          <a:solidFill>
            <a:srgbClr val="FFFFFF"/>
          </a:solidFill>
          <a:ln w="9525">
            <a:solidFill>
              <a:srgbClr val="E5DDC8"/>
            </a:solidFill>
            <a:prstDash val="solid"/>
          </a:ln>
        </p:spPr>
        <p:txBody>
          <a:bodyPr/>
          <a:lstStyle/>
          <a:p>
            <a:endParaRPr lang="en-US"/>
          </a:p>
        </p:txBody>
      </p:sp>
      <p:sp>
        <p:nvSpPr>
          <p:cNvPr id="18" name="Shape 13"/>
          <p:cNvSpPr/>
          <p:nvPr/>
        </p:nvSpPr>
        <p:spPr>
          <a:xfrm>
            <a:off x="6217920" y="3154680"/>
            <a:ext cx="54864" cy="713232"/>
          </a:xfrm>
          <a:prstGeom prst="rect">
            <a:avLst/>
          </a:prstGeom>
          <a:solidFill>
            <a:srgbClr val="C9A24A"/>
          </a:solidFill>
          <a:ln w="12700">
            <a:solidFill>
              <a:srgbClr val="C9A24A"/>
            </a:solidFill>
            <a:prstDash val="solid"/>
          </a:ln>
        </p:spPr>
        <p:txBody>
          <a:bodyPr/>
          <a:lstStyle/>
          <a:p>
            <a:endParaRPr lang="en-US"/>
          </a:p>
        </p:txBody>
      </p:sp>
      <p:sp>
        <p:nvSpPr>
          <p:cNvPr id="19" name="Text 14"/>
          <p:cNvSpPr/>
          <p:nvPr/>
        </p:nvSpPr>
        <p:spPr>
          <a:xfrm>
            <a:off x="6400800" y="3227832"/>
            <a:ext cx="2468880" cy="274320"/>
          </a:xfrm>
          <a:prstGeom prst="rect">
            <a:avLst/>
          </a:prstGeom>
          <a:noFill/>
          <a:ln/>
        </p:spPr>
        <p:txBody>
          <a:bodyPr wrap="square" lIns="0" tIns="0" rIns="0" bIns="0" rtlCol="0" anchor="ctr"/>
          <a:lstStyle/>
          <a:p>
            <a:pPr marL="0" indent="0">
              <a:buNone/>
            </a:pPr>
            <a:r>
              <a:rPr lang="en-US" sz="1200" b="1" dirty="0">
                <a:solidFill>
                  <a:srgbClr val="0E2A47"/>
                </a:solidFill>
                <a:latin typeface="Georgia" pitchFamily="34" charset="0"/>
                <a:ea typeface="Georgia" pitchFamily="34" charset="-122"/>
                <a:cs typeface="Georgia" pitchFamily="34" charset="-120"/>
              </a:rPr>
              <a:t>Showers &amp; restrooms</a:t>
            </a:r>
            <a:endParaRPr lang="en-US" sz="1200" dirty="0"/>
          </a:p>
        </p:txBody>
      </p:sp>
      <p:sp>
        <p:nvSpPr>
          <p:cNvPr id="20" name="Text 15"/>
          <p:cNvSpPr/>
          <p:nvPr/>
        </p:nvSpPr>
        <p:spPr>
          <a:xfrm>
            <a:off x="6400800" y="3502152"/>
            <a:ext cx="2468880" cy="365760"/>
          </a:xfrm>
          <a:prstGeom prst="rect">
            <a:avLst/>
          </a:prstGeom>
          <a:noFill/>
          <a:ln/>
        </p:spPr>
        <p:txBody>
          <a:bodyPr wrap="square" lIns="0" tIns="0" rIns="0" bIns="0" rtlCol="0" anchor="ctr"/>
          <a:lstStyle/>
          <a:p>
            <a:pPr marL="0" indent="0">
              <a:buNone/>
            </a:pPr>
            <a:r>
              <a:rPr lang="en-US" sz="950" dirty="0">
                <a:solidFill>
                  <a:srgbClr val="1A1A1A"/>
                </a:solidFill>
                <a:latin typeface="Calibri" pitchFamily="34" charset="0"/>
                <a:ea typeface="Calibri" pitchFamily="34" charset="-122"/>
                <a:cs typeface="Calibri" pitchFamily="34" charset="-120"/>
              </a:rPr>
              <a:t>Clean facilities every resident can use.</a:t>
            </a:r>
            <a:endParaRPr lang="en-US" sz="950" dirty="0"/>
          </a:p>
        </p:txBody>
      </p:sp>
      <p:sp>
        <p:nvSpPr>
          <p:cNvPr id="21" name="Shape 16"/>
          <p:cNvSpPr/>
          <p:nvPr/>
        </p:nvSpPr>
        <p:spPr>
          <a:xfrm>
            <a:off x="457200" y="3977640"/>
            <a:ext cx="2743200" cy="713232"/>
          </a:xfrm>
          <a:prstGeom prst="rect">
            <a:avLst/>
          </a:prstGeom>
          <a:solidFill>
            <a:srgbClr val="FFFFFF"/>
          </a:solidFill>
          <a:ln w="9525">
            <a:solidFill>
              <a:srgbClr val="E5DDC8"/>
            </a:solidFill>
            <a:prstDash val="solid"/>
          </a:ln>
        </p:spPr>
        <p:txBody>
          <a:bodyPr/>
          <a:lstStyle/>
          <a:p>
            <a:endParaRPr lang="en-US"/>
          </a:p>
        </p:txBody>
      </p:sp>
      <p:sp>
        <p:nvSpPr>
          <p:cNvPr id="22" name="Shape 17"/>
          <p:cNvSpPr/>
          <p:nvPr/>
        </p:nvSpPr>
        <p:spPr>
          <a:xfrm>
            <a:off x="457200" y="3977640"/>
            <a:ext cx="54864" cy="713232"/>
          </a:xfrm>
          <a:prstGeom prst="rect">
            <a:avLst/>
          </a:prstGeom>
          <a:solidFill>
            <a:srgbClr val="C9A24A"/>
          </a:solidFill>
          <a:ln w="12700">
            <a:solidFill>
              <a:srgbClr val="C9A24A"/>
            </a:solidFill>
            <a:prstDash val="solid"/>
          </a:ln>
        </p:spPr>
        <p:txBody>
          <a:bodyPr/>
          <a:lstStyle/>
          <a:p>
            <a:endParaRPr lang="en-US"/>
          </a:p>
        </p:txBody>
      </p:sp>
      <p:sp>
        <p:nvSpPr>
          <p:cNvPr id="23" name="Text 18"/>
          <p:cNvSpPr/>
          <p:nvPr/>
        </p:nvSpPr>
        <p:spPr>
          <a:xfrm>
            <a:off x="640080" y="4050792"/>
            <a:ext cx="2468880" cy="274320"/>
          </a:xfrm>
          <a:prstGeom prst="rect">
            <a:avLst/>
          </a:prstGeom>
          <a:noFill/>
          <a:ln/>
        </p:spPr>
        <p:txBody>
          <a:bodyPr wrap="square" lIns="0" tIns="0" rIns="0" bIns="0" rtlCol="0" anchor="ctr"/>
          <a:lstStyle/>
          <a:p>
            <a:pPr marL="0" indent="0">
              <a:buNone/>
            </a:pPr>
            <a:r>
              <a:rPr lang="en-US" sz="1200" b="1" dirty="0">
                <a:solidFill>
                  <a:srgbClr val="0E2A47"/>
                </a:solidFill>
                <a:latin typeface="Georgia" pitchFamily="34" charset="0"/>
                <a:ea typeface="Georgia" pitchFamily="34" charset="-122"/>
                <a:cs typeface="Georgia" pitchFamily="34" charset="-120"/>
              </a:rPr>
              <a:t>Case management</a:t>
            </a:r>
            <a:endParaRPr lang="en-US" sz="1200" dirty="0"/>
          </a:p>
        </p:txBody>
      </p:sp>
      <p:sp>
        <p:nvSpPr>
          <p:cNvPr id="24" name="Text 19"/>
          <p:cNvSpPr/>
          <p:nvPr/>
        </p:nvSpPr>
        <p:spPr>
          <a:xfrm>
            <a:off x="640080" y="4325112"/>
            <a:ext cx="2468880" cy="365760"/>
          </a:xfrm>
          <a:prstGeom prst="rect">
            <a:avLst/>
          </a:prstGeom>
          <a:noFill/>
          <a:ln/>
        </p:spPr>
        <p:txBody>
          <a:bodyPr wrap="square" lIns="0" tIns="0" rIns="0" bIns="0" rtlCol="0" anchor="ctr"/>
          <a:lstStyle/>
          <a:p>
            <a:pPr marL="0" indent="0">
              <a:buNone/>
            </a:pPr>
            <a:r>
              <a:rPr lang="en-US" sz="950" dirty="0">
                <a:solidFill>
                  <a:srgbClr val="1A1A1A"/>
                </a:solidFill>
                <a:latin typeface="Calibri" pitchFamily="34" charset="0"/>
                <a:ea typeface="Calibri" pitchFamily="34" charset="-122"/>
                <a:cs typeface="Calibri" pitchFamily="34" charset="-120"/>
              </a:rPr>
              <a:t>Housing-focused case managers chart a path forward.</a:t>
            </a:r>
            <a:endParaRPr lang="en-US" sz="950" dirty="0"/>
          </a:p>
        </p:txBody>
      </p:sp>
      <p:sp>
        <p:nvSpPr>
          <p:cNvPr id="25" name="Shape 20"/>
          <p:cNvSpPr/>
          <p:nvPr/>
        </p:nvSpPr>
        <p:spPr>
          <a:xfrm>
            <a:off x="3337560" y="3977640"/>
            <a:ext cx="2743200" cy="713232"/>
          </a:xfrm>
          <a:prstGeom prst="rect">
            <a:avLst/>
          </a:prstGeom>
          <a:solidFill>
            <a:srgbClr val="FFFFFF"/>
          </a:solidFill>
          <a:ln w="9525">
            <a:solidFill>
              <a:srgbClr val="E5DDC8"/>
            </a:solidFill>
            <a:prstDash val="solid"/>
          </a:ln>
        </p:spPr>
        <p:txBody>
          <a:bodyPr/>
          <a:lstStyle/>
          <a:p>
            <a:endParaRPr lang="en-US"/>
          </a:p>
        </p:txBody>
      </p:sp>
      <p:sp>
        <p:nvSpPr>
          <p:cNvPr id="26" name="Shape 21"/>
          <p:cNvSpPr/>
          <p:nvPr/>
        </p:nvSpPr>
        <p:spPr>
          <a:xfrm>
            <a:off x="3337560" y="3977640"/>
            <a:ext cx="54864" cy="713232"/>
          </a:xfrm>
          <a:prstGeom prst="rect">
            <a:avLst/>
          </a:prstGeom>
          <a:solidFill>
            <a:srgbClr val="C9A24A"/>
          </a:solidFill>
          <a:ln w="12700">
            <a:solidFill>
              <a:srgbClr val="C9A24A"/>
            </a:solidFill>
            <a:prstDash val="solid"/>
          </a:ln>
        </p:spPr>
        <p:txBody>
          <a:bodyPr/>
          <a:lstStyle/>
          <a:p>
            <a:endParaRPr lang="en-US"/>
          </a:p>
        </p:txBody>
      </p:sp>
      <p:sp>
        <p:nvSpPr>
          <p:cNvPr id="27" name="Text 22"/>
          <p:cNvSpPr/>
          <p:nvPr/>
        </p:nvSpPr>
        <p:spPr>
          <a:xfrm>
            <a:off x="3520440" y="4050792"/>
            <a:ext cx="2468880" cy="274320"/>
          </a:xfrm>
          <a:prstGeom prst="rect">
            <a:avLst/>
          </a:prstGeom>
          <a:noFill/>
          <a:ln/>
        </p:spPr>
        <p:txBody>
          <a:bodyPr wrap="square" lIns="0" tIns="0" rIns="0" bIns="0" rtlCol="0" anchor="ctr"/>
          <a:lstStyle/>
          <a:p>
            <a:pPr marL="0" indent="0">
              <a:buNone/>
            </a:pPr>
            <a:r>
              <a:rPr lang="en-US" sz="1200" b="1" dirty="0">
                <a:solidFill>
                  <a:srgbClr val="0E2A47"/>
                </a:solidFill>
                <a:latin typeface="Georgia" pitchFamily="34" charset="0"/>
                <a:ea typeface="Georgia" pitchFamily="34" charset="-122"/>
                <a:cs typeface="Georgia" pitchFamily="34" charset="-120"/>
              </a:rPr>
              <a:t>Behavioral health</a:t>
            </a:r>
            <a:endParaRPr lang="en-US" sz="1200" dirty="0"/>
          </a:p>
        </p:txBody>
      </p:sp>
      <p:sp>
        <p:nvSpPr>
          <p:cNvPr id="28" name="Text 23"/>
          <p:cNvSpPr/>
          <p:nvPr/>
        </p:nvSpPr>
        <p:spPr>
          <a:xfrm>
            <a:off x="3520440" y="4325112"/>
            <a:ext cx="2468880" cy="365760"/>
          </a:xfrm>
          <a:prstGeom prst="rect">
            <a:avLst/>
          </a:prstGeom>
          <a:noFill/>
          <a:ln/>
        </p:spPr>
        <p:txBody>
          <a:bodyPr wrap="square" lIns="0" tIns="0" rIns="0" bIns="0" rtlCol="0" anchor="ctr"/>
          <a:lstStyle/>
          <a:p>
            <a:pPr marL="0" indent="0">
              <a:buNone/>
            </a:pPr>
            <a:r>
              <a:rPr lang="en-US" sz="950" dirty="0">
                <a:solidFill>
                  <a:srgbClr val="1A1A1A"/>
                </a:solidFill>
                <a:latin typeface="Calibri" pitchFamily="34" charset="0"/>
                <a:ea typeface="Calibri" pitchFamily="34" charset="-122"/>
                <a:cs typeface="Calibri" pitchFamily="34" charset="-120"/>
              </a:rPr>
              <a:t>On-site behavioral health and harm-reduction supports.</a:t>
            </a:r>
            <a:endParaRPr lang="en-US" sz="950" dirty="0"/>
          </a:p>
        </p:txBody>
      </p:sp>
      <p:sp>
        <p:nvSpPr>
          <p:cNvPr id="29" name="Shape 24"/>
          <p:cNvSpPr/>
          <p:nvPr/>
        </p:nvSpPr>
        <p:spPr>
          <a:xfrm>
            <a:off x="6217920" y="3977640"/>
            <a:ext cx="2743200" cy="713232"/>
          </a:xfrm>
          <a:prstGeom prst="rect">
            <a:avLst/>
          </a:prstGeom>
          <a:solidFill>
            <a:srgbClr val="FFFFFF"/>
          </a:solidFill>
          <a:ln w="9525">
            <a:solidFill>
              <a:srgbClr val="E5DDC8"/>
            </a:solidFill>
            <a:prstDash val="solid"/>
          </a:ln>
        </p:spPr>
        <p:txBody>
          <a:bodyPr/>
          <a:lstStyle/>
          <a:p>
            <a:endParaRPr lang="en-US"/>
          </a:p>
        </p:txBody>
      </p:sp>
      <p:sp>
        <p:nvSpPr>
          <p:cNvPr id="30" name="Shape 25"/>
          <p:cNvSpPr/>
          <p:nvPr/>
        </p:nvSpPr>
        <p:spPr>
          <a:xfrm>
            <a:off x="6217920" y="3977640"/>
            <a:ext cx="54864" cy="713232"/>
          </a:xfrm>
          <a:prstGeom prst="rect">
            <a:avLst/>
          </a:prstGeom>
          <a:solidFill>
            <a:srgbClr val="C9A24A"/>
          </a:solidFill>
          <a:ln w="12700">
            <a:solidFill>
              <a:srgbClr val="C9A24A"/>
            </a:solidFill>
            <a:prstDash val="solid"/>
          </a:ln>
        </p:spPr>
        <p:txBody>
          <a:bodyPr/>
          <a:lstStyle/>
          <a:p>
            <a:endParaRPr lang="en-US"/>
          </a:p>
        </p:txBody>
      </p:sp>
      <p:sp>
        <p:nvSpPr>
          <p:cNvPr id="31" name="Text 26"/>
          <p:cNvSpPr/>
          <p:nvPr/>
        </p:nvSpPr>
        <p:spPr>
          <a:xfrm>
            <a:off x="6400800" y="4050792"/>
            <a:ext cx="2468880" cy="274320"/>
          </a:xfrm>
          <a:prstGeom prst="rect">
            <a:avLst/>
          </a:prstGeom>
          <a:noFill/>
          <a:ln/>
        </p:spPr>
        <p:txBody>
          <a:bodyPr wrap="square" lIns="0" tIns="0" rIns="0" bIns="0" rtlCol="0" anchor="ctr"/>
          <a:lstStyle/>
          <a:p>
            <a:pPr marL="0" indent="0">
              <a:buNone/>
            </a:pPr>
            <a:r>
              <a:rPr lang="en-US" sz="1200" b="1" dirty="0">
                <a:solidFill>
                  <a:srgbClr val="0E2A47"/>
                </a:solidFill>
                <a:latin typeface="Georgia" pitchFamily="34" charset="0"/>
                <a:ea typeface="Georgia" pitchFamily="34" charset="-122"/>
                <a:cs typeface="Georgia" pitchFamily="34" charset="-120"/>
              </a:rPr>
              <a:t>Transportation</a:t>
            </a:r>
            <a:endParaRPr lang="en-US" sz="1200" dirty="0"/>
          </a:p>
        </p:txBody>
      </p:sp>
      <p:sp>
        <p:nvSpPr>
          <p:cNvPr id="32" name="Text 27"/>
          <p:cNvSpPr/>
          <p:nvPr/>
        </p:nvSpPr>
        <p:spPr>
          <a:xfrm>
            <a:off x="6400800" y="4325112"/>
            <a:ext cx="2468880" cy="365760"/>
          </a:xfrm>
          <a:prstGeom prst="rect">
            <a:avLst/>
          </a:prstGeom>
          <a:noFill/>
          <a:ln/>
        </p:spPr>
        <p:txBody>
          <a:bodyPr wrap="square" lIns="0" tIns="0" rIns="0" bIns="0" rtlCol="0" anchor="ctr"/>
          <a:lstStyle/>
          <a:p>
            <a:pPr marL="0" indent="0">
              <a:buNone/>
            </a:pPr>
            <a:r>
              <a:rPr lang="en-US" sz="950" dirty="0">
                <a:solidFill>
                  <a:srgbClr val="1A1A1A"/>
                </a:solidFill>
                <a:latin typeface="Calibri" pitchFamily="34" charset="0"/>
                <a:ea typeface="Calibri" pitchFamily="34" charset="-122"/>
                <a:cs typeface="Calibri" pitchFamily="34" charset="-120"/>
              </a:rPr>
              <a:t>Free shuttle to and from downtown D.C.</a:t>
            </a:r>
            <a:endParaRPr lang="en-US" sz="950" dirty="0"/>
          </a:p>
        </p:txBody>
      </p:sp>
      <p:sp>
        <p:nvSpPr>
          <p:cNvPr id="33" name="Shape 28"/>
          <p:cNvSpPr/>
          <p:nvPr/>
        </p:nvSpPr>
        <p:spPr>
          <a:xfrm>
            <a:off x="0" y="4983480"/>
            <a:ext cx="9144000" cy="160020"/>
          </a:xfrm>
          <a:prstGeom prst="rect">
            <a:avLst/>
          </a:prstGeom>
          <a:solidFill>
            <a:srgbClr val="C9A24A"/>
          </a:solidFill>
          <a:ln w="12700">
            <a:solidFill>
              <a:srgbClr val="C9A24A"/>
            </a:solidFill>
            <a:prstDash val="solid"/>
          </a:ln>
        </p:spPr>
        <p:txBody>
          <a:bodyPr/>
          <a:lstStyle/>
          <a:p>
            <a:endParaRPr lang="en-US"/>
          </a:p>
        </p:txBody>
      </p:sp>
      <p:sp>
        <p:nvSpPr>
          <p:cNvPr id="34" name="Text 29"/>
          <p:cNvSpPr/>
          <p:nvPr/>
        </p:nvSpPr>
        <p:spPr>
          <a:xfrm>
            <a:off x="457200" y="4773168"/>
            <a:ext cx="6858000" cy="201168"/>
          </a:xfrm>
          <a:prstGeom prst="rect">
            <a:avLst/>
          </a:prstGeom>
          <a:noFill/>
          <a:ln/>
        </p:spPr>
        <p:txBody>
          <a:bodyPr wrap="square" lIns="0" tIns="0" rIns="0" bIns="0" rtlCol="0" anchor="ctr"/>
          <a:lstStyle/>
          <a:p>
            <a:pPr marL="0" indent="0">
              <a:buNone/>
            </a:pPr>
            <a:r>
              <a:rPr lang="en-US" sz="900" dirty="0">
                <a:solidFill>
                  <a:srgbClr val="6B7280"/>
                </a:solidFill>
                <a:latin typeface="Calibri" pitchFamily="34" charset="0"/>
                <a:ea typeface="Calibri" pitchFamily="34" charset="-122"/>
                <a:cs typeface="Calibri" pitchFamily="34" charset="-120"/>
              </a:rPr>
              <a:t>Catholic Charities of the Archdiocese of Washington  |  801 East Men's Shelter</a:t>
            </a:r>
            <a:endParaRPr lang="en-US" sz="900" dirty="0"/>
          </a:p>
        </p:txBody>
      </p:sp>
      <p:sp>
        <p:nvSpPr>
          <p:cNvPr id="35" name="Text 30"/>
          <p:cNvSpPr/>
          <p:nvPr/>
        </p:nvSpPr>
        <p:spPr>
          <a:xfrm>
            <a:off x="7772400" y="4773168"/>
            <a:ext cx="914400" cy="201168"/>
          </a:xfrm>
          <a:prstGeom prst="rect">
            <a:avLst/>
          </a:prstGeom>
          <a:noFill/>
          <a:ln/>
        </p:spPr>
        <p:txBody>
          <a:bodyPr wrap="square" lIns="0" tIns="0" rIns="0" bIns="0" rtlCol="0" anchor="ctr"/>
          <a:lstStyle/>
          <a:p>
            <a:pPr marL="0" indent="0" algn="r">
              <a:buNone/>
            </a:pPr>
            <a:r>
              <a:rPr lang="en-US" sz="900" dirty="0">
                <a:solidFill>
                  <a:srgbClr val="6B7280"/>
                </a:solidFill>
                <a:latin typeface="Calibri" pitchFamily="34" charset="0"/>
                <a:ea typeface="Calibri" pitchFamily="34" charset="-122"/>
                <a:cs typeface="Calibri" pitchFamily="34" charset="-120"/>
              </a:rPr>
              <a:t>8 / 15</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AF6EC"/>
        </a:solidFill>
        <a:effectLst/>
      </p:bgPr>
    </p:bg>
    <p:spTree>
      <p:nvGrpSpPr>
        <p:cNvPr id="1" name=""/>
        <p:cNvGrpSpPr/>
        <p:nvPr/>
      </p:nvGrpSpPr>
      <p:grpSpPr>
        <a:xfrm>
          <a:off x="0" y="0"/>
          <a:ext cx="0" cy="0"/>
          <a:chOff x="0" y="0"/>
          <a:chExt cx="0" cy="0"/>
        </a:xfrm>
      </p:grpSpPr>
      <p:sp>
        <p:nvSpPr>
          <p:cNvPr id="2" name="Shape 0"/>
          <p:cNvSpPr/>
          <p:nvPr/>
        </p:nvSpPr>
        <p:spPr>
          <a:xfrm>
            <a:off x="457200" y="411480"/>
            <a:ext cx="457200" cy="36576"/>
          </a:xfrm>
          <a:prstGeom prst="rect">
            <a:avLst/>
          </a:prstGeom>
          <a:solidFill>
            <a:srgbClr val="C9A24A"/>
          </a:solidFill>
          <a:ln w="12700">
            <a:solidFill>
              <a:srgbClr val="C9A24A"/>
            </a:solidFill>
            <a:prstDash val="solid"/>
          </a:ln>
        </p:spPr>
        <p:txBody>
          <a:bodyPr/>
          <a:lstStyle/>
          <a:p>
            <a:endParaRPr lang="en-US"/>
          </a:p>
        </p:txBody>
      </p:sp>
      <p:sp>
        <p:nvSpPr>
          <p:cNvPr id="3" name="Text 1"/>
          <p:cNvSpPr/>
          <p:nvPr/>
        </p:nvSpPr>
        <p:spPr>
          <a:xfrm>
            <a:off x="1005840" y="292608"/>
            <a:ext cx="5486400" cy="274320"/>
          </a:xfrm>
          <a:prstGeom prst="rect">
            <a:avLst/>
          </a:prstGeom>
          <a:noFill/>
          <a:ln/>
        </p:spPr>
        <p:txBody>
          <a:bodyPr wrap="square" lIns="0" tIns="0" rIns="0" bIns="0" rtlCol="0" anchor="ctr"/>
          <a:lstStyle/>
          <a:p>
            <a:pPr marL="0" indent="0">
              <a:buNone/>
            </a:pPr>
            <a:r>
              <a:rPr lang="en-US" sz="1100" b="1" kern="0" spc="400" dirty="0">
                <a:solidFill>
                  <a:srgbClr val="C9A24A"/>
                </a:solidFill>
                <a:latin typeface="Calibri" pitchFamily="34" charset="0"/>
                <a:ea typeface="Calibri" pitchFamily="34" charset="-122"/>
                <a:cs typeface="Calibri" pitchFamily="34" charset="-120"/>
              </a:rPr>
              <a:t>SPECIALIZED PROGRAMS</a:t>
            </a:r>
            <a:endParaRPr lang="en-US" sz="1100" dirty="0"/>
          </a:p>
        </p:txBody>
      </p:sp>
      <p:sp>
        <p:nvSpPr>
          <p:cNvPr id="4" name="Text 2"/>
          <p:cNvSpPr/>
          <p:nvPr/>
        </p:nvSpPr>
        <p:spPr>
          <a:xfrm>
            <a:off x="457200" y="594360"/>
            <a:ext cx="8229600" cy="640080"/>
          </a:xfrm>
          <a:prstGeom prst="rect">
            <a:avLst/>
          </a:prstGeom>
          <a:noFill/>
          <a:ln/>
        </p:spPr>
        <p:txBody>
          <a:bodyPr wrap="square" lIns="0" tIns="0" rIns="0" bIns="0" rtlCol="0" anchor="ctr"/>
          <a:lstStyle/>
          <a:p>
            <a:pPr marL="0" indent="0">
              <a:buNone/>
            </a:pPr>
            <a:r>
              <a:rPr lang="en-US" sz="3000" b="1" dirty="0">
                <a:solidFill>
                  <a:srgbClr val="0E2A47"/>
                </a:solidFill>
                <a:latin typeface="Georgia" pitchFamily="34" charset="0"/>
                <a:ea typeface="Georgia" pitchFamily="34" charset="-122"/>
                <a:cs typeface="Georgia" pitchFamily="34" charset="-120"/>
              </a:rPr>
              <a:t>Beyond a bed for the night</a:t>
            </a:r>
            <a:endParaRPr lang="en-US" sz="3000" dirty="0"/>
          </a:p>
        </p:txBody>
      </p:sp>
      <p:sp>
        <p:nvSpPr>
          <p:cNvPr id="5" name="Shape 3"/>
          <p:cNvSpPr/>
          <p:nvPr/>
        </p:nvSpPr>
        <p:spPr>
          <a:xfrm>
            <a:off x="457200" y="1280160"/>
            <a:ext cx="1097280" cy="0"/>
          </a:xfrm>
          <a:prstGeom prst="line">
            <a:avLst/>
          </a:prstGeom>
          <a:noFill/>
          <a:ln w="19050">
            <a:solidFill>
              <a:srgbClr val="0E2A47"/>
            </a:solidFill>
            <a:prstDash val="solid"/>
          </a:ln>
        </p:spPr>
        <p:txBody>
          <a:bodyPr/>
          <a:lstStyle/>
          <a:p>
            <a:endParaRPr lang="en-US"/>
          </a:p>
        </p:txBody>
      </p:sp>
      <p:pic>
        <p:nvPicPr>
          <p:cNvPr id="6" name="Image 0" descr="/agent/turn6/workspace/images/photorealistic-warm-scene-of-a-culinary-training-c_2026-06-06T13-51-11_image_DAS_0.jpg"/>
          <p:cNvPicPr>
            <a:picLocks noChangeAspect="1"/>
          </p:cNvPicPr>
          <p:nvPr/>
        </p:nvPicPr>
        <p:blipFill>
          <a:blip r:embed="rId3"/>
          <a:srcRect l="13725" r="13725"/>
          <a:stretch/>
        </p:blipFill>
        <p:spPr>
          <a:xfrm>
            <a:off x="5303520" y="1508760"/>
            <a:ext cx="3383280" cy="3108960"/>
          </a:xfrm>
          <a:prstGeom prst="rect">
            <a:avLst/>
          </a:prstGeom>
        </p:spPr>
      </p:pic>
      <p:sp>
        <p:nvSpPr>
          <p:cNvPr id="7" name="Shape 4"/>
          <p:cNvSpPr/>
          <p:nvPr/>
        </p:nvSpPr>
        <p:spPr>
          <a:xfrm>
            <a:off x="457200" y="1508760"/>
            <a:ext cx="4663440" cy="713232"/>
          </a:xfrm>
          <a:prstGeom prst="rect">
            <a:avLst/>
          </a:prstGeom>
          <a:solidFill>
            <a:srgbClr val="FFFFFF"/>
          </a:solidFill>
          <a:ln w="9525">
            <a:solidFill>
              <a:srgbClr val="E5DDC8"/>
            </a:solidFill>
            <a:prstDash val="solid"/>
          </a:ln>
        </p:spPr>
        <p:txBody>
          <a:bodyPr/>
          <a:lstStyle/>
          <a:p>
            <a:endParaRPr lang="en-US"/>
          </a:p>
        </p:txBody>
      </p:sp>
      <p:sp>
        <p:nvSpPr>
          <p:cNvPr id="8" name="Shape 5"/>
          <p:cNvSpPr/>
          <p:nvPr/>
        </p:nvSpPr>
        <p:spPr>
          <a:xfrm>
            <a:off x="457200" y="1508760"/>
            <a:ext cx="54864" cy="713232"/>
          </a:xfrm>
          <a:prstGeom prst="rect">
            <a:avLst/>
          </a:prstGeom>
          <a:solidFill>
            <a:srgbClr val="C9A24A"/>
          </a:solidFill>
          <a:ln w="12700">
            <a:solidFill>
              <a:srgbClr val="C9A24A"/>
            </a:solidFill>
            <a:prstDash val="solid"/>
          </a:ln>
        </p:spPr>
        <p:txBody>
          <a:bodyPr/>
          <a:lstStyle/>
          <a:p>
            <a:endParaRPr lang="en-US"/>
          </a:p>
        </p:txBody>
      </p:sp>
      <p:sp>
        <p:nvSpPr>
          <p:cNvPr id="9" name="Text 6"/>
          <p:cNvSpPr/>
          <p:nvPr/>
        </p:nvSpPr>
        <p:spPr>
          <a:xfrm>
            <a:off x="640080" y="1581912"/>
            <a:ext cx="4297680" cy="274320"/>
          </a:xfrm>
          <a:prstGeom prst="rect">
            <a:avLst/>
          </a:prstGeom>
          <a:noFill/>
          <a:ln/>
        </p:spPr>
        <p:txBody>
          <a:bodyPr wrap="square" lIns="0" tIns="0" rIns="0" bIns="0" rtlCol="0" anchor="ctr"/>
          <a:lstStyle/>
          <a:p>
            <a:pPr marL="0" indent="0">
              <a:buNone/>
            </a:pPr>
            <a:r>
              <a:rPr lang="en-US" sz="1300" b="1" dirty="0">
                <a:solidFill>
                  <a:srgbClr val="0E2A47"/>
                </a:solidFill>
                <a:latin typeface="Georgia" pitchFamily="34" charset="0"/>
                <a:ea typeface="Georgia" pitchFamily="34" charset="-122"/>
                <a:cs typeface="Georgia" pitchFamily="34" charset="-120"/>
              </a:rPr>
              <a:t>Work Bed Program</a:t>
            </a:r>
            <a:endParaRPr lang="en-US" sz="1300" dirty="0"/>
          </a:p>
        </p:txBody>
      </p:sp>
      <p:sp>
        <p:nvSpPr>
          <p:cNvPr id="10" name="Text 7"/>
          <p:cNvSpPr/>
          <p:nvPr/>
        </p:nvSpPr>
        <p:spPr>
          <a:xfrm>
            <a:off x="640080" y="1856232"/>
            <a:ext cx="4297680" cy="365760"/>
          </a:xfrm>
          <a:prstGeom prst="rect">
            <a:avLst/>
          </a:prstGeom>
          <a:noFill/>
          <a:ln/>
        </p:spPr>
        <p:txBody>
          <a:bodyPr wrap="square" lIns="0" tIns="0" rIns="0" bIns="0" rtlCol="0" anchor="ctr"/>
          <a:lstStyle/>
          <a:p>
            <a:pPr marL="0" indent="0">
              <a:buNone/>
            </a:pPr>
            <a:r>
              <a:rPr lang="en-US" sz="1000" dirty="0">
                <a:solidFill>
                  <a:srgbClr val="1A1A1A"/>
                </a:solidFill>
                <a:latin typeface="Calibri" pitchFamily="34" charset="0"/>
                <a:ea typeface="Calibri" pitchFamily="34" charset="-122"/>
                <a:cs typeface="Calibri" pitchFamily="34" charset="-120"/>
              </a:rPr>
              <a:t>Dedicated beds for men with jobs — protected sleep schedules and storage to support employment stability.</a:t>
            </a:r>
            <a:endParaRPr lang="en-US" sz="1000" dirty="0"/>
          </a:p>
        </p:txBody>
      </p:sp>
      <p:sp>
        <p:nvSpPr>
          <p:cNvPr id="11" name="Shape 8"/>
          <p:cNvSpPr/>
          <p:nvPr/>
        </p:nvSpPr>
        <p:spPr>
          <a:xfrm>
            <a:off x="457200" y="2313432"/>
            <a:ext cx="4663440" cy="713232"/>
          </a:xfrm>
          <a:prstGeom prst="rect">
            <a:avLst/>
          </a:prstGeom>
          <a:solidFill>
            <a:srgbClr val="FFFFFF"/>
          </a:solidFill>
          <a:ln w="9525">
            <a:solidFill>
              <a:srgbClr val="E5DDC8"/>
            </a:solidFill>
            <a:prstDash val="solid"/>
          </a:ln>
        </p:spPr>
        <p:txBody>
          <a:bodyPr/>
          <a:lstStyle/>
          <a:p>
            <a:endParaRPr lang="en-US"/>
          </a:p>
        </p:txBody>
      </p:sp>
      <p:sp>
        <p:nvSpPr>
          <p:cNvPr id="12" name="Shape 9"/>
          <p:cNvSpPr/>
          <p:nvPr/>
        </p:nvSpPr>
        <p:spPr>
          <a:xfrm>
            <a:off x="457200" y="2313432"/>
            <a:ext cx="54864" cy="713232"/>
          </a:xfrm>
          <a:prstGeom prst="rect">
            <a:avLst/>
          </a:prstGeom>
          <a:solidFill>
            <a:srgbClr val="C9A24A"/>
          </a:solidFill>
          <a:ln w="12700">
            <a:solidFill>
              <a:srgbClr val="C9A24A"/>
            </a:solidFill>
            <a:prstDash val="solid"/>
          </a:ln>
        </p:spPr>
        <p:txBody>
          <a:bodyPr/>
          <a:lstStyle/>
          <a:p>
            <a:endParaRPr lang="en-US"/>
          </a:p>
        </p:txBody>
      </p:sp>
      <p:sp>
        <p:nvSpPr>
          <p:cNvPr id="13" name="Text 10"/>
          <p:cNvSpPr/>
          <p:nvPr/>
        </p:nvSpPr>
        <p:spPr>
          <a:xfrm>
            <a:off x="640080" y="2386584"/>
            <a:ext cx="4297680" cy="274320"/>
          </a:xfrm>
          <a:prstGeom prst="rect">
            <a:avLst/>
          </a:prstGeom>
          <a:noFill/>
          <a:ln/>
        </p:spPr>
        <p:txBody>
          <a:bodyPr wrap="square" lIns="0" tIns="0" rIns="0" bIns="0" rtlCol="0" anchor="ctr"/>
          <a:lstStyle/>
          <a:p>
            <a:pPr marL="0" indent="0">
              <a:buNone/>
            </a:pPr>
            <a:r>
              <a:rPr lang="en-US" sz="1300" b="1" dirty="0">
                <a:solidFill>
                  <a:srgbClr val="0E2A47"/>
                </a:solidFill>
                <a:latin typeface="Georgia" pitchFamily="34" charset="0"/>
                <a:ea typeface="Georgia" pitchFamily="34" charset="-122"/>
                <a:cs typeface="Georgia" pitchFamily="34" charset="-120"/>
              </a:rPr>
              <a:t>Senior Program</a:t>
            </a:r>
            <a:endParaRPr lang="en-US" sz="1300" dirty="0"/>
          </a:p>
        </p:txBody>
      </p:sp>
      <p:sp>
        <p:nvSpPr>
          <p:cNvPr id="14" name="Text 11"/>
          <p:cNvSpPr/>
          <p:nvPr/>
        </p:nvSpPr>
        <p:spPr>
          <a:xfrm>
            <a:off x="640080" y="2660904"/>
            <a:ext cx="4297680" cy="365760"/>
          </a:xfrm>
          <a:prstGeom prst="rect">
            <a:avLst/>
          </a:prstGeom>
          <a:noFill/>
          <a:ln/>
        </p:spPr>
        <p:txBody>
          <a:bodyPr wrap="square" lIns="0" tIns="0" rIns="0" bIns="0" rtlCol="0" anchor="ctr"/>
          <a:lstStyle/>
          <a:p>
            <a:pPr marL="0" indent="0">
              <a:buNone/>
            </a:pPr>
            <a:r>
              <a:rPr lang="en-US" sz="1000" dirty="0">
                <a:solidFill>
                  <a:srgbClr val="1A1A1A"/>
                </a:solidFill>
                <a:latin typeface="Calibri" pitchFamily="34" charset="0"/>
                <a:ea typeface="Calibri" pitchFamily="34" charset="-122"/>
                <a:cs typeface="Calibri" pitchFamily="34" charset="-120"/>
              </a:rPr>
              <a:t>Tailored beds and on-site supports for older adults whose needs differ from the general shelter population.</a:t>
            </a:r>
            <a:endParaRPr lang="en-US" sz="1000" dirty="0"/>
          </a:p>
        </p:txBody>
      </p:sp>
      <p:sp>
        <p:nvSpPr>
          <p:cNvPr id="15" name="Shape 12"/>
          <p:cNvSpPr/>
          <p:nvPr/>
        </p:nvSpPr>
        <p:spPr>
          <a:xfrm>
            <a:off x="457200" y="3118104"/>
            <a:ext cx="4663440" cy="713232"/>
          </a:xfrm>
          <a:prstGeom prst="rect">
            <a:avLst/>
          </a:prstGeom>
          <a:solidFill>
            <a:srgbClr val="FFFFFF"/>
          </a:solidFill>
          <a:ln w="9525">
            <a:solidFill>
              <a:srgbClr val="E5DDC8"/>
            </a:solidFill>
            <a:prstDash val="solid"/>
          </a:ln>
        </p:spPr>
        <p:txBody>
          <a:bodyPr/>
          <a:lstStyle/>
          <a:p>
            <a:endParaRPr lang="en-US"/>
          </a:p>
        </p:txBody>
      </p:sp>
      <p:sp>
        <p:nvSpPr>
          <p:cNvPr id="16" name="Shape 13"/>
          <p:cNvSpPr/>
          <p:nvPr/>
        </p:nvSpPr>
        <p:spPr>
          <a:xfrm>
            <a:off x="457200" y="3118104"/>
            <a:ext cx="54864" cy="713232"/>
          </a:xfrm>
          <a:prstGeom prst="rect">
            <a:avLst/>
          </a:prstGeom>
          <a:solidFill>
            <a:srgbClr val="C9A24A"/>
          </a:solidFill>
          <a:ln w="12700">
            <a:solidFill>
              <a:srgbClr val="C9A24A"/>
            </a:solidFill>
            <a:prstDash val="solid"/>
          </a:ln>
        </p:spPr>
        <p:txBody>
          <a:bodyPr/>
          <a:lstStyle/>
          <a:p>
            <a:endParaRPr lang="en-US"/>
          </a:p>
        </p:txBody>
      </p:sp>
      <p:sp>
        <p:nvSpPr>
          <p:cNvPr id="17" name="Text 14"/>
          <p:cNvSpPr/>
          <p:nvPr/>
        </p:nvSpPr>
        <p:spPr>
          <a:xfrm>
            <a:off x="640080" y="3191256"/>
            <a:ext cx="4297680" cy="274320"/>
          </a:xfrm>
          <a:prstGeom prst="rect">
            <a:avLst/>
          </a:prstGeom>
          <a:noFill/>
          <a:ln/>
        </p:spPr>
        <p:txBody>
          <a:bodyPr wrap="square" lIns="0" tIns="0" rIns="0" bIns="0" rtlCol="0" anchor="ctr"/>
          <a:lstStyle/>
          <a:p>
            <a:pPr marL="0" indent="0">
              <a:buNone/>
            </a:pPr>
            <a:r>
              <a:rPr lang="en-US" sz="1300" b="1" dirty="0">
                <a:solidFill>
                  <a:srgbClr val="0E2A47"/>
                </a:solidFill>
                <a:latin typeface="Georgia" pitchFamily="34" charset="0"/>
                <a:ea typeface="Georgia" pitchFamily="34" charset="-122"/>
                <a:cs typeface="Georgia" pitchFamily="34" charset="-120"/>
              </a:rPr>
              <a:t>Medical Respite</a:t>
            </a:r>
            <a:endParaRPr lang="en-US" sz="1300" dirty="0"/>
          </a:p>
        </p:txBody>
      </p:sp>
      <p:sp>
        <p:nvSpPr>
          <p:cNvPr id="18" name="Text 15"/>
          <p:cNvSpPr/>
          <p:nvPr/>
        </p:nvSpPr>
        <p:spPr>
          <a:xfrm>
            <a:off x="640080" y="3465576"/>
            <a:ext cx="4297680" cy="365760"/>
          </a:xfrm>
          <a:prstGeom prst="rect">
            <a:avLst/>
          </a:prstGeom>
          <a:noFill/>
          <a:ln/>
        </p:spPr>
        <p:txBody>
          <a:bodyPr wrap="square" lIns="0" tIns="0" rIns="0" bIns="0" rtlCol="0" anchor="ctr"/>
          <a:lstStyle/>
          <a:p>
            <a:pPr marL="0" indent="0">
              <a:buNone/>
            </a:pPr>
            <a:r>
              <a:rPr lang="en-US" sz="1000" dirty="0">
                <a:solidFill>
                  <a:srgbClr val="1A1A1A"/>
                </a:solidFill>
                <a:latin typeface="Calibri" pitchFamily="34" charset="0"/>
                <a:ea typeface="Calibri" pitchFamily="34" charset="-122"/>
                <a:cs typeface="Calibri" pitchFamily="34" charset="-120"/>
              </a:rPr>
              <a:t>Beds reserved for men recovering from illness, surgery, or hospitalization — bridging care and stable housing.</a:t>
            </a:r>
            <a:endParaRPr lang="en-US" sz="1000" dirty="0"/>
          </a:p>
        </p:txBody>
      </p:sp>
      <p:sp>
        <p:nvSpPr>
          <p:cNvPr id="19" name="Shape 16"/>
          <p:cNvSpPr/>
          <p:nvPr/>
        </p:nvSpPr>
        <p:spPr>
          <a:xfrm>
            <a:off x="457200" y="3922776"/>
            <a:ext cx="4663440" cy="713232"/>
          </a:xfrm>
          <a:prstGeom prst="rect">
            <a:avLst/>
          </a:prstGeom>
          <a:solidFill>
            <a:srgbClr val="FFFFFF"/>
          </a:solidFill>
          <a:ln w="9525">
            <a:solidFill>
              <a:srgbClr val="E5DDC8"/>
            </a:solidFill>
            <a:prstDash val="solid"/>
          </a:ln>
        </p:spPr>
        <p:txBody>
          <a:bodyPr/>
          <a:lstStyle/>
          <a:p>
            <a:endParaRPr lang="en-US"/>
          </a:p>
        </p:txBody>
      </p:sp>
      <p:sp>
        <p:nvSpPr>
          <p:cNvPr id="20" name="Shape 17"/>
          <p:cNvSpPr/>
          <p:nvPr/>
        </p:nvSpPr>
        <p:spPr>
          <a:xfrm>
            <a:off x="457200" y="3922776"/>
            <a:ext cx="54864" cy="713232"/>
          </a:xfrm>
          <a:prstGeom prst="rect">
            <a:avLst/>
          </a:prstGeom>
          <a:solidFill>
            <a:srgbClr val="C9A24A"/>
          </a:solidFill>
          <a:ln w="12700">
            <a:solidFill>
              <a:srgbClr val="C9A24A"/>
            </a:solidFill>
            <a:prstDash val="solid"/>
          </a:ln>
        </p:spPr>
        <p:txBody>
          <a:bodyPr/>
          <a:lstStyle/>
          <a:p>
            <a:endParaRPr lang="en-US"/>
          </a:p>
        </p:txBody>
      </p:sp>
      <p:sp>
        <p:nvSpPr>
          <p:cNvPr id="21" name="Text 18"/>
          <p:cNvSpPr/>
          <p:nvPr/>
        </p:nvSpPr>
        <p:spPr>
          <a:xfrm>
            <a:off x="640080" y="3995928"/>
            <a:ext cx="4297680" cy="274320"/>
          </a:xfrm>
          <a:prstGeom prst="rect">
            <a:avLst/>
          </a:prstGeom>
          <a:noFill/>
          <a:ln/>
        </p:spPr>
        <p:txBody>
          <a:bodyPr wrap="square" lIns="0" tIns="0" rIns="0" bIns="0" rtlCol="0" anchor="ctr"/>
          <a:lstStyle/>
          <a:p>
            <a:pPr marL="0" indent="0">
              <a:buNone/>
            </a:pPr>
            <a:r>
              <a:rPr lang="en-US" sz="1300" b="1" dirty="0">
                <a:solidFill>
                  <a:srgbClr val="0E2A47"/>
                </a:solidFill>
                <a:latin typeface="Georgia" pitchFamily="34" charset="0"/>
                <a:ea typeface="Georgia" pitchFamily="34" charset="-122"/>
                <a:cs typeface="Georgia" pitchFamily="34" charset="-120"/>
              </a:rPr>
              <a:t>Culinary Training</a:t>
            </a:r>
            <a:endParaRPr lang="en-US" sz="1300" dirty="0"/>
          </a:p>
        </p:txBody>
      </p:sp>
      <p:sp>
        <p:nvSpPr>
          <p:cNvPr id="22" name="Text 19"/>
          <p:cNvSpPr/>
          <p:nvPr/>
        </p:nvSpPr>
        <p:spPr>
          <a:xfrm>
            <a:off x="640080" y="4270248"/>
            <a:ext cx="4297680" cy="365760"/>
          </a:xfrm>
          <a:prstGeom prst="rect">
            <a:avLst/>
          </a:prstGeom>
          <a:noFill/>
          <a:ln/>
        </p:spPr>
        <p:txBody>
          <a:bodyPr wrap="square" lIns="0" tIns="0" rIns="0" bIns="0" rtlCol="0" anchor="ctr"/>
          <a:lstStyle/>
          <a:p>
            <a:pPr marL="0" indent="0">
              <a:buNone/>
            </a:pPr>
            <a:r>
              <a:rPr lang="en-US" sz="1000" dirty="0">
                <a:solidFill>
                  <a:srgbClr val="1A1A1A"/>
                </a:solidFill>
                <a:latin typeface="Calibri" pitchFamily="34" charset="0"/>
                <a:ea typeface="Calibri" pitchFamily="34" charset="-122"/>
                <a:cs typeface="Calibri" pitchFamily="34" charset="-120"/>
              </a:rPr>
              <a:t>On-site culinary training builds practical kitchen skills and pathways into food-service employment.</a:t>
            </a:r>
            <a:endParaRPr lang="en-US" sz="1000" dirty="0"/>
          </a:p>
        </p:txBody>
      </p:sp>
      <p:sp>
        <p:nvSpPr>
          <p:cNvPr id="23" name="Shape 20"/>
          <p:cNvSpPr/>
          <p:nvPr/>
        </p:nvSpPr>
        <p:spPr>
          <a:xfrm>
            <a:off x="0" y="4983480"/>
            <a:ext cx="9144000" cy="160020"/>
          </a:xfrm>
          <a:prstGeom prst="rect">
            <a:avLst/>
          </a:prstGeom>
          <a:solidFill>
            <a:srgbClr val="C9A24A"/>
          </a:solidFill>
          <a:ln w="12700">
            <a:solidFill>
              <a:srgbClr val="C9A24A"/>
            </a:solidFill>
            <a:prstDash val="solid"/>
          </a:ln>
        </p:spPr>
        <p:txBody>
          <a:bodyPr/>
          <a:lstStyle/>
          <a:p>
            <a:endParaRPr lang="en-US"/>
          </a:p>
        </p:txBody>
      </p:sp>
      <p:sp>
        <p:nvSpPr>
          <p:cNvPr id="24" name="Text 21"/>
          <p:cNvSpPr/>
          <p:nvPr/>
        </p:nvSpPr>
        <p:spPr>
          <a:xfrm>
            <a:off x="457200" y="4773168"/>
            <a:ext cx="6858000" cy="201168"/>
          </a:xfrm>
          <a:prstGeom prst="rect">
            <a:avLst/>
          </a:prstGeom>
          <a:noFill/>
          <a:ln/>
        </p:spPr>
        <p:txBody>
          <a:bodyPr wrap="square" lIns="0" tIns="0" rIns="0" bIns="0" rtlCol="0" anchor="ctr"/>
          <a:lstStyle/>
          <a:p>
            <a:pPr marL="0" indent="0">
              <a:buNone/>
            </a:pPr>
            <a:r>
              <a:rPr lang="en-US" sz="900" dirty="0">
                <a:solidFill>
                  <a:srgbClr val="6B7280"/>
                </a:solidFill>
                <a:latin typeface="Calibri" pitchFamily="34" charset="0"/>
                <a:ea typeface="Calibri" pitchFamily="34" charset="-122"/>
                <a:cs typeface="Calibri" pitchFamily="34" charset="-120"/>
              </a:rPr>
              <a:t>Catholic Charities of the Archdiocese of Washington  |  801 East Men's Shelter</a:t>
            </a:r>
            <a:endParaRPr lang="en-US" sz="900" dirty="0"/>
          </a:p>
        </p:txBody>
      </p:sp>
      <p:sp>
        <p:nvSpPr>
          <p:cNvPr id="25" name="Text 22"/>
          <p:cNvSpPr/>
          <p:nvPr/>
        </p:nvSpPr>
        <p:spPr>
          <a:xfrm>
            <a:off x="7772400" y="4773168"/>
            <a:ext cx="914400" cy="201168"/>
          </a:xfrm>
          <a:prstGeom prst="rect">
            <a:avLst/>
          </a:prstGeom>
          <a:noFill/>
          <a:ln/>
        </p:spPr>
        <p:txBody>
          <a:bodyPr wrap="square" lIns="0" tIns="0" rIns="0" bIns="0" rtlCol="0" anchor="ctr"/>
          <a:lstStyle/>
          <a:p>
            <a:pPr marL="0" indent="0" algn="r">
              <a:buNone/>
            </a:pPr>
            <a:r>
              <a:rPr lang="en-US" sz="900" dirty="0">
                <a:solidFill>
                  <a:srgbClr val="6B7280"/>
                </a:solidFill>
                <a:latin typeface="Calibri" pitchFamily="34" charset="0"/>
                <a:ea typeface="Calibri" pitchFamily="34" charset="-122"/>
                <a:cs typeface="Calibri" pitchFamily="34" charset="-120"/>
              </a:rPr>
              <a:t>9 / 15</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2127</Words>
  <Application>Microsoft Office PowerPoint</Application>
  <PresentationFormat>On-screen Show (16:9)</PresentationFormat>
  <Paragraphs>222</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WRAP of DC</dc:creator>
  <cp:lastModifiedBy>WRAP of DC</cp:lastModifiedBy>
  <cp:revision>1</cp:revision>
  <dcterms:created xsi:type="dcterms:W3CDTF">2026-06-06T13:22:45Z</dcterms:created>
  <dcterms:modified xsi:type="dcterms:W3CDTF">2026-06-06T14:10:37Z</dcterms:modified>
</cp:coreProperties>
</file>