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harts/chart1.xml" ContentType="application/vnd.openxmlformats-officedocument.drawingml.chart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4" autoAdjust="0"/>
    <p:restoredTop sz="94660"/>
  </p:normalViewPr>
  <p:slideViewPr>
    <p:cSldViewPr snapToGrid="0">
      <p:cViewPr varScale="1">
        <p:scale>
          <a:sx n="75" d="100"/>
          <a:sy n="75" d="100"/>
        </p:scale>
        <p:origin x="84" y="27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1"/>
  <c:style val="2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Housing First</c:v>
                </c:pt>
              </c:strCache>
            </c:strRef>
          </c:tx>
          <c:spPr>
            <a:solidFill>
              <a:srgbClr val="1E7A78"/>
            </a:solidFill>
            <a:effectLst/>
          </c:spPr>
          <c:invertIfNegative val="0"/>
          <c:dLbls>
            <c:numFmt formatCode="0&quot;%&quot;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100" b="0" i="0" u="none" strike="noStrike">
                    <a:solidFill>
                      <a:srgbClr val="2C3A38"/>
                    </a:solidFill>
                    <a:latin typeface="Calibri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Sheet1!$A$2:$A$3</c:f>
              <c:strCache>
                <c:ptCount val="2"/>
                <c:pt idx="0">
                  <c:v>At 6 months</c:v>
                </c:pt>
                <c:pt idx="1">
                  <c:v>At 5 years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79</c:v>
                </c:pt>
                <c:pt idx="1">
                  <c:v>88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9F9-464B-B111-0E292A91E5A3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Comparison group</c:v>
                </c:pt>
              </c:strCache>
            </c:strRef>
          </c:tx>
          <c:spPr>
            <a:solidFill>
              <a:srgbClr val="DD6E4C"/>
            </a:solidFill>
            <a:effectLst/>
          </c:spPr>
          <c:invertIfNegative val="0"/>
          <c:dLbls>
            <c:numFmt formatCode="0&quot;%&quot;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100" b="0" i="0" u="none" strike="noStrike">
                    <a:solidFill>
                      <a:srgbClr val="2C3A38"/>
                    </a:solidFill>
                    <a:latin typeface="Calibri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Sheet1!$A$2:$A$3</c:f>
              <c:strCache>
                <c:ptCount val="2"/>
                <c:pt idx="0">
                  <c:v>At 6 months</c:v>
                </c:pt>
                <c:pt idx="1">
                  <c:v>At 5 years</c:v>
                </c:pt>
              </c:strCache>
            </c:strRef>
          </c:cat>
          <c:val>
            <c:numRef>
              <c:f>Sheet1!$C$2:$C$3</c:f>
              <c:numCache>
                <c:formatCode>General</c:formatCode>
                <c:ptCount val="2"/>
                <c:pt idx="0">
                  <c:v>27</c:v>
                </c:pt>
                <c:pt idx="1">
                  <c:v>47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9F9-464B-B111-0E292A91E5A3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55"/>
        <c:axId val="2094734554"/>
        <c:axId val="2094734552"/>
      </c:bar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noFill/>
            <a:prstDash val="solid"/>
            <a:round/>
          </a:ln>
        </c:spPr>
        <c:txPr>
          <a:bodyPr/>
          <a:lstStyle/>
          <a:p>
            <a:pPr>
              <a:defRPr sz="1150" b="0" i="0" u="none" strike="noStrike">
                <a:solidFill>
                  <a:srgbClr val="2C3A38"/>
                </a:solidFill>
                <a:latin typeface="Calibri"/>
              </a:defRPr>
            </a:pPr>
            <a:endParaRPr lang="en-US"/>
          </a:p>
        </c:txPr>
        <c:crossAx val="2094734552"/>
        <c:crosses val="autoZero"/>
        <c:auto val="1"/>
        <c:lblAlgn val="ctr"/>
        <c:lblOffset val="100"/>
        <c:noMultiLvlLbl val="1"/>
      </c:catAx>
      <c:valAx>
        <c:axId val="2094734552"/>
        <c:scaling>
          <c:orientation val="minMax"/>
          <c:max val="100"/>
          <c:min val="0"/>
        </c:scaling>
        <c:delete val="1"/>
        <c:axPos val="l"/>
        <c:numFmt formatCode="General" sourceLinked="0"/>
        <c:majorTickMark val="out"/>
        <c:minorTickMark val="none"/>
        <c:tickLblPos val="nextTo"/>
        <c:crossAx val="2094734554"/>
        <c:crosses val="autoZero"/>
        <c:crossBetween val="between"/>
      </c:valAx>
      <c:spPr>
        <a:solidFill>
          <a:srgbClr val="FCF6EC"/>
        </a:solidFill>
        <a:ln>
          <a:noFill/>
        </a:ln>
        <a:effectLst/>
      </c:spPr>
    </c:plotArea>
    <c:legend>
      <c:legendPos val="b"/>
      <c:overlay val="0"/>
      <c:txPr>
        <a:bodyPr/>
        <a:lstStyle/>
        <a:p>
          <a:pPr>
            <a:defRPr sz="1100">
              <a:solidFill>
                <a:srgbClr val="2C3A38"/>
              </a:solidFill>
              <a:latin typeface="Calibri"/>
              <a:cs typeface="Calibri"/>
            </a:defRPr>
          </a:pPr>
          <a:endParaRPr lang="en-US"/>
        </a:p>
      </c:txPr>
    </c:legend>
    <c:plotVisOnly val="1"/>
    <c:dispBlanksAs val="span"/>
    <c:showDLblsOverMax val="1"/>
  </c:chart>
  <c:spPr>
    <a:solidFill>
      <a:srgbClr val="FCF6EC"/>
    </a:solidFill>
    <a:ln>
      <a:noFill/>
    </a:ln>
    <a:effectLst/>
  </c:sp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• Welcome — today we look at two complementary, evidence-based models: WRAP and Housing First.
• Goal: show how both improve life for shelter residents, ease the work for staff, and lower costs for the organization.
• Both are voluntary, strengths-based, and centered on dignity and choice.
• This deck speaks to everyone in the room — residents, front-line staff, leadership, and partners.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• Recap: Housing First provides stability; WRAP sustains recovery and self-direction — together they’re stronger.
• Dignity and voluntariness aren’t a nice-to-have; they’re the mechanism that makes both models effective.
• The benefits reach everyone: residents, staff, and the organization’s bottom line.
• Call to action: start small — low-barrier access plus a peer-led WRAP group — and measure results.
• Close on the human message: meet people where they are, then walk with them toward wellness.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• Traditional “staircase” model makes housing conditional on sobriety and treatment compliance — many people never make it up the stairs.
• WRAP and Housing First invert this: stabilize first, support recovery second.
• Three anchors: dignity &amp; choice, strong evidence base, and endorsement as a national best practice.
• Key message: this isn’t “soft” — it’s what the data shows actually works.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• WRAP = a personal wellness playbook the individual writes for themselves — always voluntary.
• Strengths-based: it starts from what’s strong, not what’s wrong.
• Credibility: SAMHSA evidence-based practice since 2010; created in 1997 by Mary Ellen Copeland.
• The five concepts — hope, personal responsibility, education, self-advocacy, support — are the backbone of every plan.
• Note it’s used well beyond mental health: physical illness, addiction, trauma, big life changes.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• The foundation is the Wellness Toolbox — simple, low-cost, everyday coping tools the person chooses.
• From there: a Daily Plan for routine, and a Crisis Plan that guides supporters when things get hard — hugely useful for shelter staff.
• Delivered by certified peer facilitators, so it’s low-cost and helps grow a peer workforce.
• Evidence: RCTs show reduced depression/anxiety and more hope and self-advocacy.
• Be honest: strongest evidence is for personal recovery, and gains fade without ongoing support — so offer refreshers.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• Core idea: housing comes first, with no preconditions — reflects Maslow’s hierarchy, basic needs before higher goals.
• Four principles: immediate low-barrier access, choice/self-determination, housing separated from services, and harm reduction/recovery orientation.
• Contrast with the staircase model where housing is earned — many never reach the top.
• Important nuance: Housing First is NOT “housing only.” Services are robust; they’re just voluntary, which improves engagement.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• Lead with the headline: 88% reduction in homelessness versus treatment-first, from a systematic review of 26 studies.
• The chart shows Pathways to Housing retention: 79% of Housing First participants stably housed at 6 months vs 27% of the comparison group, rising to 88% vs 47% still housed at 5 years.
• Cost: every $1 invested returns about $1.44 — fewer ER visits, hospital stays and jail nights.
• Honest caveat: the strongest RCT evidence is specifically for housing stability and exits from homelessness.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• Frame the payoff in three directions — residents, staff, and the organization.
• Residents: faster housing, better health, dignity and self-management tools.
• Staff: a supportive rather than policing role; WRAP crisis plans tell them how to help; peer workforce shares the load and reduces burnout.
• Organization: fewer EMS calls (up to 54% lower), ~$8,700/person/year Medicaid savings, better data, calmer environment.
• Bottom line: one change, benefits everyone in the building.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• The models aren’t either/or — they’re designed to reinforce each other.
• Housing First provides the stable foundation; once housed, people can actually use recovery tools.
• WRAP provides those tools — daily wellness, crisis planning, self-advocacy — that help people stay housed.
• They share the same DNA: voluntary, strengths-based, client-driven, non-coercive.
• Peer support links both into “wrap-around” recovery housing. Note honestly: this pairing is philosophically aligned rather than proven by a single combined study.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• Five practical moves any shelter can start on.
• 1) Keep both models fully voluntary — no readiness tests.
• 2) Lower barriers: low-barrier intake, and don’t tie housing to accepting services.
• 3) Invest in peers: certified WRAP facilitators, official materials, and refresher groups.
• 4) Integrate harm reduction with clear policy, staff training and community education.
• 5) Measure outcomes — housing retention, ER/EMS use, wellbeing — to demonstrate impact and secure funding.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IGHT">
    <p:bg>
      <p:bgPr>
        <a:solidFill>
          <a:srgbClr val="F5EBD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>
            <a:spLocks noGrp="1"/>
          </p:cNvSpPr>
          <p:nvPr>
            <p:ph type="title" idx="100" hasCustomPrompt="1"/>
          </p:nvPr>
        </p:nvSpPr>
        <p:spPr>
          <a:xfrm>
            <a:off x="640080" y="457200"/>
            <a:ext cx="10881360" cy="822960"/>
          </a:xfrm>
          <a:prstGeom prst="rect">
            <a:avLst/>
          </a:prstGeom>
          <a:noFill/>
          <a:ln/>
        </p:spPr>
        <p:txBody>
          <a:bodyPr wrap="square" rtlCol="0"/>
          <a:lstStyle>
            <a:lvl1pPr marL="0" indent="0">
              <a:buNone/>
              <a:defRPr lang="en-US" dirty="0"/>
            </a:lvl1pPr>
          </a:lstStyle>
          <a:p>
            <a:pPr marL="0" indent="0">
              <a:buNone/>
            </a:pP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ARK">
    <p:bg>
      <p:bgPr>
        <a:solidFill>
          <a:srgbClr val="13544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>
            <a:spLocks noGrp="1"/>
          </p:cNvSpPr>
          <p:nvPr>
            <p:ph type="title" idx="100" hasCustomPrompt="1"/>
          </p:nvPr>
        </p:nvSpPr>
        <p:spPr>
          <a:xfrm>
            <a:off x="841248" y="2103120"/>
            <a:ext cx="9966960" cy="1554480"/>
          </a:xfrm>
          <a:prstGeom prst="rect">
            <a:avLst/>
          </a:prstGeom>
          <a:noFill/>
          <a:ln/>
        </p:spPr>
        <p:txBody>
          <a:bodyPr wrap="square" rtlCol="0"/>
          <a:lstStyle>
            <a:lvl1pPr marL="0" indent="0">
              <a:buNone/>
              <a:defRPr lang="en-US" dirty="0"/>
            </a:lvl1pPr>
          </a:lstStyle>
          <a:p>
            <a:pPr marL="0" indent="0">
              <a:buNone/>
            </a:pP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ARKEND">
    <p:bg>
      <p:bgPr>
        <a:solidFill>
          <a:srgbClr val="13544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>
            <a:spLocks noGrp="1"/>
          </p:cNvSpPr>
          <p:nvPr>
            <p:ph type="title" idx="100" hasCustomPrompt="1"/>
          </p:nvPr>
        </p:nvSpPr>
        <p:spPr>
          <a:xfrm>
            <a:off x="822960" y="1005840"/>
            <a:ext cx="10515600" cy="914400"/>
          </a:xfrm>
          <a:prstGeom prst="rect">
            <a:avLst/>
          </a:prstGeom>
          <a:noFill/>
          <a:ln/>
        </p:spPr>
        <p:txBody>
          <a:bodyPr wrap="square" rtlCol="0"/>
          <a:lstStyle>
            <a:lvl1pPr marL="0" indent="0">
              <a:buNone/>
              <a:defRPr lang="en-US" dirty="0"/>
            </a:lvl1pPr>
          </a:lstStyle>
          <a:p>
            <a:pPr marL="0" indent="0">
              <a:buNone/>
            </a:pP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887392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071360" y="0"/>
            <a:ext cx="5120640" cy="5120640"/>
          </a:xfrm>
          <a:prstGeom prst="ellipse">
            <a:avLst/>
          </a:prstGeom>
          <a:solidFill>
            <a:srgbClr val="1E7A78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9083040" y="3749040"/>
            <a:ext cx="3108960" cy="3108960"/>
          </a:xfrm>
          <a:prstGeom prst="ellipse">
            <a:avLst/>
          </a:prstGeom>
          <a:solidFill>
            <a:srgbClr val="DD6E4C">
              <a:alpha val="80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0" y="3566160"/>
            <a:ext cx="3291840" cy="3291840"/>
          </a:xfrm>
          <a:prstGeom prst="ellipse">
            <a:avLst/>
          </a:prstGeom>
          <a:solidFill>
            <a:srgbClr val="1E7A78">
              <a:alpha val="65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822960" y="1417320"/>
            <a:ext cx="9601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kern="0" spc="300" dirty="0">
                <a:solidFill>
                  <a:srgbClr val="F5EBD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DIGNITY-CENTERED APPROACH FOR SHELTERS</a:t>
            </a:r>
            <a:endParaRPr lang="en-US" sz="1400" dirty="0"/>
          </a:p>
        </p:txBody>
      </p:sp>
      <p:sp>
        <p:nvSpPr>
          <p:cNvPr id="6" name="Text 0"/>
          <p:cNvSpPr>
            <a:spLocks noGrp="1"/>
          </p:cNvSpPr>
          <p:nvPr>
            <p:ph type="title" idx="100" hasCustomPrompt="1"/>
          </p:nvPr>
        </p:nvSpPr>
        <p:spPr>
          <a:xfrm>
            <a:off x="841248" y="2103120"/>
            <a:ext cx="9966960" cy="1554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4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Wellness Recovery Action Plan &amp; Housing First</a:t>
            </a:r>
            <a:endParaRPr lang="en-US" sz="4000" dirty="0"/>
          </a:p>
        </p:txBody>
      </p:sp>
      <p:sp>
        <p:nvSpPr>
          <p:cNvPr id="7" name="Text 5"/>
          <p:cNvSpPr/>
          <p:nvPr/>
        </p:nvSpPr>
        <p:spPr>
          <a:xfrm>
            <a:off x="841248" y="4160520"/>
            <a:ext cx="88696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15000"/>
              </a:lnSpc>
              <a:buNone/>
            </a:pPr>
            <a:r>
              <a:rPr lang="en-US" sz="1700" i="1" dirty="0">
                <a:solidFill>
                  <a:srgbClr val="F5EBD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How two proven, voluntary models help community residential shelters build stability, recovery, and hope.</a:t>
            </a:r>
            <a:endParaRPr lang="en-US" sz="1700" dirty="0"/>
          </a:p>
        </p:txBody>
      </p:sp>
      <p:sp>
        <p:nvSpPr>
          <p:cNvPr id="8" name="Shape 6"/>
          <p:cNvSpPr/>
          <p:nvPr/>
        </p:nvSpPr>
        <p:spPr>
          <a:xfrm>
            <a:off x="868680" y="3977640"/>
            <a:ext cx="640080" cy="82296"/>
          </a:xfrm>
          <a:prstGeom prst="rect">
            <a:avLst/>
          </a:prstGeom>
          <a:solidFill>
            <a:srgbClr val="DD6E4C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9" name="Text 7"/>
          <p:cNvSpPr/>
          <p:nvPr/>
        </p:nvSpPr>
        <p:spPr>
          <a:xfrm>
            <a:off x="841248" y="5943600"/>
            <a:ext cx="10058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BFE0D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Prepared for residents, staff, leadership &amp; community partners</a:t>
            </a:r>
            <a:endParaRPr lang="en-US" sz="125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620000" y="0"/>
            <a:ext cx="4572000" cy="4572000"/>
          </a:xfrm>
          <a:prstGeom prst="ellipse">
            <a:avLst/>
          </a:prstGeom>
          <a:solidFill>
            <a:srgbClr val="1E7A78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0" y="3383280"/>
            <a:ext cx="3474720" cy="3474720"/>
          </a:xfrm>
          <a:prstGeom prst="ellipse">
            <a:avLst/>
          </a:prstGeom>
          <a:solidFill>
            <a:srgbClr val="DD6E4C">
              <a:alpha val="75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822960" y="566928"/>
            <a:ext cx="7315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kern="0" spc="300" dirty="0">
                <a:solidFill>
                  <a:srgbClr val="BFE0D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 TAKEAWAYS</a:t>
            </a:r>
            <a:endParaRPr lang="en-US" sz="1400" dirty="0"/>
          </a:p>
        </p:txBody>
      </p:sp>
      <p:sp>
        <p:nvSpPr>
          <p:cNvPr id="5" name="Text 0"/>
          <p:cNvSpPr>
            <a:spLocks noGrp="1"/>
          </p:cNvSpPr>
          <p:nvPr>
            <p:ph type="title" idx="100" hasCustomPrompt="1"/>
          </p:nvPr>
        </p:nvSpPr>
        <p:spPr>
          <a:xfrm>
            <a:off x="822960" y="1005840"/>
            <a:ext cx="105156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3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Stability first, recovery for the long run</a:t>
            </a:r>
            <a:endParaRPr lang="en-US" sz="3200" dirty="0"/>
          </a:p>
        </p:txBody>
      </p:sp>
      <p:sp>
        <p:nvSpPr>
          <p:cNvPr id="6" name="Shape 4"/>
          <p:cNvSpPr/>
          <p:nvPr/>
        </p:nvSpPr>
        <p:spPr>
          <a:xfrm>
            <a:off x="822960" y="2331720"/>
            <a:ext cx="5120640" cy="1645920"/>
          </a:xfrm>
          <a:prstGeom prst="roundRect">
            <a:avLst>
              <a:gd name="adj" fmla="val 6111"/>
            </a:avLst>
          </a:prstGeom>
          <a:solidFill>
            <a:srgbClr val="17635E"/>
          </a:solidFill>
          <a:ln/>
          <a:effectLst>
            <a:outerShdw blurRad="114300" dist="38100" dir="5400000" algn="bl" rotWithShape="0">
              <a:srgbClr val="6E655A">
                <a:alpha val="2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7" name="Shape 5"/>
          <p:cNvSpPr/>
          <p:nvPr/>
        </p:nvSpPr>
        <p:spPr>
          <a:xfrm>
            <a:off x="1097280" y="2606040"/>
            <a:ext cx="457200" cy="457200"/>
          </a:xfrm>
          <a:prstGeom prst="ellipse">
            <a:avLst/>
          </a:prstGeom>
          <a:solidFill>
            <a:srgbClr val="DD6E4C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1097280" y="2606040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7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</a:t>
            </a:r>
            <a:endParaRPr lang="en-US" sz="1700" dirty="0"/>
          </a:p>
        </p:txBody>
      </p:sp>
      <p:sp>
        <p:nvSpPr>
          <p:cNvPr id="9" name="Text 7"/>
          <p:cNvSpPr/>
          <p:nvPr/>
        </p:nvSpPr>
        <p:spPr>
          <a:xfrm>
            <a:off x="1783080" y="2587752"/>
            <a:ext cx="39319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Two models, one goal</a:t>
            </a:r>
            <a:endParaRPr lang="en-US" sz="1700" dirty="0"/>
          </a:p>
        </p:txBody>
      </p:sp>
      <p:sp>
        <p:nvSpPr>
          <p:cNvPr id="10" name="Text 8"/>
          <p:cNvSpPr/>
          <p:nvPr/>
        </p:nvSpPr>
        <p:spPr>
          <a:xfrm>
            <a:off x="1783080" y="3081528"/>
            <a:ext cx="397764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12000"/>
              </a:lnSpc>
              <a:buNone/>
            </a:pPr>
            <a:r>
              <a:rPr lang="en-US" sz="1250" dirty="0">
                <a:solidFill>
                  <a:srgbClr val="DCEFE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Housing First delivers stability; WRAP sustains wellness and self-direction.</a:t>
            </a:r>
            <a:endParaRPr lang="en-US" sz="1250" dirty="0"/>
          </a:p>
        </p:txBody>
      </p:sp>
      <p:sp>
        <p:nvSpPr>
          <p:cNvPr id="11" name="Shape 9"/>
          <p:cNvSpPr/>
          <p:nvPr/>
        </p:nvSpPr>
        <p:spPr>
          <a:xfrm>
            <a:off x="6172200" y="2331720"/>
            <a:ext cx="5120640" cy="1645920"/>
          </a:xfrm>
          <a:prstGeom prst="roundRect">
            <a:avLst>
              <a:gd name="adj" fmla="val 6111"/>
            </a:avLst>
          </a:prstGeom>
          <a:solidFill>
            <a:srgbClr val="17635E"/>
          </a:solidFill>
          <a:ln/>
          <a:effectLst>
            <a:outerShdw blurRad="114300" dist="38100" dir="5400000" algn="bl" rotWithShape="0">
              <a:srgbClr val="6E655A">
                <a:alpha val="2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2" name="Shape 10"/>
          <p:cNvSpPr/>
          <p:nvPr/>
        </p:nvSpPr>
        <p:spPr>
          <a:xfrm>
            <a:off x="6446520" y="2606040"/>
            <a:ext cx="457200" cy="457200"/>
          </a:xfrm>
          <a:prstGeom prst="ellipse">
            <a:avLst/>
          </a:prstGeom>
          <a:solidFill>
            <a:srgbClr val="DD6E4C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3" name="Text 11"/>
          <p:cNvSpPr/>
          <p:nvPr/>
        </p:nvSpPr>
        <p:spPr>
          <a:xfrm>
            <a:off x="6446520" y="2606040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7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</a:t>
            </a:r>
            <a:endParaRPr lang="en-US" sz="1700" dirty="0"/>
          </a:p>
        </p:txBody>
      </p:sp>
      <p:sp>
        <p:nvSpPr>
          <p:cNvPr id="14" name="Text 12"/>
          <p:cNvSpPr/>
          <p:nvPr/>
        </p:nvSpPr>
        <p:spPr>
          <a:xfrm>
            <a:off x="7132320" y="2587752"/>
            <a:ext cx="39319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Dignity is the method</a:t>
            </a:r>
            <a:endParaRPr lang="en-US" sz="1700" dirty="0"/>
          </a:p>
        </p:txBody>
      </p:sp>
      <p:sp>
        <p:nvSpPr>
          <p:cNvPr id="15" name="Text 13"/>
          <p:cNvSpPr/>
          <p:nvPr/>
        </p:nvSpPr>
        <p:spPr>
          <a:xfrm>
            <a:off x="7132320" y="3081528"/>
            <a:ext cx="397764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12000"/>
              </a:lnSpc>
              <a:buNone/>
            </a:pPr>
            <a:r>
              <a:rPr lang="en-US" sz="1250" dirty="0">
                <a:solidFill>
                  <a:srgbClr val="DCEFE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Both are voluntary and strengths-based — and that’s exactly why they work.</a:t>
            </a:r>
            <a:endParaRPr lang="en-US" sz="1250" dirty="0"/>
          </a:p>
        </p:txBody>
      </p:sp>
      <p:sp>
        <p:nvSpPr>
          <p:cNvPr id="16" name="Shape 14"/>
          <p:cNvSpPr/>
          <p:nvPr/>
        </p:nvSpPr>
        <p:spPr>
          <a:xfrm>
            <a:off x="822960" y="4206240"/>
            <a:ext cx="5120640" cy="1645920"/>
          </a:xfrm>
          <a:prstGeom prst="roundRect">
            <a:avLst>
              <a:gd name="adj" fmla="val 6111"/>
            </a:avLst>
          </a:prstGeom>
          <a:solidFill>
            <a:srgbClr val="17635E"/>
          </a:solidFill>
          <a:ln/>
          <a:effectLst>
            <a:outerShdw blurRad="114300" dist="38100" dir="5400000" algn="bl" rotWithShape="0">
              <a:srgbClr val="6E655A">
                <a:alpha val="2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7" name="Shape 15"/>
          <p:cNvSpPr/>
          <p:nvPr/>
        </p:nvSpPr>
        <p:spPr>
          <a:xfrm>
            <a:off x="1097280" y="4480560"/>
            <a:ext cx="457200" cy="457200"/>
          </a:xfrm>
          <a:prstGeom prst="ellipse">
            <a:avLst/>
          </a:prstGeom>
          <a:solidFill>
            <a:srgbClr val="DD6E4C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8" name="Text 16"/>
          <p:cNvSpPr/>
          <p:nvPr/>
        </p:nvSpPr>
        <p:spPr>
          <a:xfrm>
            <a:off x="1097280" y="4480560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7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</a:t>
            </a:r>
            <a:endParaRPr lang="en-US" sz="1700" dirty="0"/>
          </a:p>
        </p:txBody>
      </p:sp>
      <p:sp>
        <p:nvSpPr>
          <p:cNvPr id="19" name="Text 17"/>
          <p:cNvSpPr/>
          <p:nvPr/>
        </p:nvSpPr>
        <p:spPr>
          <a:xfrm>
            <a:off x="1783080" y="4462272"/>
            <a:ext cx="39319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Everyone benefits</a:t>
            </a:r>
            <a:endParaRPr lang="en-US" sz="1700" dirty="0"/>
          </a:p>
        </p:txBody>
      </p:sp>
      <p:sp>
        <p:nvSpPr>
          <p:cNvPr id="20" name="Text 18"/>
          <p:cNvSpPr/>
          <p:nvPr/>
        </p:nvSpPr>
        <p:spPr>
          <a:xfrm>
            <a:off x="1783080" y="4956048"/>
            <a:ext cx="397764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12000"/>
              </a:lnSpc>
              <a:buNone/>
            </a:pPr>
            <a:r>
              <a:rPr lang="en-US" sz="1250" dirty="0">
                <a:solidFill>
                  <a:srgbClr val="DCEFE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Better lives for residents, a lighter load for staff, lower costs for shelters.</a:t>
            </a:r>
            <a:endParaRPr lang="en-US" sz="1250" dirty="0"/>
          </a:p>
        </p:txBody>
      </p:sp>
      <p:sp>
        <p:nvSpPr>
          <p:cNvPr id="21" name="Shape 19"/>
          <p:cNvSpPr/>
          <p:nvPr/>
        </p:nvSpPr>
        <p:spPr>
          <a:xfrm>
            <a:off x="6172200" y="4206240"/>
            <a:ext cx="5120640" cy="1645920"/>
          </a:xfrm>
          <a:prstGeom prst="roundRect">
            <a:avLst>
              <a:gd name="adj" fmla="val 6111"/>
            </a:avLst>
          </a:prstGeom>
          <a:solidFill>
            <a:srgbClr val="17635E"/>
          </a:solidFill>
          <a:ln/>
          <a:effectLst>
            <a:outerShdw blurRad="114300" dist="38100" dir="5400000" algn="bl" rotWithShape="0">
              <a:srgbClr val="6E655A">
                <a:alpha val="2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2" name="Shape 20"/>
          <p:cNvSpPr/>
          <p:nvPr/>
        </p:nvSpPr>
        <p:spPr>
          <a:xfrm>
            <a:off x="6446520" y="4480560"/>
            <a:ext cx="457200" cy="457200"/>
          </a:xfrm>
          <a:prstGeom prst="ellipse">
            <a:avLst/>
          </a:prstGeom>
          <a:solidFill>
            <a:srgbClr val="DD6E4C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3" name="Text 21"/>
          <p:cNvSpPr/>
          <p:nvPr/>
        </p:nvSpPr>
        <p:spPr>
          <a:xfrm>
            <a:off x="6446520" y="4480560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7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</a:t>
            </a:r>
            <a:endParaRPr lang="en-US" sz="1700" dirty="0"/>
          </a:p>
        </p:txBody>
      </p:sp>
      <p:sp>
        <p:nvSpPr>
          <p:cNvPr id="24" name="Text 22"/>
          <p:cNvSpPr/>
          <p:nvPr/>
        </p:nvSpPr>
        <p:spPr>
          <a:xfrm>
            <a:off x="7132320" y="4462272"/>
            <a:ext cx="39319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Start small</a:t>
            </a:r>
            <a:endParaRPr lang="en-US" sz="1700" dirty="0"/>
          </a:p>
        </p:txBody>
      </p:sp>
      <p:sp>
        <p:nvSpPr>
          <p:cNvPr id="25" name="Text 23"/>
          <p:cNvSpPr/>
          <p:nvPr/>
        </p:nvSpPr>
        <p:spPr>
          <a:xfrm>
            <a:off x="7132320" y="4956048"/>
            <a:ext cx="397764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12000"/>
              </a:lnSpc>
              <a:buNone/>
            </a:pPr>
            <a:r>
              <a:rPr lang="en-US" sz="1250" dirty="0">
                <a:solidFill>
                  <a:srgbClr val="DCEFE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Begin with low-barrier access and a peer-led WRAP group.</a:t>
            </a:r>
            <a:endParaRPr lang="en-US" sz="1250" dirty="0"/>
          </a:p>
        </p:txBody>
      </p:sp>
      <p:sp>
        <p:nvSpPr>
          <p:cNvPr id="26" name="Text 24"/>
          <p:cNvSpPr/>
          <p:nvPr/>
        </p:nvSpPr>
        <p:spPr>
          <a:xfrm>
            <a:off x="822960" y="6263640"/>
            <a:ext cx="10515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i="1" dirty="0">
                <a:solidFill>
                  <a:srgbClr val="BFE0D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Meet people where they are — then walk with them toward wellness.</a:t>
            </a:r>
            <a:endParaRPr lang="en-US" sz="15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502920"/>
            <a:ext cx="73152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50" b="1" kern="0" spc="300" dirty="0">
                <a:solidFill>
                  <a:srgbClr val="DD6E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OPPORTUNITY</a:t>
            </a:r>
            <a:endParaRPr lang="en-US" sz="1250" dirty="0"/>
          </a:p>
        </p:txBody>
      </p:sp>
      <p:sp>
        <p:nvSpPr>
          <p:cNvPr id="3" name="Text 0"/>
          <p:cNvSpPr>
            <a:spLocks noGrp="1"/>
          </p:cNvSpPr>
          <p:nvPr>
            <p:ph type="title" idx="100" hasCustomPrompt="1"/>
          </p:nvPr>
        </p:nvSpPr>
        <p:spPr>
          <a:xfrm>
            <a:off x="640080" y="457200"/>
            <a:ext cx="1088136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3000" b="1" dirty="0">
                <a:solidFill>
                  <a:srgbClr val="2C3A3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Why shelters are rethinking the old model</a:t>
            </a:r>
            <a:endParaRPr lang="en-US" sz="3000" dirty="0"/>
          </a:p>
        </p:txBody>
      </p:sp>
      <p:sp>
        <p:nvSpPr>
          <p:cNvPr id="4" name="Text 2"/>
          <p:cNvSpPr/>
          <p:nvPr/>
        </p:nvSpPr>
        <p:spPr>
          <a:xfrm>
            <a:off x="640080" y="1783080"/>
            <a:ext cx="658368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20000"/>
              </a:lnSpc>
              <a:buNone/>
            </a:pPr>
            <a:r>
              <a:rPr lang="en-US" sz="1550" dirty="0">
                <a:solidFill>
                  <a:srgbClr val="2C3A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Many shelters still use a “treatment-first” or staircase model — residents must prove sobriety, stability, or “housing readiness” before they can move up. WRAP and Housing First flip that logic: meet people where they are, then support recovery.</a:t>
            </a:r>
            <a:endParaRPr lang="en-US" sz="1550" dirty="0"/>
          </a:p>
        </p:txBody>
      </p:sp>
      <p:sp>
        <p:nvSpPr>
          <p:cNvPr id="5" name="Shape 3"/>
          <p:cNvSpPr/>
          <p:nvPr/>
        </p:nvSpPr>
        <p:spPr>
          <a:xfrm>
            <a:off x="640080" y="3383280"/>
            <a:ext cx="6583680" cy="932688"/>
          </a:xfrm>
          <a:prstGeom prst="roundRect">
            <a:avLst>
              <a:gd name="adj" fmla="val 10784"/>
            </a:avLst>
          </a:prstGeom>
          <a:solidFill>
            <a:srgbClr val="FCF6EC"/>
          </a:solidFill>
          <a:ln/>
          <a:effectLst>
            <a:outerShdw blurRad="114300" dist="38100" dir="5400000" algn="bl" rotWithShape="0">
              <a:srgbClr val="6E655A">
                <a:alpha val="2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6" name="Shape 4"/>
          <p:cNvSpPr/>
          <p:nvPr/>
        </p:nvSpPr>
        <p:spPr>
          <a:xfrm>
            <a:off x="868680" y="3639312"/>
            <a:ext cx="420624" cy="420624"/>
          </a:xfrm>
          <a:prstGeom prst="ellipse">
            <a:avLst/>
          </a:prstGeom>
          <a:solidFill>
            <a:srgbClr val="1E7A78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868680" y="3639312"/>
            <a:ext cx="420624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7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</a:t>
            </a:r>
            <a:endParaRPr lang="en-US" sz="1700" dirty="0"/>
          </a:p>
        </p:txBody>
      </p:sp>
      <p:sp>
        <p:nvSpPr>
          <p:cNvPr id="8" name="Text 6"/>
          <p:cNvSpPr/>
          <p:nvPr/>
        </p:nvSpPr>
        <p:spPr>
          <a:xfrm>
            <a:off x="1508760" y="3502152"/>
            <a:ext cx="553212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13544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Dignity &amp; choice first</a:t>
            </a:r>
            <a:endParaRPr lang="en-US" sz="1500" dirty="0"/>
          </a:p>
        </p:txBody>
      </p:sp>
      <p:sp>
        <p:nvSpPr>
          <p:cNvPr id="9" name="Text 7"/>
          <p:cNvSpPr/>
          <p:nvPr/>
        </p:nvSpPr>
        <p:spPr>
          <a:xfrm>
            <a:off x="1508760" y="3840480"/>
            <a:ext cx="553212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5000"/>
              </a:lnSpc>
              <a:buNone/>
            </a:pPr>
            <a:r>
              <a:rPr lang="en-US" sz="1200" dirty="0">
                <a:solidFill>
                  <a:srgbClr val="6E65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Support is offered, never forced — people engage because they want to, which is what makes it work.</a:t>
            </a:r>
            <a:endParaRPr lang="en-US" sz="1200" dirty="0"/>
          </a:p>
        </p:txBody>
      </p:sp>
      <p:sp>
        <p:nvSpPr>
          <p:cNvPr id="10" name="Shape 8"/>
          <p:cNvSpPr/>
          <p:nvPr/>
        </p:nvSpPr>
        <p:spPr>
          <a:xfrm>
            <a:off x="640080" y="4443984"/>
            <a:ext cx="6583680" cy="932688"/>
          </a:xfrm>
          <a:prstGeom prst="roundRect">
            <a:avLst>
              <a:gd name="adj" fmla="val 10784"/>
            </a:avLst>
          </a:prstGeom>
          <a:solidFill>
            <a:srgbClr val="FCF6EC"/>
          </a:solidFill>
          <a:ln/>
          <a:effectLst>
            <a:outerShdw blurRad="114300" dist="38100" dir="5400000" algn="bl" rotWithShape="0">
              <a:srgbClr val="6E655A">
                <a:alpha val="2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1" name="Shape 9"/>
          <p:cNvSpPr/>
          <p:nvPr/>
        </p:nvSpPr>
        <p:spPr>
          <a:xfrm>
            <a:off x="868680" y="4700016"/>
            <a:ext cx="420624" cy="420624"/>
          </a:xfrm>
          <a:prstGeom prst="ellipse">
            <a:avLst/>
          </a:prstGeom>
          <a:solidFill>
            <a:srgbClr val="1E7A78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2" name="Text 10"/>
          <p:cNvSpPr/>
          <p:nvPr/>
        </p:nvSpPr>
        <p:spPr>
          <a:xfrm>
            <a:off x="868680" y="4700016"/>
            <a:ext cx="420624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7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</a:t>
            </a:r>
            <a:endParaRPr lang="en-US" sz="1700" dirty="0"/>
          </a:p>
        </p:txBody>
      </p:sp>
      <p:sp>
        <p:nvSpPr>
          <p:cNvPr id="13" name="Text 11"/>
          <p:cNvSpPr/>
          <p:nvPr/>
        </p:nvSpPr>
        <p:spPr>
          <a:xfrm>
            <a:off x="1508760" y="4562856"/>
            <a:ext cx="553212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13544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Evidence-backed</a:t>
            </a:r>
            <a:endParaRPr lang="en-US" sz="1500" dirty="0"/>
          </a:p>
        </p:txBody>
      </p:sp>
      <p:sp>
        <p:nvSpPr>
          <p:cNvPr id="14" name="Text 12"/>
          <p:cNvSpPr/>
          <p:nvPr/>
        </p:nvSpPr>
        <p:spPr>
          <a:xfrm>
            <a:off x="1508760" y="4901184"/>
            <a:ext cx="553212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5000"/>
              </a:lnSpc>
              <a:buNone/>
            </a:pPr>
            <a:r>
              <a:rPr lang="en-US" sz="1200" dirty="0">
                <a:solidFill>
                  <a:srgbClr val="6E65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WRAP is a SAMHSA-designated evidence-based practice; Housing First is proven across dozens of studies.</a:t>
            </a:r>
            <a:endParaRPr lang="en-US" sz="1200" dirty="0"/>
          </a:p>
        </p:txBody>
      </p:sp>
      <p:sp>
        <p:nvSpPr>
          <p:cNvPr id="15" name="Shape 13"/>
          <p:cNvSpPr/>
          <p:nvPr/>
        </p:nvSpPr>
        <p:spPr>
          <a:xfrm>
            <a:off x="640080" y="5504688"/>
            <a:ext cx="6583680" cy="932688"/>
          </a:xfrm>
          <a:prstGeom prst="roundRect">
            <a:avLst>
              <a:gd name="adj" fmla="val 10784"/>
            </a:avLst>
          </a:prstGeom>
          <a:solidFill>
            <a:srgbClr val="FCF6EC"/>
          </a:solidFill>
          <a:ln/>
          <a:effectLst>
            <a:outerShdw blurRad="114300" dist="38100" dir="5400000" algn="bl" rotWithShape="0">
              <a:srgbClr val="6E655A">
                <a:alpha val="2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6" name="Shape 14"/>
          <p:cNvSpPr/>
          <p:nvPr/>
        </p:nvSpPr>
        <p:spPr>
          <a:xfrm>
            <a:off x="868680" y="5760720"/>
            <a:ext cx="420624" cy="420624"/>
          </a:xfrm>
          <a:prstGeom prst="ellipse">
            <a:avLst/>
          </a:prstGeom>
          <a:solidFill>
            <a:srgbClr val="1E7A78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7" name="Text 15"/>
          <p:cNvSpPr/>
          <p:nvPr/>
        </p:nvSpPr>
        <p:spPr>
          <a:xfrm>
            <a:off x="868680" y="5760720"/>
            <a:ext cx="420624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7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</a:t>
            </a:r>
            <a:endParaRPr lang="en-US" sz="1700" dirty="0"/>
          </a:p>
        </p:txBody>
      </p:sp>
      <p:sp>
        <p:nvSpPr>
          <p:cNvPr id="18" name="Text 16"/>
          <p:cNvSpPr/>
          <p:nvPr/>
        </p:nvSpPr>
        <p:spPr>
          <a:xfrm>
            <a:off x="1508760" y="5623560"/>
            <a:ext cx="553212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13544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 national best practice</a:t>
            </a:r>
            <a:endParaRPr lang="en-US" sz="1500" dirty="0"/>
          </a:p>
        </p:txBody>
      </p:sp>
      <p:sp>
        <p:nvSpPr>
          <p:cNvPr id="19" name="Text 17"/>
          <p:cNvSpPr/>
          <p:nvPr/>
        </p:nvSpPr>
        <p:spPr>
          <a:xfrm>
            <a:off x="1508760" y="5961888"/>
            <a:ext cx="553212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5000"/>
              </a:lnSpc>
              <a:buNone/>
            </a:pPr>
            <a:r>
              <a:rPr lang="en-US" sz="1200" dirty="0">
                <a:solidFill>
                  <a:srgbClr val="6E65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National Alliance to End Homelessness names Housing First a key to effective emergency shelter.</a:t>
            </a:r>
            <a:endParaRPr lang="en-US" sz="1200" dirty="0"/>
          </a:p>
        </p:txBody>
      </p:sp>
      <p:sp>
        <p:nvSpPr>
          <p:cNvPr id="20" name="Shape 18"/>
          <p:cNvSpPr/>
          <p:nvPr/>
        </p:nvSpPr>
        <p:spPr>
          <a:xfrm>
            <a:off x="7635240" y="1783080"/>
            <a:ext cx="3913632" cy="4480560"/>
          </a:xfrm>
          <a:prstGeom prst="roundRect">
            <a:avLst>
              <a:gd name="adj" fmla="val 2570"/>
            </a:avLst>
          </a:prstGeom>
          <a:solidFill>
            <a:srgbClr val="13544F"/>
          </a:solidFill>
          <a:ln/>
          <a:effectLst>
            <a:outerShdw blurRad="114300" dist="38100" dir="5400000" algn="bl" rotWithShape="0">
              <a:srgbClr val="6E655A">
                <a:alpha val="2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1" name="Text 19"/>
          <p:cNvSpPr/>
          <p:nvPr/>
        </p:nvSpPr>
        <p:spPr>
          <a:xfrm>
            <a:off x="8001000" y="2103120"/>
            <a:ext cx="3200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b="1" kern="0" spc="200" dirty="0">
                <a:solidFill>
                  <a:srgbClr val="BFE0D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shift, in one line</a:t>
            </a:r>
            <a:endParaRPr lang="en-US" sz="1250" dirty="0"/>
          </a:p>
        </p:txBody>
      </p:sp>
      <p:sp>
        <p:nvSpPr>
          <p:cNvPr id="22" name="Text 20"/>
          <p:cNvSpPr/>
          <p:nvPr/>
        </p:nvSpPr>
        <p:spPr>
          <a:xfrm>
            <a:off x="8001000" y="2606040"/>
            <a:ext cx="320040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500" dirty="0">
                <a:solidFill>
                  <a:srgbClr val="BFE0DD"/>
                </a:solidFill>
              </a:rPr>
              <a:t>From</a:t>
            </a:r>
            <a:endParaRPr lang="en-US" sz="1500" dirty="0"/>
          </a:p>
          <a:p>
            <a:pPr marL="0" indent="0">
              <a:buNone/>
            </a:pPr>
            <a:r>
              <a:rPr lang="en-US" sz="21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“Earn your housing”</a:t>
            </a:r>
            <a:endParaRPr lang="en-US" sz="1500" dirty="0"/>
          </a:p>
        </p:txBody>
      </p:sp>
      <p:sp>
        <p:nvSpPr>
          <p:cNvPr id="23" name="Shape 21"/>
          <p:cNvSpPr/>
          <p:nvPr/>
        </p:nvSpPr>
        <p:spPr>
          <a:xfrm>
            <a:off x="8028432" y="3977640"/>
            <a:ext cx="3108960" cy="0"/>
          </a:xfrm>
          <a:prstGeom prst="line">
            <a:avLst/>
          </a:prstGeom>
          <a:noFill/>
          <a:ln w="25400">
            <a:solidFill>
              <a:srgbClr val="DD6E4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4" name="Text 22"/>
          <p:cNvSpPr/>
          <p:nvPr/>
        </p:nvSpPr>
        <p:spPr>
          <a:xfrm>
            <a:off x="8001000" y="4206240"/>
            <a:ext cx="3200400" cy="182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5000"/>
              </a:lnSpc>
              <a:buNone/>
            </a:pPr>
            <a:r>
              <a:rPr lang="en-US" sz="1500" dirty="0">
                <a:solidFill>
                  <a:srgbClr val="BFE0DD"/>
                </a:solidFill>
              </a:rPr>
              <a:t>To</a:t>
            </a:r>
            <a:endParaRPr lang="en-US" sz="1500" dirty="0"/>
          </a:p>
          <a:p>
            <a:pPr marL="0" indent="0">
              <a:lnSpc>
                <a:spcPct val="105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Housing + wellness are a starting point, not a reward</a:t>
            </a:r>
            <a:endParaRPr lang="en-US" sz="15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502920"/>
            <a:ext cx="73152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50" b="1" kern="0" spc="300" dirty="0">
                <a:solidFill>
                  <a:srgbClr val="DD6E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MODEL 1</a:t>
            </a:r>
            <a:endParaRPr lang="en-US" sz="1250" dirty="0"/>
          </a:p>
        </p:txBody>
      </p:sp>
      <p:sp>
        <p:nvSpPr>
          <p:cNvPr id="3" name="Text 0"/>
          <p:cNvSpPr>
            <a:spLocks noGrp="1"/>
          </p:cNvSpPr>
          <p:nvPr>
            <p:ph type="title" idx="100" hasCustomPrompt="1"/>
          </p:nvPr>
        </p:nvSpPr>
        <p:spPr>
          <a:xfrm>
            <a:off x="640080" y="457200"/>
            <a:ext cx="1088136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3000" b="1" dirty="0">
                <a:solidFill>
                  <a:srgbClr val="2C3A3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What is a Wellness Recovery Action Plan?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640080" y="1783080"/>
            <a:ext cx="4892040" cy="4480560"/>
          </a:xfrm>
          <a:prstGeom prst="roundRect">
            <a:avLst>
              <a:gd name="adj" fmla="val 2245"/>
            </a:avLst>
          </a:prstGeom>
          <a:solidFill>
            <a:srgbClr val="FCF6EC"/>
          </a:solidFill>
          <a:ln/>
          <a:effectLst>
            <a:outerShdw blurRad="114300" dist="38100" dir="5400000" algn="bl" rotWithShape="0">
              <a:srgbClr val="6E655A">
                <a:alpha val="2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914400" y="2057400"/>
            <a:ext cx="4343400" cy="10515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15000"/>
              </a:lnSpc>
              <a:buNone/>
            </a:pPr>
            <a:r>
              <a:rPr lang="en-US" sz="1700" dirty="0">
                <a:solidFill>
                  <a:srgbClr val="13544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 self-directed, 100% voluntary plan that a person builds to “get well, stay well, and handle whatever life brings.”</a:t>
            </a:r>
            <a:endParaRPr lang="en-US" sz="1700" dirty="0"/>
          </a:p>
        </p:txBody>
      </p:sp>
      <p:sp>
        <p:nvSpPr>
          <p:cNvPr id="6" name="Text 4"/>
          <p:cNvSpPr/>
          <p:nvPr/>
        </p:nvSpPr>
        <p:spPr>
          <a:xfrm>
            <a:off x="914400" y="3246120"/>
            <a:ext cx="4389120" cy="2834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177800" indent="-177800">
              <a:lnSpc>
                <a:spcPct val="105000"/>
              </a:lnSpc>
              <a:spcAft>
                <a:spcPts val="800"/>
              </a:spcAft>
              <a:buSzPct val="100000"/>
              <a:buChar char="•"/>
            </a:pPr>
            <a:r>
              <a:rPr lang="en-US" sz="1250" dirty="0">
                <a:solidFill>
                  <a:srgbClr val="2C3A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Built by the person — focused on strengths and goals, not diagnoses.</a:t>
            </a:r>
            <a:endParaRPr lang="en-US" sz="1250" dirty="0"/>
          </a:p>
          <a:p>
            <a:pPr marL="177800" indent="-177800">
              <a:lnSpc>
                <a:spcPct val="105000"/>
              </a:lnSpc>
              <a:spcAft>
                <a:spcPts val="800"/>
              </a:spcAft>
              <a:buSzPct val="100000"/>
              <a:buChar char="•"/>
            </a:pPr>
            <a:r>
              <a:rPr lang="en-US" sz="1250" dirty="0">
                <a:solidFill>
                  <a:srgbClr val="2C3A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SAMHSA-designated evidence-based practice (2010).</a:t>
            </a:r>
            <a:endParaRPr lang="en-US" sz="1250" dirty="0"/>
          </a:p>
          <a:p>
            <a:pPr marL="177800" indent="-177800">
              <a:lnSpc>
                <a:spcPct val="105000"/>
              </a:lnSpc>
              <a:spcAft>
                <a:spcPts val="800"/>
              </a:spcAft>
              <a:buSzPct val="100000"/>
              <a:buChar char="•"/>
            </a:pPr>
            <a:r>
              <a:rPr lang="en-US" sz="1250" dirty="0">
                <a:solidFill>
                  <a:srgbClr val="2C3A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Created in 1997 by Mary Ellen Copeland and peers with lived experience.</a:t>
            </a:r>
            <a:endParaRPr lang="en-US" sz="1250" dirty="0"/>
          </a:p>
          <a:p>
            <a:pPr marL="177800" indent="-177800">
              <a:lnSpc>
                <a:spcPct val="105000"/>
              </a:lnSpc>
              <a:spcAft>
                <a:spcPts val="800"/>
              </a:spcAft>
              <a:buSzPct val="100000"/>
              <a:buChar char="•"/>
            </a:pPr>
            <a:r>
              <a:rPr lang="en-US" sz="1250" dirty="0">
                <a:solidFill>
                  <a:srgbClr val="2C3A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Used for mental health, physical health, addiction, trauma &amp; life transitions.</a:t>
            </a:r>
            <a:endParaRPr lang="en-US" sz="1250" dirty="0"/>
          </a:p>
        </p:txBody>
      </p:sp>
      <p:sp>
        <p:nvSpPr>
          <p:cNvPr id="7" name="Text 5"/>
          <p:cNvSpPr/>
          <p:nvPr/>
        </p:nvSpPr>
        <p:spPr>
          <a:xfrm>
            <a:off x="5943600" y="1828800"/>
            <a:ext cx="5486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kern="0" spc="200" dirty="0">
                <a:solidFill>
                  <a:srgbClr val="DD6E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five key concepts</a:t>
            </a:r>
            <a:endParaRPr lang="en-US" sz="1300" dirty="0"/>
          </a:p>
        </p:txBody>
      </p:sp>
      <p:sp>
        <p:nvSpPr>
          <p:cNvPr id="8" name="Shape 6"/>
          <p:cNvSpPr/>
          <p:nvPr/>
        </p:nvSpPr>
        <p:spPr>
          <a:xfrm>
            <a:off x="5943600" y="2286000"/>
            <a:ext cx="5605272" cy="713232"/>
          </a:xfrm>
          <a:prstGeom prst="roundRect">
            <a:avLst>
              <a:gd name="adj" fmla="val 14103"/>
            </a:avLst>
          </a:prstGeom>
          <a:solidFill>
            <a:srgbClr val="FCF6EC"/>
          </a:solidFill>
          <a:ln/>
          <a:effectLst>
            <a:outerShdw blurRad="114300" dist="38100" dir="5400000" algn="bl" rotWithShape="0">
              <a:srgbClr val="6E655A">
                <a:alpha val="2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9" name="Shape 7"/>
          <p:cNvSpPr/>
          <p:nvPr/>
        </p:nvSpPr>
        <p:spPr>
          <a:xfrm>
            <a:off x="6144768" y="2432304"/>
            <a:ext cx="420624" cy="420624"/>
          </a:xfrm>
          <a:prstGeom prst="ellipse">
            <a:avLst/>
          </a:prstGeom>
          <a:solidFill>
            <a:srgbClr val="1E7A78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0" name="Text 8"/>
          <p:cNvSpPr/>
          <p:nvPr/>
        </p:nvSpPr>
        <p:spPr>
          <a:xfrm>
            <a:off x="6144768" y="2432304"/>
            <a:ext cx="420624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7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</a:t>
            </a:r>
            <a:endParaRPr lang="en-US" sz="1700" dirty="0"/>
          </a:p>
        </p:txBody>
      </p:sp>
      <p:sp>
        <p:nvSpPr>
          <p:cNvPr id="11" name="Text 9"/>
          <p:cNvSpPr/>
          <p:nvPr/>
        </p:nvSpPr>
        <p:spPr>
          <a:xfrm>
            <a:off x="6784848" y="2359152"/>
            <a:ext cx="457200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50" b="1" dirty="0">
                <a:solidFill>
                  <a:srgbClr val="13544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Hope</a:t>
            </a:r>
            <a:endParaRPr lang="en-US" sz="1450" dirty="0"/>
          </a:p>
        </p:txBody>
      </p:sp>
      <p:sp>
        <p:nvSpPr>
          <p:cNvPr id="12" name="Text 10"/>
          <p:cNvSpPr/>
          <p:nvPr/>
        </p:nvSpPr>
        <p:spPr>
          <a:xfrm>
            <a:off x="6784848" y="2670048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6E65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People do recover and go on to live full lives.</a:t>
            </a:r>
            <a:endParaRPr lang="en-US" sz="1100" dirty="0"/>
          </a:p>
        </p:txBody>
      </p:sp>
      <p:sp>
        <p:nvSpPr>
          <p:cNvPr id="13" name="Shape 11"/>
          <p:cNvSpPr/>
          <p:nvPr/>
        </p:nvSpPr>
        <p:spPr>
          <a:xfrm>
            <a:off x="5943600" y="3090672"/>
            <a:ext cx="5605272" cy="713232"/>
          </a:xfrm>
          <a:prstGeom prst="roundRect">
            <a:avLst>
              <a:gd name="adj" fmla="val 14103"/>
            </a:avLst>
          </a:prstGeom>
          <a:solidFill>
            <a:srgbClr val="FCF6EC"/>
          </a:solidFill>
          <a:ln/>
          <a:effectLst>
            <a:outerShdw blurRad="114300" dist="38100" dir="5400000" algn="bl" rotWithShape="0">
              <a:srgbClr val="6E655A">
                <a:alpha val="2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4" name="Shape 12"/>
          <p:cNvSpPr/>
          <p:nvPr/>
        </p:nvSpPr>
        <p:spPr>
          <a:xfrm>
            <a:off x="6144768" y="3236976"/>
            <a:ext cx="420624" cy="420624"/>
          </a:xfrm>
          <a:prstGeom prst="ellipse">
            <a:avLst/>
          </a:prstGeom>
          <a:solidFill>
            <a:srgbClr val="DD6E4C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5" name="Text 13"/>
          <p:cNvSpPr/>
          <p:nvPr/>
        </p:nvSpPr>
        <p:spPr>
          <a:xfrm>
            <a:off x="6144768" y="3236976"/>
            <a:ext cx="420624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7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</a:t>
            </a:r>
            <a:endParaRPr lang="en-US" sz="1700" dirty="0"/>
          </a:p>
        </p:txBody>
      </p:sp>
      <p:sp>
        <p:nvSpPr>
          <p:cNvPr id="16" name="Text 14"/>
          <p:cNvSpPr/>
          <p:nvPr/>
        </p:nvSpPr>
        <p:spPr>
          <a:xfrm>
            <a:off x="6784848" y="3163824"/>
            <a:ext cx="457200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50" b="1" dirty="0">
                <a:solidFill>
                  <a:srgbClr val="13544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Personal responsibility</a:t>
            </a:r>
            <a:endParaRPr lang="en-US" sz="1450" dirty="0"/>
          </a:p>
        </p:txBody>
      </p:sp>
      <p:sp>
        <p:nvSpPr>
          <p:cNvPr id="17" name="Text 15"/>
          <p:cNvSpPr/>
          <p:nvPr/>
        </p:nvSpPr>
        <p:spPr>
          <a:xfrm>
            <a:off x="6784848" y="3474720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6E65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 are in charge of your own wellness.</a:t>
            </a:r>
            <a:endParaRPr lang="en-US" sz="1100" dirty="0"/>
          </a:p>
        </p:txBody>
      </p:sp>
      <p:sp>
        <p:nvSpPr>
          <p:cNvPr id="18" name="Shape 16"/>
          <p:cNvSpPr/>
          <p:nvPr/>
        </p:nvSpPr>
        <p:spPr>
          <a:xfrm>
            <a:off x="5943600" y="3895344"/>
            <a:ext cx="5605272" cy="713232"/>
          </a:xfrm>
          <a:prstGeom prst="roundRect">
            <a:avLst>
              <a:gd name="adj" fmla="val 14103"/>
            </a:avLst>
          </a:prstGeom>
          <a:solidFill>
            <a:srgbClr val="FCF6EC"/>
          </a:solidFill>
          <a:ln/>
          <a:effectLst>
            <a:outerShdw blurRad="114300" dist="38100" dir="5400000" algn="bl" rotWithShape="0">
              <a:srgbClr val="6E655A">
                <a:alpha val="2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9" name="Shape 17"/>
          <p:cNvSpPr/>
          <p:nvPr/>
        </p:nvSpPr>
        <p:spPr>
          <a:xfrm>
            <a:off x="6144768" y="4041648"/>
            <a:ext cx="420624" cy="420624"/>
          </a:xfrm>
          <a:prstGeom prst="ellipse">
            <a:avLst/>
          </a:prstGeom>
          <a:solidFill>
            <a:srgbClr val="1E7A78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0" name="Text 18"/>
          <p:cNvSpPr/>
          <p:nvPr/>
        </p:nvSpPr>
        <p:spPr>
          <a:xfrm>
            <a:off x="6144768" y="4041648"/>
            <a:ext cx="420624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7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</a:t>
            </a:r>
            <a:endParaRPr lang="en-US" sz="1700" dirty="0"/>
          </a:p>
        </p:txBody>
      </p:sp>
      <p:sp>
        <p:nvSpPr>
          <p:cNvPr id="21" name="Text 19"/>
          <p:cNvSpPr/>
          <p:nvPr/>
        </p:nvSpPr>
        <p:spPr>
          <a:xfrm>
            <a:off x="6784848" y="3968496"/>
            <a:ext cx="457200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50" b="1" dirty="0">
                <a:solidFill>
                  <a:srgbClr val="13544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Education</a:t>
            </a:r>
            <a:endParaRPr lang="en-US" sz="1450" dirty="0"/>
          </a:p>
        </p:txBody>
      </p:sp>
      <p:sp>
        <p:nvSpPr>
          <p:cNvPr id="22" name="Text 20"/>
          <p:cNvSpPr/>
          <p:nvPr/>
        </p:nvSpPr>
        <p:spPr>
          <a:xfrm>
            <a:off x="6784848" y="4279392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6E65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Learn what you need to make good decisions.</a:t>
            </a:r>
            <a:endParaRPr lang="en-US" sz="1100" dirty="0"/>
          </a:p>
        </p:txBody>
      </p:sp>
      <p:sp>
        <p:nvSpPr>
          <p:cNvPr id="23" name="Shape 21"/>
          <p:cNvSpPr/>
          <p:nvPr/>
        </p:nvSpPr>
        <p:spPr>
          <a:xfrm>
            <a:off x="5943600" y="4700016"/>
            <a:ext cx="5605272" cy="713232"/>
          </a:xfrm>
          <a:prstGeom prst="roundRect">
            <a:avLst>
              <a:gd name="adj" fmla="val 14103"/>
            </a:avLst>
          </a:prstGeom>
          <a:solidFill>
            <a:srgbClr val="FCF6EC"/>
          </a:solidFill>
          <a:ln/>
          <a:effectLst>
            <a:outerShdw blurRad="114300" dist="38100" dir="5400000" algn="bl" rotWithShape="0">
              <a:srgbClr val="6E655A">
                <a:alpha val="2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4" name="Shape 22"/>
          <p:cNvSpPr/>
          <p:nvPr/>
        </p:nvSpPr>
        <p:spPr>
          <a:xfrm>
            <a:off x="6144768" y="4846320"/>
            <a:ext cx="420624" cy="420624"/>
          </a:xfrm>
          <a:prstGeom prst="ellipse">
            <a:avLst/>
          </a:prstGeom>
          <a:solidFill>
            <a:srgbClr val="DD6E4C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5" name="Text 23"/>
          <p:cNvSpPr/>
          <p:nvPr/>
        </p:nvSpPr>
        <p:spPr>
          <a:xfrm>
            <a:off x="6144768" y="4846320"/>
            <a:ext cx="420624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7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</a:t>
            </a:r>
            <a:endParaRPr lang="en-US" sz="1700" dirty="0"/>
          </a:p>
        </p:txBody>
      </p:sp>
      <p:sp>
        <p:nvSpPr>
          <p:cNvPr id="26" name="Text 24"/>
          <p:cNvSpPr/>
          <p:nvPr/>
        </p:nvSpPr>
        <p:spPr>
          <a:xfrm>
            <a:off x="6784848" y="4773168"/>
            <a:ext cx="457200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50" b="1" dirty="0">
                <a:solidFill>
                  <a:srgbClr val="13544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Self-advocacy</a:t>
            </a:r>
            <a:endParaRPr lang="en-US" sz="1450" dirty="0"/>
          </a:p>
        </p:txBody>
      </p:sp>
      <p:sp>
        <p:nvSpPr>
          <p:cNvPr id="27" name="Text 25"/>
          <p:cNvSpPr/>
          <p:nvPr/>
        </p:nvSpPr>
        <p:spPr>
          <a:xfrm>
            <a:off x="6784848" y="5084064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6E65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Reach out and ask for what you need.</a:t>
            </a:r>
            <a:endParaRPr lang="en-US" sz="1100" dirty="0"/>
          </a:p>
        </p:txBody>
      </p:sp>
      <p:sp>
        <p:nvSpPr>
          <p:cNvPr id="28" name="Shape 26"/>
          <p:cNvSpPr/>
          <p:nvPr/>
        </p:nvSpPr>
        <p:spPr>
          <a:xfrm>
            <a:off x="5943600" y="5504688"/>
            <a:ext cx="5605272" cy="713232"/>
          </a:xfrm>
          <a:prstGeom prst="roundRect">
            <a:avLst>
              <a:gd name="adj" fmla="val 14103"/>
            </a:avLst>
          </a:prstGeom>
          <a:solidFill>
            <a:srgbClr val="FCF6EC"/>
          </a:solidFill>
          <a:ln/>
          <a:effectLst>
            <a:outerShdw blurRad="114300" dist="38100" dir="5400000" algn="bl" rotWithShape="0">
              <a:srgbClr val="6E655A">
                <a:alpha val="2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9" name="Shape 27"/>
          <p:cNvSpPr/>
          <p:nvPr/>
        </p:nvSpPr>
        <p:spPr>
          <a:xfrm>
            <a:off x="6144768" y="5650992"/>
            <a:ext cx="420624" cy="420624"/>
          </a:xfrm>
          <a:prstGeom prst="ellipse">
            <a:avLst/>
          </a:prstGeom>
          <a:solidFill>
            <a:srgbClr val="1E7A78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0" name="Text 28"/>
          <p:cNvSpPr/>
          <p:nvPr/>
        </p:nvSpPr>
        <p:spPr>
          <a:xfrm>
            <a:off x="6144768" y="5650992"/>
            <a:ext cx="420624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7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</a:t>
            </a:r>
            <a:endParaRPr lang="en-US" sz="1700" dirty="0"/>
          </a:p>
        </p:txBody>
      </p:sp>
      <p:sp>
        <p:nvSpPr>
          <p:cNvPr id="31" name="Text 29"/>
          <p:cNvSpPr/>
          <p:nvPr/>
        </p:nvSpPr>
        <p:spPr>
          <a:xfrm>
            <a:off x="6784848" y="5577840"/>
            <a:ext cx="457200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50" b="1" dirty="0">
                <a:solidFill>
                  <a:srgbClr val="13544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Support</a:t>
            </a:r>
            <a:endParaRPr lang="en-US" sz="1450" dirty="0"/>
          </a:p>
        </p:txBody>
      </p:sp>
      <p:sp>
        <p:nvSpPr>
          <p:cNvPr id="32" name="Text 30"/>
          <p:cNvSpPr/>
          <p:nvPr/>
        </p:nvSpPr>
        <p:spPr>
          <a:xfrm>
            <a:off x="6784848" y="5888736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6E65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Give and receive support with others.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502920"/>
            <a:ext cx="73152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50" b="1" kern="0" spc="300" dirty="0">
                <a:solidFill>
                  <a:srgbClr val="DD6E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WRAP IN PRACTICE</a:t>
            </a:r>
            <a:endParaRPr lang="en-US" sz="1250" dirty="0"/>
          </a:p>
        </p:txBody>
      </p:sp>
      <p:sp>
        <p:nvSpPr>
          <p:cNvPr id="3" name="Text 0"/>
          <p:cNvSpPr>
            <a:spLocks noGrp="1"/>
          </p:cNvSpPr>
          <p:nvPr>
            <p:ph type="title" idx="100" hasCustomPrompt="1"/>
          </p:nvPr>
        </p:nvSpPr>
        <p:spPr>
          <a:xfrm>
            <a:off x="640080" y="457200"/>
            <a:ext cx="1088136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3000" b="1" dirty="0">
                <a:solidFill>
                  <a:srgbClr val="2C3A3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 personal toolbox, delivered by peers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640080" y="1783080"/>
            <a:ext cx="3538728" cy="2331720"/>
          </a:xfrm>
          <a:prstGeom prst="roundRect">
            <a:avLst>
              <a:gd name="adj" fmla="val 4314"/>
            </a:avLst>
          </a:prstGeom>
          <a:solidFill>
            <a:srgbClr val="FCF6EC"/>
          </a:solidFill>
          <a:ln/>
          <a:effectLst>
            <a:outerShdw blurRad="114300" dist="38100" dir="5400000" algn="bl" rotWithShape="0">
              <a:srgbClr val="6E655A">
                <a:alpha val="2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932688" y="2084832"/>
            <a:ext cx="457200" cy="82296"/>
          </a:xfrm>
          <a:prstGeom prst="rect">
            <a:avLst/>
          </a:prstGeom>
          <a:solidFill>
            <a:srgbClr val="1E7A78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932688" y="2286000"/>
            <a:ext cx="297180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600" b="1" dirty="0">
                <a:solidFill>
                  <a:srgbClr val="13544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Wellness Toolbox</a:t>
            </a:r>
            <a:endParaRPr lang="en-US" sz="1600" dirty="0"/>
          </a:p>
        </p:txBody>
      </p:sp>
      <p:sp>
        <p:nvSpPr>
          <p:cNvPr id="7" name="Text 5"/>
          <p:cNvSpPr/>
          <p:nvPr/>
        </p:nvSpPr>
        <p:spPr>
          <a:xfrm>
            <a:off x="932688" y="2971800"/>
            <a:ext cx="2971800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15000"/>
              </a:lnSpc>
              <a:buNone/>
            </a:pPr>
            <a:r>
              <a:rPr lang="en-US" sz="1250" dirty="0">
                <a:solidFill>
                  <a:srgbClr val="2C3A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personal list of simple, safe, mostly free strategies — a walk, a call, rest, music — that help someone feel better.</a:t>
            </a:r>
            <a:endParaRPr lang="en-US" sz="1250" dirty="0"/>
          </a:p>
        </p:txBody>
      </p:sp>
      <p:sp>
        <p:nvSpPr>
          <p:cNvPr id="8" name="Shape 6"/>
          <p:cNvSpPr/>
          <p:nvPr/>
        </p:nvSpPr>
        <p:spPr>
          <a:xfrm>
            <a:off x="4352544" y="1783080"/>
            <a:ext cx="3538728" cy="2331720"/>
          </a:xfrm>
          <a:prstGeom prst="roundRect">
            <a:avLst>
              <a:gd name="adj" fmla="val 4314"/>
            </a:avLst>
          </a:prstGeom>
          <a:solidFill>
            <a:srgbClr val="FCF6EC"/>
          </a:solidFill>
          <a:ln/>
          <a:effectLst>
            <a:outerShdw blurRad="114300" dist="38100" dir="5400000" algn="bl" rotWithShape="0">
              <a:srgbClr val="6E655A">
                <a:alpha val="2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9" name="Shape 7"/>
          <p:cNvSpPr/>
          <p:nvPr/>
        </p:nvSpPr>
        <p:spPr>
          <a:xfrm>
            <a:off x="4645152" y="2084832"/>
            <a:ext cx="457200" cy="82296"/>
          </a:xfrm>
          <a:prstGeom prst="rect">
            <a:avLst/>
          </a:prstGeom>
          <a:solidFill>
            <a:srgbClr val="DD6E4C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0" name="Text 8"/>
          <p:cNvSpPr/>
          <p:nvPr/>
        </p:nvSpPr>
        <p:spPr>
          <a:xfrm>
            <a:off x="4645152" y="2286000"/>
            <a:ext cx="297180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600" b="1" dirty="0">
                <a:solidFill>
                  <a:srgbClr val="13544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 Daily Plan &amp; Crisis Plan</a:t>
            </a:r>
            <a:endParaRPr lang="en-US" sz="1600" dirty="0"/>
          </a:p>
        </p:txBody>
      </p:sp>
      <p:sp>
        <p:nvSpPr>
          <p:cNvPr id="11" name="Text 9"/>
          <p:cNvSpPr/>
          <p:nvPr/>
        </p:nvSpPr>
        <p:spPr>
          <a:xfrm>
            <a:off x="4645152" y="2971800"/>
            <a:ext cx="2971800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15000"/>
              </a:lnSpc>
              <a:buNone/>
            </a:pPr>
            <a:r>
              <a:rPr lang="en-US" sz="1250" dirty="0">
                <a:solidFill>
                  <a:srgbClr val="2C3A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Turns those tools into everyday routines, plus a crisis plan that tells supporters exactly how to help.</a:t>
            </a:r>
            <a:endParaRPr lang="en-US" sz="1250" dirty="0"/>
          </a:p>
        </p:txBody>
      </p:sp>
      <p:sp>
        <p:nvSpPr>
          <p:cNvPr id="12" name="Shape 10"/>
          <p:cNvSpPr/>
          <p:nvPr/>
        </p:nvSpPr>
        <p:spPr>
          <a:xfrm>
            <a:off x="8065008" y="1783080"/>
            <a:ext cx="3538728" cy="2331720"/>
          </a:xfrm>
          <a:prstGeom prst="roundRect">
            <a:avLst>
              <a:gd name="adj" fmla="val 4314"/>
            </a:avLst>
          </a:prstGeom>
          <a:solidFill>
            <a:srgbClr val="FCF6EC"/>
          </a:solidFill>
          <a:ln/>
          <a:effectLst>
            <a:outerShdw blurRad="114300" dist="38100" dir="5400000" algn="bl" rotWithShape="0">
              <a:srgbClr val="6E655A">
                <a:alpha val="2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3" name="Shape 11"/>
          <p:cNvSpPr/>
          <p:nvPr/>
        </p:nvSpPr>
        <p:spPr>
          <a:xfrm>
            <a:off x="8357616" y="2084832"/>
            <a:ext cx="457200" cy="82296"/>
          </a:xfrm>
          <a:prstGeom prst="rect">
            <a:avLst/>
          </a:prstGeom>
          <a:solidFill>
            <a:srgbClr val="1E7A78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4" name="Text 12"/>
          <p:cNvSpPr/>
          <p:nvPr/>
        </p:nvSpPr>
        <p:spPr>
          <a:xfrm>
            <a:off x="8357616" y="2286000"/>
            <a:ext cx="297180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600" b="1" dirty="0">
                <a:solidFill>
                  <a:srgbClr val="13544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Led by trained peers</a:t>
            </a:r>
            <a:endParaRPr lang="en-US" sz="1600" dirty="0"/>
          </a:p>
        </p:txBody>
      </p:sp>
      <p:sp>
        <p:nvSpPr>
          <p:cNvPr id="15" name="Text 13"/>
          <p:cNvSpPr/>
          <p:nvPr/>
        </p:nvSpPr>
        <p:spPr>
          <a:xfrm>
            <a:off x="8357616" y="2971800"/>
            <a:ext cx="2971800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15000"/>
              </a:lnSpc>
              <a:buNone/>
            </a:pPr>
            <a:r>
              <a:rPr lang="en-US" sz="1250" dirty="0">
                <a:solidFill>
                  <a:srgbClr val="2C3A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Facilitated by certified peers with lived experience — no clinician required — which also builds a peer workforce.</a:t>
            </a:r>
            <a:endParaRPr lang="en-US" sz="1250" dirty="0"/>
          </a:p>
        </p:txBody>
      </p:sp>
      <p:sp>
        <p:nvSpPr>
          <p:cNvPr id="16" name="Shape 14"/>
          <p:cNvSpPr/>
          <p:nvPr/>
        </p:nvSpPr>
        <p:spPr>
          <a:xfrm>
            <a:off x="640080" y="4343400"/>
            <a:ext cx="10908792" cy="1920240"/>
          </a:xfrm>
          <a:prstGeom prst="roundRect">
            <a:avLst>
              <a:gd name="adj" fmla="val 5238"/>
            </a:avLst>
          </a:prstGeom>
          <a:solidFill>
            <a:srgbClr val="13544F"/>
          </a:solidFill>
          <a:ln/>
          <a:effectLst>
            <a:outerShdw blurRad="114300" dist="38100" dir="5400000" algn="bl" rotWithShape="0">
              <a:srgbClr val="6E655A">
                <a:alpha val="2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7" name="Text 15"/>
          <p:cNvSpPr/>
          <p:nvPr/>
        </p:nvSpPr>
        <p:spPr>
          <a:xfrm>
            <a:off x="960120" y="4572000"/>
            <a:ext cx="5486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kern="0" spc="200" dirty="0">
                <a:solidFill>
                  <a:srgbClr val="BFE0D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the research shows</a:t>
            </a:r>
            <a:endParaRPr lang="en-US" sz="1300" dirty="0"/>
          </a:p>
        </p:txBody>
      </p:sp>
      <p:sp>
        <p:nvSpPr>
          <p:cNvPr id="18" name="Text 16"/>
          <p:cNvSpPr/>
          <p:nvPr/>
        </p:nvSpPr>
        <p:spPr>
          <a:xfrm>
            <a:off x="960120" y="4956048"/>
            <a:ext cx="1033272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177800" indent="-177800">
              <a:lnSpc>
                <a:spcPct val="105000"/>
              </a:lnSpc>
              <a:spcAft>
                <a:spcPts val="600"/>
              </a:spcAft>
              <a:buSzPct val="100000"/>
              <a:buChar char="•"/>
            </a:pPr>
            <a:r>
              <a:rPr lang="en-US" sz="12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Randomized trials link WRAP to less depression and anxiety, and more hope, empowerment and self-advocacy.</a:t>
            </a:r>
            <a:endParaRPr lang="en-US" sz="1250" dirty="0"/>
          </a:p>
          <a:p>
            <a:pPr marL="177800" indent="-177800">
              <a:lnSpc>
                <a:spcPct val="105000"/>
              </a:lnSpc>
              <a:spcAft>
                <a:spcPts val="600"/>
              </a:spcAft>
              <a:buSzPct val="100000"/>
              <a:buChar char="•"/>
            </a:pPr>
            <a:r>
              <a:rPr lang="en-US" sz="12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SAMHSA lists gains in self-esteem and social support, with less reliance on formal services.</a:t>
            </a:r>
            <a:endParaRPr lang="en-US" sz="1250" dirty="0"/>
          </a:p>
          <a:p>
            <a:pPr marL="177800" indent="-177800">
              <a:lnSpc>
                <a:spcPct val="105000"/>
              </a:lnSpc>
              <a:spcAft>
                <a:spcPts val="600"/>
              </a:spcAft>
              <a:buSzPct val="100000"/>
              <a:buChar char="•"/>
            </a:pPr>
            <a:r>
              <a:rPr lang="en-US" sz="12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Strongest for self-directed personal recovery — pair with refresher groups to sustain the gains.</a:t>
            </a:r>
            <a:endParaRPr lang="en-US" sz="125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502920"/>
            <a:ext cx="73152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50" b="1" kern="0" spc="300" dirty="0">
                <a:solidFill>
                  <a:srgbClr val="DD6E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MODEL 2</a:t>
            </a:r>
            <a:endParaRPr lang="en-US" sz="1250" dirty="0"/>
          </a:p>
        </p:txBody>
      </p:sp>
      <p:sp>
        <p:nvSpPr>
          <p:cNvPr id="3" name="Text 0"/>
          <p:cNvSpPr>
            <a:spLocks noGrp="1"/>
          </p:cNvSpPr>
          <p:nvPr>
            <p:ph type="title" idx="100" hasCustomPrompt="1"/>
          </p:nvPr>
        </p:nvSpPr>
        <p:spPr>
          <a:xfrm>
            <a:off x="640080" y="457200"/>
            <a:ext cx="1088136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3000" b="1" dirty="0">
                <a:solidFill>
                  <a:srgbClr val="2C3A3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What is Housing First?</a:t>
            </a:r>
            <a:endParaRPr lang="en-US" sz="3000" dirty="0"/>
          </a:p>
        </p:txBody>
      </p:sp>
      <p:sp>
        <p:nvSpPr>
          <p:cNvPr id="4" name="Text 2"/>
          <p:cNvSpPr/>
          <p:nvPr/>
        </p:nvSpPr>
        <p:spPr>
          <a:xfrm>
            <a:off x="640080" y="1737360"/>
            <a:ext cx="6492240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15000"/>
              </a:lnSpc>
              <a:buNone/>
            </a:pPr>
            <a:r>
              <a:rPr lang="en-US" sz="1650" dirty="0">
                <a:solidFill>
                  <a:srgbClr val="13544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Give people permanent housing immediately — with no sobriety, treatment, or “readiness” requirements — then wrap voluntary support around them.</a:t>
            </a:r>
            <a:endParaRPr lang="en-US" sz="1650" dirty="0"/>
          </a:p>
        </p:txBody>
      </p:sp>
      <p:sp>
        <p:nvSpPr>
          <p:cNvPr id="5" name="Shape 3"/>
          <p:cNvSpPr/>
          <p:nvPr/>
        </p:nvSpPr>
        <p:spPr>
          <a:xfrm>
            <a:off x="640080" y="2834640"/>
            <a:ext cx="2926080" cy="1572768"/>
          </a:xfrm>
          <a:prstGeom prst="roundRect">
            <a:avLst>
              <a:gd name="adj" fmla="val 6395"/>
            </a:avLst>
          </a:prstGeom>
          <a:solidFill>
            <a:srgbClr val="FCF6EC"/>
          </a:solidFill>
          <a:ln/>
          <a:effectLst>
            <a:outerShdw blurRad="114300" dist="38100" dir="5400000" algn="bl" rotWithShape="0">
              <a:srgbClr val="6E655A">
                <a:alpha val="2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6" name="Shape 4"/>
          <p:cNvSpPr/>
          <p:nvPr/>
        </p:nvSpPr>
        <p:spPr>
          <a:xfrm>
            <a:off x="877824" y="3017520"/>
            <a:ext cx="384048" cy="384048"/>
          </a:xfrm>
          <a:prstGeom prst="ellipse">
            <a:avLst/>
          </a:prstGeom>
          <a:solidFill>
            <a:srgbClr val="1E7A78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877824" y="3017520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7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</a:t>
            </a:r>
            <a:endParaRPr lang="en-US" sz="1700" dirty="0"/>
          </a:p>
        </p:txBody>
      </p:sp>
      <p:sp>
        <p:nvSpPr>
          <p:cNvPr id="8" name="Text 6"/>
          <p:cNvSpPr/>
          <p:nvPr/>
        </p:nvSpPr>
        <p:spPr>
          <a:xfrm>
            <a:off x="877824" y="3456432"/>
            <a:ext cx="2487168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95000"/>
              </a:lnSpc>
              <a:buNone/>
            </a:pPr>
            <a:r>
              <a:rPr lang="en-US" sz="1300" b="1" dirty="0">
                <a:solidFill>
                  <a:srgbClr val="13544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Immediate, low-barrier access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877824" y="3931920"/>
            <a:ext cx="2487168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0000"/>
              </a:lnSpc>
              <a:buNone/>
            </a:pPr>
            <a:r>
              <a:rPr lang="en-US" sz="1050" dirty="0">
                <a:solidFill>
                  <a:srgbClr val="6E65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Housing is treated as a basic right — not something to be earned.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3712464" y="2834640"/>
            <a:ext cx="2926080" cy="1572768"/>
          </a:xfrm>
          <a:prstGeom prst="roundRect">
            <a:avLst>
              <a:gd name="adj" fmla="val 6395"/>
            </a:avLst>
          </a:prstGeom>
          <a:solidFill>
            <a:srgbClr val="FCF6EC"/>
          </a:solidFill>
          <a:ln/>
          <a:effectLst>
            <a:outerShdw blurRad="114300" dist="38100" dir="5400000" algn="bl" rotWithShape="0">
              <a:srgbClr val="6E655A">
                <a:alpha val="2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1" name="Shape 9"/>
          <p:cNvSpPr/>
          <p:nvPr/>
        </p:nvSpPr>
        <p:spPr>
          <a:xfrm>
            <a:off x="3950208" y="3017520"/>
            <a:ext cx="384048" cy="384048"/>
          </a:xfrm>
          <a:prstGeom prst="ellipse">
            <a:avLst/>
          </a:prstGeom>
          <a:solidFill>
            <a:srgbClr val="DD6E4C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2" name="Text 10"/>
          <p:cNvSpPr/>
          <p:nvPr/>
        </p:nvSpPr>
        <p:spPr>
          <a:xfrm>
            <a:off x="3950208" y="3017520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7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</a:t>
            </a:r>
            <a:endParaRPr lang="en-US" sz="1700" dirty="0"/>
          </a:p>
        </p:txBody>
      </p:sp>
      <p:sp>
        <p:nvSpPr>
          <p:cNvPr id="13" name="Text 11"/>
          <p:cNvSpPr/>
          <p:nvPr/>
        </p:nvSpPr>
        <p:spPr>
          <a:xfrm>
            <a:off x="3950208" y="3456432"/>
            <a:ext cx="2487168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95000"/>
              </a:lnSpc>
              <a:buNone/>
            </a:pPr>
            <a:r>
              <a:rPr lang="en-US" sz="1300" b="1" dirty="0">
                <a:solidFill>
                  <a:srgbClr val="13544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Choice &amp; self-determination</a:t>
            </a:r>
            <a:endParaRPr lang="en-US" sz="1300" dirty="0"/>
          </a:p>
        </p:txBody>
      </p:sp>
      <p:sp>
        <p:nvSpPr>
          <p:cNvPr id="14" name="Text 12"/>
          <p:cNvSpPr/>
          <p:nvPr/>
        </p:nvSpPr>
        <p:spPr>
          <a:xfrm>
            <a:off x="3950208" y="3931920"/>
            <a:ext cx="2487168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0000"/>
              </a:lnSpc>
              <a:buNone/>
            </a:pPr>
            <a:r>
              <a:rPr lang="en-US" sz="1050" dirty="0">
                <a:solidFill>
                  <a:srgbClr val="6E65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Residents pick where they live and which supports to use.</a:t>
            </a:r>
            <a:endParaRPr lang="en-US" sz="1050" dirty="0"/>
          </a:p>
        </p:txBody>
      </p:sp>
      <p:sp>
        <p:nvSpPr>
          <p:cNvPr id="15" name="Shape 13"/>
          <p:cNvSpPr/>
          <p:nvPr/>
        </p:nvSpPr>
        <p:spPr>
          <a:xfrm>
            <a:off x="640080" y="4572000"/>
            <a:ext cx="2926080" cy="1572768"/>
          </a:xfrm>
          <a:prstGeom prst="roundRect">
            <a:avLst>
              <a:gd name="adj" fmla="val 6395"/>
            </a:avLst>
          </a:prstGeom>
          <a:solidFill>
            <a:srgbClr val="FCF6EC"/>
          </a:solidFill>
          <a:ln/>
          <a:effectLst>
            <a:outerShdw blurRad="114300" dist="38100" dir="5400000" algn="bl" rotWithShape="0">
              <a:srgbClr val="6E655A">
                <a:alpha val="2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6" name="Shape 14"/>
          <p:cNvSpPr/>
          <p:nvPr/>
        </p:nvSpPr>
        <p:spPr>
          <a:xfrm>
            <a:off x="877824" y="4754880"/>
            <a:ext cx="384048" cy="384048"/>
          </a:xfrm>
          <a:prstGeom prst="ellipse">
            <a:avLst/>
          </a:prstGeom>
          <a:solidFill>
            <a:srgbClr val="1E7A78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7" name="Text 15"/>
          <p:cNvSpPr/>
          <p:nvPr/>
        </p:nvSpPr>
        <p:spPr>
          <a:xfrm>
            <a:off x="877824" y="4754880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7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</a:t>
            </a:r>
            <a:endParaRPr lang="en-US" sz="1700" dirty="0"/>
          </a:p>
        </p:txBody>
      </p:sp>
      <p:sp>
        <p:nvSpPr>
          <p:cNvPr id="18" name="Text 16"/>
          <p:cNvSpPr/>
          <p:nvPr/>
        </p:nvSpPr>
        <p:spPr>
          <a:xfrm>
            <a:off x="877824" y="5193792"/>
            <a:ext cx="2487168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95000"/>
              </a:lnSpc>
              <a:buNone/>
            </a:pPr>
            <a:r>
              <a:rPr lang="en-US" sz="1300" b="1" dirty="0">
                <a:solidFill>
                  <a:srgbClr val="13544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Housing and services separated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877824" y="5669280"/>
            <a:ext cx="2487168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0000"/>
              </a:lnSpc>
              <a:buNone/>
            </a:pPr>
            <a:r>
              <a:rPr lang="en-US" sz="1050" dirty="0">
                <a:solidFill>
                  <a:srgbClr val="6E65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Keeping your home never depends on accepting treatment.</a:t>
            </a:r>
            <a:endParaRPr lang="en-US" sz="1050" dirty="0"/>
          </a:p>
        </p:txBody>
      </p:sp>
      <p:sp>
        <p:nvSpPr>
          <p:cNvPr id="20" name="Shape 18"/>
          <p:cNvSpPr/>
          <p:nvPr/>
        </p:nvSpPr>
        <p:spPr>
          <a:xfrm>
            <a:off x="3712464" y="4572000"/>
            <a:ext cx="2926080" cy="1572768"/>
          </a:xfrm>
          <a:prstGeom prst="roundRect">
            <a:avLst>
              <a:gd name="adj" fmla="val 6395"/>
            </a:avLst>
          </a:prstGeom>
          <a:solidFill>
            <a:srgbClr val="FCF6EC"/>
          </a:solidFill>
          <a:ln/>
          <a:effectLst>
            <a:outerShdw blurRad="114300" dist="38100" dir="5400000" algn="bl" rotWithShape="0">
              <a:srgbClr val="6E655A">
                <a:alpha val="2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1" name="Shape 19"/>
          <p:cNvSpPr/>
          <p:nvPr/>
        </p:nvSpPr>
        <p:spPr>
          <a:xfrm>
            <a:off x="3950208" y="4754880"/>
            <a:ext cx="384048" cy="384048"/>
          </a:xfrm>
          <a:prstGeom prst="ellipse">
            <a:avLst/>
          </a:prstGeom>
          <a:solidFill>
            <a:srgbClr val="DD6E4C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2" name="Text 20"/>
          <p:cNvSpPr/>
          <p:nvPr/>
        </p:nvSpPr>
        <p:spPr>
          <a:xfrm>
            <a:off x="3950208" y="4754880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7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</a:t>
            </a:r>
            <a:endParaRPr lang="en-US" sz="1700" dirty="0"/>
          </a:p>
        </p:txBody>
      </p:sp>
      <p:sp>
        <p:nvSpPr>
          <p:cNvPr id="23" name="Text 21"/>
          <p:cNvSpPr/>
          <p:nvPr/>
        </p:nvSpPr>
        <p:spPr>
          <a:xfrm>
            <a:off x="3950208" y="5193792"/>
            <a:ext cx="2487168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95000"/>
              </a:lnSpc>
              <a:buNone/>
            </a:pPr>
            <a:r>
              <a:rPr lang="en-US" sz="1300" b="1" dirty="0">
                <a:solidFill>
                  <a:srgbClr val="13544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Harm reduction &amp; recovery</a:t>
            </a:r>
            <a:endParaRPr lang="en-US" sz="1300" dirty="0"/>
          </a:p>
        </p:txBody>
      </p:sp>
      <p:sp>
        <p:nvSpPr>
          <p:cNvPr id="24" name="Text 22"/>
          <p:cNvSpPr/>
          <p:nvPr/>
        </p:nvSpPr>
        <p:spPr>
          <a:xfrm>
            <a:off x="3950208" y="5669280"/>
            <a:ext cx="2487168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0000"/>
              </a:lnSpc>
              <a:buNone/>
            </a:pPr>
            <a:r>
              <a:rPr lang="en-US" sz="1050" dirty="0">
                <a:solidFill>
                  <a:srgbClr val="6E65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Meets people where they are and integrates them into community.</a:t>
            </a:r>
            <a:endParaRPr lang="en-US" sz="1050" dirty="0"/>
          </a:p>
        </p:txBody>
      </p:sp>
      <p:sp>
        <p:nvSpPr>
          <p:cNvPr id="25" name="Shape 23"/>
          <p:cNvSpPr/>
          <p:nvPr/>
        </p:nvSpPr>
        <p:spPr>
          <a:xfrm>
            <a:off x="7086600" y="2880360"/>
            <a:ext cx="4462272" cy="3383280"/>
          </a:xfrm>
          <a:prstGeom prst="roundRect">
            <a:avLst>
              <a:gd name="adj" fmla="val 2973"/>
            </a:avLst>
          </a:prstGeom>
          <a:solidFill>
            <a:srgbClr val="EFE0CB"/>
          </a:solidFill>
          <a:ln/>
          <a:effectLst>
            <a:outerShdw blurRad="114300" dist="38100" dir="5400000" algn="bl" rotWithShape="0">
              <a:srgbClr val="6E655A">
                <a:alpha val="2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6" name="Text 24"/>
          <p:cNvSpPr/>
          <p:nvPr/>
        </p:nvSpPr>
        <p:spPr>
          <a:xfrm>
            <a:off x="7360920" y="3108960"/>
            <a:ext cx="39319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b="1" kern="0" spc="100" dirty="0">
                <a:solidFill>
                  <a:srgbClr val="DD6E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Treatment First vs. Housing First</a:t>
            </a:r>
            <a:endParaRPr lang="en-US" sz="1250" dirty="0"/>
          </a:p>
        </p:txBody>
      </p:sp>
      <p:sp>
        <p:nvSpPr>
          <p:cNvPr id="27" name="Text 25"/>
          <p:cNvSpPr/>
          <p:nvPr/>
        </p:nvSpPr>
        <p:spPr>
          <a:xfrm>
            <a:off x="7360920" y="3474720"/>
            <a:ext cx="393192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10000"/>
              </a:lnSpc>
              <a:spcAft>
                <a:spcPts val="300"/>
              </a:spcAft>
              <a:buNone/>
            </a:pPr>
            <a:r>
              <a:rPr lang="en-US" sz="1400" b="1" dirty="0">
                <a:solidFill>
                  <a:srgbClr val="2C3A3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Treatment First (staircase)</a:t>
            </a:r>
            <a:endParaRPr lang="en-US" sz="1400" dirty="0"/>
          </a:p>
          <a:p>
            <a:pPr marL="0" indent="0">
              <a:lnSpc>
                <a:spcPct val="110000"/>
              </a:lnSpc>
              <a:buNone/>
            </a:pPr>
            <a:r>
              <a:rPr lang="en-US" sz="1200" dirty="0">
                <a:solidFill>
                  <a:srgbClr val="6E65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Shelter → transitional → permanent. Housing is earned by staying sober and compliant.</a:t>
            </a:r>
            <a:endParaRPr lang="en-US" sz="1400" dirty="0"/>
          </a:p>
        </p:txBody>
      </p:sp>
      <p:sp>
        <p:nvSpPr>
          <p:cNvPr id="28" name="Shape 26"/>
          <p:cNvSpPr/>
          <p:nvPr/>
        </p:nvSpPr>
        <p:spPr>
          <a:xfrm>
            <a:off x="7388352" y="4709160"/>
            <a:ext cx="3886200" cy="0"/>
          </a:xfrm>
          <a:prstGeom prst="line">
            <a:avLst/>
          </a:prstGeom>
          <a:noFill/>
          <a:ln w="19050">
            <a:solidFill>
              <a:srgbClr val="1E7A78"/>
            </a:solidFill>
            <a:prstDash val="dash"/>
          </a:ln>
        </p:spPr>
        <p:txBody>
          <a:bodyPr/>
          <a:lstStyle/>
          <a:p>
            <a:endParaRPr lang="en-US"/>
          </a:p>
        </p:txBody>
      </p:sp>
      <p:sp>
        <p:nvSpPr>
          <p:cNvPr id="29" name="Text 27"/>
          <p:cNvSpPr/>
          <p:nvPr/>
        </p:nvSpPr>
        <p:spPr>
          <a:xfrm>
            <a:off x="7360920" y="4892040"/>
            <a:ext cx="393192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10000"/>
              </a:lnSpc>
              <a:spcAft>
                <a:spcPts val="300"/>
              </a:spcAft>
              <a:buNone/>
            </a:pPr>
            <a:r>
              <a:rPr lang="en-US" sz="1400" b="1" dirty="0">
                <a:solidFill>
                  <a:srgbClr val="13544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Housing First</a:t>
            </a:r>
            <a:endParaRPr lang="en-US" sz="1400" dirty="0"/>
          </a:p>
          <a:p>
            <a:pPr marL="0" indent="0">
              <a:lnSpc>
                <a:spcPct val="110000"/>
              </a:lnSpc>
              <a:buNone/>
            </a:pPr>
            <a:r>
              <a:rPr lang="en-US" sz="1200" dirty="0">
                <a:solidFill>
                  <a:srgbClr val="2C3A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Home now, support alongside. It’s not “housing only” — services are strong, just voluntary.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502920"/>
            <a:ext cx="73152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50" b="1" kern="0" spc="300" dirty="0">
                <a:solidFill>
                  <a:srgbClr val="DD6E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EVIDENCE</a:t>
            </a:r>
            <a:endParaRPr lang="en-US" sz="1250" dirty="0"/>
          </a:p>
        </p:txBody>
      </p:sp>
      <p:sp>
        <p:nvSpPr>
          <p:cNvPr id="3" name="Text 0"/>
          <p:cNvSpPr>
            <a:spLocks noGrp="1"/>
          </p:cNvSpPr>
          <p:nvPr>
            <p:ph type="title" idx="100" hasCustomPrompt="1"/>
          </p:nvPr>
        </p:nvSpPr>
        <p:spPr>
          <a:xfrm>
            <a:off x="640080" y="457200"/>
            <a:ext cx="1088136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3000" b="1" dirty="0">
                <a:solidFill>
                  <a:srgbClr val="2C3A3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Housing First: the results are striking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640080" y="1783080"/>
            <a:ext cx="5806440" cy="4434840"/>
          </a:xfrm>
          <a:prstGeom prst="roundRect">
            <a:avLst>
              <a:gd name="adj" fmla="val 2268"/>
            </a:avLst>
          </a:prstGeom>
          <a:solidFill>
            <a:srgbClr val="FCF6EC"/>
          </a:solidFill>
          <a:ln/>
          <a:effectLst>
            <a:outerShdw blurRad="114300" dist="38100" dir="5400000" algn="bl" rotWithShape="0">
              <a:srgbClr val="6E655A">
                <a:alpha val="2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914400" y="1993392"/>
            <a:ext cx="53035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50" b="1" dirty="0">
                <a:solidFill>
                  <a:srgbClr val="13544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Percent still stably housed</a:t>
            </a:r>
            <a:endParaRPr lang="en-US" sz="1550" dirty="0"/>
          </a:p>
        </p:txBody>
      </p:sp>
      <p:sp>
        <p:nvSpPr>
          <p:cNvPr id="6" name="Text 4"/>
          <p:cNvSpPr/>
          <p:nvPr/>
        </p:nvSpPr>
        <p:spPr>
          <a:xfrm>
            <a:off x="914400" y="2340864"/>
            <a:ext cx="53035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6E65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Housing First vs. comparison group — Pathways to Housing study</a:t>
            </a:r>
            <a:endParaRPr lang="en-US" sz="1100" dirty="0"/>
          </a:p>
        </p:txBody>
      </p:sp>
      <p:graphicFrame>
        <p:nvGraphicFramePr>
          <p:cNvPr id="7" name="Chart 0"/>
          <p:cNvGraphicFramePr/>
          <p:nvPr/>
        </p:nvGraphicFramePr>
        <p:xfrm>
          <a:off x="822960" y="2697480"/>
          <a:ext cx="5440680" cy="33832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" name="Shape 5"/>
          <p:cNvSpPr/>
          <p:nvPr/>
        </p:nvSpPr>
        <p:spPr>
          <a:xfrm>
            <a:off x="6656832" y="1783080"/>
            <a:ext cx="4892040" cy="2103120"/>
          </a:xfrm>
          <a:prstGeom prst="roundRect">
            <a:avLst>
              <a:gd name="adj" fmla="val 4783"/>
            </a:avLst>
          </a:prstGeom>
          <a:solidFill>
            <a:srgbClr val="FCF6EC"/>
          </a:solidFill>
          <a:ln/>
          <a:effectLst>
            <a:outerShdw blurRad="114300" dist="38100" dir="5400000" algn="bl" rotWithShape="0">
              <a:srgbClr val="6E655A">
                <a:alpha val="2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9" name="Shape 6"/>
          <p:cNvSpPr/>
          <p:nvPr/>
        </p:nvSpPr>
        <p:spPr>
          <a:xfrm>
            <a:off x="6656832" y="2148840"/>
            <a:ext cx="109728" cy="1371600"/>
          </a:xfrm>
          <a:prstGeom prst="rect">
            <a:avLst/>
          </a:prstGeom>
          <a:solidFill>
            <a:srgbClr val="1E7A78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0" name="Text 7"/>
          <p:cNvSpPr/>
          <p:nvPr/>
        </p:nvSpPr>
        <p:spPr>
          <a:xfrm>
            <a:off x="7068312" y="2075688"/>
            <a:ext cx="429768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4400" b="1" dirty="0">
                <a:solidFill>
                  <a:srgbClr val="1E7A7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88%</a:t>
            </a:r>
            <a:endParaRPr lang="en-US" sz="4400" dirty="0"/>
          </a:p>
        </p:txBody>
      </p:sp>
      <p:sp>
        <p:nvSpPr>
          <p:cNvPr id="11" name="Text 8"/>
          <p:cNvSpPr/>
          <p:nvPr/>
        </p:nvSpPr>
        <p:spPr>
          <a:xfrm>
            <a:off x="7086600" y="2990088"/>
            <a:ext cx="425196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12000"/>
              </a:lnSpc>
              <a:buNone/>
            </a:pPr>
            <a:r>
              <a:rPr lang="en-US" sz="1350" dirty="0">
                <a:solidFill>
                  <a:srgbClr val="2C3A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less homelessness vs. treatment-first, across a review of 26 studies</a:t>
            </a:r>
            <a:endParaRPr lang="en-US" sz="1350" dirty="0"/>
          </a:p>
        </p:txBody>
      </p:sp>
      <p:sp>
        <p:nvSpPr>
          <p:cNvPr id="12" name="Shape 9"/>
          <p:cNvSpPr/>
          <p:nvPr/>
        </p:nvSpPr>
        <p:spPr>
          <a:xfrm>
            <a:off x="6656832" y="4114800"/>
            <a:ext cx="4892040" cy="2103120"/>
          </a:xfrm>
          <a:prstGeom prst="roundRect">
            <a:avLst>
              <a:gd name="adj" fmla="val 4783"/>
            </a:avLst>
          </a:prstGeom>
          <a:solidFill>
            <a:srgbClr val="FCF6EC"/>
          </a:solidFill>
          <a:ln/>
          <a:effectLst>
            <a:outerShdw blurRad="114300" dist="38100" dir="5400000" algn="bl" rotWithShape="0">
              <a:srgbClr val="6E655A">
                <a:alpha val="2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3" name="Shape 10"/>
          <p:cNvSpPr/>
          <p:nvPr/>
        </p:nvSpPr>
        <p:spPr>
          <a:xfrm>
            <a:off x="6656832" y="4480560"/>
            <a:ext cx="109728" cy="1371600"/>
          </a:xfrm>
          <a:prstGeom prst="rect">
            <a:avLst/>
          </a:prstGeom>
          <a:solidFill>
            <a:srgbClr val="DD6E4C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4" name="Text 11"/>
          <p:cNvSpPr/>
          <p:nvPr/>
        </p:nvSpPr>
        <p:spPr>
          <a:xfrm>
            <a:off x="7068312" y="4407408"/>
            <a:ext cx="429768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4400" b="1" dirty="0">
                <a:solidFill>
                  <a:srgbClr val="DD6E4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$1 → $1.44</a:t>
            </a:r>
            <a:endParaRPr lang="en-US" sz="4400" dirty="0"/>
          </a:p>
        </p:txBody>
      </p:sp>
      <p:sp>
        <p:nvSpPr>
          <p:cNvPr id="15" name="Text 12"/>
          <p:cNvSpPr/>
          <p:nvPr/>
        </p:nvSpPr>
        <p:spPr>
          <a:xfrm>
            <a:off x="7086600" y="5321808"/>
            <a:ext cx="425196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12000"/>
              </a:lnSpc>
              <a:buNone/>
            </a:pPr>
            <a:r>
              <a:rPr lang="en-US" sz="1350" dirty="0">
                <a:solidFill>
                  <a:srgbClr val="2C3A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returned for every dollar invested — Housing First pays for itself</a:t>
            </a:r>
            <a:endParaRPr lang="en-US" sz="135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502920"/>
            <a:ext cx="73152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50" b="1" kern="0" spc="300" dirty="0">
                <a:solidFill>
                  <a:srgbClr val="DD6E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WHY IT MATTERS FOR SHELTERS</a:t>
            </a:r>
            <a:endParaRPr lang="en-US" sz="1250" dirty="0"/>
          </a:p>
        </p:txBody>
      </p:sp>
      <p:sp>
        <p:nvSpPr>
          <p:cNvPr id="3" name="Text 0"/>
          <p:cNvSpPr>
            <a:spLocks noGrp="1"/>
          </p:cNvSpPr>
          <p:nvPr>
            <p:ph type="title" idx="100" hasCustomPrompt="1"/>
          </p:nvPr>
        </p:nvSpPr>
        <p:spPr>
          <a:xfrm>
            <a:off x="640080" y="457200"/>
            <a:ext cx="1088136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3000" b="1" dirty="0">
                <a:solidFill>
                  <a:srgbClr val="2C3A3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Benefits ripple across the whole shelter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640080" y="1783080"/>
            <a:ext cx="3538728" cy="4480560"/>
          </a:xfrm>
          <a:prstGeom prst="roundRect">
            <a:avLst>
              <a:gd name="adj" fmla="val 2842"/>
            </a:avLst>
          </a:prstGeom>
          <a:solidFill>
            <a:srgbClr val="FCF6EC"/>
          </a:solidFill>
          <a:ln/>
          <a:effectLst>
            <a:outerShdw blurRad="114300" dist="38100" dir="5400000" algn="bl" rotWithShape="0">
              <a:srgbClr val="6E655A">
                <a:alpha val="2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640080" y="1783080"/>
            <a:ext cx="3538728" cy="777240"/>
          </a:xfrm>
          <a:prstGeom prst="roundRect">
            <a:avLst>
              <a:gd name="adj" fmla="val 12941"/>
            </a:avLst>
          </a:prstGeom>
          <a:solidFill>
            <a:srgbClr val="1E7A78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6" name="Shape 4"/>
          <p:cNvSpPr/>
          <p:nvPr/>
        </p:nvSpPr>
        <p:spPr>
          <a:xfrm>
            <a:off x="640080" y="2331720"/>
            <a:ext cx="3538728" cy="274320"/>
          </a:xfrm>
          <a:prstGeom prst="rect">
            <a:avLst/>
          </a:prstGeom>
          <a:solidFill>
            <a:srgbClr val="1E7A78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914400" y="1783080"/>
            <a:ext cx="301752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For residents</a:t>
            </a:r>
            <a:endParaRPr lang="en-US" sz="1800" dirty="0"/>
          </a:p>
        </p:txBody>
      </p:sp>
      <p:sp>
        <p:nvSpPr>
          <p:cNvPr id="8" name="Text 6"/>
          <p:cNvSpPr/>
          <p:nvPr/>
        </p:nvSpPr>
        <p:spPr>
          <a:xfrm>
            <a:off x="932688" y="2880360"/>
            <a:ext cx="3017520" cy="31546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lnSpc>
                <a:spcPct val="112000"/>
              </a:lnSpc>
              <a:spcAft>
                <a:spcPts val="1500"/>
              </a:spcAft>
              <a:buSzPct val="100000"/>
              <a:buChar char="•"/>
            </a:pPr>
            <a:r>
              <a:rPr lang="en-US" sz="1300" dirty="0">
                <a:solidFill>
                  <a:srgbClr val="2C3A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Faster access to stable, permanent housing</a:t>
            </a:r>
            <a:endParaRPr lang="en-US" sz="1300" dirty="0"/>
          </a:p>
          <a:p>
            <a:pPr marL="177800" indent="-177800">
              <a:lnSpc>
                <a:spcPct val="112000"/>
              </a:lnSpc>
              <a:spcAft>
                <a:spcPts val="1500"/>
              </a:spcAft>
              <a:buSzPct val="100000"/>
              <a:buChar char="•"/>
            </a:pPr>
            <a:r>
              <a:rPr lang="en-US" sz="1300" dirty="0">
                <a:solidFill>
                  <a:srgbClr val="2C3A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Better health and fewer emergency-room visits</a:t>
            </a:r>
            <a:endParaRPr lang="en-US" sz="1300" dirty="0"/>
          </a:p>
          <a:p>
            <a:pPr marL="177800" indent="-177800">
              <a:lnSpc>
                <a:spcPct val="112000"/>
              </a:lnSpc>
              <a:spcAft>
                <a:spcPts val="1500"/>
              </a:spcAft>
              <a:buSzPct val="100000"/>
              <a:buChar char="•"/>
            </a:pPr>
            <a:r>
              <a:rPr lang="en-US" sz="1300" dirty="0">
                <a:solidFill>
                  <a:srgbClr val="2C3A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Dignity, choice and less “tough-love” trauma</a:t>
            </a:r>
            <a:endParaRPr lang="en-US" sz="1300" dirty="0"/>
          </a:p>
          <a:p>
            <a:pPr marL="177800" indent="-177800">
              <a:lnSpc>
                <a:spcPct val="112000"/>
              </a:lnSpc>
              <a:spcAft>
                <a:spcPts val="1500"/>
              </a:spcAft>
              <a:buSzPct val="100000"/>
              <a:buChar char="•"/>
            </a:pPr>
            <a:r>
              <a:rPr lang="en-US" sz="1300" dirty="0">
                <a:solidFill>
                  <a:srgbClr val="2C3A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Tools to manage wellness and self-advocate</a:t>
            </a:r>
            <a:endParaRPr lang="en-US" sz="1300" dirty="0"/>
          </a:p>
        </p:txBody>
      </p:sp>
      <p:sp>
        <p:nvSpPr>
          <p:cNvPr id="9" name="Shape 7"/>
          <p:cNvSpPr/>
          <p:nvPr/>
        </p:nvSpPr>
        <p:spPr>
          <a:xfrm>
            <a:off x="4352544" y="1783080"/>
            <a:ext cx="3538728" cy="4480560"/>
          </a:xfrm>
          <a:prstGeom prst="roundRect">
            <a:avLst>
              <a:gd name="adj" fmla="val 2842"/>
            </a:avLst>
          </a:prstGeom>
          <a:solidFill>
            <a:srgbClr val="FCF6EC"/>
          </a:solidFill>
          <a:ln/>
          <a:effectLst>
            <a:outerShdw blurRad="114300" dist="38100" dir="5400000" algn="bl" rotWithShape="0">
              <a:srgbClr val="6E655A">
                <a:alpha val="2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0" name="Shape 8"/>
          <p:cNvSpPr/>
          <p:nvPr/>
        </p:nvSpPr>
        <p:spPr>
          <a:xfrm>
            <a:off x="4352544" y="1783080"/>
            <a:ext cx="3538728" cy="777240"/>
          </a:xfrm>
          <a:prstGeom prst="roundRect">
            <a:avLst>
              <a:gd name="adj" fmla="val 12941"/>
            </a:avLst>
          </a:prstGeom>
          <a:solidFill>
            <a:srgbClr val="DD6E4C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1" name="Shape 9"/>
          <p:cNvSpPr/>
          <p:nvPr/>
        </p:nvSpPr>
        <p:spPr>
          <a:xfrm>
            <a:off x="4352544" y="2331720"/>
            <a:ext cx="3538728" cy="274320"/>
          </a:xfrm>
          <a:prstGeom prst="rect">
            <a:avLst/>
          </a:prstGeom>
          <a:solidFill>
            <a:srgbClr val="DD6E4C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2" name="Text 10"/>
          <p:cNvSpPr/>
          <p:nvPr/>
        </p:nvSpPr>
        <p:spPr>
          <a:xfrm>
            <a:off x="4626864" y="1783080"/>
            <a:ext cx="301752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For staff</a:t>
            </a:r>
            <a:endParaRPr lang="en-US" sz="1800" dirty="0"/>
          </a:p>
        </p:txBody>
      </p:sp>
      <p:sp>
        <p:nvSpPr>
          <p:cNvPr id="13" name="Text 11"/>
          <p:cNvSpPr/>
          <p:nvPr/>
        </p:nvSpPr>
        <p:spPr>
          <a:xfrm>
            <a:off x="4645152" y="2880360"/>
            <a:ext cx="3017520" cy="31546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lnSpc>
                <a:spcPct val="112000"/>
              </a:lnSpc>
              <a:spcAft>
                <a:spcPts val="1500"/>
              </a:spcAft>
              <a:buSzPct val="100000"/>
              <a:buChar char="•"/>
            </a:pPr>
            <a:r>
              <a:rPr lang="en-US" sz="1300" dirty="0">
                <a:solidFill>
                  <a:srgbClr val="2C3A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clear, supportive (not policing) role</a:t>
            </a:r>
            <a:endParaRPr lang="en-US" sz="1300" dirty="0"/>
          </a:p>
          <a:p>
            <a:pPr marL="177800" indent="-177800">
              <a:lnSpc>
                <a:spcPct val="112000"/>
              </a:lnSpc>
              <a:spcAft>
                <a:spcPts val="1500"/>
              </a:spcAft>
              <a:buSzPct val="100000"/>
              <a:buChar char="•"/>
            </a:pPr>
            <a:r>
              <a:rPr lang="en-US" sz="1300" dirty="0">
                <a:solidFill>
                  <a:srgbClr val="2C3A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Crisis plans that guide how to help</a:t>
            </a:r>
            <a:endParaRPr lang="en-US" sz="1300" dirty="0"/>
          </a:p>
          <a:p>
            <a:pPr marL="177800" indent="-177800">
              <a:lnSpc>
                <a:spcPct val="112000"/>
              </a:lnSpc>
              <a:spcAft>
                <a:spcPts val="1500"/>
              </a:spcAft>
              <a:buSzPct val="100000"/>
              <a:buChar char="•"/>
            </a:pPr>
            <a:r>
              <a:rPr lang="en-US" sz="1300" dirty="0">
                <a:solidFill>
                  <a:srgbClr val="2C3A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growing peer workforce to share the load</a:t>
            </a:r>
            <a:endParaRPr lang="en-US" sz="1300" dirty="0"/>
          </a:p>
          <a:p>
            <a:pPr marL="177800" indent="-177800">
              <a:lnSpc>
                <a:spcPct val="112000"/>
              </a:lnSpc>
              <a:spcAft>
                <a:spcPts val="1500"/>
              </a:spcAft>
              <a:buSzPct val="100000"/>
              <a:buChar char="•"/>
            </a:pPr>
            <a:r>
              <a:rPr lang="en-US" sz="1300" dirty="0">
                <a:solidFill>
                  <a:srgbClr val="2C3A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Less conflict, less burnout</a:t>
            </a:r>
            <a:endParaRPr lang="en-US" sz="1300" dirty="0"/>
          </a:p>
        </p:txBody>
      </p:sp>
      <p:sp>
        <p:nvSpPr>
          <p:cNvPr id="14" name="Shape 12"/>
          <p:cNvSpPr/>
          <p:nvPr/>
        </p:nvSpPr>
        <p:spPr>
          <a:xfrm>
            <a:off x="8065008" y="1783080"/>
            <a:ext cx="3538728" cy="4480560"/>
          </a:xfrm>
          <a:prstGeom prst="roundRect">
            <a:avLst>
              <a:gd name="adj" fmla="val 2842"/>
            </a:avLst>
          </a:prstGeom>
          <a:solidFill>
            <a:srgbClr val="FCF6EC"/>
          </a:solidFill>
          <a:ln/>
          <a:effectLst>
            <a:outerShdw blurRad="114300" dist="38100" dir="5400000" algn="bl" rotWithShape="0">
              <a:srgbClr val="6E655A">
                <a:alpha val="2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5" name="Shape 13"/>
          <p:cNvSpPr/>
          <p:nvPr/>
        </p:nvSpPr>
        <p:spPr>
          <a:xfrm>
            <a:off x="8065008" y="1783080"/>
            <a:ext cx="3538728" cy="777240"/>
          </a:xfrm>
          <a:prstGeom prst="roundRect">
            <a:avLst>
              <a:gd name="adj" fmla="val 12941"/>
            </a:avLst>
          </a:prstGeom>
          <a:solidFill>
            <a:srgbClr val="13544F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6" name="Shape 14"/>
          <p:cNvSpPr/>
          <p:nvPr/>
        </p:nvSpPr>
        <p:spPr>
          <a:xfrm>
            <a:off x="8065008" y="2331720"/>
            <a:ext cx="3538728" cy="274320"/>
          </a:xfrm>
          <a:prstGeom prst="rect">
            <a:avLst/>
          </a:prstGeom>
          <a:solidFill>
            <a:srgbClr val="13544F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7" name="Text 15"/>
          <p:cNvSpPr/>
          <p:nvPr/>
        </p:nvSpPr>
        <p:spPr>
          <a:xfrm>
            <a:off x="8339328" y="1783080"/>
            <a:ext cx="301752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For the organization</a:t>
            </a:r>
            <a:endParaRPr lang="en-US" sz="1800" dirty="0"/>
          </a:p>
        </p:txBody>
      </p:sp>
      <p:sp>
        <p:nvSpPr>
          <p:cNvPr id="18" name="Text 16"/>
          <p:cNvSpPr/>
          <p:nvPr/>
        </p:nvSpPr>
        <p:spPr>
          <a:xfrm>
            <a:off x="8357616" y="2880360"/>
            <a:ext cx="3017520" cy="31546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lnSpc>
                <a:spcPct val="112000"/>
              </a:lnSpc>
              <a:spcAft>
                <a:spcPts val="1500"/>
              </a:spcAft>
              <a:buSzPct val="100000"/>
              <a:buChar char="•"/>
            </a:pPr>
            <a:r>
              <a:rPr lang="en-US" sz="1300" dirty="0">
                <a:solidFill>
                  <a:srgbClr val="2C3A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Fewer 911/EMS calls — up to 54% lower</a:t>
            </a:r>
            <a:endParaRPr lang="en-US" sz="1300" dirty="0"/>
          </a:p>
          <a:p>
            <a:pPr marL="177800" indent="-177800">
              <a:lnSpc>
                <a:spcPct val="112000"/>
              </a:lnSpc>
              <a:spcAft>
                <a:spcPts val="1500"/>
              </a:spcAft>
              <a:buSzPct val="100000"/>
              <a:buChar char="•"/>
            </a:pPr>
            <a:r>
              <a:rPr lang="en-US" sz="1300" dirty="0">
                <a:solidFill>
                  <a:srgbClr val="2C3A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~$8,700 per person in yearly Medicaid savings</a:t>
            </a:r>
            <a:endParaRPr lang="en-US" sz="1300" dirty="0"/>
          </a:p>
          <a:p>
            <a:pPr marL="177800" indent="-177800">
              <a:lnSpc>
                <a:spcPct val="112000"/>
              </a:lnSpc>
              <a:spcAft>
                <a:spcPts val="1500"/>
              </a:spcAft>
              <a:buSzPct val="100000"/>
              <a:buChar char="•"/>
            </a:pPr>
            <a:r>
              <a:rPr lang="en-US" sz="1300" dirty="0">
                <a:solidFill>
                  <a:srgbClr val="2C3A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Stronger outcomes and cleaner data</a:t>
            </a:r>
            <a:endParaRPr lang="en-US" sz="1300" dirty="0"/>
          </a:p>
          <a:p>
            <a:pPr marL="177800" indent="-177800">
              <a:lnSpc>
                <a:spcPct val="112000"/>
              </a:lnSpc>
              <a:spcAft>
                <a:spcPts val="1500"/>
              </a:spcAft>
              <a:buSzPct val="100000"/>
              <a:buChar char="•"/>
            </a:pPr>
            <a:r>
              <a:rPr lang="en-US" sz="1300" dirty="0">
                <a:solidFill>
                  <a:srgbClr val="2C3A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calmer, safer residential environment</a:t>
            </a:r>
            <a:endParaRPr lang="en-US" sz="13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502920"/>
            <a:ext cx="73152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50" b="1" kern="0" spc="300" dirty="0">
                <a:solidFill>
                  <a:srgbClr val="DD6E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SYNERGY</a:t>
            </a:r>
            <a:endParaRPr lang="en-US" sz="1250" dirty="0"/>
          </a:p>
        </p:txBody>
      </p:sp>
      <p:sp>
        <p:nvSpPr>
          <p:cNvPr id="3" name="Text 0"/>
          <p:cNvSpPr>
            <a:spLocks noGrp="1"/>
          </p:cNvSpPr>
          <p:nvPr>
            <p:ph type="title" idx="100" hasCustomPrompt="1"/>
          </p:nvPr>
        </p:nvSpPr>
        <p:spPr>
          <a:xfrm>
            <a:off x="640080" y="457200"/>
            <a:ext cx="1088136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3000" b="1" dirty="0">
                <a:solidFill>
                  <a:srgbClr val="2C3A3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Better together: housing plus wellness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640080" y="1965960"/>
            <a:ext cx="3383280" cy="2880360"/>
          </a:xfrm>
          <a:prstGeom prst="roundRect">
            <a:avLst>
              <a:gd name="adj" fmla="val 3492"/>
            </a:avLst>
          </a:prstGeom>
          <a:solidFill>
            <a:srgbClr val="FCF6EC"/>
          </a:solidFill>
          <a:ln/>
          <a:effectLst>
            <a:outerShdw blurRad="114300" dist="38100" dir="5400000" algn="bl" rotWithShape="0">
              <a:srgbClr val="6E655A">
                <a:alpha val="2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868680" y="2194560"/>
            <a:ext cx="29260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13544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Housing First</a:t>
            </a:r>
            <a:endParaRPr lang="en-US" sz="1800" dirty="0"/>
          </a:p>
        </p:txBody>
      </p:sp>
      <p:sp>
        <p:nvSpPr>
          <p:cNvPr id="6" name="Text 4"/>
          <p:cNvSpPr/>
          <p:nvPr/>
        </p:nvSpPr>
        <p:spPr>
          <a:xfrm>
            <a:off x="868680" y="2697480"/>
            <a:ext cx="292608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20000"/>
              </a:lnSpc>
              <a:buNone/>
            </a:pPr>
            <a:r>
              <a:rPr lang="en-US" sz="1350" dirty="0">
                <a:solidFill>
                  <a:srgbClr val="2C3A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gives the stable foundation — a safe, permanent home that ends the daily crisis of homelessness.</a:t>
            </a:r>
            <a:endParaRPr lang="en-US" sz="1350" dirty="0"/>
          </a:p>
        </p:txBody>
      </p:sp>
      <p:sp>
        <p:nvSpPr>
          <p:cNvPr id="7" name="Text 5"/>
          <p:cNvSpPr/>
          <p:nvPr/>
        </p:nvSpPr>
        <p:spPr>
          <a:xfrm>
            <a:off x="4041648" y="2926080"/>
            <a:ext cx="77724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4400" b="1" dirty="0">
                <a:solidFill>
                  <a:srgbClr val="DD6E4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+</a:t>
            </a:r>
            <a:endParaRPr lang="en-US" sz="4400" dirty="0"/>
          </a:p>
        </p:txBody>
      </p:sp>
      <p:sp>
        <p:nvSpPr>
          <p:cNvPr id="8" name="Shape 6"/>
          <p:cNvSpPr/>
          <p:nvPr/>
        </p:nvSpPr>
        <p:spPr>
          <a:xfrm>
            <a:off x="4800600" y="1965960"/>
            <a:ext cx="3383280" cy="2880360"/>
          </a:xfrm>
          <a:prstGeom prst="roundRect">
            <a:avLst>
              <a:gd name="adj" fmla="val 3492"/>
            </a:avLst>
          </a:prstGeom>
          <a:solidFill>
            <a:srgbClr val="FCF6EC"/>
          </a:solidFill>
          <a:ln/>
          <a:effectLst>
            <a:outerShdw blurRad="114300" dist="38100" dir="5400000" algn="bl" rotWithShape="0">
              <a:srgbClr val="6E655A">
                <a:alpha val="2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9" name="Text 7"/>
          <p:cNvSpPr/>
          <p:nvPr/>
        </p:nvSpPr>
        <p:spPr>
          <a:xfrm>
            <a:off x="5029200" y="2194560"/>
            <a:ext cx="29260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13544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WRAP</a:t>
            </a:r>
            <a:endParaRPr lang="en-US" sz="1800" dirty="0"/>
          </a:p>
        </p:txBody>
      </p:sp>
      <p:sp>
        <p:nvSpPr>
          <p:cNvPr id="10" name="Text 8"/>
          <p:cNvSpPr/>
          <p:nvPr/>
        </p:nvSpPr>
        <p:spPr>
          <a:xfrm>
            <a:off x="5029200" y="2697480"/>
            <a:ext cx="292608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20000"/>
              </a:lnSpc>
              <a:buNone/>
            </a:pPr>
            <a:r>
              <a:rPr lang="en-US" sz="1350" dirty="0">
                <a:solidFill>
                  <a:srgbClr val="2C3A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gives the everyday tools — helping residents stay well, handle setbacks, and advocate for themselves.</a:t>
            </a:r>
            <a:endParaRPr lang="en-US" sz="1350" dirty="0"/>
          </a:p>
        </p:txBody>
      </p:sp>
      <p:sp>
        <p:nvSpPr>
          <p:cNvPr id="11" name="Text 9"/>
          <p:cNvSpPr/>
          <p:nvPr/>
        </p:nvSpPr>
        <p:spPr>
          <a:xfrm>
            <a:off x="8202168" y="2926080"/>
            <a:ext cx="6400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4000" b="1" dirty="0">
                <a:solidFill>
                  <a:srgbClr val="DD6E4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=</a:t>
            </a:r>
            <a:endParaRPr lang="en-US" sz="4000" dirty="0"/>
          </a:p>
        </p:txBody>
      </p:sp>
      <p:sp>
        <p:nvSpPr>
          <p:cNvPr id="12" name="Shape 10"/>
          <p:cNvSpPr/>
          <p:nvPr/>
        </p:nvSpPr>
        <p:spPr>
          <a:xfrm>
            <a:off x="8778240" y="1965960"/>
            <a:ext cx="2770632" cy="2880360"/>
          </a:xfrm>
          <a:prstGeom prst="roundRect">
            <a:avLst>
              <a:gd name="adj" fmla="val 3630"/>
            </a:avLst>
          </a:prstGeom>
          <a:solidFill>
            <a:srgbClr val="13544F"/>
          </a:solidFill>
          <a:ln/>
          <a:effectLst>
            <a:outerShdw blurRad="114300" dist="38100" dir="5400000" algn="bl" rotWithShape="0">
              <a:srgbClr val="6E655A">
                <a:alpha val="2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3" name="Text 11"/>
          <p:cNvSpPr/>
          <p:nvPr/>
        </p:nvSpPr>
        <p:spPr>
          <a:xfrm>
            <a:off x="9006840" y="2212848"/>
            <a:ext cx="237744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Lasting recovery</a:t>
            </a:r>
            <a:endParaRPr lang="en-US" sz="1800" dirty="0"/>
          </a:p>
        </p:txBody>
      </p:sp>
      <p:sp>
        <p:nvSpPr>
          <p:cNvPr id="14" name="Text 12"/>
          <p:cNvSpPr/>
          <p:nvPr/>
        </p:nvSpPr>
        <p:spPr>
          <a:xfrm>
            <a:off x="9006840" y="2971800"/>
            <a:ext cx="2331720" cy="17373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20000"/>
              </a:lnSpc>
              <a:buNone/>
            </a:pPr>
            <a:r>
              <a:rPr lang="en-US" sz="1250" dirty="0">
                <a:solidFill>
                  <a:srgbClr val="DCEFE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Housing ends the crisis; WRAP sustains the wellness that keeps people housed.</a:t>
            </a:r>
            <a:endParaRPr lang="en-US" sz="1250" dirty="0"/>
          </a:p>
        </p:txBody>
      </p:sp>
      <p:sp>
        <p:nvSpPr>
          <p:cNvPr id="15" name="Shape 13"/>
          <p:cNvSpPr/>
          <p:nvPr/>
        </p:nvSpPr>
        <p:spPr>
          <a:xfrm>
            <a:off x="640080" y="5029200"/>
            <a:ext cx="10908792" cy="1234440"/>
          </a:xfrm>
          <a:prstGeom prst="roundRect">
            <a:avLst>
              <a:gd name="adj" fmla="val 8148"/>
            </a:avLst>
          </a:prstGeom>
          <a:solidFill>
            <a:srgbClr val="EFE0CB"/>
          </a:solidFill>
          <a:ln/>
          <a:effectLst>
            <a:outerShdw blurRad="114300" dist="38100" dir="5400000" algn="bl" rotWithShape="0">
              <a:srgbClr val="6E655A">
                <a:alpha val="2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6" name="Text 14"/>
          <p:cNvSpPr/>
          <p:nvPr/>
        </p:nvSpPr>
        <p:spPr>
          <a:xfrm>
            <a:off x="914400" y="5166360"/>
            <a:ext cx="2743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b="1" kern="0" spc="200" dirty="0">
                <a:solidFill>
                  <a:srgbClr val="DD6E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Shared DNA</a:t>
            </a:r>
            <a:endParaRPr lang="en-US" sz="1250" dirty="0"/>
          </a:p>
        </p:txBody>
      </p:sp>
      <p:sp>
        <p:nvSpPr>
          <p:cNvPr id="17" name="Text 15"/>
          <p:cNvSpPr/>
          <p:nvPr/>
        </p:nvSpPr>
        <p:spPr>
          <a:xfrm>
            <a:off x="914400" y="5504688"/>
            <a:ext cx="104241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400" dirty="0">
                <a:solidFill>
                  <a:srgbClr val="2C3A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Both are voluntary • strengths-based • client-driven • non-coercive • recovery-oriented. Peer support bridges the two into “wrap-around” recovery housing.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502920"/>
            <a:ext cx="73152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50" b="1" kern="0" spc="300" dirty="0">
                <a:solidFill>
                  <a:srgbClr val="DD6E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MAKING IT REAL</a:t>
            </a:r>
            <a:endParaRPr lang="en-US" sz="1250" dirty="0"/>
          </a:p>
        </p:txBody>
      </p:sp>
      <p:sp>
        <p:nvSpPr>
          <p:cNvPr id="3" name="Text 0"/>
          <p:cNvSpPr>
            <a:spLocks noGrp="1"/>
          </p:cNvSpPr>
          <p:nvPr>
            <p:ph type="title" idx="100" hasCustomPrompt="1"/>
          </p:nvPr>
        </p:nvSpPr>
        <p:spPr>
          <a:xfrm>
            <a:off x="640080" y="457200"/>
            <a:ext cx="1088136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3000" b="1" dirty="0">
                <a:solidFill>
                  <a:srgbClr val="2C3A3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Putting it into practice — five moves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640080" y="1828800"/>
            <a:ext cx="10908792" cy="822960"/>
          </a:xfrm>
          <a:prstGeom prst="roundRect">
            <a:avLst>
              <a:gd name="adj" fmla="val 12222"/>
            </a:avLst>
          </a:prstGeom>
          <a:solidFill>
            <a:srgbClr val="FCF6EC"/>
          </a:solidFill>
          <a:ln/>
          <a:effectLst>
            <a:outerShdw blurRad="114300" dist="38100" dir="5400000" algn="bl" rotWithShape="0">
              <a:srgbClr val="6E655A">
                <a:alpha val="2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868680" y="2011680"/>
            <a:ext cx="457200" cy="457200"/>
          </a:xfrm>
          <a:prstGeom prst="ellipse">
            <a:avLst/>
          </a:prstGeom>
          <a:solidFill>
            <a:srgbClr val="1E7A78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868680" y="2011680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7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1572768" y="1901952"/>
            <a:ext cx="3108960" cy="6766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50" b="1" dirty="0">
                <a:solidFill>
                  <a:srgbClr val="13544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Keep it voluntary</a:t>
            </a:r>
            <a:endParaRPr lang="en-US" sz="1550" dirty="0"/>
          </a:p>
        </p:txBody>
      </p:sp>
      <p:sp>
        <p:nvSpPr>
          <p:cNvPr id="8" name="Text 6"/>
          <p:cNvSpPr/>
          <p:nvPr/>
        </p:nvSpPr>
        <p:spPr>
          <a:xfrm>
            <a:off x="4754880" y="1901952"/>
            <a:ext cx="6583680" cy="6766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5000"/>
              </a:lnSpc>
              <a:buNone/>
            </a:pPr>
            <a:r>
              <a:rPr lang="en-US" sz="1300" dirty="0">
                <a:solidFill>
                  <a:srgbClr val="2C3A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 readiness tests, no forced participation. Choice is what makes both models work.</a:t>
            </a:r>
            <a:endParaRPr lang="en-US" sz="1300" dirty="0"/>
          </a:p>
        </p:txBody>
      </p:sp>
      <p:sp>
        <p:nvSpPr>
          <p:cNvPr id="9" name="Shape 7"/>
          <p:cNvSpPr/>
          <p:nvPr/>
        </p:nvSpPr>
        <p:spPr>
          <a:xfrm>
            <a:off x="640080" y="2724912"/>
            <a:ext cx="10908792" cy="822960"/>
          </a:xfrm>
          <a:prstGeom prst="roundRect">
            <a:avLst>
              <a:gd name="adj" fmla="val 12222"/>
            </a:avLst>
          </a:prstGeom>
          <a:solidFill>
            <a:srgbClr val="FCF6EC"/>
          </a:solidFill>
          <a:ln/>
          <a:effectLst>
            <a:outerShdw blurRad="114300" dist="38100" dir="5400000" algn="bl" rotWithShape="0">
              <a:srgbClr val="6E655A">
                <a:alpha val="2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0" name="Shape 8"/>
          <p:cNvSpPr/>
          <p:nvPr/>
        </p:nvSpPr>
        <p:spPr>
          <a:xfrm>
            <a:off x="868680" y="2907792"/>
            <a:ext cx="457200" cy="457200"/>
          </a:xfrm>
          <a:prstGeom prst="ellipse">
            <a:avLst/>
          </a:prstGeom>
          <a:solidFill>
            <a:srgbClr val="DD6E4C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868680" y="2907792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7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</a:t>
            </a:r>
            <a:endParaRPr lang="en-US" sz="1700" dirty="0"/>
          </a:p>
        </p:txBody>
      </p:sp>
      <p:sp>
        <p:nvSpPr>
          <p:cNvPr id="12" name="Text 10"/>
          <p:cNvSpPr/>
          <p:nvPr/>
        </p:nvSpPr>
        <p:spPr>
          <a:xfrm>
            <a:off x="1572768" y="2798064"/>
            <a:ext cx="3108960" cy="6766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50" b="1" dirty="0">
                <a:solidFill>
                  <a:srgbClr val="13544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Lower the barriers</a:t>
            </a:r>
            <a:endParaRPr lang="en-US" sz="1550" dirty="0"/>
          </a:p>
        </p:txBody>
      </p:sp>
      <p:sp>
        <p:nvSpPr>
          <p:cNvPr id="13" name="Text 11"/>
          <p:cNvSpPr/>
          <p:nvPr/>
        </p:nvSpPr>
        <p:spPr>
          <a:xfrm>
            <a:off x="4754880" y="2798064"/>
            <a:ext cx="6583680" cy="6766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5000"/>
              </a:lnSpc>
              <a:buNone/>
            </a:pPr>
            <a:r>
              <a:rPr lang="en-US" sz="1300" dirty="0">
                <a:solidFill>
                  <a:srgbClr val="2C3A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Adopt low-barrier intake and separate keeping housing from accepting services.</a:t>
            </a:r>
            <a:endParaRPr lang="en-US" sz="1300" dirty="0"/>
          </a:p>
        </p:txBody>
      </p:sp>
      <p:sp>
        <p:nvSpPr>
          <p:cNvPr id="14" name="Shape 12"/>
          <p:cNvSpPr/>
          <p:nvPr/>
        </p:nvSpPr>
        <p:spPr>
          <a:xfrm>
            <a:off x="640080" y="3621024"/>
            <a:ext cx="10908792" cy="822960"/>
          </a:xfrm>
          <a:prstGeom prst="roundRect">
            <a:avLst>
              <a:gd name="adj" fmla="val 12222"/>
            </a:avLst>
          </a:prstGeom>
          <a:solidFill>
            <a:srgbClr val="FCF6EC"/>
          </a:solidFill>
          <a:ln/>
          <a:effectLst>
            <a:outerShdw blurRad="114300" dist="38100" dir="5400000" algn="bl" rotWithShape="0">
              <a:srgbClr val="6E655A">
                <a:alpha val="2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5" name="Shape 13"/>
          <p:cNvSpPr/>
          <p:nvPr/>
        </p:nvSpPr>
        <p:spPr>
          <a:xfrm>
            <a:off x="868680" y="3803904"/>
            <a:ext cx="457200" cy="457200"/>
          </a:xfrm>
          <a:prstGeom prst="ellipse">
            <a:avLst/>
          </a:prstGeom>
          <a:solidFill>
            <a:srgbClr val="1E7A78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6" name="Text 14"/>
          <p:cNvSpPr/>
          <p:nvPr/>
        </p:nvSpPr>
        <p:spPr>
          <a:xfrm>
            <a:off x="868680" y="3803904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7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</a:t>
            </a:r>
            <a:endParaRPr lang="en-US" sz="1700" dirty="0"/>
          </a:p>
        </p:txBody>
      </p:sp>
      <p:sp>
        <p:nvSpPr>
          <p:cNvPr id="17" name="Text 15"/>
          <p:cNvSpPr/>
          <p:nvPr/>
        </p:nvSpPr>
        <p:spPr>
          <a:xfrm>
            <a:off x="1572768" y="3694176"/>
            <a:ext cx="3108960" cy="6766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50" b="1" dirty="0">
                <a:solidFill>
                  <a:srgbClr val="13544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Invest in peers</a:t>
            </a:r>
            <a:endParaRPr lang="en-US" sz="1550" dirty="0"/>
          </a:p>
        </p:txBody>
      </p:sp>
      <p:sp>
        <p:nvSpPr>
          <p:cNvPr id="18" name="Text 16"/>
          <p:cNvSpPr/>
          <p:nvPr/>
        </p:nvSpPr>
        <p:spPr>
          <a:xfrm>
            <a:off x="4754880" y="3694176"/>
            <a:ext cx="6583680" cy="6766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5000"/>
              </a:lnSpc>
              <a:buNone/>
            </a:pPr>
            <a:r>
              <a:rPr lang="en-US" sz="1300" dirty="0">
                <a:solidFill>
                  <a:srgbClr val="2C3A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Use certified WRAP facilitators and official materials — and offer refreshers to sustain gains.</a:t>
            </a:r>
            <a:endParaRPr lang="en-US" sz="1300" dirty="0"/>
          </a:p>
        </p:txBody>
      </p:sp>
      <p:sp>
        <p:nvSpPr>
          <p:cNvPr id="19" name="Shape 17"/>
          <p:cNvSpPr/>
          <p:nvPr/>
        </p:nvSpPr>
        <p:spPr>
          <a:xfrm>
            <a:off x="640080" y="4517136"/>
            <a:ext cx="10908792" cy="822960"/>
          </a:xfrm>
          <a:prstGeom prst="roundRect">
            <a:avLst>
              <a:gd name="adj" fmla="val 12222"/>
            </a:avLst>
          </a:prstGeom>
          <a:solidFill>
            <a:srgbClr val="FCF6EC"/>
          </a:solidFill>
          <a:ln/>
          <a:effectLst>
            <a:outerShdw blurRad="114300" dist="38100" dir="5400000" algn="bl" rotWithShape="0">
              <a:srgbClr val="6E655A">
                <a:alpha val="2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0" name="Shape 18"/>
          <p:cNvSpPr/>
          <p:nvPr/>
        </p:nvSpPr>
        <p:spPr>
          <a:xfrm>
            <a:off x="868680" y="4700016"/>
            <a:ext cx="457200" cy="457200"/>
          </a:xfrm>
          <a:prstGeom prst="ellipse">
            <a:avLst/>
          </a:prstGeom>
          <a:solidFill>
            <a:srgbClr val="DD6E4C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1" name="Text 19"/>
          <p:cNvSpPr/>
          <p:nvPr/>
        </p:nvSpPr>
        <p:spPr>
          <a:xfrm>
            <a:off x="868680" y="4700016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7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</a:t>
            </a:r>
            <a:endParaRPr lang="en-US" sz="1700" dirty="0"/>
          </a:p>
        </p:txBody>
      </p:sp>
      <p:sp>
        <p:nvSpPr>
          <p:cNvPr id="22" name="Text 20"/>
          <p:cNvSpPr/>
          <p:nvPr/>
        </p:nvSpPr>
        <p:spPr>
          <a:xfrm>
            <a:off x="1572768" y="4590288"/>
            <a:ext cx="3108960" cy="6766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50" b="1" dirty="0">
                <a:solidFill>
                  <a:srgbClr val="13544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Integrate harm reduction</a:t>
            </a:r>
            <a:endParaRPr lang="en-US" sz="1550" dirty="0"/>
          </a:p>
        </p:txBody>
      </p:sp>
      <p:sp>
        <p:nvSpPr>
          <p:cNvPr id="23" name="Text 21"/>
          <p:cNvSpPr/>
          <p:nvPr/>
        </p:nvSpPr>
        <p:spPr>
          <a:xfrm>
            <a:off x="4754880" y="4590288"/>
            <a:ext cx="6583680" cy="6766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5000"/>
              </a:lnSpc>
              <a:buNone/>
            </a:pPr>
            <a:r>
              <a:rPr lang="en-US" sz="1300" dirty="0">
                <a:solidFill>
                  <a:srgbClr val="2C3A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Back it with clear policy, staff training and community education.</a:t>
            </a:r>
            <a:endParaRPr lang="en-US" sz="1300" dirty="0"/>
          </a:p>
        </p:txBody>
      </p:sp>
      <p:sp>
        <p:nvSpPr>
          <p:cNvPr id="24" name="Shape 22"/>
          <p:cNvSpPr/>
          <p:nvPr/>
        </p:nvSpPr>
        <p:spPr>
          <a:xfrm>
            <a:off x="640080" y="5413248"/>
            <a:ext cx="10908792" cy="822960"/>
          </a:xfrm>
          <a:prstGeom prst="roundRect">
            <a:avLst>
              <a:gd name="adj" fmla="val 12222"/>
            </a:avLst>
          </a:prstGeom>
          <a:solidFill>
            <a:srgbClr val="FCF6EC"/>
          </a:solidFill>
          <a:ln/>
          <a:effectLst>
            <a:outerShdw blurRad="114300" dist="38100" dir="5400000" algn="bl" rotWithShape="0">
              <a:srgbClr val="6E655A">
                <a:alpha val="2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5" name="Shape 23"/>
          <p:cNvSpPr/>
          <p:nvPr/>
        </p:nvSpPr>
        <p:spPr>
          <a:xfrm>
            <a:off x="868680" y="5596128"/>
            <a:ext cx="457200" cy="457200"/>
          </a:xfrm>
          <a:prstGeom prst="ellipse">
            <a:avLst/>
          </a:prstGeom>
          <a:solidFill>
            <a:srgbClr val="1E7A78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6" name="Text 24"/>
          <p:cNvSpPr/>
          <p:nvPr/>
        </p:nvSpPr>
        <p:spPr>
          <a:xfrm>
            <a:off x="868680" y="5596128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7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</a:t>
            </a:r>
            <a:endParaRPr lang="en-US" sz="1700" dirty="0"/>
          </a:p>
        </p:txBody>
      </p:sp>
      <p:sp>
        <p:nvSpPr>
          <p:cNvPr id="27" name="Text 25"/>
          <p:cNvSpPr/>
          <p:nvPr/>
        </p:nvSpPr>
        <p:spPr>
          <a:xfrm>
            <a:off x="1572768" y="5486400"/>
            <a:ext cx="3108960" cy="6766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50" b="1" dirty="0">
                <a:solidFill>
                  <a:srgbClr val="13544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Measure what matters</a:t>
            </a:r>
            <a:endParaRPr lang="en-US" sz="1550" dirty="0"/>
          </a:p>
        </p:txBody>
      </p:sp>
      <p:sp>
        <p:nvSpPr>
          <p:cNvPr id="28" name="Text 26"/>
          <p:cNvSpPr/>
          <p:nvPr/>
        </p:nvSpPr>
        <p:spPr>
          <a:xfrm>
            <a:off x="4754880" y="5486400"/>
            <a:ext cx="6583680" cy="6766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5000"/>
              </a:lnSpc>
              <a:buNone/>
            </a:pPr>
            <a:r>
              <a:rPr lang="en-US" sz="1300" dirty="0">
                <a:solidFill>
                  <a:srgbClr val="2C3A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Track housing retention, ER/EMS use and resident wellbeing to prove impact.</a:t>
            </a:r>
            <a:endParaRPr lang="en-US" sz="13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</TotalTime>
  <Words>2019</Words>
  <Application>Microsoft Office PowerPoint</Application>
  <PresentationFormat>Widescreen</PresentationFormat>
  <Paragraphs>165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Georgia</vt:lpstr>
      <vt:lpstr>Office Theme</vt:lpstr>
      <vt:lpstr>Wellness Recovery Action Plan &amp; Housing First</vt:lpstr>
      <vt:lpstr>Why shelters are rethinking the old model</vt:lpstr>
      <vt:lpstr>What is a Wellness Recovery Action Plan?</vt:lpstr>
      <vt:lpstr>A personal toolbox, delivered by peers</vt:lpstr>
      <vt:lpstr>What is Housing First?</vt:lpstr>
      <vt:lpstr>Housing First: the results are striking</vt:lpstr>
      <vt:lpstr>Benefits ripple across the whole shelter</vt:lpstr>
      <vt:lpstr>Better together: housing plus wellness</vt:lpstr>
      <vt:lpstr>Putting it into practice — five moves</vt:lpstr>
      <vt:lpstr>Stability first, recovery for the long run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WRAP of DC</dc:creator>
  <cp:lastModifiedBy>WRAP of DC</cp:lastModifiedBy>
  <cp:revision>1</cp:revision>
  <dcterms:created xsi:type="dcterms:W3CDTF">2026-07-02T13:00:24Z</dcterms:created>
  <dcterms:modified xsi:type="dcterms:W3CDTF">2026-07-02T13:27:08Z</dcterms:modified>
</cp:coreProperties>
</file>