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this is peer-to-peer, not clinical advice.
• Step One: admitting powerlessness and unmanageability.
• WRAP: a self-directed wellness plan created by Mary Ellen Copeland.
• Thesis: WRAP gives Step One honesty a daily, practical 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Define both tools plainly before connecting them.
• Step One is about truth-telling; WRAP is about acting on that truth.
• Stress that WRAP is self-directed — ownership mirrors personal recovery work.
• Neither replaces a sponsor, group, or treatment.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Walk the six sections quickly — details come later.
• Wellness Toolbox sits underneath all six as the menu of coping actions.
• Each section is written in the person’s own words.
• Point out how each maps onto self-honesty in Step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One can feel abstract; WRAP makes it concrete.
• Invite people to list three triggers they already know.
• Naming limits is surrender in practical form.
• Reassure: a crisis plan is preparation, not prediction of failure.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Daily Maintenance mirrors “just for today” thinking.
• Keep the list short enough to actually do.
• Skipped basics often precede a slip — this is early evidence.
• Encourage reviewing the list each morning or at night.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Relapse is usually a sequence, not a single moment.
• WRAP inserts choice points between trigger and use.
• Ask the group to name one personal early warning sign.
• Telling someone early is the key link to Step Two and beyond.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toolbox is the menu every other WRAP section draws from.
• Build it while calm, not during a craving.
• Keep a copy on the phone — accessible in the moment.
• Tie to Step One: surrender creates space that must be filled.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Write this plan on a good day, not a bad one.
• Share it with the people named in it.
• Include what does NOT help — often the most useful part.
• This is Step One in action: asking for help before the emergency.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These are the practical payoffs — keep it grounded, not salesy.
• Shame reduction is often the biggest reported benefit.
• Agency and powerlessness are compatible, not contradictory.
• WRAP supports the steps; it does not replace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Give a concrete, low-effort on-ramp.
• One page is enough to start — perfection blocks progress.
• Suggest reviewing WRAP with a sponsor or peer specialist.
• Weekly review keeps it a living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with the core message, then open the floor.
• Remind: WRAP is self-directed and personal — no two plans match.
• Offer to share a blank WRAP template.
• Encourage bringing the plan to a sponsor or peer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15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2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c3ac5020-ac41-4a10-ac0a-d6faf5d27439/259788f92fb14133.jpg"/>
          <p:cNvPicPr>
            <a:picLocks noChangeAspect="1"/>
          </p:cNvPicPr>
          <p:nvPr/>
        </p:nvPicPr>
        <p:blipFill>
          <a:blip r:embed="rId3"/>
          <a:srcRect l="48500" r="998"/>
          <a:stretch/>
        </p:blipFill>
        <p:spPr>
          <a:xfrm>
            <a:off x="6035040" y="0"/>
            <a:ext cx="61539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3A23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731520" y="137160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31520" y="2103120"/>
            <a:ext cx="5120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&amp; the First Step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393192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supports the honesty, surrender, and daily practice that Step One asks of us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31520" y="539496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peer-to-peer guide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tools, one starting point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5120640" cy="4206240"/>
          </a:xfrm>
          <a:prstGeom prst="roundRect">
            <a:avLst>
              <a:gd name="adj" fmla="val 130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book-989ca55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83080" y="205740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First Step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97280" y="2834640"/>
            <a:ext cx="44805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Admitting powerlessness over the substance or behavior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how life became unmanageable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rigorous honesty and self-knowledge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foundation, not a one-time event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309360" y="1645920"/>
            <a:ext cx="5120640" cy="4206240"/>
          </a:xfrm>
          <a:prstGeom prst="roundRect">
            <a:avLst>
              <a:gd name="adj" fmla="val 130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1/workspace/output/_anthropic_assets/icon-book-compass-061d93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201168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360920" y="205740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6675120" y="2834640"/>
            <a:ext cx="44805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self-written plan for staying well day to day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sections, from a Wellness Toolbox to a Crisis Plan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Evidence-informed peer practice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own it — no one writes it for you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sections of WRAP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69164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clock-367337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47672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" y="246888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05840" y="28346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do every day to stay well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389120" y="169164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1/workspace/output/_anthropic_assets/icon-alert-bd60c01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947672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3440" y="246888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663440" y="28346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events that can unsettle me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46720" y="169164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1/workspace/output/_anthropic_assets/icon-lightbulb-8e7214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0" y="1947672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21040" y="246888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8321040" y="28346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I can catch early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731520" y="384048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/agent/turn1/workspace/output/_anthropic_assets/icon-shield-2c562d2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4096512"/>
            <a:ext cx="457200" cy="457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05840" y="46177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Things Break Down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1005840" y="498348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I am slipping, and what helps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389120" y="384048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/agent/turn1/workspace/output/_anthropic_assets/icon-heart-0b9f04e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440" y="4096512"/>
            <a:ext cx="457200" cy="4572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663440" y="46177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Plan</a:t>
            </a:r>
            <a:endParaRPr lang="en-US" sz="1500" dirty="0"/>
          </a:p>
        </p:txBody>
      </p:sp>
      <p:sp>
        <p:nvSpPr>
          <p:cNvPr id="23" name="Text 16"/>
          <p:cNvSpPr/>
          <p:nvPr/>
        </p:nvSpPr>
        <p:spPr>
          <a:xfrm>
            <a:off x="4663440" y="498348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others should do if I cannot decide</a:t>
            </a:r>
            <a:endParaRPr lang="en-US" sz="1150" dirty="0"/>
          </a:p>
        </p:txBody>
      </p:sp>
      <p:sp>
        <p:nvSpPr>
          <p:cNvPr id="24" name="Shape 17"/>
          <p:cNvSpPr/>
          <p:nvPr/>
        </p:nvSpPr>
        <p:spPr>
          <a:xfrm>
            <a:off x="8046720" y="384048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/agent/turn1/workspace/output/_anthropic_assets/icon-people-team-a121ba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1040" y="4096512"/>
            <a:ext cx="457200" cy="4572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321040" y="46177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Post-Crisis Plan</a:t>
            </a:r>
            <a:endParaRPr lang="en-US" sz="1500" dirty="0"/>
          </a:p>
        </p:txBody>
      </p:sp>
      <p:sp>
        <p:nvSpPr>
          <p:cNvPr id="27" name="Text 19"/>
          <p:cNvSpPr/>
          <p:nvPr/>
        </p:nvSpPr>
        <p:spPr>
          <a:xfrm>
            <a:off x="8321040" y="498348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 return to my routine and supports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One asks: what is unmanageable?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34440" y="96012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turns that question into a written, specific inventory</a:t>
            </a:r>
            <a:endParaRPr lang="en-US" sz="1400" dirty="0"/>
          </a:p>
        </p:txBody>
      </p:sp>
      <p:pic>
        <p:nvPicPr>
          <p:cNvPr id="5" name="Image 0" descr="/tmp/htmlgen-assets/c3ac5020-ac41-4a10-ac0a-d6faf5d27439/a035848428704b4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520" y="1737360"/>
            <a:ext cx="4754880" cy="35661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544068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“Unmanageable” stops being a feeling and becomes a list I can look at.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943600" y="1828800"/>
            <a:ext cx="548640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/agent/turn1/workspace/output/_anthropic_assets/icon-alert-bd60c01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210312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903720" y="1938528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name the people, places, and pressures I cannot control.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943600" y="3063240"/>
            <a:ext cx="548640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2" descr="/agent/turn1/workspace/output/_anthropic_assets/icon-lightbulb-8e7214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3337560"/>
            <a:ext cx="502920" cy="5029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903720" y="3172968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show how quickly my thinking changes.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5943600" y="4297680"/>
            <a:ext cx="548640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3" descr="/agent/turn1/workspace/output/_anthropic_assets/icon-shield-2c562d2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4572000"/>
            <a:ext cx="502920" cy="5029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903720" y="4407408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crisis plan admits there are moments I cannot manage alone.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5943600" y="5532120"/>
            <a:ext cx="5486400" cy="777240"/>
          </a:xfrm>
          <a:prstGeom prst="roundRect">
            <a:avLst>
              <a:gd name="adj" fmla="val 7059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217920" y="553212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it down is an act of honesty, not defeat.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 = one day at a time, written down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1069848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7280" y="1920240"/>
            <a:ext cx="10058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One is renewed each morning. A Daily Maintenance List gives that renewal a shape: the small actions that keep me well before willpower is ever tested.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3794760"/>
            <a:ext cx="338328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" y="40233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me well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4480560"/>
            <a:ext cx="2834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Meeting, prayer or reflection, sleep, meals, movement, honest check-in with one person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9120" y="3794760"/>
            <a:ext cx="3383280" cy="2286000"/>
          </a:xfrm>
          <a:prstGeom prst="roundRect">
            <a:avLst>
              <a:gd name="adj" fmla="val 240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63440" y="40233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for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63440" y="4480560"/>
            <a:ext cx="2834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Isolating, skipping meals, doom-scrolling, resentment rehearsals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46720" y="3794760"/>
            <a:ext cx="338328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21040" y="40233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today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21040" y="4480560"/>
            <a:ext cx="2834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call, one gratitude note, one thing for someone else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A2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Catching the slip before the drink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34440" y="96012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give Step One honesty a head start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103120"/>
            <a:ext cx="2514600" cy="2651760"/>
          </a:xfrm>
          <a:prstGeom prst="roundRect">
            <a:avLst>
              <a:gd name="adj" fmla="val 2182"/>
            </a:avLst>
          </a:prstGeom>
          <a:solidFill>
            <a:srgbClr val="4A2E29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228600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3611880"/>
            <a:ext cx="2057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event I cannot control happens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520440" y="2103120"/>
            <a:ext cx="2514600" cy="2651760"/>
          </a:xfrm>
          <a:prstGeom prst="roundRect">
            <a:avLst>
              <a:gd name="adj" fmla="val 2182"/>
            </a:avLst>
          </a:prstGeom>
          <a:solidFill>
            <a:srgbClr val="4A2E29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749040" y="228600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3749040" y="32004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49040" y="3611880"/>
            <a:ext cx="2057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Irritability, secrecy, skipping meetings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09360" y="2103120"/>
            <a:ext cx="2514600" cy="2651760"/>
          </a:xfrm>
          <a:prstGeom prst="roundRect">
            <a:avLst>
              <a:gd name="adj" fmla="val 2182"/>
            </a:avLst>
          </a:prstGeom>
          <a:solidFill>
            <a:srgbClr val="4A2E29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37960" y="228600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6537960" y="32004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537960" y="3611880"/>
            <a:ext cx="2057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pull a tool from my Wellness Toolbox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9098280" y="2103120"/>
            <a:ext cx="2514600" cy="2651760"/>
          </a:xfrm>
          <a:prstGeom prst="roundRect">
            <a:avLst>
              <a:gd name="adj" fmla="val 2182"/>
            </a:avLst>
          </a:prstGeom>
          <a:solidFill>
            <a:srgbClr val="4A2E29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326880" y="228600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9326880" y="32004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326880" y="3611880"/>
            <a:ext cx="2057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tell someone before I act on it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31520" y="521208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Powerlessness over the substance does not mean powerlessness over the next small choice.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Wellness Toolbox replaces the old solution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5029200" cy="4206240"/>
          </a:xfrm>
          <a:prstGeom prst="roundRect">
            <a:avLst>
              <a:gd name="adj" fmla="val 130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lightbulb-8e7214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5740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2697480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goes in it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97280" y="3200400"/>
            <a:ext cx="43891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my sponsor or a peer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a meeting — in person or online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Walk, stretch, eat, sleep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— journal, inventory, gratitude list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Prayer, meditation, quiet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Service: help someone else today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17920" y="1737360"/>
            <a:ext cx="5212080" cy="4206240"/>
          </a:xfrm>
          <a:prstGeom prst="roundRect">
            <a:avLst>
              <a:gd name="adj" fmla="val 1304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583680" y="20574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 for Step One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583680" y="2651760"/>
            <a:ext cx="44805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3A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Admitting powerlessness leaves a gap where the substance used to go.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3A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toolbox fills that gap with something I chose while I was well.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3A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deciding under pressure — the decision is already made.</a:t>
            </a:r>
            <a:endParaRPr lang="en-US" sz="13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50" dirty="0">
                <a:solidFill>
                  <a:srgbClr val="3A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Repetition turns tools into habits, and habits into a new default.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crisis plan is surrender, planned in advance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1069848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heart-0b9f04e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5740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65960" y="1783080"/>
            <a:ext cx="9144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One admits there are moments I cannot be trusted to decide for myself. A crisis plan names who decides instead — while I am still well enough to choose them.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31520" y="3337560"/>
            <a:ext cx="521208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05840" y="34747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 want called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05840" y="3867912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Sponsor, home group contact, family member, counselor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17920" y="3337560"/>
            <a:ext cx="521208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92240" y="34747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helps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492240" y="3867912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Quiet, a ride to a meeting, company, reminders of why I started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31520" y="4754880"/>
            <a:ext cx="521208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05840" y="48920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does not help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005840" y="5285232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Lectures, shame, being left alone, access to money or keys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217920" y="4754880"/>
            <a:ext cx="521208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492240" y="48920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I am okay again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492240" y="5285232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I am steady, and how I restart Daily Maintenance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person working Step One gains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69164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book-989ca55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2024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" y="2441448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Honesty with evidence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005840" y="2807208"/>
            <a:ext cx="2834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Patterns on paper are harder to argue with than memory.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389120" y="169164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1/workspace/output/_anthropic_assets/icon-heart-0b9f04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92024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3440" y="2441448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 shame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4663440" y="2807208"/>
            <a:ext cx="2834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become data, not moral failure.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46720" y="169164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1/workspace/output/_anthropic_assets/icon-people-team-a121ba0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0" y="192024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21040" y="2441448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Faster help-seeking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8321040" y="2807208"/>
            <a:ext cx="2834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list of people shortens the gap before I reach out.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731520" y="384048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/agent/turn1/workspace/output/_anthropic_assets/icon-clock-367337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4069080"/>
            <a:ext cx="457200" cy="457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05840" y="4590288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 between meetings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1005840" y="4956048"/>
            <a:ext cx="2834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practice on the days nothing is scheduled.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389120" y="384048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/agent/turn1/workspace/output/_anthropic_assets/icon-shield-2c562d2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440" y="4069080"/>
            <a:ext cx="457200" cy="4572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663440" y="4590288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sense of agency</a:t>
            </a:r>
            <a:endParaRPr lang="en-US" sz="1450" dirty="0"/>
          </a:p>
        </p:txBody>
      </p:sp>
      <p:sp>
        <p:nvSpPr>
          <p:cNvPr id="23" name="Text 16"/>
          <p:cNvSpPr/>
          <p:nvPr/>
        </p:nvSpPr>
        <p:spPr>
          <a:xfrm>
            <a:off x="4663440" y="4956048"/>
            <a:ext cx="2834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powerless over the substance, not over my plan.</a:t>
            </a:r>
            <a:endParaRPr lang="en-US" sz="1150" dirty="0"/>
          </a:p>
        </p:txBody>
      </p:sp>
      <p:sp>
        <p:nvSpPr>
          <p:cNvPr id="24" name="Shape 17"/>
          <p:cNvSpPr/>
          <p:nvPr/>
        </p:nvSpPr>
        <p:spPr>
          <a:xfrm>
            <a:off x="8046720" y="3840480"/>
            <a:ext cx="33832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/agent/turn1/workspace/output/_anthropic_assets/icon-book-compass-061d93a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1040" y="4069080"/>
            <a:ext cx="457200" cy="4572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321040" y="4590288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bridge to Step Two</a:t>
            </a:r>
            <a:endParaRPr lang="en-US" sz="1450" dirty="0"/>
          </a:p>
        </p:txBody>
      </p:sp>
      <p:sp>
        <p:nvSpPr>
          <p:cNvPr id="27" name="Text 19"/>
          <p:cNvSpPr/>
          <p:nvPr/>
        </p:nvSpPr>
        <p:spPr>
          <a:xfrm>
            <a:off x="8321040" y="4956048"/>
            <a:ext cx="2834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Admitting I need outside help leads naturally onward.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34440" y="384048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A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small this week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1920240" cy="1005840"/>
          </a:xfrm>
          <a:prstGeom prst="roundRect">
            <a:avLst>
              <a:gd name="adj" fmla="val 5455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73736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834640" y="1737360"/>
            <a:ext cx="85953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154680" y="1737360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five things that keep you well — that is your Daily Maintenance List.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2907792"/>
            <a:ext cx="1920240" cy="1005840"/>
          </a:xfrm>
          <a:prstGeom prst="roundRect">
            <a:avLst>
              <a:gd name="adj" fmla="val 5455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1520" y="2907792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2–3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834640" y="2907792"/>
            <a:ext cx="85953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154680" y="2907792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three triggers and three early warning signs you already recognize.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1520" y="4078224"/>
            <a:ext cx="1920240" cy="1005840"/>
          </a:xfrm>
          <a:prstGeom prst="roundRect">
            <a:avLst>
              <a:gd name="adj" fmla="val 5455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31520" y="4078224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4–5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834640" y="4078224"/>
            <a:ext cx="85953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154680" y="4078224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Wellness Toolbox of ten actions you would actually do.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5248656"/>
            <a:ext cx="1920240" cy="1005840"/>
          </a:xfrm>
          <a:prstGeom prst="roundRect">
            <a:avLst>
              <a:gd name="adj" fmla="val 5455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31520" y="5248656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6–7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2834640" y="5248656"/>
            <a:ext cx="85953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154680" y="5248656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supporters, ask them, and share one page with your sponsor.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1520" y="635508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4A3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it weekly. A plan you never reread is just paperwork.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3A2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c3ac5020-ac41-4a10-ac0a-d6faf5d27439/259788f92fb1413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680960" cy="6858000"/>
          </a:xfrm>
          <a:prstGeom prst="rect">
            <a:avLst/>
          </a:prstGeom>
          <a:solidFill>
            <a:srgbClr val="3A2320">
              <a:alpha val="9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914400" y="173736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14400" y="2514600"/>
            <a:ext cx="60350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3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One tells the truth.</a:t>
            </a:r>
            <a:endParaRPr lang="en-US" sz="33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3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helps me live it.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914400" y="443484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Powerless over the substance. Not powerless over the plan, the phone call, or the next right action.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1374</Words>
  <Application>Microsoft Office PowerPoint</Application>
  <PresentationFormat>Widescreen</PresentationFormat>
  <Paragraphs>128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2026-09-25T22:50:15Z</dcterms:created>
  <dcterms:modified xsi:type="dcterms:W3CDTF">2026-09-25T23:04:17Z</dcterms:modified>
</cp:coreProperties>
</file>