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eer Case Managers: Enhancing Collaboration and Coordination in Care" id="{AA190BFD-49E9-4789-9FD1-978D97C7A052}">
          <p14:sldIdLst>
            <p14:sldId id="2561"/>
            <p14:sldId id="2562"/>
          </p14:sldIdLst>
        </p14:section>
        <p14:section name="Understanding the Role of Peer Case Managers" id="{6FB09E5B-665D-498A-9B53-F7796DF6E5A5}">
          <p14:sldIdLst>
            <p14:sldId id="2563"/>
            <p14:sldId id="2564"/>
            <p14:sldId id="2565"/>
          </p14:sldIdLst>
        </p14:section>
        <p14:section name="Importance of Collaboration in Peer Case Management" id="{2962FF50-D34C-4F61-BA82-79AF78A9DD65}">
          <p14:sldIdLst>
            <p14:sldId id="2566"/>
            <p14:sldId id="2567"/>
            <p14:sldId id="2568"/>
            <p14:sldId id="2569"/>
          </p14:sldIdLst>
        </p14:section>
        <p14:section name="Coordination Strategies for Peer Case Managers" id="{8D25BDB6-FF48-4CAC-8B2B-B7080A75C429}">
          <p14:sldIdLst>
            <p14:sldId id="2570"/>
            <p14:sldId id="2571"/>
            <p14:sldId id="2572"/>
            <p14:sldId id="2573"/>
          </p14:sldIdLst>
        </p14:section>
        <p14:section name="Challenges and Best Practices in Collaboration and Coordination" id="{A07424D8-EF0A-41F4-BA3F-579E60BC35E7}">
          <p14:sldIdLst>
            <p14:sldId id="2574"/>
            <p14:sldId id="2575"/>
            <p14:sldId id="2576"/>
            <p14:sldId id="2577"/>
          </p14:sldIdLst>
        </p14:section>
        <p14:section name="Conclusion" id="{F9905004-32ED-4297-9BE2-3E2B8A4B11A4}">
          <p14:sldIdLst>
            <p14:sldId id="257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9" d="100"/>
          <a:sy n="59" d="100"/>
        </p:scale>
        <p:origin x="1098" y="28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E72821-B6BF-437D-A2CA-33F54C61C0D1}"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en-US"/>
        </a:p>
      </dgm:t>
    </dgm:pt>
    <dgm:pt modelId="{2050613D-99BD-45CE-977D-D73B600F5F24}">
      <dgm:prSet/>
      <dgm:spPr/>
      <dgm:t>
        <a:bodyPr/>
        <a:lstStyle/>
        <a:p>
          <a:pPr>
            <a:lnSpc>
              <a:spcPct val="100000"/>
            </a:lnSpc>
            <a:defRPr b="1"/>
          </a:pPr>
          <a:r>
            <a:rPr lang="en-US"/>
            <a:t>Empathy Through Shared Experience</a:t>
          </a:r>
        </a:p>
      </dgm:t>
    </dgm:pt>
    <dgm:pt modelId="{79C9949D-D29B-4F0F-B524-04698E416BE9}" type="parTrans" cxnId="{2316A117-80E7-4F6F-94E6-730BF14435C6}">
      <dgm:prSet/>
      <dgm:spPr/>
      <dgm:t>
        <a:bodyPr/>
        <a:lstStyle/>
        <a:p>
          <a:endParaRPr lang="en-US"/>
        </a:p>
      </dgm:t>
    </dgm:pt>
    <dgm:pt modelId="{5F404414-BFB0-478E-ADB6-BE25B80567DC}" type="sibTrans" cxnId="{2316A117-80E7-4F6F-94E6-730BF14435C6}">
      <dgm:prSet/>
      <dgm:spPr/>
      <dgm:t>
        <a:bodyPr/>
        <a:lstStyle/>
        <a:p>
          <a:pPr>
            <a:lnSpc>
              <a:spcPct val="100000"/>
            </a:lnSpc>
            <a:defRPr b="1"/>
          </a:pPr>
          <a:endParaRPr lang="en-US"/>
        </a:p>
      </dgm:t>
    </dgm:pt>
    <dgm:pt modelId="{78D9A18B-977F-4200-B500-88BF99D7ABB6}">
      <dgm:prSet/>
      <dgm:spPr/>
      <dgm:t>
        <a:bodyPr/>
        <a:lstStyle/>
        <a:p>
          <a:pPr>
            <a:lnSpc>
              <a:spcPct val="100000"/>
            </a:lnSpc>
          </a:pPr>
          <a:r>
            <a:rPr lang="en-US"/>
            <a:t>Peer case managers build empathy by sharing similar experiences with clients, creating stronger emotional connections.</a:t>
          </a:r>
        </a:p>
      </dgm:t>
    </dgm:pt>
    <dgm:pt modelId="{AE59CF00-CD73-45CE-B948-536C64D990D0}" type="parTrans" cxnId="{871DFBA4-82D3-4A4D-A3EF-8264D075B485}">
      <dgm:prSet/>
      <dgm:spPr/>
      <dgm:t>
        <a:bodyPr/>
        <a:lstStyle/>
        <a:p>
          <a:endParaRPr lang="en-US"/>
        </a:p>
      </dgm:t>
    </dgm:pt>
    <dgm:pt modelId="{370E9AD2-0D84-4D8D-B394-5772A56CF8BB}" type="sibTrans" cxnId="{871DFBA4-82D3-4A4D-A3EF-8264D075B485}">
      <dgm:prSet/>
      <dgm:spPr/>
      <dgm:t>
        <a:bodyPr/>
        <a:lstStyle/>
        <a:p>
          <a:endParaRPr lang="en-US"/>
        </a:p>
      </dgm:t>
    </dgm:pt>
    <dgm:pt modelId="{D50D6806-8B51-4430-8B1F-4BBC614F5030}">
      <dgm:prSet/>
      <dgm:spPr/>
      <dgm:t>
        <a:bodyPr/>
        <a:lstStyle/>
        <a:p>
          <a:pPr>
            <a:lnSpc>
              <a:spcPct val="100000"/>
            </a:lnSpc>
            <a:defRPr b="1"/>
          </a:pPr>
          <a:r>
            <a:rPr lang="en-US"/>
            <a:t>Enhanced Client Trust</a:t>
          </a:r>
        </a:p>
      </dgm:t>
    </dgm:pt>
    <dgm:pt modelId="{82E52436-7641-4E7E-916B-90DEF97B5CE3}" type="parTrans" cxnId="{229F92B6-EF70-4DF6-AC2A-3C8D2B1C9679}">
      <dgm:prSet/>
      <dgm:spPr/>
      <dgm:t>
        <a:bodyPr/>
        <a:lstStyle/>
        <a:p>
          <a:endParaRPr lang="en-US"/>
        </a:p>
      </dgm:t>
    </dgm:pt>
    <dgm:pt modelId="{9736AC1B-A488-4295-B50D-58E943A314F3}" type="sibTrans" cxnId="{229F92B6-EF70-4DF6-AC2A-3C8D2B1C9679}">
      <dgm:prSet/>
      <dgm:spPr/>
      <dgm:t>
        <a:bodyPr/>
        <a:lstStyle/>
        <a:p>
          <a:pPr>
            <a:lnSpc>
              <a:spcPct val="100000"/>
            </a:lnSpc>
            <a:defRPr b="1"/>
          </a:pPr>
          <a:endParaRPr lang="en-US"/>
        </a:p>
      </dgm:t>
    </dgm:pt>
    <dgm:pt modelId="{C97C842F-844F-4FDC-B4AC-5F9319E0C44A}">
      <dgm:prSet/>
      <dgm:spPr/>
      <dgm:t>
        <a:bodyPr/>
        <a:lstStyle/>
        <a:p>
          <a:pPr>
            <a:lnSpc>
              <a:spcPct val="100000"/>
            </a:lnSpc>
          </a:pPr>
          <a:r>
            <a:rPr lang="en-US"/>
            <a:t>Trust is fostered when clients relate to case managers who understand their challenges firsthand.</a:t>
          </a:r>
        </a:p>
      </dgm:t>
    </dgm:pt>
    <dgm:pt modelId="{2104B88C-41D6-4DF8-95B3-14C9A16E80C3}" type="parTrans" cxnId="{7B445565-94FD-4CAE-9E79-F2BE3D94919D}">
      <dgm:prSet/>
      <dgm:spPr/>
      <dgm:t>
        <a:bodyPr/>
        <a:lstStyle/>
        <a:p>
          <a:endParaRPr lang="en-US"/>
        </a:p>
      </dgm:t>
    </dgm:pt>
    <dgm:pt modelId="{CA69523C-C79F-4597-BCEC-3BA21B211211}" type="sibTrans" cxnId="{7B445565-94FD-4CAE-9E79-F2BE3D94919D}">
      <dgm:prSet/>
      <dgm:spPr/>
      <dgm:t>
        <a:bodyPr/>
        <a:lstStyle/>
        <a:p>
          <a:endParaRPr lang="en-US"/>
        </a:p>
      </dgm:t>
    </dgm:pt>
    <dgm:pt modelId="{18C15CF5-AE2A-4123-A4BB-8B5E0450C860}">
      <dgm:prSet/>
      <dgm:spPr/>
      <dgm:t>
        <a:bodyPr/>
        <a:lstStyle/>
        <a:p>
          <a:pPr>
            <a:lnSpc>
              <a:spcPct val="100000"/>
            </a:lnSpc>
            <a:defRPr b="1"/>
          </a:pPr>
          <a:r>
            <a:rPr lang="en-US"/>
            <a:t>Improved Client Engagement</a:t>
          </a:r>
        </a:p>
      </dgm:t>
    </dgm:pt>
    <dgm:pt modelId="{90C48597-048E-4B08-B422-E447443F03A6}" type="parTrans" cxnId="{6A675C35-8C4C-4FE7-A09B-3012D179263B}">
      <dgm:prSet/>
      <dgm:spPr/>
      <dgm:t>
        <a:bodyPr/>
        <a:lstStyle/>
        <a:p>
          <a:endParaRPr lang="en-US"/>
        </a:p>
      </dgm:t>
    </dgm:pt>
    <dgm:pt modelId="{EB28DB0D-2C8B-4823-B7F0-AB56F394CA68}" type="sibTrans" cxnId="{6A675C35-8C4C-4FE7-A09B-3012D179263B}">
      <dgm:prSet/>
      <dgm:spPr/>
      <dgm:t>
        <a:bodyPr/>
        <a:lstStyle/>
        <a:p>
          <a:endParaRPr lang="en-US"/>
        </a:p>
      </dgm:t>
    </dgm:pt>
    <dgm:pt modelId="{C40D6EAD-27DC-4B6B-9B60-C5C5F565BD57}">
      <dgm:prSet/>
      <dgm:spPr/>
      <dgm:t>
        <a:bodyPr/>
        <a:lstStyle/>
        <a:p>
          <a:pPr>
            <a:lnSpc>
              <a:spcPct val="100000"/>
            </a:lnSpc>
          </a:pPr>
          <a:r>
            <a:rPr lang="en-US"/>
            <a:t>Peer support motivates clients to actively participate in their care and recovery process.</a:t>
          </a:r>
        </a:p>
      </dgm:t>
    </dgm:pt>
    <dgm:pt modelId="{F20B5C27-70CB-4A30-905F-442ED1591779}" type="parTrans" cxnId="{FDE3FDA4-92C2-4845-BBD8-F183742FBD6D}">
      <dgm:prSet/>
      <dgm:spPr/>
      <dgm:t>
        <a:bodyPr/>
        <a:lstStyle/>
        <a:p>
          <a:endParaRPr lang="en-US"/>
        </a:p>
      </dgm:t>
    </dgm:pt>
    <dgm:pt modelId="{7CD29DB7-E0C5-434A-AABC-3D8A9921023B}" type="sibTrans" cxnId="{FDE3FDA4-92C2-4845-BBD8-F183742FBD6D}">
      <dgm:prSet/>
      <dgm:spPr/>
      <dgm:t>
        <a:bodyPr/>
        <a:lstStyle/>
        <a:p>
          <a:endParaRPr lang="en-US"/>
        </a:p>
      </dgm:t>
    </dgm:pt>
    <dgm:pt modelId="{64F0A00B-329C-4AD6-9AB6-868ADD75F17D}" type="pres">
      <dgm:prSet presAssocID="{6BE72821-B6BF-437D-A2CA-33F54C61C0D1}" presName="Root" presStyleCnt="0">
        <dgm:presLayoutVars>
          <dgm:dir/>
          <dgm:resizeHandles val="exact"/>
        </dgm:presLayoutVars>
      </dgm:prSet>
      <dgm:spPr/>
    </dgm:pt>
    <dgm:pt modelId="{BA21C78B-5233-4C8F-A40C-EF3F0DE0128F}" type="pres">
      <dgm:prSet presAssocID="{2050613D-99BD-45CE-977D-D73B600F5F24}" presName="Composite" presStyleCnt="0"/>
      <dgm:spPr/>
    </dgm:pt>
    <dgm:pt modelId="{A1006DB9-7AFC-45FE-A522-BE26B842EFE9}" type="pres">
      <dgm:prSet presAssocID="{2050613D-99BD-45CE-977D-D73B600F5F24}"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r="25255" b="6"/>
          <a:stretch/>
        </a:blipFill>
      </dgm:spPr>
      <dgm:extLst>
        <a:ext uri="{E40237B7-FDA0-4F09-8148-C483321AD2D9}">
          <dgm14:cNvPr xmlns:dgm14="http://schemas.microsoft.com/office/drawing/2010/diagram" id="0" name="" descr="Double exposure emotion of hands on white background"/>
        </a:ext>
      </dgm:extLst>
    </dgm:pt>
    <dgm:pt modelId="{29741827-0280-4121-8425-B39ADCCC6606}" type="pres">
      <dgm:prSet presAssocID="{2050613D-99BD-45CE-977D-D73B600F5F24}" presName="Subtitle" presStyleLbl="revTx" presStyleIdx="0" presStyleCnt="6">
        <dgm:presLayoutVars>
          <dgm:chMax val="0"/>
          <dgm:bulletEnabled/>
        </dgm:presLayoutVars>
      </dgm:prSet>
      <dgm:spPr/>
    </dgm:pt>
    <dgm:pt modelId="{3E37640B-695A-49F6-A113-1FE3F592A804}" type="pres">
      <dgm:prSet presAssocID="{2050613D-99BD-45CE-977D-D73B600F5F24}" presName="Description" presStyleLbl="revTx" presStyleIdx="1" presStyleCnt="6">
        <dgm:presLayoutVars>
          <dgm:bulletEnabled/>
        </dgm:presLayoutVars>
      </dgm:prSet>
      <dgm:spPr/>
    </dgm:pt>
    <dgm:pt modelId="{C2E2B1FB-E490-44AA-873C-CA13C25A0CF6}" type="pres">
      <dgm:prSet presAssocID="{5F404414-BFB0-478E-ADB6-BE25B80567DC}" presName="sibTrans" presStyleLbl="sibTrans2D1" presStyleIdx="0" presStyleCnt="0"/>
      <dgm:spPr/>
    </dgm:pt>
    <dgm:pt modelId="{C4609BDE-484B-4288-A143-FE6450EA6F6F}" type="pres">
      <dgm:prSet presAssocID="{D50D6806-8B51-4430-8B1F-4BBC614F5030}" presName="Composite" presStyleCnt="0"/>
      <dgm:spPr/>
    </dgm:pt>
    <dgm:pt modelId="{DC080CDA-AEB7-4FDD-8942-2523576773E2}" type="pres">
      <dgm:prSet presAssocID="{D50D6806-8B51-4430-8B1F-4BBC614F5030}"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8248" r="5256" b="7"/>
          <a:stretch/>
        </a:blipFill>
      </dgm:spPr>
      <dgm:extLst>
        <a:ext uri="{E40237B7-FDA0-4F09-8148-C483321AD2D9}">
          <dgm14:cNvPr xmlns:dgm14="http://schemas.microsoft.com/office/drawing/2010/diagram" id="0" name="" descr="Man talking with therapist"/>
        </a:ext>
      </dgm:extLst>
    </dgm:pt>
    <dgm:pt modelId="{8D6A660D-E0F5-42F9-A068-68554BA69F0C}" type="pres">
      <dgm:prSet presAssocID="{D50D6806-8B51-4430-8B1F-4BBC614F5030}" presName="Subtitle" presStyleLbl="revTx" presStyleIdx="2" presStyleCnt="6">
        <dgm:presLayoutVars>
          <dgm:chMax val="0"/>
          <dgm:bulletEnabled/>
        </dgm:presLayoutVars>
      </dgm:prSet>
      <dgm:spPr/>
    </dgm:pt>
    <dgm:pt modelId="{88732F77-797B-4771-9746-9C932712707F}" type="pres">
      <dgm:prSet presAssocID="{D50D6806-8B51-4430-8B1F-4BBC614F5030}" presName="Description" presStyleLbl="revTx" presStyleIdx="3" presStyleCnt="6">
        <dgm:presLayoutVars>
          <dgm:bulletEnabled/>
        </dgm:presLayoutVars>
      </dgm:prSet>
      <dgm:spPr/>
    </dgm:pt>
    <dgm:pt modelId="{628FB560-C924-4DC5-910F-22A70E61748C}" type="pres">
      <dgm:prSet presAssocID="{9736AC1B-A488-4295-B50D-58E943A314F3}" presName="sibTrans" presStyleLbl="sibTrans2D1" presStyleIdx="0" presStyleCnt="0"/>
      <dgm:spPr/>
    </dgm:pt>
    <dgm:pt modelId="{E5BD0E57-3B47-4384-B104-B4E65FC1EFB5}" type="pres">
      <dgm:prSet presAssocID="{18C15CF5-AE2A-4123-A4BB-8B5E0450C860}" presName="Composite" presStyleCnt="0"/>
      <dgm:spPr/>
    </dgm:pt>
    <dgm:pt modelId="{B91DE9EF-25F8-4B26-BC0C-A1C059C9CCC6}" type="pres">
      <dgm:prSet presAssocID="{18C15CF5-AE2A-4123-A4BB-8B5E0450C860}"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5523" r="17729" b="4"/>
          <a:stretch/>
        </a:blipFill>
      </dgm:spPr>
      <dgm:extLst>
        <a:ext uri="{E40237B7-FDA0-4F09-8148-C483321AD2D9}">
          <dgm14:cNvPr xmlns:dgm14="http://schemas.microsoft.com/office/drawing/2010/diagram" id="0" name="" descr="Specialist carer women sitting on bed and giving instructions to senior patient when to take his pills in nursing home."/>
        </a:ext>
      </dgm:extLst>
    </dgm:pt>
    <dgm:pt modelId="{82E64794-945B-404D-AC4D-578CD7ECB581}" type="pres">
      <dgm:prSet presAssocID="{18C15CF5-AE2A-4123-A4BB-8B5E0450C860}" presName="Subtitle" presStyleLbl="revTx" presStyleIdx="4" presStyleCnt="6">
        <dgm:presLayoutVars>
          <dgm:chMax val="0"/>
          <dgm:bulletEnabled/>
        </dgm:presLayoutVars>
      </dgm:prSet>
      <dgm:spPr/>
    </dgm:pt>
    <dgm:pt modelId="{E7717912-ECE4-4B0C-AD44-10AF58BD0ADD}" type="pres">
      <dgm:prSet presAssocID="{18C15CF5-AE2A-4123-A4BB-8B5E0450C860}" presName="Description" presStyleLbl="revTx" presStyleIdx="5" presStyleCnt="6">
        <dgm:presLayoutVars>
          <dgm:bulletEnabled/>
        </dgm:presLayoutVars>
      </dgm:prSet>
      <dgm:spPr/>
    </dgm:pt>
  </dgm:ptLst>
  <dgm:cxnLst>
    <dgm:cxn modelId="{729E0B15-EAF1-4551-AE5A-3BC04B794D06}" type="presOf" srcId="{5F404414-BFB0-478E-ADB6-BE25B80567DC}" destId="{C2E2B1FB-E490-44AA-873C-CA13C25A0CF6}" srcOrd="0" destOrd="0" presId="urn:microsoft.com/office/officeart/2024/3/layout/verticalVisualTextBlock1"/>
    <dgm:cxn modelId="{2316A117-80E7-4F6F-94E6-730BF14435C6}" srcId="{6BE72821-B6BF-437D-A2CA-33F54C61C0D1}" destId="{2050613D-99BD-45CE-977D-D73B600F5F24}" srcOrd="0" destOrd="0" parTransId="{79C9949D-D29B-4F0F-B524-04698E416BE9}" sibTransId="{5F404414-BFB0-478E-ADB6-BE25B80567DC}"/>
    <dgm:cxn modelId="{6A675C35-8C4C-4FE7-A09B-3012D179263B}" srcId="{6BE72821-B6BF-437D-A2CA-33F54C61C0D1}" destId="{18C15CF5-AE2A-4123-A4BB-8B5E0450C860}" srcOrd="2" destOrd="0" parTransId="{90C48597-048E-4B08-B422-E447443F03A6}" sibTransId="{EB28DB0D-2C8B-4823-B7F0-AB56F394CA68}"/>
    <dgm:cxn modelId="{5EDF4D5B-88B3-4DB1-9E48-77DB5FE38B82}" type="presOf" srcId="{9736AC1B-A488-4295-B50D-58E943A314F3}" destId="{628FB560-C924-4DC5-910F-22A70E61748C}" srcOrd="0" destOrd="0" presId="urn:microsoft.com/office/officeart/2024/3/layout/verticalVisualTextBlock1"/>
    <dgm:cxn modelId="{E8104E43-74EE-4EE9-8311-69FEFEBFC23A}" type="presOf" srcId="{18C15CF5-AE2A-4123-A4BB-8B5E0450C860}" destId="{82E64794-945B-404D-AC4D-578CD7ECB581}" srcOrd="0" destOrd="0" presId="urn:microsoft.com/office/officeart/2024/3/layout/verticalVisualTextBlock1"/>
    <dgm:cxn modelId="{7E9F6C65-3029-4C1E-9F2C-E1F5D5E330CD}" type="presOf" srcId="{78D9A18B-977F-4200-B500-88BF99D7ABB6}" destId="{3E37640B-695A-49F6-A113-1FE3F592A804}" srcOrd="0" destOrd="0" presId="urn:microsoft.com/office/officeart/2024/3/layout/verticalVisualTextBlock1"/>
    <dgm:cxn modelId="{7B445565-94FD-4CAE-9E79-F2BE3D94919D}" srcId="{D50D6806-8B51-4430-8B1F-4BBC614F5030}" destId="{C97C842F-844F-4FDC-B4AC-5F9319E0C44A}" srcOrd="0" destOrd="0" parTransId="{2104B88C-41D6-4DF8-95B3-14C9A16E80C3}" sibTransId="{CA69523C-C79F-4597-BCEC-3BA21B211211}"/>
    <dgm:cxn modelId="{B48E3D6E-0761-41A4-B032-81077509584D}" type="presOf" srcId="{C40D6EAD-27DC-4B6B-9B60-C5C5F565BD57}" destId="{E7717912-ECE4-4B0C-AD44-10AF58BD0ADD}" srcOrd="0" destOrd="0" presId="urn:microsoft.com/office/officeart/2024/3/layout/verticalVisualTextBlock1"/>
    <dgm:cxn modelId="{AD6FDA57-8EA3-44AC-BD42-C3EA13BA3E2B}" type="presOf" srcId="{2050613D-99BD-45CE-977D-D73B600F5F24}" destId="{29741827-0280-4121-8425-B39ADCCC6606}" srcOrd="0" destOrd="0" presId="urn:microsoft.com/office/officeart/2024/3/layout/verticalVisualTextBlock1"/>
    <dgm:cxn modelId="{4306F357-6EF3-4779-B1EB-7FC6502385BF}" type="presOf" srcId="{6BE72821-B6BF-437D-A2CA-33F54C61C0D1}" destId="{64F0A00B-329C-4AD6-9AB6-868ADD75F17D}" srcOrd="0" destOrd="0" presId="urn:microsoft.com/office/officeart/2024/3/layout/verticalVisualTextBlock1"/>
    <dgm:cxn modelId="{459F0A85-4B59-46E9-A97E-5380D61922C7}" type="presOf" srcId="{D50D6806-8B51-4430-8B1F-4BBC614F5030}" destId="{8D6A660D-E0F5-42F9-A068-68554BA69F0C}" srcOrd="0" destOrd="0" presId="urn:microsoft.com/office/officeart/2024/3/layout/verticalVisualTextBlock1"/>
    <dgm:cxn modelId="{871DFBA4-82D3-4A4D-A3EF-8264D075B485}" srcId="{2050613D-99BD-45CE-977D-D73B600F5F24}" destId="{78D9A18B-977F-4200-B500-88BF99D7ABB6}" srcOrd="0" destOrd="0" parTransId="{AE59CF00-CD73-45CE-B948-536C64D990D0}" sibTransId="{370E9AD2-0D84-4D8D-B394-5772A56CF8BB}"/>
    <dgm:cxn modelId="{FDE3FDA4-92C2-4845-BBD8-F183742FBD6D}" srcId="{18C15CF5-AE2A-4123-A4BB-8B5E0450C860}" destId="{C40D6EAD-27DC-4B6B-9B60-C5C5F565BD57}" srcOrd="0" destOrd="0" parTransId="{F20B5C27-70CB-4A30-905F-442ED1591779}" sibTransId="{7CD29DB7-E0C5-434A-AABC-3D8A9921023B}"/>
    <dgm:cxn modelId="{229F92B6-EF70-4DF6-AC2A-3C8D2B1C9679}" srcId="{6BE72821-B6BF-437D-A2CA-33F54C61C0D1}" destId="{D50D6806-8B51-4430-8B1F-4BBC614F5030}" srcOrd="1" destOrd="0" parTransId="{82E52436-7641-4E7E-916B-90DEF97B5CE3}" sibTransId="{9736AC1B-A488-4295-B50D-58E943A314F3}"/>
    <dgm:cxn modelId="{FB5E12BC-8A05-4F42-ACA5-2777961ADD36}" type="presOf" srcId="{C97C842F-844F-4FDC-B4AC-5F9319E0C44A}" destId="{88732F77-797B-4771-9746-9C932712707F}" srcOrd="0" destOrd="0" presId="urn:microsoft.com/office/officeart/2024/3/layout/verticalVisualTextBlock1"/>
    <dgm:cxn modelId="{C8A5AA8D-6753-4558-B10A-3CFE5D3A2A41}" type="presParOf" srcId="{64F0A00B-329C-4AD6-9AB6-868ADD75F17D}" destId="{BA21C78B-5233-4C8F-A40C-EF3F0DE0128F}" srcOrd="0" destOrd="0" presId="urn:microsoft.com/office/officeart/2024/3/layout/verticalVisualTextBlock1"/>
    <dgm:cxn modelId="{273D964E-9570-4C9F-86BC-8C85130C7D37}" type="presParOf" srcId="{BA21C78B-5233-4C8F-A40C-EF3F0DE0128F}" destId="{A1006DB9-7AFC-45FE-A522-BE26B842EFE9}" srcOrd="0" destOrd="0" presId="urn:microsoft.com/office/officeart/2024/3/layout/verticalVisualTextBlock1"/>
    <dgm:cxn modelId="{5F59AF2A-CCB7-4DB3-9027-73F943517EAF}" type="presParOf" srcId="{BA21C78B-5233-4C8F-A40C-EF3F0DE0128F}" destId="{29741827-0280-4121-8425-B39ADCCC6606}" srcOrd="1" destOrd="0" presId="urn:microsoft.com/office/officeart/2024/3/layout/verticalVisualTextBlock1"/>
    <dgm:cxn modelId="{57DFD5EE-B1B4-4F26-BE4F-B4EA488E588A}" type="presParOf" srcId="{BA21C78B-5233-4C8F-A40C-EF3F0DE0128F}" destId="{3E37640B-695A-49F6-A113-1FE3F592A804}" srcOrd="2" destOrd="0" presId="urn:microsoft.com/office/officeart/2024/3/layout/verticalVisualTextBlock1"/>
    <dgm:cxn modelId="{BA1ABDBE-D1D9-4843-B171-3209155FD630}" type="presParOf" srcId="{64F0A00B-329C-4AD6-9AB6-868ADD75F17D}" destId="{C2E2B1FB-E490-44AA-873C-CA13C25A0CF6}" srcOrd="1" destOrd="0" presId="urn:microsoft.com/office/officeart/2024/3/layout/verticalVisualTextBlock1"/>
    <dgm:cxn modelId="{435E27B9-1FBE-4CF2-83FE-A60A485F81B3}" type="presParOf" srcId="{64F0A00B-329C-4AD6-9AB6-868ADD75F17D}" destId="{C4609BDE-484B-4288-A143-FE6450EA6F6F}" srcOrd="2" destOrd="0" presId="urn:microsoft.com/office/officeart/2024/3/layout/verticalVisualTextBlock1"/>
    <dgm:cxn modelId="{4B88CA45-1A79-4DFB-9173-1A2E17F60E72}" type="presParOf" srcId="{C4609BDE-484B-4288-A143-FE6450EA6F6F}" destId="{DC080CDA-AEB7-4FDD-8942-2523576773E2}" srcOrd="0" destOrd="0" presId="urn:microsoft.com/office/officeart/2024/3/layout/verticalVisualTextBlock1"/>
    <dgm:cxn modelId="{0F5B1C04-1797-429F-831E-4D5284446BB8}" type="presParOf" srcId="{C4609BDE-484B-4288-A143-FE6450EA6F6F}" destId="{8D6A660D-E0F5-42F9-A068-68554BA69F0C}" srcOrd="1" destOrd="0" presId="urn:microsoft.com/office/officeart/2024/3/layout/verticalVisualTextBlock1"/>
    <dgm:cxn modelId="{6933B38F-7FA8-4BB0-BC12-EF8C7DB412F6}" type="presParOf" srcId="{C4609BDE-484B-4288-A143-FE6450EA6F6F}" destId="{88732F77-797B-4771-9746-9C932712707F}" srcOrd="2" destOrd="0" presId="urn:microsoft.com/office/officeart/2024/3/layout/verticalVisualTextBlock1"/>
    <dgm:cxn modelId="{095C9315-5625-486F-9E04-2AA35EBA46E9}" type="presParOf" srcId="{64F0A00B-329C-4AD6-9AB6-868ADD75F17D}" destId="{628FB560-C924-4DC5-910F-22A70E61748C}" srcOrd="3" destOrd="0" presId="urn:microsoft.com/office/officeart/2024/3/layout/verticalVisualTextBlock1"/>
    <dgm:cxn modelId="{8415BF28-84DA-4DA2-9320-82B8AD601943}" type="presParOf" srcId="{64F0A00B-329C-4AD6-9AB6-868ADD75F17D}" destId="{E5BD0E57-3B47-4384-B104-B4E65FC1EFB5}" srcOrd="4" destOrd="0" presId="urn:microsoft.com/office/officeart/2024/3/layout/verticalVisualTextBlock1"/>
    <dgm:cxn modelId="{9B266A33-AED6-4880-B1BB-4554BB50495E}" type="presParOf" srcId="{E5BD0E57-3B47-4384-B104-B4E65FC1EFB5}" destId="{B91DE9EF-25F8-4B26-BC0C-A1C059C9CCC6}" srcOrd="0" destOrd="0" presId="urn:microsoft.com/office/officeart/2024/3/layout/verticalVisualTextBlock1"/>
    <dgm:cxn modelId="{E7A090BC-6777-4AD2-8942-A31F236EEBB3}" type="presParOf" srcId="{E5BD0E57-3B47-4384-B104-B4E65FC1EFB5}" destId="{82E64794-945B-404D-AC4D-578CD7ECB581}" srcOrd="1" destOrd="0" presId="urn:microsoft.com/office/officeart/2024/3/layout/verticalVisualTextBlock1"/>
    <dgm:cxn modelId="{69C12832-23B4-4E6F-B556-5F66C8AFC32A}" type="presParOf" srcId="{E5BD0E57-3B47-4384-B104-B4E65FC1EFB5}" destId="{E7717912-ECE4-4B0C-AD44-10AF58BD0ADD}"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CDD0E6-B8E5-4918-B4CE-FB255D0C3798}"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US"/>
        </a:p>
      </dgm:t>
    </dgm:pt>
    <dgm:pt modelId="{EE307518-3B65-4576-8A83-15F095B0E3E1}">
      <dgm:prSet/>
      <dgm:spPr/>
      <dgm:t>
        <a:bodyPr/>
        <a:lstStyle/>
        <a:p>
          <a:pPr>
            <a:lnSpc>
              <a:spcPct val="100000"/>
            </a:lnSpc>
            <a:defRPr b="1"/>
          </a:pPr>
          <a:r>
            <a:rPr lang="en-US"/>
            <a:t>Enhanced Service Accessibility</a:t>
          </a:r>
        </a:p>
      </dgm:t>
    </dgm:pt>
    <dgm:pt modelId="{FC000378-F6BC-4CF4-9F9D-131197E66C63}" type="parTrans" cxnId="{58E8F88C-3327-4C7D-9FF4-D8721C02BCB1}">
      <dgm:prSet/>
      <dgm:spPr/>
      <dgm:t>
        <a:bodyPr/>
        <a:lstStyle/>
        <a:p>
          <a:endParaRPr lang="en-US"/>
        </a:p>
      </dgm:t>
    </dgm:pt>
    <dgm:pt modelId="{0635D3BC-023A-49E1-9D34-22DB31B9097C}" type="sibTrans" cxnId="{58E8F88C-3327-4C7D-9FF4-D8721C02BCB1}">
      <dgm:prSet/>
      <dgm:spPr/>
      <dgm:t>
        <a:bodyPr/>
        <a:lstStyle/>
        <a:p>
          <a:pPr>
            <a:lnSpc>
              <a:spcPct val="100000"/>
            </a:lnSpc>
            <a:defRPr b="1"/>
          </a:pPr>
          <a:endParaRPr lang="en-US"/>
        </a:p>
      </dgm:t>
    </dgm:pt>
    <dgm:pt modelId="{FDBA90D1-2EA6-449F-8744-87E111A33A62}">
      <dgm:prSet/>
      <dgm:spPr/>
      <dgm:t>
        <a:bodyPr/>
        <a:lstStyle/>
        <a:p>
          <a:pPr>
            <a:lnSpc>
              <a:spcPct val="100000"/>
            </a:lnSpc>
          </a:pPr>
          <a:r>
            <a:rPr lang="en-US"/>
            <a:t>Sharing resources among stakeholders improves access to services for clients in a timely manner.</a:t>
          </a:r>
        </a:p>
      </dgm:t>
    </dgm:pt>
    <dgm:pt modelId="{DE4C6B44-EF0F-4A54-B05E-9C1B768EC96A}" type="parTrans" cxnId="{6DFCA0DA-C002-4DF2-8179-8C2101C3297F}">
      <dgm:prSet/>
      <dgm:spPr/>
      <dgm:t>
        <a:bodyPr/>
        <a:lstStyle/>
        <a:p>
          <a:endParaRPr lang="en-US"/>
        </a:p>
      </dgm:t>
    </dgm:pt>
    <dgm:pt modelId="{2E36E915-1434-4B89-A485-37D9425547E5}" type="sibTrans" cxnId="{6DFCA0DA-C002-4DF2-8179-8C2101C3297F}">
      <dgm:prSet/>
      <dgm:spPr/>
      <dgm:t>
        <a:bodyPr/>
        <a:lstStyle/>
        <a:p>
          <a:endParaRPr lang="en-US"/>
        </a:p>
      </dgm:t>
    </dgm:pt>
    <dgm:pt modelId="{C88ECA46-E77F-4905-ABD8-02D5376CCA25}">
      <dgm:prSet/>
      <dgm:spPr/>
      <dgm:t>
        <a:bodyPr/>
        <a:lstStyle/>
        <a:p>
          <a:pPr>
            <a:lnSpc>
              <a:spcPct val="100000"/>
            </a:lnSpc>
            <a:defRPr b="1"/>
          </a:pPr>
          <a:r>
            <a:rPr lang="en-US"/>
            <a:t>Improved Efficiency</a:t>
          </a:r>
        </a:p>
      </dgm:t>
    </dgm:pt>
    <dgm:pt modelId="{8DD2175F-0857-45FF-8945-2CD56B5CE834}" type="parTrans" cxnId="{061BA8E9-D6B5-4580-A8EE-1C39C35A498D}">
      <dgm:prSet/>
      <dgm:spPr/>
      <dgm:t>
        <a:bodyPr/>
        <a:lstStyle/>
        <a:p>
          <a:endParaRPr lang="en-US"/>
        </a:p>
      </dgm:t>
    </dgm:pt>
    <dgm:pt modelId="{DF92299F-4994-4058-A0EA-C53FB8C3439A}" type="sibTrans" cxnId="{061BA8E9-D6B5-4580-A8EE-1C39C35A498D}">
      <dgm:prSet/>
      <dgm:spPr/>
      <dgm:t>
        <a:bodyPr/>
        <a:lstStyle/>
        <a:p>
          <a:pPr>
            <a:lnSpc>
              <a:spcPct val="100000"/>
            </a:lnSpc>
            <a:defRPr b="1"/>
          </a:pPr>
          <a:endParaRPr lang="en-US"/>
        </a:p>
      </dgm:t>
    </dgm:pt>
    <dgm:pt modelId="{09211B03-C1A3-474A-A18E-2562B8904E9F}">
      <dgm:prSet/>
      <dgm:spPr/>
      <dgm:t>
        <a:bodyPr/>
        <a:lstStyle/>
        <a:p>
          <a:pPr>
            <a:lnSpc>
              <a:spcPct val="100000"/>
            </a:lnSpc>
          </a:pPr>
          <a:r>
            <a:rPr lang="en-US"/>
            <a:t>Coordinated resource sharing streamlines processes and increases operational efficiency among stakeholders.</a:t>
          </a:r>
        </a:p>
      </dgm:t>
    </dgm:pt>
    <dgm:pt modelId="{24527587-DF02-4253-8560-C22057A1876D}" type="parTrans" cxnId="{3B65174D-F713-41F4-BBB0-6D4873B40A0C}">
      <dgm:prSet/>
      <dgm:spPr/>
      <dgm:t>
        <a:bodyPr/>
        <a:lstStyle/>
        <a:p>
          <a:endParaRPr lang="en-US"/>
        </a:p>
      </dgm:t>
    </dgm:pt>
    <dgm:pt modelId="{D4E486D2-F129-40F9-B252-0EE0F562C172}" type="sibTrans" cxnId="{3B65174D-F713-41F4-BBB0-6D4873B40A0C}">
      <dgm:prSet/>
      <dgm:spPr/>
      <dgm:t>
        <a:bodyPr/>
        <a:lstStyle/>
        <a:p>
          <a:endParaRPr lang="en-US"/>
        </a:p>
      </dgm:t>
    </dgm:pt>
    <dgm:pt modelId="{7D003D4F-3D83-4C32-B2BA-A4B84D69D978}">
      <dgm:prSet/>
      <dgm:spPr/>
      <dgm:t>
        <a:bodyPr/>
        <a:lstStyle/>
        <a:p>
          <a:pPr>
            <a:lnSpc>
              <a:spcPct val="100000"/>
            </a:lnSpc>
            <a:defRPr b="1"/>
          </a:pPr>
          <a:r>
            <a:rPr lang="en-US"/>
            <a:t>Timely Client Support</a:t>
          </a:r>
        </a:p>
      </dgm:t>
    </dgm:pt>
    <dgm:pt modelId="{62616DCB-DAA7-49E9-B3AC-5624192F2EFC}" type="parTrans" cxnId="{F748D197-EF9D-4566-A301-CF5DB492C3E1}">
      <dgm:prSet/>
      <dgm:spPr/>
      <dgm:t>
        <a:bodyPr/>
        <a:lstStyle/>
        <a:p>
          <a:endParaRPr lang="en-US"/>
        </a:p>
      </dgm:t>
    </dgm:pt>
    <dgm:pt modelId="{684B5F5B-871E-4CFC-8C6F-D1E8FBEBE2E2}" type="sibTrans" cxnId="{F748D197-EF9D-4566-A301-CF5DB492C3E1}">
      <dgm:prSet/>
      <dgm:spPr/>
      <dgm:t>
        <a:bodyPr/>
        <a:lstStyle/>
        <a:p>
          <a:endParaRPr lang="en-US"/>
        </a:p>
      </dgm:t>
    </dgm:pt>
    <dgm:pt modelId="{C408C8C6-CB9C-43C2-9154-B3F3E3020C81}">
      <dgm:prSet/>
      <dgm:spPr/>
      <dgm:t>
        <a:bodyPr/>
        <a:lstStyle/>
        <a:p>
          <a:pPr>
            <a:lnSpc>
              <a:spcPct val="100000"/>
            </a:lnSpc>
          </a:pPr>
          <a:r>
            <a:rPr lang="en-US"/>
            <a:t>Effective collaboration ensures clients receive appropriate support without delays or gaps.</a:t>
          </a:r>
        </a:p>
      </dgm:t>
    </dgm:pt>
    <dgm:pt modelId="{B5B47CB7-4F69-4655-8821-8E7E06521166}" type="parTrans" cxnId="{7646A5C0-AEFB-490F-8CF5-0557B9585B7F}">
      <dgm:prSet/>
      <dgm:spPr/>
      <dgm:t>
        <a:bodyPr/>
        <a:lstStyle/>
        <a:p>
          <a:endParaRPr lang="en-US"/>
        </a:p>
      </dgm:t>
    </dgm:pt>
    <dgm:pt modelId="{CDD4FE83-E66D-4B3A-A753-51900AC3EC67}" type="sibTrans" cxnId="{7646A5C0-AEFB-490F-8CF5-0557B9585B7F}">
      <dgm:prSet/>
      <dgm:spPr/>
      <dgm:t>
        <a:bodyPr/>
        <a:lstStyle/>
        <a:p>
          <a:endParaRPr lang="en-US"/>
        </a:p>
      </dgm:t>
    </dgm:pt>
    <dgm:pt modelId="{14247D4C-F421-4D06-82A6-6A33E9B58C83}" type="pres">
      <dgm:prSet presAssocID="{2ACDD0E6-B8E5-4918-B4CE-FB255D0C3798}" presName="Root" presStyleCnt="0">
        <dgm:presLayoutVars>
          <dgm:dir/>
          <dgm:resizeHandles val="exact"/>
        </dgm:presLayoutVars>
      </dgm:prSet>
      <dgm:spPr/>
    </dgm:pt>
    <dgm:pt modelId="{BED814CE-B5F1-4F6D-A8E9-B265875D126F}" type="pres">
      <dgm:prSet presAssocID="{EE307518-3B65-4576-8A83-15F095B0E3E1}" presName="Composite" presStyleCnt="0"/>
      <dgm:spPr/>
    </dgm:pt>
    <dgm:pt modelId="{ABCAD2D1-B047-4F0C-8288-D277F87F6DD8}" type="pres">
      <dgm:prSet presAssocID="{EE307518-3B65-4576-8A83-15F095B0E3E1}"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t="6204" r="-8" b="8540"/>
          <a:stretch/>
        </a:blipFill>
      </dgm:spPr>
      <dgm:extLst>
        <a:ext uri="{E40237B7-FDA0-4F09-8148-C483321AD2D9}">
          <dgm14:cNvPr xmlns:dgm14="http://schemas.microsoft.com/office/drawing/2010/diagram" id="0" name="" descr="Help concept with hands"/>
        </a:ext>
      </dgm:extLst>
    </dgm:pt>
    <dgm:pt modelId="{33A2C109-545A-4DFE-81F1-A04F11E07A15}" type="pres">
      <dgm:prSet presAssocID="{EE307518-3B65-4576-8A83-15F095B0E3E1}" presName="Subtitle" presStyleLbl="revTx" presStyleIdx="0" presStyleCnt="6">
        <dgm:presLayoutVars>
          <dgm:chMax val="0"/>
          <dgm:bulletEnabled/>
        </dgm:presLayoutVars>
      </dgm:prSet>
      <dgm:spPr/>
    </dgm:pt>
    <dgm:pt modelId="{48EF4004-46A0-475F-9AB0-3ACD5C2EE716}" type="pres">
      <dgm:prSet presAssocID="{EE307518-3B65-4576-8A83-15F095B0E3E1}" presName="Description" presStyleLbl="revTx" presStyleIdx="1" presStyleCnt="6">
        <dgm:presLayoutVars>
          <dgm:bulletEnabled/>
        </dgm:presLayoutVars>
      </dgm:prSet>
      <dgm:spPr/>
    </dgm:pt>
    <dgm:pt modelId="{44ED2BFB-E350-422E-841F-8C9E9004EFE5}" type="pres">
      <dgm:prSet presAssocID="{0635D3BC-023A-49E1-9D34-22DB31B9097C}" presName="sibTrans" presStyleLbl="sibTrans2D1" presStyleIdx="0" presStyleCnt="0"/>
      <dgm:spPr/>
    </dgm:pt>
    <dgm:pt modelId="{59FB547A-B3A6-4D4D-A9EE-45EC2D82EEBF}" type="pres">
      <dgm:prSet presAssocID="{C88ECA46-E77F-4905-ABD8-02D5376CCA25}" presName="Composite" presStyleCnt="0"/>
      <dgm:spPr/>
    </dgm:pt>
    <dgm:pt modelId="{833D7279-A13C-48AF-9BFF-C2C749053150}" type="pres">
      <dgm:prSet presAssocID="{C88ECA46-E77F-4905-ABD8-02D5376CCA25}"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9028" r="24225" b="4"/>
          <a:stretch/>
        </a:blipFill>
      </dgm:spPr>
      <dgm:extLst>
        <a:ext uri="{E40237B7-FDA0-4F09-8148-C483321AD2D9}">
          <dgm14:cNvPr xmlns:dgm14="http://schemas.microsoft.com/office/drawing/2010/diagram" id="0" name="" descr="Brass cogwheels on black background."/>
        </a:ext>
      </dgm:extLst>
    </dgm:pt>
    <dgm:pt modelId="{C274C467-9A41-47D0-85D6-DA7029362744}" type="pres">
      <dgm:prSet presAssocID="{C88ECA46-E77F-4905-ABD8-02D5376CCA25}" presName="Subtitle" presStyleLbl="revTx" presStyleIdx="2" presStyleCnt="6">
        <dgm:presLayoutVars>
          <dgm:chMax val="0"/>
          <dgm:bulletEnabled/>
        </dgm:presLayoutVars>
      </dgm:prSet>
      <dgm:spPr/>
    </dgm:pt>
    <dgm:pt modelId="{8AA5E91F-25C5-4622-AAC1-BE4B744A0D9D}" type="pres">
      <dgm:prSet presAssocID="{C88ECA46-E77F-4905-ABD8-02D5376CCA25}" presName="Description" presStyleLbl="revTx" presStyleIdx="3" presStyleCnt="6">
        <dgm:presLayoutVars>
          <dgm:bulletEnabled/>
        </dgm:presLayoutVars>
      </dgm:prSet>
      <dgm:spPr/>
    </dgm:pt>
    <dgm:pt modelId="{16E4BF14-C00F-4692-9AA2-29FF6CED04EF}" type="pres">
      <dgm:prSet presAssocID="{DF92299F-4994-4058-A0EA-C53FB8C3439A}" presName="sibTrans" presStyleLbl="sibTrans2D1" presStyleIdx="0" presStyleCnt="0"/>
      <dgm:spPr/>
    </dgm:pt>
    <dgm:pt modelId="{80253A61-5960-4AA4-802F-85518416DB38}" type="pres">
      <dgm:prSet presAssocID="{7D003D4F-3D83-4C32-B2BA-A4B84D69D978}" presName="Composite" presStyleCnt="0"/>
      <dgm:spPr/>
    </dgm:pt>
    <dgm:pt modelId="{824493A9-99C8-40B1-A33E-DE0D94F9A4EF}" type="pres">
      <dgm:prSet presAssocID="{7D003D4F-3D83-4C32-B2BA-A4B84D69D978}"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6379" r="8368" b="-3"/>
          <a:stretch/>
        </a:blipFill>
      </dgm:spPr>
      <dgm:extLst>
        <a:ext uri="{E40237B7-FDA0-4F09-8148-C483321AD2D9}">
          <dgm14:cNvPr xmlns:dgm14="http://schemas.microsoft.com/office/drawing/2010/diagram" id="0" name="" descr="Hands reaching out"/>
        </a:ext>
      </dgm:extLst>
    </dgm:pt>
    <dgm:pt modelId="{89897281-34D0-4C34-B6DC-03D97A4A3D56}" type="pres">
      <dgm:prSet presAssocID="{7D003D4F-3D83-4C32-B2BA-A4B84D69D978}" presName="Subtitle" presStyleLbl="revTx" presStyleIdx="4" presStyleCnt="6">
        <dgm:presLayoutVars>
          <dgm:chMax val="0"/>
          <dgm:bulletEnabled/>
        </dgm:presLayoutVars>
      </dgm:prSet>
      <dgm:spPr/>
    </dgm:pt>
    <dgm:pt modelId="{9111981D-6EFF-4D86-918A-AECA4580794B}" type="pres">
      <dgm:prSet presAssocID="{7D003D4F-3D83-4C32-B2BA-A4B84D69D978}" presName="Description" presStyleLbl="revTx" presStyleIdx="5" presStyleCnt="6">
        <dgm:presLayoutVars>
          <dgm:bulletEnabled/>
        </dgm:presLayoutVars>
      </dgm:prSet>
      <dgm:spPr/>
    </dgm:pt>
  </dgm:ptLst>
  <dgm:cxnLst>
    <dgm:cxn modelId="{D494D80E-216D-4503-BEEF-7B016A1A9495}" type="presOf" srcId="{FDBA90D1-2EA6-449F-8744-87E111A33A62}" destId="{48EF4004-46A0-475F-9AB0-3ACD5C2EE716}" srcOrd="0" destOrd="0" presId="urn:microsoft.com/office/officeart/2024/3/layout/verticalVisualTextBlock1"/>
    <dgm:cxn modelId="{57A54A5C-F8C2-44B5-AC48-F955AD5A285D}" type="presOf" srcId="{DF92299F-4994-4058-A0EA-C53FB8C3439A}" destId="{16E4BF14-C00F-4692-9AA2-29FF6CED04EF}" srcOrd="0" destOrd="0" presId="urn:microsoft.com/office/officeart/2024/3/layout/verticalVisualTextBlock1"/>
    <dgm:cxn modelId="{43732749-6D80-4532-AD33-2F327484F70D}" type="presOf" srcId="{EE307518-3B65-4576-8A83-15F095B0E3E1}" destId="{33A2C109-545A-4DFE-81F1-A04F11E07A15}" srcOrd="0" destOrd="0" presId="urn:microsoft.com/office/officeart/2024/3/layout/verticalVisualTextBlock1"/>
    <dgm:cxn modelId="{44349C69-BD77-4AEE-8C1B-41C60084804D}" type="presOf" srcId="{C88ECA46-E77F-4905-ABD8-02D5376CCA25}" destId="{C274C467-9A41-47D0-85D6-DA7029362744}" srcOrd="0" destOrd="0" presId="urn:microsoft.com/office/officeart/2024/3/layout/verticalVisualTextBlock1"/>
    <dgm:cxn modelId="{3B65174D-F713-41F4-BBB0-6D4873B40A0C}" srcId="{C88ECA46-E77F-4905-ABD8-02D5376CCA25}" destId="{09211B03-C1A3-474A-A18E-2562B8904E9F}" srcOrd="0" destOrd="0" parTransId="{24527587-DF02-4253-8560-C22057A1876D}" sibTransId="{D4E486D2-F129-40F9-B252-0EE0F562C172}"/>
    <dgm:cxn modelId="{50DC5770-9C41-4B76-B13C-CC34806B5225}" type="presOf" srcId="{09211B03-C1A3-474A-A18E-2562B8904E9F}" destId="{8AA5E91F-25C5-4622-AAC1-BE4B744A0D9D}" srcOrd="0" destOrd="0" presId="urn:microsoft.com/office/officeart/2024/3/layout/verticalVisualTextBlock1"/>
    <dgm:cxn modelId="{DA52BE53-9C8A-4B02-80D1-4A99012D26E3}" type="presOf" srcId="{7D003D4F-3D83-4C32-B2BA-A4B84D69D978}" destId="{89897281-34D0-4C34-B6DC-03D97A4A3D56}" srcOrd="0" destOrd="0" presId="urn:microsoft.com/office/officeart/2024/3/layout/verticalVisualTextBlock1"/>
    <dgm:cxn modelId="{58E8F88C-3327-4C7D-9FF4-D8721C02BCB1}" srcId="{2ACDD0E6-B8E5-4918-B4CE-FB255D0C3798}" destId="{EE307518-3B65-4576-8A83-15F095B0E3E1}" srcOrd="0" destOrd="0" parTransId="{FC000378-F6BC-4CF4-9F9D-131197E66C63}" sibTransId="{0635D3BC-023A-49E1-9D34-22DB31B9097C}"/>
    <dgm:cxn modelId="{F748D197-EF9D-4566-A301-CF5DB492C3E1}" srcId="{2ACDD0E6-B8E5-4918-B4CE-FB255D0C3798}" destId="{7D003D4F-3D83-4C32-B2BA-A4B84D69D978}" srcOrd="2" destOrd="0" parTransId="{62616DCB-DAA7-49E9-B3AC-5624192F2EFC}" sibTransId="{684B5F5B-871E-4CFC-8C6F-D1E8FBEBE2E2}"/>
    <dgm:cxn modelId="{68BB1EB5-50E9-4CBE-8C98-2F0CF69CD8D6}" type="presOf" srcId="{2ACDD0E6-B8E5-4918-B4CE-FB255D0C3798}" destId="{14247D4C-F421-4D06-82A6-6A33E9B58C83}" srcOrd="0" destOrd="0" presId="urn:microsoft.com/office/officeart/2024/3/layout/verticalVisualTextBlock1"/>
    <dgm:cxn modelId="{5F919ABD-4F44-4CFD-8A4C-344D010E54A7}" type="presOf" srcId="{0635D3BC-023A-49E1-9D34-22DB31B9097C}" destId="{44ED2BFB-E350-422E-841F-8C9E9004EFE5}" srcOrd="0" destOrd="0" presId="urn:microsoft.com/office/officeart/2024/3/layout/verticalVisualTextBlock1"/>
    <dgm:cxn modelId="{7646A5C0-AEFB-490F-8CF5-0557B9585B7F}" srcId="{7D003D4F-3D83-4C32-B2BA-A4B84D69D978}" destId="{C408C8C6-CB9C-43C2-9154-B3F3E3020C81}" srcOrd="0" destOrd="0" parTransId="{B5B47CB7-4F69-4655-8821-8E7E06521166}" sibTransId="{CDD4FE83-E66D-4B3A-A753-51900AC3EC67}"/>
    <dgm:cxn modelId="{FAFDCDC5-E955-4BA2-AF95-8A7381BF2FEF}" type="presOf" srcId="{C408C8C6-CB9C-43C2-9154-B3F3E3020C81}" destId="{9111981D-6EFF-4D86-918A-AECA4580794B}" srcOrd="0" destOrd="0" presId="urn:microsoft.com/office/officeart/2024/3/layout/verticalVisualTextBlock1"/>
    <dgm:cxn modelId="{6DFCA0DA-C002-4DF2-8179-8C2101C3297F}" srcId="{EE307518-3B65-4576-8A83-15F095B0E3E1}" destId="{FDBA90D1-2EA6-449F-8744-87E111A33A62}" srcOrd="0" destOrd="0" parTransId="{DE4C6B44-EF0F-4A54-B05E-9C1B768EC96A}" sibTransId="{2E36E915-1434-4B89-A485-37D9425547E5}"/>
    <dgm:cxn modelId="{061BA8E9-D6B5-4580-A8EE-1C39C35A498D}" srcId="{2ACDD0E6-B8E5-4918-B4CE-FB255D0C3798}" destId="{C88ECA46-E77F-4905-ABD8-02D5376CCA25}" srcOrd="1" destOrd="0" parTransId="{8DD2175F-0857-45FF-8945-2CD56B5CE834}" sibTransId="{DF92299F-4994-4058-A0EA-C53FB8C3439A}"/>
    <dgm:cxn modelId="{3FD8F35E-1DCE-4689-BE59-96948FA6D389}" type="presParOf" srcId="{14247D4C-F421-4D06-82A6-6A33E9B58C83}" destId="{BED814CE-B5F1-4F6D-A8E9-B265875D126F}" srcOrd="0" destOrd="0" presId="urn:microsoft.com/office/officeart/2024/3/layout/verticalVisualTextBlock1"/>
    <dgm:cxn modelId="{1BCFDBB5-239B-4258-BAB7-7C55F3D5BBF4}" type="presParOf" srcId="{BED814CE-B5F1-4F6D-A8E9-B265875D126F}" destId="{ABCAD2D1-B047-4F0C-8288-D277F87F6DD8}" srcOrd="0" destOrd="0" presId="urn:microsoft.com/office/officeart/2024/3/layout/verticalVisualTextBlock1"/>
    <dgm:cxn modelId="{D8AE25A1-FE1B-44E2-85CB-839321C13034}" type="presParOf" srcId="{BED814CE-B5F1-4F6D-A8E9-B265875D126F}" destId="{33A2C109-545A-4DFE-81F1-A04F11E07A15}" srcOrd="1" destOrd="0" presId="urn:microsoft.com/office/officeart/2024/3/layout/verticalVisualTextBlock1"/>
    <dgm:cxn modelId="{6E79CA34-BD25-4936-AD5C-C5C540786E2B}" type="presParOf" srcId="{BED814CE-B5F1-4F6D-A8E9-B265875D126F}" destId="{48EF4004-46A0-475F-9AB0-3ACD5C2EE716}" srcOrd="2" destOrd="0" presId="urn:microsoft.com/office/officeart/2024/3/layout/verticalVisualTextBlock1"/>
    <dgm:cxn modelId="{20FF9CF4-C4B9-4C57-A06C-3D51044B0ECD}" type="presParOf" srcId="{14247D4C-F421-4D06-82A6-6A33E9B58C83}" destId="{44ED2BFB-E350-422E-841F-8C9E9004EFE5}" srcOrd="1" destOrd="0" presId="urn:microsoft.com/office/officeart/2024/3/layout/verticalVisualTextBlock1"/>
    <dgm:cxn modelId="{6DB54A5F-8C31-4691-9FBF-8C5022FAF199}" type="presParOf" srcId="{14247D4C-F421-4D06-82A6-6A33E9B58C83}" destId="{59FB547A-B3A6-4D4D-A9EE-45EC2D82EEBF}" srcOrd="2" destOrd="0" presId="urn:microsoft.com/office/officeart/2024/3/layout/verticalVisualTextBlock1"/>
    <dgm:cxn modelId="{754F8807-5AB6-4280-8B83-7970AF176C4B}" type="presParOf" srcId="{59FB547A-B3A6-4D4D-A9EE-45EC2D82EEBF}" destId="{833D7279-A13C-48AF-9BFF-C2C749053150}" srcOrd="0" destOrd="0" presId="urn:microsoft.com/office/officeart/2024/3/layout/verticalVisualTextBlock1"/>
    <dgm:cxn modelId="{74534BB4-0CF9-4014-B387-6E94D3FA5989}" type="presParOf" srcId="{59FB547A-B3A6-4D4D-A9EE-45EC2D82EEBF}" destId="{C274C467-9A41-47D0-85D6-DA7029362744}" srcOrd="1" destOrd="0" presId="urn:microsoft.com/office/officeart/2024/3/layout/verticalVisualTextBlock1"/>
    <dgm:cxn modelId="{8ECA76A7-6130-4151-8650-B591B322BFD9}" type="presParOf" srcId="{59FB547A-B3A6-4D4D-A9EE-45EC2D82EEBF}" destId="{8AA5E91F-25C5-4622-AAC1-BE4B744A0D9D}" srcOrd="2" destOrd="0" presId="urn:microsoft.com/office/officeart/2024/3/layout/verticalVisualTextBlock1"/>
    <dgm:cxn modelId="{9FB0CEEF-8748-4F5A-905F-EA84C324A355}" type="presParOf" srcId="{14247D4C-F421-4D06-82A6-6A33E9B58C83}" destId="{16E4BF14-C00F-4692-9AA2-29FF6CED04EF}" srcOrd="3" destOrd="0" presId="urn:microsoft.com/office/officeart/2024/3/layout/verticalVisualTextBlock1"/>
    <dgm:cxn modelId="{6508CEA1-D8A4-49C9-A0C6-D8B8A7F1768D}" type="presParOf" srcId="{14247D4C-F421-4D06-82A6-6A33E9B58C83}" destId="{80253A61-5960-4AA4-802F-85518416DB38}" srcOrd="4" destOrd="0" presId="urn:microsoft.com/office/officeart/2024/3/layout/verticalVisualTextBlock1"/>
    <dgm:cxn modelId="{3A9CB85D-8DB4-4A28-959F-187D4A8CFB8B}" type="presParOf" srcId="{80253A61-5960-4AA4-802F-85518416DB38}" destId="{824493A9-99C8-40B1-A33E-DE0D94F9A4EF}" srcOrd="0" destOrd="0" presId="urn:microsoft.com/office/officeart/2024/3/layout/verticalVisualTextBlock1"/>
    <dgm:cxn modelId="{F1085C7D-9D4B-498F-A070-94DC167B47EB}" type="presParOf" srcId="{80253A61-5960-4AA4-802F-85518416DB38}" destId="{89897281-34D0-4C34-B6DC-03D97A4A3D56}" srcOrd="1" destOrd="0" presId="urn:microsoft.com/office/officeart/2024/3/layout/verticalVisualTextBlock1"/>
    <dgm:cxn modelId="{A7FF3870-9C5B-42A3-AA6A-9FC2BD6C4B48}" type="presParOf" srcId="{80253A61-5960-4AA4-802F-85518416DB38}" destId="{9111981D-6EFF-4D86-918A-AECA4580794B}"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C73797-C850-48E9-A94E-0291F339F879}"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C5165024-145A-4BC6-B43B-6228CB7CF1FB}">
      <dgm:prSet/>
      <dgm:spPr/>
      <dgm:t>
        <a:bodyPr/>
        <a:lstStyle/>
        <a:p>
          <a:pPr>
            <a:lnSpc>
              <a:spcPct val="100000"/>
            </a:lnSpc>
            <a:defRPr b="1"/>
          </a:pPr>
          <a:r>
            <a:rPr lang="en-US"/>
            <a:t>Role of Peer Case Managers</a:t>
          </a:r>
        </a:p>
      </dgm:t>
    </dgm:pt>
    <dgm:pt modelId="{EF308EDA-C2CD-4B58-803E-0EB6AB97A67E}" type="parTrans" cxnId="{7CC38609-1CA0-4000-9564-593710653A9C}">
      <dgm:prSet/>
      <dgm:spPr/>
      <dgm:t>
        <a:bodyPr/>
        <a:lstStyle/>
        <a:p>
          <a:endParaRPr lang="en-US"/>
        </a:p>
      </dgm:t>
    </dgm:pt>
    <dgm:pt modelId="{8D922718-B2AD-433B-9E95-7B005D46FEA4}" type="sibTrans" cxnId="{7CC38609-1CA0-4000-9564-593710653A9C}">
      <dgm:prSet/>
      <dgm:spPr/>
      <dgm:t>
        <a:bodyPr/>
        <a:lstStyle/>
        <a:p>
          <a:pPr>
            <a:lnSpc>
              <a:spcPct val="100000"/>
            </a:lnSpc>
            <a:defRPr b="1"/>
          </a:pPr>
          <a:endParaRPr lang="en-US"/>
        </a:p>
      </dgm:t>
    </dgm:pt>
    <dgm:pt modelId="{63BB4CAF-FD8E-4C86-B751-6EFB6F8F43F0}">
      <dgm:prSet/>
      <dgm:spPr/>
      <dgm:t>
        <a:bodyPr/>
        <a:lstStyle/>
        <a:p>
          <a:pPr>
            <a:lnSpc>
              <a:spcPct val="100000"/>
            </a:lnSpc>
          </a:pPr>
          <a:r>
            <a:rPr lang="en-US"/>
            <a:t>Peer case managers improve care by fostering collaboration and coordination among care providers.</a:t>
          </a:r>
        </a:p>
      </dgm:t>
    </dgm:pt>
    <dgm:pt modelId="{EA14EBCA-6CDA-4BEE-A62B-7AFAFCC5D42B}" type="parTrans" cxnId="{85CDE2D8-85CC-4380-B46C-FF242A2E1BCC}">
      <dgm:prSet/>
      <dgm:spPr/>
      <dgm:t>
        <a:bodyPr/>
        <a:lstStyle/>
        <a:p>
          <a:endParaRPr lang="en-US"/>
        </a:p>
      </dgm:t>
    </dgm:pt>
    <dgm:pt modelId="{3436DBFF-E1FE-4010-883C-C351B93AC972}" type="sibTrans" cxnId="{85CDE2D8-85CC-4380-B46C-FF242A2E1BCC}">
      <dgm:prSet/>
      <dgm:spPr/>
      <dgm:t>
        <a:bodyPr/>
        <a:lstStyle/>
        <a:p>
          <a:endParaRPr lang="en-US"/>
        </a:p>
      </dgm:t>
    </dgm:pt>
    <dgm:pt modelId="{A877E31B-B73C-491C-AE83-176D785A251C}">
      <dgm:prSet/>
      <dgm:spPr/>
      <dgm:t>
        <a:bodyPr/>
        <a:lstStyle/>
        <a:p>
          <a:pPr>
            <a:lnSpc>
              <a:spcPct val="100000"/>
            </a:lnSpc>
            <a:defRPr b="1"/>
          </a:pPr>
          <a:r>
            <a:rPr lang="en-US"/>
            <a:t>Embracing Best Practices</a:t>
          </a:r>
        </a:p>
      </dgm:t>
    </dgm:pt>
    <dgm:pt modelId="{CD9AB44E-B1C2-43BC-8DD0-28C49B46332C}" type="parTrans" cxnId="{A1938E98-1879-4BB9-B0E4-72524CDBE4BA}">
      <dgm:prSet/>
      <dgm:spPr/>
      <dgm:t>
        <a:bodyPr/>
        <a:lstStyle/>
        <a:p>
          <a:endParaRPr lang="en-US"/>
        </a:p>
      </dgm:t>
    </dgm:pt>
    <dgm:pt modelId="{71055227-2210-4723-9FE5-AC550B9E75B1}" type="sibTrans" cxnId="{A1938E98-1879-4BB9-B0E4-72524CDBE4BA}">
      <dgm:prSet/>
      <dgm:spPr/>
      <dgm:t>
        <a:bodyPr/>
        <a:lstStyle/>
        <a:p>
          <a:pPr>
            <a:lnSpc>
              <a:spcPct val="100000"/>
            </a:lnSpc>
            <a:defRPr b="1"/>
          </a:pPr>
          <a:endParaRPr lang="en-US"/>
        </a:p>
      </dgm:t>
    </dgm:pt>
    <dgm:pt modelId="{FF05262E-8DAC-4564-99CE-4B7D136AF8CF}">
      <dgm:prSet/>
      <dgm:spPr/>
      <dgm:t>
        <a:bodyPr/>
        <a:lstStyle/>
        <a:p>
          <a:pPr>
            <a:lnSpc>
              <a:spcPct val="100000"/>
            </a:lnSpc>
          </a:pPr>
          <a:r>
            <a:rPr lang="en-US"/>
            <a:t>Adopting best practices helps overcome challenges and enhances client outcomes effectively.</a:t>
          </a:r>
        </a:p>
      </dgm:t>
    </dgm:pt>
    <dgm:pt modelId="{162ECDE2-F6CA-4C62-A973-2F19F9E485A1}" type="parTrans" cxnId="{9E097BB1-8A16-4B41-AFCC-B944D5186A5F}">
      <dgm:prSet/>
      <dgm:spPr/>
      <dgm:t>
        <a:bodyPr/>
        <a:lstStyle/>
        <a:p>
          <a:endParaRPr lang="en-US"/>
        </a:p>
      </dgm:t>
    </dgm:pt>
    <dgm:pt modelId="{D4264A5B-3181-4F0B-A2F2-8AD931EF56C8}" type="sibTrans" cxnId="{9E097BB1-8A16-4B41-AFCC-B944D5186A5F}">
      <dgm:prSet/>
      <dgm:spPr/>
      <dgm:t>
        <a:bodyPr/>
        <a:lstStyle/>
        <a:p>
          <a:endParaRPr lang="en-US"/>
        </a:p>
      </dgm:t>
    </dgm:pt>
    <dgm:pt modelId="{764F499A-F47A-4083-B8A5-33339A3A6D84}">
      <dgm:prSet/>
      <dgm:spPr/>
      <dgm:t>
        <a:bodyPr/>
        <a:lstStyle/>
        <a:p>
          <a:pPr>
            <a:lnSpc>
              <a:spcPct val="100000"/>
            </a:lnSpc>
            <a:defRPr b="1"/>
          </a:pPr>
          <a:r>
            <a:rPr lang="en-US"/>
            <a:t>Strengthening Care Teams</a:t>
          </a:r>
        </a:p>
      </dgm:t>
    </dgm:pt>
    <dgm:pt modelId="{3618F4EA-4FDD-4CD3-AA22-AF3D05317417}" type="parTrans" cxnId="{5859B843-60DD-4A1A-A880-5D0C9D2A443F}">
      <dgm:prSet/>
      <dgm:spPr/>
      <dgm:t>
        <a:bodyPr/>
        <a:lstStyle/>
        <a:p>
          <a:endParaRPr lang="en-US"/>
        </a:p>
      </dgm:t>
    </dgm:pt>
    <dgm:pt modelId="{AAB977F8-31D2-412A-A4C5-EC350705710B}" type="sibTrans" cxnId="{5859B843-60DD-4A1A-A880-5D0C9D2A443F}">
      <dgm:prSet/>
      <dgm:spPr/>
      <dgm:t>
        <a:bodyPr/>
        <a:lstStyle/>
        <a:p>
          <a:endParaRPr lang="en-US"/>
        </a:p>
      </dgm:t>
    </dgm:pt>
    <dgm:pt modelId="{C9CE6338-C47A-4BFF-A204-2AD88F0682FD}">
      <dgm:prSet/>
      <dgm:spPr/>
      <dgm:t>
        <a:bodyPr/>
        <a:lstStyle/>
        <a:p>
          <a:pPr>
            <a:lnSpc>
              <a:spcPct val="100000"/>
            </a:lnSpc>
          </a:pPr>
          <a:r>
            <a:rPr lang="en-US"/>
            <a:t>Strong care teams result from effective collaboration and improved coordination among members.</a:t>
          </a:r>
        </a:p>
      </dgm:t>
    </dgm:pt>
    <dgm:pt modelId="{AED4E394-7107-40B1-A16C-C29D10DF3ADC}" type="parTrans" cxnId="{15EDE06F-4842-4243-9D05-4018E2B5308A}">
      <dgm:prSet/>
      <dgm:spPr/>
      <dgm:t>
        <a:bodyPr/>
        <a:lstStyle/>
        <a:p>
          <a:endParaRPr lang="en-US"/>
        </a:p>
      </dgm:t>
    </dgm:pt>
    <dgm:pt modelId="{0A5E4332-C19D-486F-AE3E-B3A032D83F4E}" type="sibTrans" cxnId="{15EDE06F-4842-4243-9D05-4018E2B5308A}">
      <dgm:prSet/>
      <dgm:spPr/>
      <dgm:t>
        <a:bodyPr/>
        <a:lstStyle/>
        <a:p>
          <a:endParaRPr lang="en-US"/>
        </a:p>
      </dgm:t>
    </dgm:pt>
    <dgm:pt modelId="{62CA588B-6D6D-4115-B738-1C828F1FF46D}" type="pres">
      <dgm:prSet presAssocID="{94C73797-C850-48E9-A94E-0291F339F879}" presName="Name0" presStyleCnt="0">
        <dgm:presLayoutVars>
          <dgm:dir/>
          <dgm:resizeHandles val="exact"/>
        </dgm:presLayoutVars>
      </dgm:prSet>
      <dgm:spPr/>
    </dgm:pt>
    <dgm:pt modelId="{5EF8FCA2-02BD-4C3A-8AE0-C94439268C55}" type="pres">
      <dgm:prSet presAssocID="{C5165024-145A-4BC6-B43B-6228CB7CF1FB}" presName="compNode" presStyleCnt="0"/>
      <dgm:spPr/>
    </dgm:pt>
    <dgm:pt modelId="{0D1C4BDB-50AE-46A9-91EC-B10BCE4C3FE3}" type="pres">
      <dgm:prSet presAssocID="{C5165024-145A-4BC6-B43B-6228CB7CF1FB}" presName="pictRect" presStyleLbl="revTx" presStyleIdx="0" presStyleCnt="6">
        <dgm:presLayoutVars>
          <dgm:chMax val="0"/>
          <dgm:bulletEnabled/>
        </dgm:presLayoutVars>
      </dgm:prSet>
      <dgm:spPr/>
    </dgm:pt>
    <dgm:pt modelId="{0AC3D757-3E9F-445F-81F4-A81E57A2C935}" type="pres">
      <dgm:prSet presAssocID="{C5165024-145A-4BC6-B43B-6228CB7CF1FB}" presName="textRect" presStyleLbl="revTx" presStyleIdx="1" presStyleCnt="6">
        <dgm:presLayoutVars>
          <dgm:bulletEnabled/>
        </dgm:presLayoutVars>
      </dgm:prSet>
      <dgm:spPr/>
    </dgm:pt>
    <dgm:pt modelId="{2E605B1C-E338-4BE4-8255-1632A5A52BA7}" type="pres">
      <dgm:prSet presAssocID="{8D922718-B2AD-433B-9E95-7B005D46FEA4}" presName="sibTrans" presStyleLbl="sibTrans2D1" presStyleIdx="0" presStyleCnt="0"/>
      <dgm:spPr/>
    </dgm:pt>
    <dgm:pt modelId="{948EFA93-1DFB-4B1B-B4BC-121F6A872F95}" type="pres">
      <dgm:prSet presAssocID="{A877E31B-B73C-491C-AE83-176D785A251C}" presName="compNode" presStyleCnt="0"/>
      <dgm:spPr/>
    </dgm:pt>
    <dgm:pt modelId="{EAEFE08C-3510-424C-A84C-0629C44A45AA}" type="pres">
      <dgm:prSet presAssocID="{A877E31B-B73C-491C-AE83-176D785A251C}" presName="pictRect" presStyleLbl="revTx" presStyleIdx="2" presStyleCnt="6">
        <dgm:presLayoutVars>
          <dgm:chMax val="0"/>
          <dgm:bulletEnabled/>
        </dgm:presLayoutVars>
      </dgm:prSet>
      <dgm:spPr/>
    </dgm:pt>
    <dgm:pt modelId="{A2AB42AB-F672-4B34-8393-2D600134AF13}" type="pres">
      <dgm:prSet presAssocID="{A877E31B-B73C-491C-AE83-176D785A251C}" presName="textRect" presStyleLbl="revTx" presStyleIdx="3" presStyleCnt="6">
        <dgm:presLayoutVars>
          <dgm:bulletEnabled/>
        </dgm:presLayoutVars>
      </dgm:prSet>
      <dgm:spPr/>
    </dgm:pt>
    <dgm:pt modelId="{C1CF65F0-474A-476B-AA1D-273926EF4105}" type="pres">
      <dgm:prSet presAssocID="{71055227-2210-4723-9FE5-AC550B9E75B1}" presName="sibTrans" presStyleLbl="sibTrans2D1" presStyleIdx="0" presStyleCnt="0"/>
      <dgm:spPr/>
    </dgm:pt>
    <dgm:pt modelId="{4788B9AE-E12F-43E6-BBBE-11B1717750A0}" type="pres">
      <dgm:prSet presAssocID="{764F499A-F47A-4083-B8A5-33339A3A6D84}" presName="compNode" presStyleCnt="0"/>
      <dgm:spPr/>
    </dgm:pt>
    <dgm:pt modelId="{8623C9C1-B117-43F3-885E-2156FA824B09}" type="pres">
      <dgm:prSet presAssocID="{764F499A-F47A-4083-B8A5-33339A3A6D84}" presName="pictRect" presStyleLbl="revTx" presStyleIdx="4" presStyleCnt="6">
        <dgm:presLayoutVars>
          <dgm:chMax val="0"/>
          <dgm:bulletEnabled/>
        </dgm:presLayoutVars>
      </dgm:prSet>
      <dgm:spPr/>
    </dgm:pt>
    <dgm:pt modelId="{6E156F25-1C92-4C7F-9FAC-366D4BA406FE}" type="pres">
      <dgm:prSet presAssocID="{764F499A-F47A-4083-B8A5-33339A3A6D84}" presName="textRect" presStyleLbl="revTx" presStyleIdx="5" presStyleCnt="6">
        <dgm:presLayoutVars>
          <dgm:bulletEnabled/>
        </dgm:presLayoutVars>
      </dgm:prSet>
      <dgm:spPr/>
    </dgm:pt>
  </dgm:ptLst>
  <dgm:cxnLst>
    <dgm:cxn modelId="{39C60701-F28B-4FE0-A371-CA1CD6F0CB88}" type="presOf" srcId="{8D922718-B2AD-433B-9E95-7B005D46FEA4}" destId="{2E605B1C-E338-4BE4-8255-1632A5A52BA7}" srcOrd="0" destOrd="0" presId="urn:microsoft.com/office/officeart/2024/3/layout/hArchList1"/>
    <dgm:cxn modelId="{7CC38609-1CA0-4000-9564-593710653A9C}" srcId="{94C73797-C850-48E9-A94E-0291F339F879}" destId="{C5165024-145A-4BC6-B43B-6228CB7CF1FB}" srcOrd="0" destOrd="0" parTransId="{EF308EDA-C2CD-4B58-803E-0EB6AB97A67E}" sibTransId="{8D922718-B2AD-433B-9E95-7B005D46FEA4}"/>
    <dgm:cxn modelId="{5859B843-60DD-4A1A-A880-5D0C9D2A443F}" srcId="{94C73797-C850-48E9-A94E-0291F339F879}" destId="{764F499A-F47A-4083-B8A5-33339A3A6D84}" srcOrd="2" destOrd="0" parTransId="{3618F4EA-4FDD-4CD3-AA22-AF3D05317417}" sibTransId="{AAB977F8-31D2-412A-A4C5-EC350705710B}"/>
    <dgm:cxn modelId="{194E1045-49A0-446B-A270-CB44767F18CA}" type="presOf" srcId="{FF05262E-8DAC-4564-99CE-4B7D136AF8CF}" destId="{A2AB42AB-F672-4B34-8393-2D600134AF13}" srcOrd="0" destOrd="0" presId="urn:microsoft.com/office/officeart/2024/3/layout/hArchList1"/>
    <dgm:cxn modelId="{07F1C446-360E-4643-8AAB-03802B50D6E1}" type="presOf" srcId="{63BB4CAF-FD8E-4C86-B751-6EFB6F8F43F0}" destId="{0AC3D757-3E9F-445F-81F4-A81E57A2C935}" srcOrd="0" destOrd="0" presId="urn:microsoft.com/office/officeart/2024/3/layout/hArchList1"/>
    <dgm:cxn modelId="{15EDE06F-4842-4243-9D05-4018E2B5308A}" srcId="{764F499A-F47A-4083-B8A5-33339A3A6D84}" destId="{C9CE6338-C47A-4BFF-A204-2AD88F0682FD}" srcOrd="0" destOrd="0" parTransId="{AED4E394-7107-40B1-A16C-C29D10DF3ADC}" sibTransId="{0A5E4332-C19D-486F-AE3E-B3A032D83F4E}"/>
    <dgm:cxn modelId="{9D3B2470-7FBE-4C2D-BDDB-8BA409F5F012}" type="presOf" srcId="{C9CE6338-C47A-4BFF-A204-2AD88F0682FD}" destId="{6E156F25-1C92-4C7F-9FAC-366D4BA406FE}" srcOrd="0" destOrd="0" presId="urn:microsoft.com/office/officeart/2024/3/layout/hArchList1"/>
    <dgm:cxn modelId="{1BB25F72-201C-40D5-B762-A8527FE0A68A}" type="presOf" srcId="{C5165024-145A-4BC6-B43B-6228CB7CF1FB}" destId="{0D1C4BDB-50AE-46A9-91EC-B10BCE4C3FE3}" srcOrd="0" destOrd="0" presId="urn:microsoft.com/office/officeart/2024/3/layout/hArchList1"/>
    <dgm:cxn modelId="{81EA3D95-0A05-4196-8DF7-4BB914F20DD9}" type="presOf" srcId="{764F499A-F47A-4083-B8A5-33339A3A6D84}" destId="{8623C9C1-B117-43F3-885E-2156FA824B09}" srcOrd="0" destOrd="0" presId="urn:microsoft.com/office/officeart/2024/3/layout/hArchList1"/>
    <dgm:cxn modelId="{A1938E98-1879-4BB9-B0E4-72524CDBE4BA}" srcId="{94C73797-C850-48E9-A94E-0291F339F879}" destId="{A877E31B-B73C-491C-AE83-176D785A251C}" srcOrd="1" destOrd="0" parTransId="{CD9AB44E-B1C2-43BC-8DD0-28C49B46332C}" sibTransId="{71055227-2210-4723-9FE5-AC550B9E75B1}"/>
    <dgm:cxn modelId="{ABD4A3AC-B80E-4FB5-8D6C-DAC979E274E8}" type="presOf" srcId="{A877E31B-B73C-491C-AE83-176D785A251C}" destId="{EAEFE08C-3510-424C-A84C-0629C44A45AA}" srcOrd="0" destOrd="0" presId="urn:microsoft.com/office/officeart/2024/3/layout/hArchList1"/>
    <dgm:cxn modelId="{9E097BB1-8A16-4B41-AFCC-B944D5186A5F}" srcId="{A877E31B-B73C-491C-AE83-176D785A251C}" destId="{FF05262E-8DAC-4564-99CE-4B7D136AF8CF}" srcOrd="0" destOrd="0" parTransId="{162ECDE2-F6CA-4C62-A973-2F19F9E485A1}" sibTransId="{D4264A5B-3181-4F0B-A2F2-8AD931EF56C8}"/>
    <dgm:cxn modelId="{AA749BB1-5222-4E93-8C82-CDA70BC34570}" type="presOf" srcId="{94C73797-C850-48E9-A94E-0291F339F879}" destId="{62CA588B-6D6D-4115-B738-1C828F1FF46D}" srcOrd="0" destOrd="0" presId="urn:microsoft.com/office/officeart/2024/3/layout/hArchList1"/>
    <dgm:cxn modelId="{69C7B6C3-7BC6-44F9-BED1-498948ED5DC6}" type="presOf" srcId="{71055227-2210-4723-9FE5-AC550B9E75B1}" destId="{C1CF65F0-474A-476B-AA1D-273926EF4105}" srcOrd="0" destOrd="0" presId="urn:microsoft.com/office/officeart/2024/3/layout/hArchList1"/>
    <dgm:cxn modelId="{85CDE2D8-85CC-4380-B46C-FF242A2E1BCC}" srcId="{C5165024-145A-4BC6-B43B-6228CB7CF1FB}" destId="{63BB4CAF-FD8E-4C86-B751-6EFB6F8F43F0}" srcOrd="0" destOrd="0" parTransId="{EA14EBCA-6CDA-4BEE-A62B-7AFAFCC5D42B}" sibTransId="{3436DBFF-E1FE-4010-883C-C351B93AC972}"/>
    <dgm:cxn modelId="{DCF1E210-1839-4F3A-83BA-ABFAC00000BB}" type="presParOf" srcId="{62CA588B-6D6D-4115-B738-1C828F1FF46D}" destId="{5EF8FCA2-02BD-4C3A-8AE0-C94439268C55}" srcOrd="0" destOrd="0" presId="urn:microsoft.com/office/officeart/2024/3/layout/hArchList1"/>
    <dgm:cxn modelId="{58188253-1FB8-44DC-9B3F-18C9B3170E66}" type="presParOf" srcId="{5EF8FCA2-02BD-4C3A-8AE0-C94439268C55}" destId="{0D1C4BDB-50AE-46A9-91EC-B10BCE4C3FE3}" srcOrd="0" destOrd="0" presId="urn:microsoft.com/office/officeart/2024/3/layout/hArchList1"/>
    <dgm:cxn modelId="{CC6E5F8A-107D-4779-ADB6-EC7C77DB9428}" type="presParOf" srcId="{5EF8FCA2-02BD-4C3A-8AE0-C94439268C55}" destId="{0AC3D757-3E9F-445F-81F4-A81E57A2C935}" srcOrd="1" destOrd="0" presId="urn:microsoft.com/office/officeart/2024/3/layout/hArchList1"/>
    <dgm:cxn modelId="{DFCFBE7C-7A90-4404-AA18-CD2114AE929D}" type="presParOf" srcId="{62CA588B-6D6D-4115-B738-1C828F1FF46D}" destId="{2E605B1C-E338-4BE4-8255-1632A5A52BA7}" srcOrd="1" destOrd="0" presId="urn:microsoft.com/office/officeart/2024/3/layout/hArchList1"/>
    <dgm:cxn modelId="{8F1AB114-17F6-42F3-A7BF-09BAD88E0A65}" type="presParOf" srcId="{62CA588B-6D6D-4115-B738-1C828F1FF46D}" destId="{948EFA93-1DFB-4B1B-B4BC-121F6A872F95}" srcOrd="2" destOrd="0" presId="urn:microsoft.com/office/officeart/2024/3/layout/hArchList1"/>
    <dgm:cxn modelId="{FE3E3D10-FD6F-4D03-B721-C73E77E07291}" type="presParOf" srcId="{948EFA93-1DFB-4B1B-B4BC-121F6A872F95}" destId="{EAEFE08C-3510-424C-A84C-0629C44A45AA}" srcOrd="0" destOrd="0" presId="urn:microsoft.com/office/officeart/2024/3/layout/hArchList1"/>
    <dgm:cxn modelId="{29258068-B853-4048-9B1D-4292376CA154}" type="presParOf" srcId="{948EFA93-1DFB-4B1B-B4BC-121F6A872F95}" destId="{A2AB42AB-F672-4B34-8393-2D600134AF13}" srcOrd="1" destOrd="0" presId="urn:microsoft.com/office/officeart/2024/3/layout/hArchList1"/>
    <dgm:cxn modelId="{A3FF42AC-896F-41CB-B29C-723DBEE245C9}" type="presParOf" srcId="{62CA588B-6D6D-4115-B738-1C828F1FF46D}" destId="{C1CF65F0-474A-476B-AA1D-273926EF4105}" srcOrd="3" destOrd="0" presId="urn:microsoft.com/office/officeart/2024/3/layout/hArchList1"/>
    <dgm:cxn modelId="{DEF5B59E-BD1A-4D03-9F71-3CFFA8C71612}" type="presParOf" srcId="{62CA588B-6D6D-4115-B738-1C828F1FF46D}" destId="{4788B9AE-E12F-43E6-BBBE-11B1717750A0}" srcOrd="4" destOrd="0" presId="urn:microsoft.com/office/officeart/2024/3/layout/hArchList1"/>
    <dgm:cxn modelId="{B0C9AF27-B5EC-4234-B18F-F5E6ADA38664}" type="presParOf" srcId="{4788B9AE-E12F-43E6-BBBE-11B1717750A0}" destId="{8623C9C1-B117-43F3-885E-2156FA824B09}" srcOrd="0" destOrd="0" presId="urn:microsoft.com/office/officeart/2024/3/layout/hArchList1"/>
    <dgm:cxn modelId="{CCF99F73-DB7D-4FAE-BCE3-40F9CCF0BCAD}" type="presParOf" srcId="{4788B9AE-E12F-43E6-BBBE-11B1717750A0}" destId="{6E156F25-1C92-4C7F-9FAC-366D4BA406FE}"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006DB9-7AFC-45FE-A522-BE26B842EFE9}">
      <dsp:nvSpPr>
        <dsp:cNvPr id="0" name=""/>
        <dsp:cNvSpPr/>
      </dsp:nvSpPr>
      <dsp:spPr>
        <a:xfrm>
          <a:off x="0" y="0"/>
          <a:ext cx="1552009" cy="155200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r="25255" b="6"/>
          <a:stretch/>
        </a:blipFill>
        <a:ln>
          <a:noFill/>
        </a:ln>
        <a:effectLst/>
      </dsp:spPr>
      <dsp:style>
        <a:lnRef idx="0">
          <a:scrgbClr r="0" g="0" b="0"/>
        </a:lnRef>
        <a:fillRef idx="3">
          <a:scrgbClr r="0" g="0" b="0"/>
        </a:fillRef>
        <a:effectRef idx="2">
          <a:scrgbClr r="0" g="0" b="0"/>
        </a:effectRef>
        <a:fontRef idx="minor">
          <a:schemeClr val="lt1"/>
        </a:fontRef>
      </dsp:style>
    </dsp:sp>
    <dsp:sp modelId="{29741827-0280-4121-8425-B39ADCCC6606}">
      <dsp:nvSpPr>
        <dsp:cNvPr id="0" name=""/>
        <dsp:cNvSpPr/>
      </dsp:nvSpPr>
      <dsp:spPr>
        <a:xfrm>
          <a:off x="1732009" y="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Empathy Through Shared Experience</a:t>
          </a:r>
        </a:p>
      </dsp:txBody>
      <dsp:txXfrm>
        <a:off x="1732009" y="0"/>
        <a:ext cx="9393022" cy="380326"/>
      </dsp:txXfrm>
    </dsp:sp>
    <dsp:sp modelId="{3E37640B-695A-49F6-A113-1FE3F592A804}">
      <dsp:nvSpPr>
        <dsp:cNvPr id="0" name=""/>
        <dsp:cNvSpPr/>
      </dsp:nvSpPr>
      <dsp:spPr>
        <a:xfrm>
          <a:off x="1732009" y="38032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case managers build empathy by sharing similar experiences with clients, creating stronger emotional connections.</a:t>
          </a:r>
        </a:p>
      </dsp:txBody>
      <dsp:txXfrm>
        <a:off x="1732009" y="380326"/>
        <a:ext cx="9393022" cy="1171682"/>
      </dsp:txXfrm>
    </dsp:sp>
    <dsp:sp modelId="{DC080CDA-AEB7-4FDD-8942-2523576773E2}">
      <dsp:nvSpPr>
        <dsp:cNvPr id="0" name=""/>
        <dsp:cNvSpPr/>
      </dsp:nvSpPr>
      <dsp:spPr>
        <a:xfrm>
          <a:off x="0" y="1676170"/>
          <a:ext cx="1552009" cy="155200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8248" r="5256" b="7"/>
          <a:stretch/>
        </a:blipFill>
        <a:ln>
          <a:noFill/>
        </a:ln>
        <a:effectLst/>
      </dsp:spPr>
      <dsp:style>
        <a:lnRef idx="0">
          <a:scrgbClr r="0" g="0" b="0"/>
        </a:lnRef>
        <a:fillRef idx="3">
          <a:scrgbClr r="0" g="0" b="0"/>
        </a:fillRef>
        <a:effectRef idx="2">
          <a:scrgbClr r="0" g="0" b="0"/>
        </a:effectRef>
        <a:fontRef idx="minor">
          <a:schemeClr val="lt1"/>
        </a:fontRef>
      </dsp:style>
    </dsp:sp>
    <dsp:sp modelId="{8D6A660D-E0F5-42F9-A068-68554BA69F0C}">
      <dsp:nvSpPr>
        <dsp:cNvPr id="0" name=""/>
        <dsp:cNvSpPr/>
      </dsp:nvSpPr>
      <dsp:spPr>
        <a:xfrm>
          <a:off x="1732009" y="167617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Enhanced Client Trust</a:t>
          </a:r>
        </a:p>
      </dsp:txBody>
      <dsp:txXfrm>
        <a:off x="1732009" y="1676170"/>
        <a:ext cx="9393022" cy="380326"/>
      </dsp:txXfrm>
    </dsp:sp>
    <dsp:sp modelId="{88732F77-797B-4771-9746-9C932712707F}">
      <dsp:nvSpPr>
        <dsp:cNvPr id="0" name=""/>
        <dsp:cNvSpPr/>
      </dsp:nvSpPr>
      <dsp:spPr>
        <a:xfrm>
          <a:off x="1732009" y="205649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Trust is fostered when clients relate to case managers who understand their challenges firsthand.</a:t>
          </a:r>
        </a:p>
      </dsp:txBody>
      <dsp:txXfrm>
        <a:off x="1732009" y="2056496"/>
        <a:ext cx="9393022" cy="1171682"/>
      </dsp:txXfrm>
    </dsp:sp>
    <dsp:sp modelId="{B91DE9EF-25F8-4B26-BC0C-A1C059C9CCC6}">
      <dsp:nvSpPr>
        <dsp:cNvPr id="0" name=""/>
        <dsp:cNvSpPr/>
      </dsp:nvSpPr>
      <dsp:spPr>
        <a:xfrm>
          <a:off x="0" y="3352340"/>
          <a:ext cx="1552009" cy="155200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5523" r="17729" b="4"/>
          <a:stretch/>
        </a:blipFill>
        <a:ln>
          <a:noFill/>
        </a:ln>
        <a:effectLst/>
      </dsp:spPr>
      <dsp:style>
        <a:lnRef idx="0">
          <a:scrgbClr r="0" g="0" b="0"/>
        </a:lnRef>
        <a:fillRef idx="3">
          <a:scrgbClr r="0" g="0" b="0"/>
        </a:fillRef>
        <a:effectRef idx="2">
          <a:scrgbClr r="0" g="0" b="0"/>
        </a:effectRef>
        <a:fontRef idx="minor">
          <a:schemeClr val="lt1"/>
        </a:fontRef>
      </dsp:style>
    </dsp:sp>
    <dsp:sp modelId="{82E64794-945B-404D-AC4D-578CD7ECB581}">
      <dsp:nvSpPr>
        <dsp:cNvPr id="0" name=""/>
        <dsp:cNvSpPr/>
      </dsp:nvSpPr>
      <dsp:spPr>
        <a:xfrm>
          <a:off x="1732009" y="335234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Improved Client Engagement</a:t>
          </a:r>
        </a:p>
      </dsp:txBody>
      <dsp:txXfrm>
        <a:off x="1732009" y="3352340"/>
        <a:ext cx="9393022" cy="380326"/>
      </dsp:txXfrm>
    </dsp:sp>
    <dsp:sp modelId="{E7717912-ECE4-4B0C-AD44-10AF58BD0ADD}">
      <dsp:nvSpPr>
        <dsp:cNvPr id="0" name=""/>
        <dsp:cNvSpPr/>
      </dsp:nvSpPr>
      <dsp:spPr>
        <a:xfrm>
          <a:off x="1732009" y="373266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support motivates clients to actively participate in their care and recovery process.</a:t>
          </a:r>
        </a:p>
      </dsp:txBody>
      <dsp:txXfrm>
        <a:off x="1732009" y="3732666"/>
        <a:ext cx="9393022" cy="11716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CAD2D1-B047-4F0C-8288-D277F87F6DD8}">
      <dsp:nvSpPr>
        <dsp:cNvPr id="0" name=""/>
        <dsp:cNvSpPr/>
      </dsp:nvSpPr>
      <dsp:spPr>
        <a:xfrm>
          <a:off x="0" y="0"/>
          <a:ext cx="1552009" cy="155200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t="6204" r="-8" b="8540"/>
          <a:stretch/>
        </a:blipFill>
        <a:ln>
          <a:noFill/>
        </a:ln>
        <a:effectLst/>
      </dsp:spPr>
      <dsp:style>
        <a:lnRef idx="0">
          <a:scrgbClr r="0" g="0" b="0"/>
        </a:lnRef>
        <a:fillRef idx="3">
          <a:scrgbClr r="0" g="0" b="0"/>
        </a:fillRef>
        <a:effectRef idx="2">
          <a:scrgbClr r="0" g="0" b="0"/>
        </a:effectRef>
        <a:fontRef idx="minor">
          <a:schemeClr val="lt1"/>
        </a:fontRef>
      </dsp:style>
    </dsp:sp>
    <dsp:sp modelId="{33A2C109-545A-4DFE-81F1-A04F11E07A15}">
      <dsp:nvSpPr>
        <dsp:cNvPr id="0" name=""/>
        <dsp:cNvSpPr/>
      </dsp:nvSpPr>
      <dsp:spPr>
        <a:xfrm>
          <a:off x="1732009" y="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Enhanced Service Accessibility</a:t>
          </a:r>
        </a:p>
      </dsp:txBody>
      <dsp:txXfrm>
        <a:off x="1732009" y="0"/>
        <a:ext cx="9393022" cy="380326"/>
      </dsp:txXfrm>
    </dsp:sp>
    <dsp:sp modelId="{48EF4004-46A0-475F-9AB0-3ACD5C2EE716}">
      <dsp:nvSpPr>
        <dsp:cNvPr id="0" name=""/>
        <dsp:cNvSpPr/>
      </dsp:nvSpPr>
      <dsp:spPr>
        <a:xfrm>
          <a:off x="1732009" y="38032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Sharing resources among stakeholders improves access to services for clients in a timely manner.</a:t>
          </a:r>
        </a:p>
      </dsp:txBody>
      <dsp:txXfrm>
        <a:off x="1732009" y="380326"/>
        <a:ext cx="9393022" cy="1171682"/>
      </dsp:txXfrm>
    </dsp:sp>
    <dsp:sp modelId="{833D7279-A13C-48AF-9BFF-C2C749053150}">
      <dsp:nvSpPr>
        <dsp:cNvPr id="0" name=""/>
        <dsp:cNvSpPr/>
      </dsp:nvSpPr>
      <dsp:spPr>
        <a:xfrm>
          <a:off x="0" y="1676170"/>
          <a:ext cx="1552009" cy="155200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9028" r="24225" b="4"/>
          <a:stretch/>
        </a:blipFill>
        <a:ln>
          <a:noFill/>
        </a:ln>
        <a:effectLst/>
      </dsp:spPr>
      <dsp:style>
        <a:lnRef idx="0">
          <a:scrgbClr r="0" g="0" b="0"/>
        </a:lnRef>
        <a:fillRef idx="3">
          <a:scrgbClr r="0" g="0" b="0"/>
        </a:fillRef>
        <a:effectRef idx="2">
          <a:scrgbClr r="0" g="0" b="0"/>
        </a:effectRef>
        <a:fontRef idx="minor">
          <a:schemeClr val="lt1"/>
        </a:fontRef>
      </dsp:style>
    </dsp:sp>
    <dsp:sp modelId="{C274C467-9A41-47D0-85D6-DA7029362744}">
      <dsp:nvSpPr>
        <dsp:cNvPr id="0" name=""/>
        <dsp:cNvSpPr/>
      </dsp:nvSpPr>
      <dsp:spPr>
        <a:xfrm>
          <a:off x="1732009" y="167617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Improved Efficiency</a:t>
          </a:r>
        </a:p>
      </dsp:txBody>
      <dsp:txXfrm>
        <a:off x="1732009" y="1676170"/>
        <a:ext cx="9393022" cy="380326"/>
      </dsp:txXfrm>
    </dsp:sp>
    <dsp:sp modelId="{8AA5E91F-25C5-4622-AAC1-BE4B744A0D9D}">
      <dsp:nvSpPr>
        <dsp:cNvPr id="0" name=""/>
        <dsp:cNvSpPr/>
      </dsp:nvSpPr>
      <dsp:spPr>
        <a:xfrm>
          <a:off x="1732009" y="205649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Coordinated resource sharing streamlines processes and increases operational efficiency among stakeholders.</a:t>
          </a:r>
        </a:p>
      </dsp:txBody>
      <dsp:txXfrm>
        <a:off x="1732009" y="2056496"/>
        <a:ext cx="9393022" cy="1171682"/>
      </dsp:txXfrm>
    </dsp:sp>
    <dsp:sp modelId="{824493A9-99C8-40B1-A33E-DE0D94F9A4EF}">
      <dsp:nvSpPr>
        <dsp:cNvPr id="0" name=""/>
        <dsp:cNvSpPr/>
      </dsp:nvSpPr>
      <dsp:spPr>
        <a:xfrm>
          <a:off x="0" y="3352340"/>
          <a:ext cx="1552009" cy="155200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6379" r="8368" b="-3"/>
          <a:stretch/>
        </a:blipFill>
        <a:ln>
          <a:noFill/>
        </a:ln>
        <a:effectLst/>
      </dsp:spPr>
      <dsp:style>
        <a:lnRef idx="0">
          <a:scrgbClr r="0" g="0" b="0"/>
        </a:lnRef>
        <a:fillRef idx="3">
          <a:scrgbClr r="0" g="0" b="0"/>
        </a:fillRef>
        <a:effectRef idx="2">
          <a:scrgbClr r="0" g="0" b="0"/>
        </a:effectRef>
        <a:fontRef idx="minor">
          <a:schemeClr val="lt1"/>
        </a:fontRef>
      </dsp:style>
    </dsp:sp>
    <dsp:sp modelId="{89897281-34D0-4C34-B6DC-03D97A4A3D56}">
      <dsp:nvSpPr>
        <dsp:cNvPr id="0" name=""/>
        <dsp:cNvSpPr/>
      </dsp:nvSpPr>
      <dsp:spPr>
        <a:xfrm>
          <a:off x="1732009" y="335234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Timely Client Support</a:t>
          </a:r>
        </a:p>
      </dsp:txBody>
      <dsp:txXfrm>
        <a:off x="1732009" y="3352340"/>
        <a:ext cx="9393022" cy="380326"/>
      </dsp:txXfrm>
    </dsp:sp>
    <dsp:sp modelId="{9111981D-6EFF-4D86-918A-AECA4580794B}">
      <dsp:nvSpPr>
        <dsp:cNvPr id="0" name=""/>
        <dsp:cNvSpPr/>
      </dsp:nvSpPr>
      <dsp:spPr>
        <a:xfrm>
          <a:off x="1732009" y="373266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Effective collaboration ensures clients receive appropriate support without delays or gaps.</a:t>
          </a:r>
        </a:p>
      </dsp:txBody>
      <dsp:txXfrm>
        <a:off x="1732009" y="3732666"/>
        <a:ext cx="9393022" cy="11716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C4BDB-50AE-46A9-91EC-B10BCE4C3FE3}">
      <dsp:nvSpPr>
        <dsp:cNvPr id="0" name=""/>
        <dsp:cNvSpPr/>
      </dsp:nvSpPr>
      <dsp:spPr>
        <a:xfrm>
          <a:off x="0" y="0"/>
          <a:ext cx="3403241" cy="35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Role of Peer Case Managers</a:t>
          </a:r>
        </a:p>
      </dsp:txBody>
      <dsp:txXfrm>
        <a:off x="0" y="0"/>
        <a:ext cx="3403241" cy="350828"/>
      </dsp:txXfrm>
    </dsp:sp>
    <dsp:sp modelId="{0AC3D757-3E9F-445F-81F4-A81E57A2C935}">
      <dsp:nvSpPr>
        <dsp:cNvPr id="0" name=""/>
        <dsp:cNvSpPr/>
      </dsp:nvSpPr>
      <dsp:spPr>
        <a:xfrm>
          <a:off x="0" y="350828"/>
          <a:ext cx="3403241" cy="2423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case managers improve care by fostering collaboration and coordination among care providers.</a:t>
          </a:r>
        </a:p>
      </dsp:txBody>
      <dsp:txXfrm>
        <a:off x="0" y="350828"/>
        <a:ext cx="3403241" cy="2423904"/>
      </dsp:txXfrm>
    </dsp:sp>
    <dsp:sp modelId="{EAEFE08C-3510-424C-A84C-0629C44A45AA}">
      <dsp:nvSpPr>
        <dsp:cNvPr id="0" name=""/>
        <dsp:cNvSpPr/>
      </dsp:nvSpPr>
      <dsp:spPr>
        <a:xfrm>
          <a:off x="3743566" y="0"/>
          <a:ext cx="3403241" cy="35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Embracing Best Practices</a:t>
          </a:r>
        </a:p>
      </dsp:txBody>
      <dsp:txXfrm>
        <a:off x="3743566" y="0"/>
        <a:ext cx="3403241" cy="350828"/>
      </dsp:txXfrm>
    </dsp:sp>
    <dsp:sp modelId="{A2AB42AB-F672-4B34-8393-2D600134AF13}">
      <dsp:nvSpPr>
        <dsp:cNvPr id="0" name=""/>
        <dsp:cNvSpPr/>
      </dsp:nvSpPr>
      <dsp:spPr>
        <a:xfrm>
          <a:off x="3743566" y="350828"/>
          <a:ext cx="3403241" cy="2423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Adopting best practices helps overcome challenges and enhances client outcomes effectively.</a:t>
          </a:r>
        </a:p>
      </dsp:txBody>
      <dsp:txXfrm>
        <a:off x="3743566" y="350828"/>
        <a:ext cx="3403241" cy="2423904"/>
      </dsp:txXfrm>
    </dsp:sp>
    <dsp:sp modelId="{8623C9C1-B117-43F3-885E-2156FA824B09}">
      <dsp:nvSpPr>
        <dsp:cNvPr id="0" name=""/>
        <dsp:cNvSpPr/>
      </dsp:nvSpPr>
      <dsp:spPr>
        <a:xfrm>
          <a:off x="7487132" y="0"/>
          <a:ext cx="3403241" cy="35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Strengthening Care Teams</a:t>
          </a:r>
        </a:p>
      </dsp:txBody>
      <dsp:txXfrm>
        <a:off x="7487132" y="0"/>
        <a:ext cx="3403241" cy="350828"/>
      </dsp:txXfrm>
    </dsp:sp>
    <dsp:sp modelId="{6E156F25-1C92-4C7F-9FAC-366D4BA406FE}">
      <dsp:nvSpPr>
        <dsp:cNvPr id="0" name=""/>
        <dsp:cNvSpPr/>
      </dsp:nvSpPr>
      <dsp:spPr>
        <a:xfrm>
          <a:off x="7487132" y="350828"/>
          <a:ext cx="3403241" cy="2423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Strong care teams result from effective collaboration and improved coordination among members.</a:t>
          </a:r>
        </a:p>
      </dsp:txBody>
      <dsp:txXfrm>
        <a:off x="7487132" y="350828"/>
        <a:ext cx="3403241" cy="2423904"/>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EFF300-B62A-422C-9821-B854DC2F8DD5}"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B9B315-5ED2-4DB9-861C-6BA12F246AE1}" type="slidenum">
              <a:rPr lang="en-US" smtClean="0"/>
              <a:t>‹#›</a:t>
            </a:fld>
            <a:endParaRPr lang="en-US"/>
          </a:p>
        </p:txBody>
      </p:sp>
    </p:spTree>
    <p:extLst>
      <p:ext uri="{BB962C8B-B14F-4D97-AF65-F5344CB8AC3E}">
        <p14:creationId xmlns:p14="http://schemas.microsoft.com/office/powerpoint/2010/main" val="364674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This presentation explores the important role of peer case managers in healthcare. We will examine how they enhance collaboration and coordination, improving care outcomes for clients through effective teamwork and strategic management.
</a:t>
            </a:r>
          </a:p>
        </p:txBody>
      </p:sp>
      <p:sp>
        <p:nvSpPr>
          <p:cNvPr id="4" name="Slide Number Placeholder 3"/>
          <p:cNvSpPr>
            <a:spLocks noGrp="1"/>
          </p:cNvSpPr>
          <p:nvPr>
            <p:ph type="sldNum" sz="quarter" idx="5"/>
          </p:nvPr>
        </p:nvSpPr>
        <p:spPr/>
        <p:txBody>
          <a:bodyPr/>
          <a:lstStyle/>
          <a:p>
            <a:fld id="{52173ECA-E482-4144-A32A-FF8591570CDF}" type="slidenum">
              <a:rPr lang="en-US" smtClean="0"/>
              <a:t>1</a:t>
            </a:fld>
            <a:endParaRPr lang="en-US"/>
          </a:p>
        </p:txBody>
      </p:sp>
    </p:spTree>
    <p:extLst>
      <p:ext uri="{BB962C8B-B14F-4D97-AF65-F5344CB8AC3E}">
        <p14:creationId xmlns:p14="http://schemas.microsoft.com/office/powerpoint/2010/main" val="2937258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cover the role and responsibilities of peer case managers, the significance of collaboration, strategies for coordination, and the challenges along with best practices in the field.</a:t>
            </a:r>
          </a:p>
        </p:txBody>
      </p:sp>
      <p:sp>
        <p:nvSpPr>
          <p:cNvPr id="4" name="Slide Number Placeholder 3"/>
          <p:cNvSpPr>
            <a:spLocks noGrp="1"/>
          </p:cNvSpPr>
          <p:nvPr>
            <p:ph type="sldNum" sz="quarter" idx="5"/>
          </p:nvPr>
        </p:nvSpPr>
        <p:spPr/>
        <p:txBody>
          <a:bodyPr/>
          <a:lstStyle/>
          <a:p>
            <a:fld id="{52173ECA-E482-4144-A32A-FF8591570CDF}" type="slidenum">
              <a:rPr lang="en-US" smtClean="0"/>
              <a:t>2</a:t>
            </a:fld>
            <a:endParaRPr lang="en-US"/>
          </a:p>
        </p:txBody>
      </p:sp>
    </p:spTree>
    <p:extLst>
      <p:ext uri="{BB962C8B-B14F-4D97-AF65-F5344CB8AC3E}">
        <p14:creationId xmlns:p14="http://schemas.microsoft.com/office/powerpoint/2010/main" val="254527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managers bring unique perspectives and skills rooted in lived experience. This section will define their role and highlight how they differ from traditional case managers.</a:t>
            </a:r>
          </a:p>
        </p:txBody>
      </p:sp>
      <p:sp>
        <p:nvSpPr>
          <p:cNvPr id="4" name="Slide Number Placeholder 3"/>
          <p:cNvSpPr>
            <a:spLocks noGrp="1"/>
          </p:cNvSpPr>
          <p:nvPr>
            <p:ph type="sldNum" sz="quarter" idx="5"/>
          </p:nvPr>
        </p:nvSpPr>
        <p:spPr/>
        <p:txBody>
          <a:bodyPr/>
          <a:lstStyle/>
          <a:p>
            <a:fld id="{52173ECA-E482-4144-A32A-FF8591570CDF}" type="slidenum">
              <a:rPr lang="en-US" smtClean="0"/>
              <a:t>3</a:t>
            </a:fld>
            <a:endParaRPr lang="en-US"/>
          </a:p>
        </p:txBody>
      </p:sp>
    </p:spTree>
    <p:extLst>
      <p:ext uri="{BB962C8B-B14F-4D97-AF65-F5344CB8AC3E}">
        <p14:creationId xmlns:p14="http://schemas.microsoft.com/office/powerpoint/2010/main" val="1516681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provide support, advocacy, and guidance to clients by leveraging their own recovery experience. Their responsibilities include care planning, client engagement, and resource linkage.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4</a:t>
            </a:fld>
            <a:endParaRPr lang="en-US"/>
          </a:p>
        </p:txBody>
      </p:sp>
    </p:spTree>
    <p:extLst>
      <p:ext uri="{BB962C8B-B14F-4D97-AF65-F5344CB8AC3E}">
        <p14:creationId xmlns:p14="http://schemas.microsoft.com/office/powerpoint/2010/main" val="175664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Unlike traditional case managers, peer case managers foster empathy and trust through shared experiences, enhancing client rapport and motivation to engage in care.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5</a:t>
            </a:fld>
            <a:endParaRPr lang="en-US"/>
          </a:p>
        </p:txBody>
      </p:sp>
    </p:spTree>
    <p:extLst>
      <p:ext uri="{BB962C8B-B14F-4D97-AF65-F5344CB8AC3E}">
        <p14:creationId xmlns:p14="http://schemas.microsoft.com/office/powerpoint/2010/main" val="1741782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Collaboration is essential for delivering holistic care. This section focuses on building teams, establishing rapport, and sharing resources effectively among stakeholders.</a:t>
            </a:r>
          </a:p>
        </p:txBody>
      </p:sp>
      <p:sp>
        <p:nvSpPr>
          <p:cNvPr id="4" name="Slide Number Placeholder 3"/>
          <p:cNvSpPr>
            <a:spLocks noGrp="1"/>
          </p:cNvSpPr>
          <p:nvPr>
            <p:ph type="sldNum" sz="quarter" idx="5"/>
          </p:nvPr>
        </p:nvSpPr>
        <p:spPr/>
        <p:txBody>
          <a:bodyPr/>
          <a:lstStyle/>
          <a:p>
            <a:fld id="{52173ECA-E482-4144-A32A-FF8591570CDF}" type="slidenum">
              <a:rPr lang="en-US" smtClean="0"/>
              <a:t>6</a:t>
            </a:fld>
            <a:endParaRPr lang="en-US"/>
          </a:p>
        </p:txBody>
      </p:sp>
    </p:spTree>
    <p:extLst>
      <p:ext uri="{BB962C8B-B14F-4D97-AF65-F5344CB8AC3E}">
        <p14:creationId xmlns:p14="http://schemas.microsoft.com/office/powerpoint/2010/main" val="3045986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Successful peer case management relies on interdisciplinary teams where diverse expertise supports comprehensive client care and promotes shared decision-making.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7</a:t>
            </a:fld>
            <a:endParaRPr lang="en-US"/>
          </a:p>
        </p:txBody>
      </p:sp>
    </p:spTree>
    <p:extLst>
      <p:ext uri="{BB962C8B-B14F-4D97-AF65-F5344CB8AC3E}">
        <p14:creationId xmlns:p14="http://schemas.microsoft.com/office/powerpoint/2010/main" val="1511024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excel in creating trusting relationships with clients, which increases engagement, openness, and ultimately better care outcomes.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8</a:t>
            </a:fld>
            <a:endParaRPr lang="en-US"/>
          </a:p>
        </p:txBody>
      </p:sp>
    </p:spTree>
    <p:extLst>
      <p:ext uri="{BB962C8B-B14F-4D97-AF65-F5344CB8AC3E}">
        <p14:creationId xmlns:p14="http://schemas.microsoft.com/office/powerpoint/2010/main" val="2465041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Coordinated sharing of resources enhances service accessibility and efficiency, ensuring clients receive timely and appropriate support.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9</a:t>
            </a:fld>
            <a:endParaRPr lang="en-US"/>
          </a:p>
        </p:txBody>
      </p:sp>
    </p:spTree>
    <p:extLst>
      <p:ext uri="{BB962C8B-B14F-4D97-AF65-F5344CB8AC3E}">
        <p14:creationId xmlns:p14="http://schemas.microsoft.com/office/powerpoint/2010/main" val="3977656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Effective coordination supports smooth care transitions and communication. This section outlines practical strategies used by peer case managers.</a:t>
            </a:r>
          </a:p>
        </p:txBody>
      </p:sp>
      <p:sp>
        <p:nvSpPr>
          <p:cNvPr id="4" name="Slide Number Placeholder 3"/>
          <p:cNvSpPr>
            <a:spLocks noGrp="1"/>
          </p:cNvSpPr>
          <p:nvPr>
            <p:ph type="sldNum" sz="quarter" idx="5"/>
          </p:nvPr>
        </p:nvSpPr>
        <p:spPr/>
        <p:txBody>
          <a:bodyPr/>
          <a:lstStyle/>
          <a:p>
            <a:fld id="{52173ECA-E482-4144-A32A-FF8591570CDF}" type="slidenum">
              <a:rPr lang="en-US" smtClean="0"/>
              <a:t>10</a:t>
            </a:fld>
            <a:endParaRPr lang="en-US"/>
          </a:p>
        </p:txBody>
      </p:sp>
    </p:spTree>
    <p:extLst>
      <p:ext uri="{BB962C8B-B14F-4D97-AF65-F5344CB8AC3E}">
        <p14:creationId xmlns:p14="http://schemas.microsoft.com/office/powerpoint/2010/main" val="258475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Clear and consistent communication among team members and clients prevents gaps in care and promotes shared understanding.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11</a:t>
            </a:fld>
            <a:endParaRPr lang="en-US"/>
          </a:p>
        </p:txBody>
      </p:sp>
    </p:spTree>
    <p:extLst>
      <p:ext uri="{BB962C8B-B14F-4D97-AF65-F5344CB8AC3E}">
        <p14:creationId xmlns:p14="http://schemas.microsoft.com/office/powerpoint/2010/main" val="1830397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facilitate seamless transitions between care settings and ensure referrals are appropriate and timely to meet client needs.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12</a:t>
            </a:fld>
            <a:endParaRPr lang="en-US"/>
          </a:p>
        </p:txBody>
      </p:sp>
    </p:spTree>
    <p:extLst>
      <p:ext uri="{BB962C8B-B14F-4D97-AF65-F5344CB8AC3E}">
        <p14:creationId xmlns:p14="http://schemas.microsoft.com/office/powerpoint/2010/main" val="3241059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Maintaining ongoing support and monitoring helps address changing client needs and prevents care disruptions.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13</a:t>
            </a:fld>
            <a:endParaRPr lang="en-US"/>
          </a:p>
        </p:txBody>
      </p:sp>
    </p:spTree>
    <p:extLst>
      <p:ext uri="{BB962C8B-B14F-4D97-AF65-F5344CB8AC3E}">
        <p14:creationId xmlns:p14="http://schemas.microsoft.com/office/powerpoint/2010/main" val="2225463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section discusses common barriers peer case managers face and highlights best practices to optimize collaboration and coordination.</a:t>
            </a:r>
          </a:p>
        </p:txBody>
      </p:sp>
      <p:sp>
        <p:nvSpPr>
          <p:cNvPr id="4" name="Slide Number Placeholder 3"/>
          <p:cNvSpPr>
            <a:spLocks noGrp="1"/>
          </p:cNvSpPr>
          <p:nvPr>
            <p:ph type="sldNum" sz="quarter" idx="5"/>
          </p:nvPr>
        </p:nvSpPr>
        <p:spPr/>
        <p:txBody>
          <a:bodyPr/>
          <a:lstStyle/>
          <a:p>
            <a:fld id="{52173ECA-E482-4144-A32A-FF8591570CDF}" type="slidenum">
              <a:rPr lang="en-US" smtClean="0"/>
              <a:t>14</a:t>
            </a:fld>
            <a:endParaRPr lang="en-US"/>
          </a:p>
        </p:txBody>
      </p:sp>
    </p:spTree>
    <p:extLst>
      <p:ext uri="{BB962C8B-B14F-4D97-AF65-F5344CB8AC3E}">
        <p14:creationId xmlns:p14="http://schemas.microsoft.com/office/powerpoint/2010/main" val="3609107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Challenges such as role misunderstandings and communication gaps can be mitigated through training, clear protocols, and fostering mutual respect.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15</a:t>
            </a:fld>
            <a:endParaRPr lang="en-US"/>
          </a:p>
        </p:txBody>
      </p:sp>
    </p:spTree>
    <p:extLst>
      <p:ext uri="{BB962C8B-B14F-4D97-AF65-F5344CB8AC3E}">
        <p14:creationId xmlns:p14="http://schemas.microsoft.com/office/powerpoint/2010/main" val="2917434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Technology tools like shared records and communication platforms improve information flow and coordination efficiency among care teams.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16</a:t>
            </a:fld>
            <a:endParaRPr lang="en-US"/>
          </a:p>
        </p:txBody>
      </p:sp>
    </p:spTree>
    <p:extLst>
      <p:ext uri="{BB962C8B-B14F-4D97-AF65-F5344CB8AC3E}">
        <p14:creationId xmlns:p14="http://schemas.microsoft.com/office/powerpoint/2010/main" val="836504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Continuous education and peer support strengthen skills, enhance collaboration, and keep peer case managers informed of best practices.
Image source: Microsoft 365 content library
</a:t>
            </a:r>
          </a:p>
        </p:txBody>
      </p:sp>
      <p:sp>
        <p:nvSpPr>
          <p:cNvPr id="4" name="Slide Number Placeholder 3"/>
          <p:cNvSpPr>
            <a:spLocks noGrp="1"/>
          </p:cNvSpPr>
          <p:nvPr>
            <p:ph type="sldNum" sz="quarter" idx="5"/>
          </p:nvPr>
        </p:nvSpPr>
        <p:spPr/>
        <p:txBody>
          <a:bodyPr/>
          <a:lstStyle/>
          <a:p>
            <a:fld id="{52173ECA-E482-4144-A32A-FF8591570CDF}" type="slidenum">
              <a:rPr lang="en-US" smtClean="0"/>
              <a:t>17</a:t>
            </a:fld>
            <a:endParaRPr lang="en-US"/>
          </a:p>
        </p:txBody>
      </p:sp>
    </p:spTree>
    <p:extLst>
      <p:ext uri="{BB962C8B-B14F-4D97-AF65-F5344CB8AC3E}">
        <p14:creationId xmlns:p14="http://schemas.microsoft.com/office/powerpoint/2010/main" val="2248468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managers play a vital role in improving care through collaboration and coordination. Embracing best practices and overcoming challenges can lead to better client outcomes and stronger care teams.</a:t>
            </a:r>
          </a:p>
        </p:txBody>
      </p:sp>
      <p:sp>
        <p:nvSpPr>
          <p:cNvPr id="4" name="Slide Number Placeholder 3"/>
          <p:cNvSpPr>
            <a:spLocks noGrp="1"/>
          </p:cNvSpPr>
          <p:nvPr>
            <p:ph type="sldNum" sz="quarter" idx="5"/>
          </p:nvPr>
        </p:nvSpPr>
        <p:spPr/>
        <p:txBody>
          <a:bodyPr/>
          <a:lstStyle/>
          <a:p>
            <a:fld id="{52173ECA-E482-4144-A32A-FF8591570CDF}" type="slidenum">
              <a:rPr lang="en-US" smtClean="0"/>
              <a:t>18</a:t>
            </a:fld>
            <a:endParaRPr lang="en-US"/>
          </a:p>
        </p:txBody>
      </p:sp>
    </p:spTree>
    <p:extLst>
      <p:ext uri="{BB962C8B-B14F-4D97-AF65-F5344CB8AC3E}">
        <p14:creationId xmlns:p14="http://schemas.microsoft.com/office/powerpoint/2010/main" val="713287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B04EF954-66B1-4168-AF40-97F3DAF43FC4}"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3516167854"/>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26233410-150A-4A72-BF63-6D3ACBC30148}" type="datetime1">
              <a:rPr lang="en-US" smtClean="0"/>
              <a:t>12/19/2025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927360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91AF1D09-6B76-4716-AD3D-9F53166D3BF5}" type="datetime1">
              <a:rPr lang="en-US" smtClean="0"/>
              <a:t>12/19/2025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4164627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21D4C7-8630-4B98-978C-30388BBD4EE8}"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1470893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fld id="{8C13480A-5F85-4A30-80F2-F92581C6474C}"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782624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2BF18D3-87BE-4A2D-AD2C-B21E415FD900}"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2059754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73F0B94E-0195-4FC9-AEFD-CCBB878ACEDF}"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6225269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9B0F68CC-6BDD-49E7-8971-97164A4B1FA2}"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108333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244D5D5-F2FF-4BCB-BACC-FA9A736697CB}" type="datetime1">
              <a:rPr lang="en-US" smtClean="0"/>
              <a:t>12/19/2025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616605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747D10D-DAA6-49BD-BCDC-42DE71F72A89}"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07835146"/>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31313"/>
                </a:solidFill>
                <a:effectLst/>
                <a:uLnTx/>
                <a:uFillTx/>
                <a:latin typeface="Neue Haas Grotesk Text Pro"/>
                <a:ea typeface="+mn-ea"/>
                <a:cs typeface="+mn-cs"/>
              </a:rPr>
              <a:t>Click to edit Master text styles</a:t>
            </a:r>
          </a:p>
          <a:p>
            <a:pPr marL="4572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31313"/>
                </a:solidFill>
                <a:effectLst/>
                <a:uLnTx/>
                <a:uFillTx/>
                <a:latin typeface="Neue Haas Grotesk Text Pro"/>
                <a:ea typeface="+mn-ea"/>
                <a:cs typeface="+mn-cs"/>
              </a:rPr>
              <a:t>Second level</a:t>
            </a:r>
          </a:p>
          <a:p>
            <a:pPr marL="685800" marR="0" lvl="2"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31313"/>
                </a:solidFill>
                <a:effectLst/>
                <a:uLnTx/>
                <a:uFillTx/>
                <a:latin typeface="Neue Haas Grotesk Text Pro"/>
                <a:ea typeface="+mn-ea"/>
                <a:cs typeface="+mn-cs"/>
              </a:rPr>
              <a:t>Third level</a:t>
            </a:r>
          </a:p>
          <a:p>
            <a:pPr marL="914400" marR="0" lvl="3"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31313"/>
                </a:solidFill>
                <a:effectLst/>
                <a:uLnTx/>
                <a:uFillTx/>
                <a:latin typeface="Neue Haas Grotesk Text Pro"/>
                <a:ea typeface="+mn-ea"/>
                <a:cs typeface="+mn-cs"/>
              </a:rPr>
              <a:t>Fourth level</a:t>
            </a:r>
          </a:p>
          <a:p>
            <a:pPr marL="1143000" marR="0" lvl="4"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31313"/>
                </a:solidFill>
                <a:effectLst/>
                <a:uLnTx/>
                <a:uFillTx/>
                <a:latin typeface="Neue Haas Grotesk Text Pro"/>
                <a:ea typeface="+mn-ea"/>
                <a:cs typeface="+mn-cs"/>
              </a:rPr>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99C55D-C47D-42B9-AD20-3E2CCE08596C}"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27612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1EA44AD-1FB0-4882-B380-D102D5E41B49}"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40840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21FD0E9-BB2A-40F4-9FCA-339953EA9BCB}"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09115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82DCE86-7B4C-43EC-801D-4B957536C306}"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98730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FD3FCD9-BE24-4676-9D2E-63D9ED82EDA2}"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5859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CA290A-121B-47D5-B4CD-63E70D76A5D5}"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299545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60A58D8-7EDF-40A6-A98C-8CBDF59A319E}"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05540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6DF7C3E-B5DF-4043-B2F9-CD94B277B81B}"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57661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4F04B89-F088-43E2-8F95-5A2E5E9F612E}"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968886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A0FCFF8D-E3E3-4D6C-85D1-1D24204FD96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13991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479AD81-0F74-4052-9D15-1FCBE10FF53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29978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8567813-D47B-4BA9-A366-45E7794B6608}"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662916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3C75A4F-7395-44C0-9A76-83F0F6EA512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08592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2EEDCC-520A-464B-900A-5F7E0E1FFC43}"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403458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6C1D43-E95A-44CE-BF39-AC264176BC74}"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340858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F84395D-714C-468A-B505-16E3BDC41D6C}"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870980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09D615-5030-44BE-B1E7-FCAF557FFC34}"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15185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65D8DDD-BB5E-4F5B-81F2-5E5F98B403C0}"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5231587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083588C5-4E32-4E6E-80AB-32A6125C957F}"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473388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37EAFE-6A88-4B1F-9ABC-CA3CFB830DD6}"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567404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F70683-5F2F-44F3-8B59-45258C4FD45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646975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813EDC87-0EBE-4D2E-8804-E5F0EDA0B797}"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89901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51CF56A9-FD41-47F4-80A0-DA74EEEC254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920167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A4CBD270-9BF1-4C68-A7FA-BA016D8BB959}"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67198007"/>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E023AFB7-90A6-428C-A019-BBE6272496B8}"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776259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09E47A9E-7C3C-4663-841E-C89520FA85A3}"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7411972"/>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2FED8FD-3F8D-425F-9991-7FB6FCCEC5A2}"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87019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D6B3E3-A05B-4311-9C9A-DA8A512CAB97}"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47069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AEFBAE2-1C27-41D0-8DBA-D202F753417F}"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18737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6A453612-8941-41EA-ABBA-F717A06C8346}"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60924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73D6CD22-E4B3-48A1-94CA-B89DB574ED80}"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5001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7C38B47-093E-417D-A1C3-81EEF797AC69}"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24871170"/>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50925D-4314-49E4-A383-289640FEB5E3}"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59932801"/>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E2C59E0-667A-459A-BBD1-70DA72C3C576}"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300596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06CC00B-2F01-4379-B0FD-8DA094C16FA4}" type="datetime1">
              <a:rPr lang="en-US" smtClean="0"/>
              <a:t>12/19/2025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056985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019F103-9E7C-4D5A-827C-0D2D66EE1CD2}" type="datetime1">
              <a:rPr lang="en-US" smtClean="0"/>
              <a:t>12/19/2025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351794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fld id="{072E1B28-DB45-4001-B295-7D7933E04419}" type="datetime1">
              <a:rPr lang="en-US" smtClean="0"/>
              <a:t>12/19/2025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1277411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4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DD4E8-7976-7939-F844-24B16E4A8741}"/>
              </a:ext>
            </a:extLst>
          </p:cNvPr>
          <p:cNvSpPr>
            <a:spLocks noGrp="1"/>
          </p:cNvSpPr>
          <p:nvPr>
            <p:ph type="ctrTitle"/>
          </p:nvPr>
        </p:nvSpPr>
        <p:spPr>
          <a:xfrm>
            <a:off x="431172" y="3425399"/>
            <a:ext cx="7685140" cy="2621154"/>
          </a:xfrm>
        </p:spPr>
        <p:txBody>
          <a:bodyPr anchor="b">
            <a:normAutofit/>
          </a:bodyPr>
          <a:lstStyle/>
          <a:p>
            <a:r>
              <a:rPr lang="en-US" sz="4500" dirty="0"/>
              <a:t>Peer Case Managers: Enhancing Collaboration and Coordination in Care</a:t>
            </a:r>
          </a:p>
        </p:txBody>
      </p:sp>
      <p:sp>
        <p:nvSpPr>
          <p:cNvPr id="3" name="Subtitle 2">
            <a:extLst>
              <a:ext uri="{FF2B5EF4-FFF2-40B4-BE49-F238E27FC236}">
                <a16:creationId xmlns:a16="http://schemas.microsoft.com/office/drawing/2014/main" id="{6161DAD9-36DA-3C2B-C635-A5942B6EB00A}"/>
              </a:ext>
            </a:extLst>
          </p:cNvPr>
          <p:cNvSpPr>
            <a:spLocks noGrp="1"/>
          </p:cNvSpPr>
          <p:nvPr>
            <p:ph type="subTitle" idx="1"/>
          </p:nvPr>
        </p:nvSpPr>
        <p:spPr>
          <a:xfrm>
            <a:off x="431172" y="415057"/>
            <a:ext cx="7685139" cy="1414091"/>
          </a:xfrm>
        </p:spPr>
        <p:txBody>
          <a:bodyPr>
            <a:normAutofit/>
          </a:bodyPr>
          <a:lstStyle/>
          <a:p>
            <a:r>
              <a:rPr lang="en-US"/>
              <a:t>Improving healthcare outcomes through teamwork and management</a:t>
            </a:r>
          </a:p>
        </p:txBody>
      </p:sp>
      <p:sp>
        <p:nvSpPr>
          <p:cNvPr id="4" name="Date Placeholder 3">
            <a:extLst>
              <a:ext uri="{FF2B5EF4-FFF2-40B4-BE49-F238E27FC236}">
                <a16:creationId xmlns:a16="http://schemas.microsoft.com/office/drawing/2014/main" id="{7559F2D3-268F-6DD6-3876-AA23F6FD4CBC}"/>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0DAF93B0-2F64-8B44-94E5-E3DF9F655EEB}"/>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C7ED08C4-D224-7772-76A3-F0CD1D222753}"/>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a:t>
            </a:fld>
            <a:endParaRPr lang="en-US"/>
          </a:p>
        </p:txBody>
      </p:sp>
    </p:spTree>
    <p:extLst>
      <p:ext uri="{BB962C8B-B14F-4D97-AF65-F5344CB8AC3E}">
        <p14:creationId xmlns:p14="http://schemas.microsoft.com/office/powerpoint/2010/main" val="327123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6926C-CB8D-6273-3836-60D079BAA06B}"/>
              </a:ext>
            </a:extLst>
          </p:cNvPr>
          <p:cNvSpPr>
            <a:spLocks noGrp="1"/>
          </p:cNvSpPr>
          <p:nvPr>
            <p:ph type="title"/>
          </p:nvPr>
        </p:nvSpPr>
        <p:spPr>
          <a:xfrm>
            <a:off x="429768" y="411480"/>
            <a:ext cx="11045952" cy="1828800"/>
          </a:xfrm>
        </p:spPr>
        <p:txBody>
          <a:bodyPr anchor="t">
            <a:normAutofit/>
          </a:bodyPr>
          <a:lstStyle/>
          <a:p>
            <a:r>
              <a:rPr lang="en-US" sz="7400"/>
              <a:t>Agenda Highlights</a:t>
            </a:r>
          </a:p>
        </p:txBody>
      </p:sp>
      <p:sp>
        <p:nvSpPr>
          <p:cNvPr id="3" name="Content Placeholder 2">
            <a:extLst>
              <a:ext uri="{FF2B5EF4-FFF2-40B4-BE49-F238E27FC236}">
                <a16:creationId xmlns:a16="http://schemas.microsoft.com/office/drawing/2014/main" id="{805378F7-26D0-5FA4-D331-A878AE1813EB}"/>
              </a:ext>
            </a:extLst>
          </p:cNvPr>
          <p:cNvSpPr>
            <a:spLocks noGrp="1"/>
          </p:cNvSpPr>
          <p:nvPr>
            <p:ph sz="quarter" idx="13"/>
            <p:extLst>
              <p:ext uri="{E7BDC344-281C-4309-B0C6-D0EE65EED2A8}">
                <p202:designPr xmlns:p202="http://schemas.microsoft.com/office/powerpoint/2020/02/main">
                  <p202:designTagLst>
                    <p202:designTag name="ARCH:1:CLS" val="BulletedText"/>
                  </p202:designTagLst>
                </p202:designPr>
              </p:ext>
            </p:extLst>
          </p:nvPr>
        </p:nvSpPr>
        <p:spPr>
          <a:xfrm>
            <a:off x="6272784" y="2423160"/>
            <a:ext cx="5202936" cy="3858768"/>
          </a:xfrm>
        </p:spPr>
        <p:txBody>
          <a:bodyPr>
            <a:normAutofit/>
          </a:bodyPr>
          <a:lstStyle/>
          <a:p>
            <a:pPr>
              <a:buFont typeface="Arial" panose="020B0604020202020204" pitchFamily="34" charset="0"/>
              <a:buChar char="•"/>
            </a:pPr>
            <a:r>
              <a:t>Understanding the Role of Peer Case Managers</a:t>
            </a:r>
          </a:p>
          <a:p>
            <a:pPr>
              <a:buFont typeface="Arial" panose="020B0604020202020204" pitchFamily="34" charset="0"/>
              <a:buChar char="•"/>
            </a:pPr>
            <a:r>
              <a:t>Importance of Collaboration in Peer Case Management</a:t>
            </a:r>
          </a:p>
          <a:p>
            <a:pPr>
              <a:buFont typeface="Arial" panose="020B0604020202020204" pitchFamily="34" charset="0"/>
              <a:buChar char="•"/>
            </a:pPr>
            <a:r>
              <a:t>Coordination Strategies for Peer Case Managers</a:t>
            </a:r>
          </a:p>
          <a:p>
            <a:pPr>
              <a:buFont typeface="Arial" panose="020B0604020202020204" pitchFamily="34" charset="0"/>
              <a:buChar char="•"/>
            </a:pPr>
            <a:r>
              <a:t>Challenges and Best Practices in Collaboration and Coordination</a:t>
            </a:r>
            <a:endParaRPr lang="en-US"/>
          </a:p>
        </p:txBody>
      </p:sp>
      <p:sp>
        <p:nvSpPr>
          <p:cNvPr id="4" name="Date Placeholder 3">
            <a:extLst>
              <a:ext uri="{FF2B5EF4-FFF2-40B4-BE49-F238E27FC236}">
                <a16:creationId xmlns:a16="http://schemas.microsoft.com/office/drawing/2014/main" id="{2E6E1046-0CCE-372D-CF91-3CA2F1CAEB2A}"/>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FF909D92-6B56-ECA4-289B-DE4DA4C32AE3}"/>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E9B6C8C5-8CA8-A2C5-FD0B-5C006313A6B2}"/>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2</a:t>
            </a:fld>
            <a:endParaRPr lang="en-US"/>
          </a:p>
        </p:txBody>
      </p:sp>
    </p:spTree>
    <p:extLst>
      <p:ext uri="{BB962C8B-B14F-4D97-AF65-F5344CB8AC3E}">
        <p14:creationId xmlns:p14="http://schemas.microsoft.com/office/powerpoint/2010/main" val="4025272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260C-10F7-DD45-2567-2B3D1C1BF347}"/>
              </a:ext>
            </a:extLst>
          </p:cNvPr>
          <p:cNvSpPr>
            <a:spLocks noGrp="1"/>
          </p:cNvSpPr>
          <p:nvPr>
            <p:ph type="title"/>
          </p:nvPr>
        </p:nvSpPr>
        <p:spPr>
          <a:xfrm>
            <a:off x="431172" y="553616"/>
            <a:ext cx="7914087" cy="4008859"/>
          </a:xfrm>
        </p:spPr>
        <p:txBody>
          <a:bodyPr anchor="t">
            <a:normAutofit/>
          </a:bodyPr>
          <a:lstStyle/>
          <a:p>
            <a:r>
              <a:rPr lang="en-US"/>
              <a:t>Understanding the Role of Peer Case Managers</a:t>
            </a:r>
          </a:p>
        </p:txBody>
      </p:sp>
      <p:sp>
        <p:nvSpPr>
          <p:cNvPr id="11" name="Text Placeholder 2">
            <a:extLst>
              <a:ext uri="{FF2B5EF4-FFF2-40B4-BE49-F238E27FC236}">
                <a16:creationId xmlns:a16="http://schemas.microsoft.com/office/drawing/2014/main" id="{AB7E5C62-781A-3AA0-0661-33DBBC6FEBCA}"/>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5C124914-BB96-8971-3540-2546B610DBB6}"/>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598D456C-55A9-3278-FE33-A92A7085E72A}"/>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032954CA-6CE0-05B7-99F6-978C76B60D5F}"/>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3</a:t>
            </a:fld>
            <a:endParaRPr lang="en-US"/>
          </a:p>
        </p:txBody>
      </p:sp>
    </p:spTree>
    <p:extLst>
      <p:ext uri="{BB962C8B-B14F-4D97-AF65-F5344CB8AC3E}">
        <p14:creationId xmlns:p14="http://schemas.microsoft.com/office/powerpoint/2010/main" val="18326790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B22F9-4974-4BD6-F2FA-4E4E17E135F6}"/>
              </a:ext>
            </a:extLst>
          </p:cNvPr>
          <p:cNvSpPr>
            <a:spLocks noGrp="1"/>
          </p:cNvSpPr>
          <p:nvPr>
            <p:ph type="title"/>
          </p:nvPr>
        </p:nvSpPr>
        <p:spPr>
          <a:xfrm>
            <a:off x="429768" y="548639"/>
            <a:ext cx="4855464" cy="1453896"/>
          </a:xfrm>
        </p:spPr>
        <p:txBody>
          <a:bodyPr vert="horz" lIns="91440" tIns="45720" rIns="91440" bIns="45720" rtlCol="0" anchor="t">
            <a:normAutofit/>
          </a:bodyPr>
          <a:lstStyle/>
          <a:p>
            <a:r>
              <a:rPr lang="en-US" b="0" kern="1200" cap="all" baseline="0">
                <a:latin typeface="+mj-lt"/>
                <a:ea typeface="+mj-ea"/>
                <a:cs typeface="+mj-cs"/>
              </a:rPr>
              <a:t>Definition and Key Responsibilities</a:t>
            </a:r>
          </a:p>
        </p:txBody>
      </p:sp>
      <p:pic>
        <p:nvPicPr>
          <p:cNvPr id="7" name="Content Placeholder 6" descr="3D illustration.">
            <a:extLst>
              <a:ext uri="{FF2B5EF4-FFF2-40B4-BE49-F238E27FC236}">
                <a16:creationId xmlns:a16="http://schemas.microsoft.com/office/drawing/2014/main" id="{E17A4418-FC6A-4E89-BAA0-3241F1862E9B}"/>
              </a:ext>
            </a:extLst>
          </p:cNvPr>
          <p:cNvPicPr>
            <a:picLocks noGrp="1" noChangeAspect="1"/>
          </p:cNvPicPr>
          <p:nvPr>
            <p:ph type="pic" sz="quarter" idx="15"/>
          </p:nvPr>
        </p:nvPicPr>
        <p:blipFill>
          <a:blip r:embed="rId3"/>
          <a:srcRect r="13158"/>
          <a:stretch>
            <a:fillRect/>
          </a:stretch>
        </p:blipFill>
        <p:spPr>
          <a:xfrm>
            <a:off x="20" y="2293496"/>
            <a:ext cx="5285212" cy="4564504"/>
          </a:xfrm>
        </p:spPr>
      </p:pic>
      <p:sp>
        <p:nvSpPr>
          <p:cNvPr id="8" name="TextBox 7">
            <a:extLst>
              <a:ext uri="{FF2B5EF4-FFF2-40B4-BE49-F238E27FC236}">
                <a16:creationId xmlns:a16="http://schemas.microsoft.com/office/drawing/2014/main" id="{639017D3-B06E-4435-A662-1963AACF93A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549275"/>
            <a:ext cx="5585925" cy="5783263"/>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Support and Advocacy</a:t>
            </a:r>
          </a:p>
          <a:p>
            <a:pPr marL="0" lvl="1" indent="0">
              <a:spcBef>
                <a:spcPts val="1000"/>
              </a:spcBef>
              <a:spcAft>
                <a:spcPts val="600"/>
              </a:spcAft>
              <a:buFont typeface="Arial" panose="020B0604020202020204" pitchFamily="34" charset="0"/>
              <a:buNone/>
            </a:pPr>
            <a:r>
              <a:rPr lang="en-US" sz="1400"/>
              <a:t>Peer case managers use their recovery experience to provide empathetic support and advocate for clients' needs effectively.</a:t>
            </a:r>
          </a:p>
          <a:p>
            <a:pPr marL="0" indent="0">
              <a:spcBef>
                <a:spcPts val="2500"/>
              </a:spcBef>
              <a:spcAft>
                <a:spcPts val="600"/>
              </a:spcAft>
              <a:buFont typeface="Arial" panose="020B0604020202020204" pitchFamily="34" charset="0"/>
              <a:buNone/>
            </a:pPr>
            <a:r>
              <a:rPr lang="en-US" sz="1400" b="1"/>
              <a:t>Care Planning</a:t>
            </a:r>
          </a:p>
          <a:p>
            <a:pPr marL="0" lvl="1" indent="0">
              <a:spcBef>
                <a:spcPts val="1000"/>
              </a:spcBef>
              <a:spcAft>
                <a:spcPts val="600"/>
              </a:spcAft>
              <a:buFont typeface="Arial" panose="020B0604020202020204" pitchFamily="34" charset="0"/>
              <a:buNone/>
            </a:pPr>
            <a:r>
              <a:rPr lang="en-US" sz="1400"/>
              <a:t>They are responsible for creating and managing personalized care plans that address each client's unique needs.</a:t>
            </a:r>
          </a:p>
          <a:p>
            <a:pPr marL="0" indent="0">
              <a:spcBef>
                <a:spcPts val="2500"/>
              </a:spcBef>
              <a:spcAft>
                <a:spcPts val="600"/>
              </a:spcAft>
              <a:buFont typeface="Arial" panose="020B0604020202020204" pitchFamily="34" charset="0"/>
              <a:buNone/>
            </a:pPr>
            <a:r>
              <a:rPr lang="en-US" sz="1400" b="1"/>
              <a:t>Client Engagement</a:t>
            </a:r>
          </a:p>
          <a:p>
            <a:pPr marL="0" lvl="1" indent="0">
              <a:spcBef>
                <a:spcPts val="1000"/>
              </a:spcBef>
              <a:spcAft>
                <a:spcPts val="600"/>
              </a:spcAft>
              <a:buFont typeface="Arial" panose="020B0604020202020204" pitchFamily="34" charset="0"/>
              <a:buNone/>
            </a:pPr>
            <a:r>
              <a:rPr lang="en-US" sz="1400"/>
              <a:t>Engaging clients actively to build trust and facilitate progress in their recovery journey is a core responsibility.</a:t>
            </a:r>
          </a:p>
          <a:p>
            <a:pPr marL="0" indent="0">
              <a:spcBef>
                <a:spcPts val="2500"/>
              </a:spcBef>
              <a:spcAft>
                <a:spcPts val="600"/>
              </a:spcAft>
              <a:buFont typeface="Arial" panose="020B0604020202020204" pitchFamily="34" charset="0"/>
              <a:buNone/>
            </a:pPr>
            <a:r>
              <a:rPr lang="en-US" sz="1400" b="1"/>
              <a:t>Resource Linkage</a:t>
            </a:r>
          </a:p>
          <a:p>
            <a:pPr marL="0" lvl="1" indent="0">
              <a:spcBef>
                <a:spcPts val="1000"/>
              </a:spcBef>
              <a:spcAft>
                <a:spcPts val="600"/>
              </a:spcAft>
              <a:buFont typeface="Arial" panose="020B0604020202020204" pitchFamily="34" charset="0"/>
              <a:buNone/>
            </a:pPr>
            <a:r>
              <a:rPr lang="en-US" sz="1400"/>
              <a:t>Connecting clients with community resources and services supports their recovery and overall well-being.</a:t>
            </a:r>
          </a:p>
        </p:txBody>
      </p:sp>
      <p:sp>
        <p:nvSpPr>
          <p:cNvPr id="4" name="Date Placeholder 3">
            <a:extLst>
              <a:ext uri="{FF2B5EF4-FFF2-40B4-BE49-F238E27FC236}">
                <a16:creationId xmlns:a16="http://schemas.microsoft.com/office/drawing/2014/main" id="{9AC29AA8-231A-0181-93C4-0EB4E85A5799}"/>
              </a:ext>
            </a:extLst>
          </p:cNvPr>
          <p:cNvSpPr>
            <a:spLocks noGrp="1"/>
          </p:cNvSpPr>
          <p:nvPr>
            <p:ph type="dt" sz="half" idx="10"/>
          </p:nvPr>
        </p:nvSpPr>
        <p:spPr>
          <a:xfrm>
            <a:off x="6096000" y="6492240"/>
            <a:ext cx="2651760" cy="338328"/>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62B485BE-C7DB-BE46-CE26-B170C7B68BBD}"/>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2058F507-A63B-D567-A28F-B4B1E25BB9FD}"/>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4</a:t>
            </a:fld>
            <a:endParaRPr lang="en-US"/>
          </a:p>
        </p:txBody>
      </p:sp>
    </p:spTree>
    <p:extLst>
      <p:ext uri="{BB962C8B-B14F-4D97-AF65-F5344CB8AC3E}">
        <p14:creationId xmlns:p14="http://schemas.microsoft.com/office/powerpoint/2010/main" val="22379842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0B9CD-EF1C-7D62-980C-A71070D7311B}"/>
              </a:ext>
            </a:extLst>
          </p:cNvPr>
          <p:cNvSpPr>
            <a:spLocks noGrp="1"/>
          </p:cNvSpPr>
          <p:nvPr>
            <p:ph type="title"/>
          </p:nvPr>
        </p:nvSpPr>
        <p:spPr>
          <a:xfrm>
            <a:off x="431172" y="293302"/>
            <a:ext cx="11125032" cy="965101"/>
          </a:xfrm>
        </p:spPr>
        <p:txBody>
          <a:bodyPr anchor="b">
            <a:normAutofit/>
          </a:bodyPr>
          <a:lstStyle/>
          <a:p>
            <a:r>
              <a:rPr lang="en-US"/>
              <a:t>Differences From Traditional Case Managers</a:t>
            </a:r>
          </a:p>
        </p:txBody>
      </p:sp>
      <p:sp>
        <p:nvSpPr>
          <p:cNvPr id="4" name="Date Placeholder 3">
            <a:extLst>
              <a:ext uri="{FF2B5EF4-FFF2-40B4-BE49-F238E27FC236}">
                <a16:creationId xmlns:a16="http://schemas.microsoft.com/office/drawing/2014/main" id="{A0078702-58AB-A40D-FBEB-B14C09E03AA0}"/>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12327697-F665-CBA4-6896-36F433E2600B}"/>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0E660208-EE8F-DC04-588A-4173638F9008}"/>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5</a:t>
            </a:fld>
            <a:endParaRPr lang="en-US"/>
          </a:p>
        </p:txBody>
      </p:sp>
      <p:graphicFrame>
        <p:nvGraphicFramePr>
          <p:cNvPr id="7" name="Content Placeholder 7">
            <a:extLst>
              <a:ext uri="{FF2B5EF4-FFF2-40B4-BE49-F238E27FC236}">
                <a16:creationId xmlns:a16="http://schemas.microsoft.com/office/drawing/2014/main" id="{4964762F-F08C-4DEA-9008-79EED96679DD}"/>
              </a:ext>
            </a:extLst>
          </p:cNvPr>
          <p:cNvGraphicFramePr>
            <a:graphicFrameLocks noGrp="1"/>
          </p:cNvGraphicFramePr>
          <p:nvPr>
            <p:ph idx="1"/>
            <p:extLst>
              <p:ext uri="{D42A27DB-BD31-4B8C-83A1-F6EECF244321}">
                <p14:modId xmlns:p14="http://schemas.microsoft.com/office/powerpoint/2010/main" val="3434164183"/>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31172" y="1384847"/>
          <a:ext cx="11125032" cy="490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002788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36820-784E-9917-C0D0-B393E0CE84E1}"/>
              </a:ext>
            </a:extLst>
          </p:cNvPr>
          <p:cNvSpPr>
            <a:spLocks noGrp="1"/>
          </p:cNvSpPr>
          <p:nvPr>
            <p:ph type="title"/>
          </p:nvPr>
        </p:nvSpPr>
        <p:spPr>
          <a:xfrm>
            <a:off x="431172" y="553616"/>
            <a:ext cx="7914087" cy="4008859"/>
          </a:xfrm>
        </p:spPr>
        <p:txBody>
          <a:bodyPr anchor="t">
            <a:normAutofit/>
          </a:bodyPr>
          <a:lstStyle/>
          <a:p>
            <a:r>
              <a:rPr lang="en-US"/>
              <a:t>Importance of Collaboration in Peer Case Management</a:t>
            </a:r>
          </a:p>
        </p:txBody>
      </p:sp>
      <p:sp>
        <p:nvSpPr>
          <p:cNvPr id="11" name="Text Placeholder 2">
            <a:extLst>
              <a:ext uri="{FF2B5EF4-FFF2-40B4-BE49-F238E27FC236}">
                <a16:creationId xmlns:a16="http://schemas.microsoft.com/office/drawing/2014/main" id="{E85DC122-E74F-6114-1752-215A4B51A096}"/>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F4CAA991-CA5C-79F1-77A2-BF3F99C7BC90}"/>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33AD27C7-E5EA-5DDE-571C-EA2AC66F5C23}"/>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B336C31F-50B1-9BF0-D120-512807560DB6}"/>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6</a:t>
            </a:fld>
            <a:endParaRPr lang="en-US"/>
          </a:p>
        </p:txBody>
      </p:sp>
    </p:spTree>
    <p:extLst>
      <p:ext uri="{BB962C8B-B14F-4D97-AF65-F5344CB8AC3E}">
        <p14:creationId xmlns:p14="http://schemas.microsoft.com/office/powerpoint/2010/main" val="15419664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CBAE-82D5-39CA-F732-356C6A54C154}"/>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200" b="0" kern="1200" cap="all" baseline="0">
                <a:latin typeface="+mj-lt"/>
                <a:ea typeface="+mj-ea"/>
                <a:cs typeface="+mj-cs"/>
              </a:rPr>
              <a:t>Building Effective Interdisciplinary Teams</a:t>
            </a:r>
          </a:p>
        </p:txBody>
      </p:sp>
      <p:pic>
        <p:nvPicPr>
          <p:cNvPr id="7" name="Content Placeholder 6" descr="People talking at workplace">
            <a:extLst>
              <a:ext uri="{FF2B5EF4-FFF2-40B4-BE49-F238E27FC236}">
                <a16:creationId xmlns:a16="http://schemas.microsoft.com/office/drawing/2014/main" id="{9D7BBB09-8DC6-4D94-ACEB-7A188B034AD8}"/>
              </a:ext>
            </a:extLst>
          </p:cNvPr>
          <p:cNvPicPr>
            <a:picLocks noGrp="1" noChangeAspect="1"/>
          </p:cNvPicPr>
          <p:nvPr>
            <p:ph type="pic" sz="quarter" idx="15"/>
          </p:nvPr>
        </p:nvPicPr>
        <p:blipFill>
          <a:blip r:embed="rId3"/>
          <a:srcRect r="19625"/>
          <a:stretch>
            <a:fillRect/>
          </a:stretch>
        </p:blipFill>
        <p:spPr>
          <a:xfrm>
            <a:off x="20" y="10"/>
            <a:ext cx="7734280" cy="6399142"/>
          </a:xfrm>
        </p:spPr>
      </p:pic>
      <p:sp>
        <p:nvSpPr>
          <p:cNvPr id="8" name="TextBox 7">
            <a:extLst>
              <a:ext uri="{FF2B5EF4-FFF2-40B4-BE49-F238E27FC236}">
                <a16:creationId xmlns:a16="http://schemas.microsoft.com/office/drawing/2014/main" id="{9E68AB1B-913F-43F7-BA43-EE9E40E085AD}"/>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000" b="1"/>
              <a:t>Interdisciplinary Collaboration</a:t>
            </a:r>
          </a:p>
          <a:p>
            <a:pPr marL="0" lvl="1" indent="0">
              <a:lnSpc>
                <a:spcPct val="90000"/>
              </a:lnSpc>
              <a:spcBef>
                <a:spcPts val="1000"/>
              </a:spcBef>
              <a:spcAft>
                <a:spcPts val="600"/>
              </a:spcAft>
              <a:buFont typeface="Arial" panose="020B0604020202020204" pitchFamily="34" charset="0"/>
              <a:buNone/>
            </a:pPr>
            <a:r>
              <a:rPr lang="en-US" sz="1000"/>
              <a:t>Effective case management depends on collaboration among professionals from diverse disciplines.</a:t>
            </a:r>
          </a:p>
          <a:p>
            <a:pPr marL="0" indent="0">
              <a:lnSpc>
                <a:spcPct val="90000"/>
              </a:lnSpc>
              <a:spcBef>
                <a:spcPts val="2500"/>
              </a:spcBef>
              <a:spcAft>
                <a:spcPts val="600"/>
              </a:spcAft>
              <a:buFont typeface="Arial" panose="020B0604020202020204" pitchFamily="34" charset="0"/>
              <a:buNone/>
            </a:pPr>
            <a:r>
              <a:rPr lang="en-US" sz="1000" b="1"/>
              <a:t>Comprehensive Client Care</a:t>
            </a:r>
          </a:p>
          <a:p>
            <a:pPr marL="0" lvl="1" indent="0">
              <a:lnSpc>
                <a:spcPct val="90000"/>
              </a:lnSpc>
              <a:spcBef>
                <a:spcPts val="1000"/>
              </a:spcBef>
              <a:spcAft>
                <a:spcPts val="600"/>
              </a:spcAft>
              <a:buFont typeface="Arial" panose="020B0604020202020204" pitchFamily="34" charset="0"/>
              <a:buNone/>
            </a:pPr>
            <a:r>
              <a:rPr lang="en-US" sz="1000"/>
              <a:t>Diverse expertise ensures holistic and comprehensive care tailored to client needs.</a:t>
            </a:r>
          </a:p>
          <a:p>
            <a:pPr marL="0" indent="0">
              <a:lnSpc>
                <a:spcPct val="90000"/>
              </a:lnSpc>
              <a:spcBef>
                <a:spcPts val="2500"/>
              </a:spcBef>
              <a:spcAft>
                <a:spcPts val="600"/>
              </a:spcAft>
              <a:buFont typeface="Arial" panose="020B0604020202020204" pitchFamily="34" charset="0"/>
              <a:buNone/>
            </a:pPr>
            <a:r>
              <a:rPr lang="en-US" sz="1000" b="1"/>
              <a:t>Shared Decision-Making</a:t>
            </a:r>
          </a:p>
          <a:p>
            <a:pPr marL="0" lvl="1" indent="0">
              <a:lnSpc>
                <a:spcPct val="90000"/>
              </a:lnSpc>
              <a:spcBef>
                <a:spcPts val="1000"/>
              </a:spcBef>
              <a:spcAft>
                <a:spcPts val="600"/>
              </a:spcAft>
              <a:buFont typeface="Arial" panose="020B0604020202020204" pitchFamily="34" charset="0"/>
              <a:buNone/>
            </a:pPr>
            <a:r>
              <a:rPr lang="en-US" sz="1000"/>
              <a:t>Teams promote shared decision-making to improve outcomes and client engagement.</a:t>
            </a:r>
          </a:p>
        </p:txBody>
      </p:sp>
      <p:sp>
        <p:nvSpPr>
          <p:cNvPr id="4" name="Date Placeholder 3">
            <a:extLst>
              <a:ext uri="{FF2B5EF4-FFF2-40B4-BE49-F238E27FC236}">
                <a16:creationId xmlns:a16="http://schemas.microsoft.com/office/drawing/2014/main" id="{9CCB6C1D-D1F7-C4F2-9F7C-D4131A2AD271}"/>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AF37C42F-7DD2-36CB-1288-FD6BFF0DB5FB}"/>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4F67BE95-02AF-6115-D23A-AC4B7180C858}"/>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7</a:t>
            </a:fld>
            <a:endParaRPr lang="en-US"/>
          </a:p>
        </p:txBody>
      </p:sp>
    </p:spTree>
    <p:extLst>
      <p:ext uri="{BB962C8B-B14F-4D97-AF65-F5344CB8AC3E}">
        <p14:creationId xmlns:p14="http://schemas.microsoft.com/office/powerpoint/2010/main" val="37225969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5A192-9976-BE53-B7FB-65C80E1D26EC}"/>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b="0" kern="1200" cap="all" baseline="0">
                <a:latin typeface="+mj-lt"/>
                <a:ea typeface="+mj-ea"/>
                <a:cs typeface="+mj-cs"/>
              </a:rPr>
              <a:t>Establishing Trust and Rapport with Clients</a:t>
            </a:r>
          </a:p>
        </p:txBody>
      </p:sp>
      <p:pic>
        <p:nvPicPr>
          <p:cNvPr id="7" name="Content Placeholder 6" descr="People shaking hands">
            <a:extLst>
              <a:ext uri="{FF2B5EF4-FFF2-40B4-BE49-F238E27FC236}">
                <a16:creationId xmlns:a16="http://schemas.microsoft.com/office/drawing/2014/main" id="{93DF2BBC-F7F2-4D1C-A69E-5740D9CD65F5}"/>
              </a:ext>
            </a:extLst>
          </p:cNvPr>
          <p:cNvPicPr>
            <a:picLocks noGrp="1" noChangeAspect="1"/>
          </p:cNvPicPr>
          <p:nvPr>
            <p:ph type="pic" sz="quarter" idx="15"/>
          </p:nvPr>
        </p:nvPicPr>
        <p:blipFill>
          <a:blip r:embed="rId3"/>
          <a:srcRect r="9350" b="-2"/>
          <a:stretch>
            <a:fillRect/>
          </a:stretch>
        </p:blipFill>
        <p:spPr>
          <a:xfrm>
            <a:off x="20" y="10"/>
            <a:ext cx="7734280" cy="6399142"/>
          </a:xfrm>
        </p:spPr>
      </p:pic>
      <p:sp>
        <p:nvSpPr>
          <p:cNvPr id="8" name="TextBox 7">
            <a:extLst>
              <a:ext uri="{FF2B5EF4-FFF2-40B4-BE49-F238E27FC236}">
                <a16:creationId xmlns:a16="http://schemas.microsoft.com/office/drawing/2014/main" id="{B157A680-199C-4398-8C05-9B3A8ED8984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000" b="1"/>
              <a:t>Building Trust</a:t>
            </a:r>
          </a:p>
          <a:p>
            <a:pPr marL="0" lvl="1" indent="0">
              <a:lnSpc>
                <a:spcPct val="90000"/>
              </a:lnSpc>
              <a:spcBef>
                <a:spcPts val="1000"/>
              </a:spcBef>
              <a:spcAft>
                <a:spcPts val="600"/>
              </a:spcAft>
              <a:buFont typeface="Arial" panose="020B0604020202020204" pitchFamily="34" charset="0"/>
              <a:buNone/>
            </a:pPr>
            <a:r>
              <a:rPr lang="en-US" sz="1000"/>
              <a:t>Peer case managers develop trust to foster client engagement and openness for effective care.</a:t>
            </a:r>
          </a:p>
          <a:p>
            <a:pPr marL="0" indent="0">
              <a:lnSpc>
                <a:spcPct val="90000"/>
              </a:lnSpc>
              <a:spcBef>
                <a:spcPts val="2500"/>
              </a:spcBef>
              <a:spcAft>
                <a:spcPts val="600"/>
              </a:spcAft>
              <a:buFont typeface="Arial" panose="020B0604020202020204" pitchFamily="34" charset="0"/>
              <a:buNone/>
            </a:pPr>
            <a:r>
              <a:rPr lang="en-US" sz="1000" b="1"/>
              <a:t>Enhancing Client Engagement</a:t>
            </a:r>
          </a:p>
          <a:p>
            <a:pPr marL="0" lvl="1" indent="0">
              <a:lnSpc>
                <a:spcPct val="90000"/>
              </a:lnSpc>
              <a:spcBef>
                <a:spcPts val="1000"/>
              </a:spcBef>
              <a:spcAft>
                <a:spcPts val="600"/>
              </a:spcAft>
              <a:buFont typeface="Arial" panose="020B0604020202020204" pitchFamily="34" charset="0"/>
              <a:buNone/>
            </a:pPr>
            <a:r>
              <a:rPr lang="en-US" sz="1000"/>
              <a:t>Strong rapport encourages clients to actively participate in their care process.</a:t>
            </a:r>
          </a:p>
          <a:p>
            <a:pPr marL="0" indent="0">
              <a:lnSpc>
                <a:spcPct val="90000"/>
              </a:lnSpc>
              <a:spcBef>
                <a:spcPts val="2500"/>
              </a:spcBef>
              <a:spcAft>
                <a:spcPts val="600"/>
              </a:spcAft>
              <a:buFont typeface="Arial" panose="020B0604020202020204" pitchFamily="34" charset="0"/>
              <a:buNone/>
            </a:pPr>
            <a:r>
              <a:rPr lang="en-US" sz="1000" b="1"/>
              <a:t>Improving Care Outcomes</a:t>
            </a:r>
          </a:p>
          <a:p>
            <a:pPr marL="0" lvl="1" indent="0">
              <a:lnSpc>
                <a:spcPct val="90000"/>
              </a:lnSpc>
              <a:spcBef>
                <a:spcPts val="1000"/>
              </a:spcBef>
              <a:spcAft>
                <a:spcPts val="600"/>
              </a:spcAft>
              <a:buFont typeface="Arial" panose="020B0604020202020204" pitchFamily="34" charset="0"/>
              <a:buNone/>
            </a:pPr>
            <a:r>
              <a:rPr lang="en-US" sz="1000"/>
              <a:t>Trusting relationships lead to better health results and client satisfaction.</a:t>
            </a:r>
          </a:p>
        </p:txBody>
      </p:sp>
      <p:sp>
        <p:nvSpPr>
          <p:cNvPr id="4" name="Date Placeholder 3">
            <a:extLst>
              <a:ext uri="{FF2B5EF4-FFF2-40B4-BE49-F238E27FC236}">
                <a16:creationId xmlns:a16="http://schemas.microsoft.com/office/drawing/2014/main" id="{FD74426A-C31C-265A-B85D-54704D1C14E2}"/>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A1C97526-EF4D-9334-C756-E836FF362978}"/>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7B79EC7C-0C8E-FA6F-312C-BC2986CD8E27}"/>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8</a:t>
            </a:fld>
            <a:endParaRPr lang="en-US"/>
          </a:p>
        </p:txBody>
      </p:sp>
    </p:spTree>
    <p:extLst>
      <p:ext uri="{BB962C8B-B14F-4D97-AF65-F5344CB8AC3E}">
        <p14:creationId xmlns:p14="http://schemas.microsoft.com/office/powerpoint/2010/main" val="27885164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91500-CC1B-615A-203F-B133CE8162CC}"/>
              </a:ext>
            </a:extLst>
          </p:cNvPr>
          <p:cNvSpPr>
            <a:spLocks noGrp="1"/>
          </p:cNvSpPr>
          <p:nvPr>
            <p:ph type="title"/>
          </p:nvPr>
        </p:nvSpPr>
        <p:spPr>
          <a:xfrm>
            <a:off x="431172" y="293302"/>
            <a:ext cx="11125032" cy="965101"/>
          </a:xfrm>
        </p:spPr>
        <p:txBody>
          <a:bodyPr anchor="b">
            <a:normAutofit/>
          </a:bodyPr>
          <a:lstStyle/>
          <a:p>
            <a:r>
              <a:rPr lang="en-US" sz="3000"/>
              <a:t>Facilitating Resource Sharing Among Stakeholders</a:t>
            </a:r>
          </a:p>
        </p:txBody>
      </p:sp>
      <p:sp>
        <p:nvSpPr>
          <p:cNvPr id="4" name="Date Placeholder 3">
            <a:extLst>
              <a:ext uri="{FF2B5EF4-FFF2-40B4-BE49-F238E27FC236}">
                <a16:creationId xmlns:a16="http://schemas.microsoft.com/office/drawing/2014/main" id="{C6AD09D3-4A13-9010-8D2B-80AAF33C334C}"/>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60B31830-32D9-70AA-A14D-4BE4A9F97C63}"/>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D099031A-D363-54FB-2DE4-F491D34D6C5B}"/>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9</a:t>
            </a:fld>
            <a:endParaRPr lang="en-US"/>
          </a:p>
        </p:txBody>
      </p:sp>
      <p:graphicFrame>
        <p:nvGraphicFramePr>
          <p:cNvPr id="7" name="Content Placeholder 7">
            <a:extLst>
              <a:ext uri="{FF2B5EF4-FFF2-40B4-BE49-F238E27FC236}">
                <a16:creationId xmlns:a16="http://schemas.microsoft.com/office/drawing/2014/main" id="{F35CEB96-C56B-4A6B-B9D3-72D64E444146}"/>
              </a:ext>
            </a:extLst>
          </p:cNvPr>
          <p:cNvGraphicFramePr>
            <a:graphicFrameLocks noGrp="1"/>
          </p:cNvGraphicFramePr>
          <p:nvPr>
            <p:ph idx="1"/>
            <p:extLst>
              <p:ext uri="{D42A27DB-BD31-4B8C-83A1-F6EECF244321}">
                <p14:modId xmlns:p14="http://schemas.microsoft.com/office/powerpoint/2010/main" val="2919359926"/>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31172" y="1384847"/>
          <a:ext cx="11125032" cy="490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255439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98923-2901-BCB9-BA0D-C845DA87F90B}"/>
              </a:ext>
            </a:extLst>
          </p:cNvPr>
          <p:cNvSpPr>
            <a:spLocks noGrp="1"/>
          </p:cNvSpPr>
          <p:nvPr>
            <p:ph type="title"/>
          </p:nvPr>
        </p:nvSpPr>
        <p:spPr>
          <a:xfrm>
            <a:off x="431172" y="553616"/>
            <a:ext cx="7914087" cy="4008859"/>
          </a:xfrm>
        </p:spPr>
        <p:txBody>
          <a:bodyPr anchor="t">
            <a:normAutofit/>
          </a:bodyPr>
          <a:lstStyle/>
          <a:p>
            <a:r>
              <a:rPr lang="en-US"/>
              <a:t>Coordination Strategies for Peer Case Managers</a:t>
            </a:r>
          </a:p>
        </p:txBody>
      </p:sp>
      <p:sp>
        <p:nvSpPr>
          <p:cNvPr id="11" name="Text Placeholder 2">
            <a:extLst>
              <a:ext uri="{FF2B5EF4-FFF2-40B4-BE49-F238E27FC236}">
                <a16:creationId xmlns:a16="http://schemas.microsoft.com/office/drawing/2014/main" id="{AF150EB5-99D2-F511-0C3C-B5333D6FC23C}"/>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09CA15AD-8774-EE8E-A87A-63F45399D47D}"/>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7ECB25EB-23B6-A510-1807-0A217F35087D}"/>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15D47F46-FBDB-9D09-62D3-73C5B6EF5229}"/>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10</a:t>
            </a:fld>
            <a:endParaRPr lang="en-US"/>
          </a:p>
        </p:txBody>
      </p:sp>
    </p:spTree>
    <p:extLst>
      <p:ext uri="{BB962C8B-B14F-4D97-AF65-F5344CB8AC3E}">
        <p14:creationId xmlns:p14="http://schemas.microsoft.com/office/powerpoint/2010/main" val="28181096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5BBFC-0CC2-B2AB-A583-1D4E88CC954A}"/>
              </a:ext>
            </a:extLst>
          </p:cNvPr>
          <p:cNvSpPr>
            <a:spLocks noGrp="1"/>
          </p:cNvSpPr>
          <p:nvPr>
            <p:ph type="title"/>
          </p:nvPr>
        </p:nvSpPr>
        <p:spPr>
          <a:xfrm>
            <a:off x="7196328" y="601755"/>
            <a:ext cx="4389120" cy="1527048"/>
          </a:xfrm>
        </p:spPr>
        <p:txBody>
          <a:bodyPr vert="horz" lIns="91440" tIns="45720" rIns="91440" bIns="45720" rtlCol="0" anchor="b">
            <a:normAutofit/>
          </a:bodyPr>
          <a:lstStyle/>
          <a:p>
            <a:r>
              <a:rPr lang="en-US" b="0" kern="1200" cap="all" baseline="0">
                <a:latin typeface="+mj-lt"/>
                <a:ea typeface="+mj-ea"/>
                <a:cs typeface="+mj-cs"/>
              </a:rPr>
              <a:t>Streamlining Communication Channels</a:t>
            </a:r>
          </a:p>
        </p:txBody>
      </p:sp>
      <p:pic>
        <p:nvPicPr>
          <p:cNvPr id="7" name="Content Placeholder 6" descr="Hand drawn businessman and business woman icons in red and black colors are connected by arrows randomly on white background. This image shows the social media, and online communication between business people.">
            <a:extLst>
              <a:ext uri="{FF2B5EF4-FFF2-40B4-BE49-F238E27FC236}">
                <a16:creationId xmlns:a16="http://schemas.microsoft.com/office/drawing/2014/main" id="{DDDE38E6-16E2-4617-AFD9-74E24F2FD51B}"/>
              </a:ext>
            </a:extLst>
          </p:cNvPr>
          <p:cNvPicPr>
            <a:picLocks noGrp="1" noChangeAspect="1"/>
          </p:cNvPicPr>
          <p:nvPr>
            <p:ph type="pic" sz="quarter" idx="15"/>
          </p:nvPr>
        </p:nvPicPr>
        <p:blipFill>
          <a:blip r:embed="rId3"/>
          <a:srcRect l="18522" r="12845" b="2"/>
          <a:stretch>
            <a:fillRect/>
          </a:stretch>
        </p:blipFill>
        <p:spPr>
          <a:xfrm>
            <a:off x="20" y="1"/>
            <a:ext cx="6591280" cy="6410303"/>
          </a:xfrm>
        </p:spPr>
      </p:pic>
      <p:sp>
        <p:nvSpPr>
          <p:cNvPr id="8" name="TextBox 7">
            <a:extLst>
              <a:ext uri="{FF2B5EF4-FFF2-40B4-BE49-F238E27FC236}">
                <a16:creationId xmlns:a16="http://schemas.microsoft.com/office/drawing/2014/main" id="{6C1C44A4-A893-4A53-A8CF-7222B0E90BED}"/>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96328" y="2276856"/>
            <a:ext cx="438912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Clear Communication Importance</a:t>
            </a:r>
          </a:p>
          <a:p>
            <a:pPr marL="0" lvl="1" indent="0">
              <a:spcBef>
                <a:spcPts val="1000"/>
              </a:spcBef>
              <a:spcAft>
                <a:spcPts val="600"/>
              </a:spcAft>
              <a:buFont typeface="Arial" panose="020B0604020202020204" pitchFamily="34" charset="0"/>
              <a:buNone/>
            </a:pPr>
            <a:r>
              <a:rPr lang="en-US" sz="1400"/>
              <a:t>Clear communication avoids misunderstandings and ensures everyone is on the same page.</a:t>
            </a:r>
          </a:p>
          <a:p>
            <a:pPr marL="0" indent="0">
              <a:spcBef>
                <a:spcPts val="2500"/>
              </a:spcBef>
              <a:spcAft>
                <a:spcPts val="600"/>
              </a:spcAft>
              <a:buFont typeface="Arial" panose="020B0604020202020204" pitchFamily="34" charset="0"/>
              <a:buNone/>
            </a:pPr>
            <a:r>
              <a:rPr lang="en-US" sz="1400" b="1"/>
              <a:t>Consistent Messaging</a:t>
            </a:r>
          </a:p>
          <a:p>
            <a:pPr marL="0" lvl="1" indent="0">
              <a:spcBef>
                <a:spcPts val="1000"/>
              </a:spcBef>
              <a:spcAft>
                <a:spcPts val="600"/>
              </a:spcAft>
              <a:buFont typeface="Arial" panose="020B0604020202020204" pitchFamily="34" charset="0"/>
              <a:buNone/>
            </a:pPr>
            <a:r>
              <a:rPr lang="en-US" sz="1400"/>
              <a:t>Consistent communication promotes trust and smooth coordination among teams and clients.</a:t>
            </a:r>
          </a:p>
        </p:txBody>
      </p:sp>
      <p:sp>
        <p:nvSpPr>
          <p:cNvPr id="4" name="Date Placeholder 3">
            <a:extLst>
              <a:ext uri="{FF2B5EF4-FFF2-40B4-BE49-F238E27FC236}">
                <a16:creationId xmlns:a16="http://schemas.microsoft.com/office/drawing/2014/main" id="{D2F90622-7D22-8BD3-CC15-C54C44B59EDE}"/>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32821087-AB1B-CC4D-02B4-8A2FA9E6F694}"/>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14EE96E4-BF64-9B02-09CF-67CD96D0DE13}"/>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11</a:t>
            </a:fld>
            <a:endParaRPr lang="en-US"/>
          </a:p>
        </p:txBody>
      </p:sp>
    </p:spTree>
    <p:extLst>
      <p:ext uri="{BB962C8B-B14F-4D97-AF65-F5344CB8AC3E}">
        <p14:creationId xmlns:p14="http://schemas.microsoft.com/office/powerpoint/2010/main" val="34991518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04703-EC44-4BB8-98AE-9CF01A600B52}"/>
              </a:ext>
            </a:extLst>
          </p:cNvPr>
          <p:cNvSpPr>
            <a:spLocks noGrp="1"/>
          </p:cNvSpPr>
          <p:nvPr>
            <p:ph type="title"/>
          </p:nvPr>
        </p:nvSpPr>
        <p:spPr>
          <a:xfrm>
            <a:off x="4820076" y="320040"/>
            <a:ext cx="6766560" cy="932688"/>
          </a:xfrm>
        </p:spPr>
        <p:txBody>
          <a:bodyPr vert="horz" lIns="91440" tIns="45720" rIns="91440" bIns="45720" rtlCol="0" anchor="b">
            <a:normAutofit/>
          </a:bodyPr>
          <a:lstStyle/>
          <a:p>
            <a:r>
              <a:rPr lang="en-US" sz="3000" b="0" kern="1200" cap="all" baseline="0">
                <a:latin typeface="+mj-lt"/>
                <a:ea typeface="+mj-ea"/>
                <a:cs typeface="+mj-cs"/>
              </a:rPr>
              <a:t>Managing Care Transitions and Referrals</a:t>
            </a:r>
          </a:p>
        </p:txBody>
      </p:sp>
      <p:pic>
        <p:nvPicPr>
          <p:cNvPr id="7" name="Content Placeholder 6" descr="A doctor and nurse discussing a patients chart">
            <a:extLst>
              <a:ext uri="{FF2B5EF4-FFF2-40B4-BE49-F238E27FC236}">
                <a16:creationId xmlns:a16="http://schemas.microsoft.com/office/drawing/2014/main" id="{6E8C2E07-B571-4C3D-AA29-6D3EA11B4C16}"/>
              </a:ext>
            </a:extLst>
          </p:cNvPr>
          <p:cNvPicPr>
            <a:picLocks noGrp="1" noChangeAspect="1"/>
          </p:cNvPicPr>
          <p:nvPr>
            <p:ph type="pic" sz="quarter" idx="15"/>
          </p:nvPr>
        </p:nvPicPr>
        <p:blipFill>
          <a:blip r:embed="rId3"/>
          <a:srcRect r="2893" b="1"/>
          <a:stretch>
            <a:fillRect/>
          </a:stretch>
        </p:blipFill>
        <p:spPr>
          <a:xfrm>
            <a:off x="20" y="10"/>
            <a:ext cx="4147906" cy="6399142"/>
          </a:xfrm>
        </p:spPr>
      </p:pic>
      <p:sp>
        <p:nvSpPr>
          <p:cNvPr id="8" name="TextBox 7">
            <a:extLst>
              <a:ext uri="{FF2B5EF4-FFF2-40B4-BE49-F238E27FC236}">
                <a16:creationId xmlns:a16="http://schemas.microsoft.com/office/drawing/2014/main" id="{C382AC6D-1961-459E-B402-3CF94E63FDA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20076" y="1380744"/>
            <a:ext cx="676656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Seamless Care Transitions</a:t>
            </a:r>
          </a:p>
          <a:p>
            <a:pPr marL="0" lvl="1" indent="0">
              <a:spcBef>
                <a:spcPts val="1000"/>
              </a:spcBef>
              <a:spcAft>
                <a:spcPts val="600"/>
              </a:spcAft>
              <a:buFont typeface="Arial" panose="020B0604020202020204" pitchFamily="34" charset="0"/>
              <a:buNone/>
            </a:pPr>
            <a:r>
              <a:rPr lang="en-US" sz="1400"/>
              <a:t>Peer case managers help ensure smooth transitions between different healthcare settings for patients.</a:t>
            </a:r>
          </a:p>
          <a:p>
            <a:pPr marL="0" indent="0">
              <a:spcBef>
                <a:spcPts val="2500"/>
              </a:spcBef>
              <a:spcAft>
                <a:spcPts val="600"/>
              </a:spcAft>
              <a:buFont typeface="Arial" panose="020B0604020202020204" pitchFamily="34" charset="0"/>
              <a:buNone/>
            </a:pPr>
            <a:r>
              <a:rPr lang="en-US" sz="1400" b="1"/>
              <a:t>Timely Appropriate Referrals</a:t>
            </a:r>
          </a:p>
          <a:p>
            <a:pPr marL="0" lvl="1" indent="0">
              <a:spcBef>
                <a:spcPts val="1000"/>
              </a:spcBef>
              <a:spcAft>
                <a:spcPts val="600"/>
              </a:spcAft>
              <a:buFont typeface="Arial" panose="020B0604020202020204" pitchFamily="34" charset="0"/>
              <a:buNone/>
            </a:pPr>
            <a:r>
              <a:rPr lang="en-US" sz="1400"/>
              <a:t>Referrals made by case managers are timely and suitable to meet individual client healthcare needs.</a:t>
            </a:r>
          </a:p>
        </p:txBody>
      </p:sp>
      <p:sp>
        <p:nvSpPr>
          <p:cNvPr id="4" name="Date Placeholder 3">
            <a:extLst>
              <a:ext uri="{FF2B5EF4-FFF2-40B4-BE49-F238E27FC236}">
                <a16:creationId xmlns:a16="http://schemas.microsoft.com/office/drawing/2014/main" id="{11E8F6D9-BF21-AA6D-C8B7-5E819E3F0A84}"/>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9124B781-31D5-021B-00C0-8C200A0CBD4F}"/>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E8B48DFB-E87D-151C-46BD-5361C36D266D}"/>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12</a:t>
            </a:fld>
            <a:endParaRPr lang="en-US"/>
          </a:p>
        </p:txBody>
      </p:sp>
    </p:spTree>
    <p:extLst>
      <p:ext uri="{BB962C8B-B14F-4D97-AF65-F5344CB8AC3E}">
        <p14:creationId xmlns:p14="http://schemas.microsoft.com/office/powerpoint/2010/main" val="1257412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5689E-4255-0B09-F849-352A7089A869}"/>
              </a:ext>
            </a:extLst>
          </p:cNvPr>
          <p:cNvSpPr>
            <a:spLocks noGrp="1"/>
          </p:cNvSpPr>
          <p:nvPr>
            <p:ph type="title"/>
          </p:nvPr>
        </p:nvSpPr>
        <p:spPr>
          <a:xfrm>
            <a:off x="4820076" y="320040"/>
            <a:ext cx="6766560" cy="932688"/>
          </a:xfrm>
        </p:spPr>
        <p:txBody>
          <a:bodyPr vert="horz" lIns="91440" tIns="45720" rIns="91440" bIns="45720" rtlCol="0" anchor="b">
            <a:normAutofit/>
          </a:bodyPr>
          <a:lstStyle/>
          <a:p>
            <a:r>
              <a:rPr lang="en-US" sz="3000" b="0" kern="1200" cap="all" baseline="0">
                <a:latin typeface="+mj-lt"/>
                <a:ea typeface="+mj-ea"/>
                <a:cs typeface="+mj-cs"/>
              </a:rPr>
              <a:t>Ensuring Continuity of Care</a:t>
            </a:r>
          </a:p>
        </p:txBody>
      </p:sp>
      <p:pic>
        <p:nvPicPr>
          <p:cNvPr id="7" name="Content Placeholder 6" descr="Nurse taking pulse. More nurses here:">
            <a:extLst>
              <a:ext uri="{FF2B5EF4-FFF2-40B4-BE49-F238E27FC236}">
                <a16:creationId xmlns:a16="http://schemas.microsoft.com/office/drawing/2014/main" id="{56841C52-CCC5-48E4-B00B-DB12377A66AB}"/>
              </a:ext>
            </a:extLst>
          </p:cNvPr>
          <p:cNvPicPr>
            <a:picLocks noGrp="1" noChangeAspect="1"/>
          </p:cNvPicPr>
          <p:nvPr>
            <p:ph type="pic" sz="quarter" idx="15"/>
          </p:nvPr>
        </p:nvPicPr>
        <p:blipFill>
          <a:blip r:embed="rId3"/>
          <a:srcRect l="2527" r="1" b="1"/>
          <a:stretch>
            <a:fillRect/>
          </a:stretch>
        </p:blipFill>
        <p:spPr>
          <a:xfrm>
            <a:off x="20" y="10"/>
            <a:ext cx="4147906" cy="6399142"/>
          </a:xfrm>
        </p:spPr>
      </p:pic>
      <p:sp>
        <p:nvSpPr>
          <p:cNvPr id="8" name="TextBox 7">
            <a:extLst>
              <a:ext uri="{FF2B5EF4-FFF2-40B4-BE49-F238E27FC236}">
                <a16:creationId xmlns:a16="http://schemas.microsoft.com/office/drawing/2014/main" id="{61B255F6-7CCD-46A2-86ED-AFA220FB3C8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20076" y="1380744"/>
            <a:ext cx="676656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Ongoing Support Importance</a:t>
            </a:r>
          </a:p>
          <a:p>
            <a:pPr marL="0" lvl="1" indent="0">
              <a:spcBef>
                <a:spcPts val="1000"/>
              </a:spcBef>
              <a:spcAft>
                <a:spcPts val="600"/>
              </a:spcAft>
              <a:buFont typeface="Arial" panose="020B0604020202020204" pitchFamily="34" charset="0"/>
              <a:buNone/>
            </a:pPr>
            <a:r>
              <a:rPr lang="en-US" sz="1400"/>
              <a:t>Continuous support ensures client needs are consistently met over time, improving care outcomes.</a:t>
            </a:r>
          </a:p>
          <a:p>
            <a:pPr marL="0" indent="0">
              <a:spcBef>
                <a:spcPts val="2500"/>
              </a:spcBef>
              <a:spcAft>
                <a:spcPts val="600"/>
              </a:spcAft>
              <a:buFont typeface="Arial" panose="020B0604020202020204" pitchFamily="34" charset="0"/>
              <a:buNone/>
            </a:pPr>
            <a:r>
              <a:rPr lang="en-US" sz="1400" b="1"/>
              <a:t>Monitoring Client Needs</a:t>
            </a:r>
          </a:p>
          <a:p>
            <a:pPr marL="0" lvl="1" indent="0">
              <a:spcBef>
                <a:spcPts val="1000"/>
              </a:spcBef>
              <a:spcAft>
                <a:spcPts val="600"/>
              </a:spcAft>
              <a:buFont typeface="Arial" panose="020B0604020202020204" pitchFamily="34" charset="0"/>
              <a:buNone/>
            </a:pPr>
            <a:r>
              <a:rPr lang="en-US" sz="1400"/>
              <a:t>Regular monitoring allows timely adjustments to care plans based on changing client conditions.</a:t>
            </a:r>
          </a:p>
          <a:p>
            <a:pPr marL="0" indent="0">
              <a:spcBef>
                <a:spcPts val="2500"/>
              </a:spcBef>
              <a:spcAft>
                <a:spcPts val="600"/>
              </a:spcAft>
              <a:buFont typeface="Arial" panose="020B0604020202020204" pitchFamily="34" charset="0"/>
              <a:buNone/>
            </a:pPr>
            <a:r>
              <a:rPr lang="en-US" sz="1400" b="1"/>
              <a:t>Preventing Care Disruptions</a:t>
            </a:r>
          </a:p>
          <a:p>
            <a:pPr marL="0" lvl="1" indent="0">
              <a:spcBef>
                <a:spcPts val="1000"/>
              </a:spcBef>
              <a:spcAft>
                <a:spcPts val="600"/>
              </a:spcAft>
              <a:buFont typeface="Arial" panose="020B0604020202020204" pitchFamily="34" charset="0"/>
              <a:buNone/>
            </a:pPr>
            <a:r>
              <a:rPr lang="en-US" sz="1400"/>
              <a:t>Maintaining seamless care flow avoids interruptions that could negatively affect client health.</a:t>
            </a:r>
          </a:p>
        </p:txBody>
      </p:sp>
      <p:sp>
        <p:nvSpPr>
          <p:cNvPr id="4" name="Date Placeholder 3">
            <a:extLst>
              <a:ext uri="{FF2B5EF4-FFF2-40B4-BE49-F238E27FC236}">
                <a16:creationId xmlns:a16="http://schemas.microsoft.com/office/drawing/2014/main" id="{108DE33B-530F-24BC-81F9-AFF8BC119F5C}"/>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C2835D68-1635-82C8-0665-47AEE51477BB}"/>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EE09026A-2A36-3434-0A8B-B161BF2A981B}"/>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13</a:t>
            </a:fld>
            <a:endParaRPr lang="en-US"/>
          </a:p>
        </p:txBody>
      </p:sp>
    </p:spTree>
    <p:extLst>
      <p:ext uri="{BB962C8B-B14F-4D97-AF65-F5344CB8AC3E}">
        <p14:creationId xmlns:p14="http://schemas.microsoft.com/office/powerpoint/2010/main" val="21757825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D4F04-AFEB-EF40-4742-9A3921251221}"/>
              </a:ext>
            </a:extLst>
          </p:cNvPr>
          <p:cNvSpPr>
            <a:spLocks noGrp="1"/>
          </p:cNvSpPr>
          <p:nvPr>
            <p:ph type="title"/>
          </p:nvPr>
        </p:nvSpPr>
        <p:spPr>
          <a:xfrm>
            <a:off x="431172" y="553616"/>
            <a:ext cx="7914087" cy="4008859"/>
          </a:xfrm>
        </p:spPr>
        <p:txBody>
          <a:bodyPr anchor="t">
            <a:normAutofit/>
          </a:bodyPr>
          <a:lstStyle/>
          <a:p>
            <a:r>
              <a:rPr lang="en-US" sz="5600"/>
              <a:t>Challenges and Best Practices in Collaboration and Coordination</a:t>
            </a:r>
          </a:p>
        </p:txBody>
      </p:sp>
      <p:sp>
        <p:nvSpPr>
          <p:cNvPr id="11" name="Text Placeholder 2">
            <a:extLst>
              <a:ext uri="{FF2B5EF4-FFF2-40B4-BE49-F238E27FC236}">
                <a16:creationId xmlns:a16="http://schemas.microsoft.com/office/drawing/2014/main" id="{83DD6C0C-1EC4-33AD-00CD-19B12085B99B}"/>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1C3D873D-65AE-9E46-A7D2-92EE04B08BCD}"/>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0E4E9CFB-7642-73BB-BF79-924614CDF80E}"/>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5C5C2AF8-A5F6-7B1D-3A9E-957BC3D64302}"/>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14</a:t>
            </a:fld>
            <a:endParaRPr lang="en-US"/>
          </a:p>
        </p:txBody>
      </p:sp>
    </p:spTree>
    <p:extLst>
      <p:ext uri="{BB962C8B-B14F-4D97-AF65-F5344CB8AC3E}">
        <p14:creationId xmlns:p14="http://schemas.microsoft.com/office/powerpoint/2010/main" val="2093921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53406-1EC6-B1C9-5200-EEBCF35F7F19}"/>
              </a:ext>
            </a:extLst>
          </p:cNvPr>
          <p:cNvSpPr>
            <a:spLocks noGrp="1"/>
          </p:cNvSpPr>
          <p:nvPr>
            <p:ph type="title"/>
          </p:nvPr>
        </p:nvSpPr>
        <p:spPr>
          <a:xfrm>
            <a:off x="4820076" y="320040"/>
            <a:ext cx="6766560" cy="932688"/>
          </a:xfrm>
        </p:spPr>
        <p:txBody>
          <a:bodyPr vert="horz" lIns="91440" tIns="45720" rIns="91440" bIns="45720" rtlCol="0" anchor="b">
            <a:normAutofit/>
          </a:bodyPr>
          <a:lstStyle/>
          <a:p>
            <a:r>
              <a:rPr lang="en-US" sz="3000" b="0" kern="1200" cap="all" baseline="0">
                <a:latin typeface="+mj-lt"/>
                <a:ea typeface="+mj-ea"/>
                <a:cs typeface="+mj-cs"/>
              </a:rPr>
              <a:t>Overcoming Barriers to Teamwork</a:t>
            </a:r>
          </a:p>
        </p:txBody>
      </p:sp>
      <p:pic>
        <p:nvPicPr>
          <p:cNvPr id="7" name="Content Placeholder 6" descr="High angle shot of a group of businesspeople joining their hands together in unity">
            <a:extLst>
              <a:ext uri="{FF2B5EF4-FFF2-40B4-BE49-F238E27FC236}">
                <a16:creationId xmlns:a16="http://schemas.microsoft.com/office/drawing/2014/main" id="{4E2812BC-080E-4548-96B2-74D24B28A996}"/>
              </a:ext>
            </a:extLst>
          </p:cNvPr>
          <p:cNvPicPr>
            <a:picLocks noGrp="1" noChangeAspect="1"/>
          </p:cNvPicPr>
          <p:nvPr>
            <p:ph type="pic" sz="quarter" idx="15"/>
          </p:nvPr>
        </p:nvPicPr>
        <p:blipFill>
          <a:blip r:embed="rId3"/>
          <a:srcRect l="18929" r="18520" b="-1"/>
          <a:stretch>
            <a:fillRect/>
          </a:stretch>
        </p:blipFill>
        <p:spPr>
          <a:xfrm>
            <a:off x="20" y="10"/>
            <a:ext cx="4147906" cy="6399142"/>
          </a:xfrm>
        </p:spPr>
      </p:pic>
      <p:sp>
        <p:nvSpPr>
          <p:cNvPr id="8" name="TextBox 7">
            <a:extLst>
              <a:ext uri="{FF2B5EF4-FFF2-40B4-BE49-F238E27FC236}">
                <a16:creationId xmlns:a16="http://schemas.microsoft.com/office/drawing/2014/main" id="{80661DA7-D2F6-43E9-A047-DFD90746433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20076" y="1380744"/>
            <a:ext cx="676656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Role Clarity</a:t>
            </a:r>
          </a:p>
          <a:p>
            <a:pPr marL="0" lvl="1" indent="0">
              <a:spcBef>
                <a:spcPts val="1000"/>
              </a:spcBef>
              <a:spcAft>
                <a:spcPts val="600"/>
              </a:spcAft>
              <a:buFont typeface="Arial" panose="020B0604020202020204" pitchFamily="34" charset="0"/>
              <a:buNone/>
            </a:pPr>
            <a:r>
              <a:rPr lang="en-US" sz="1400"/>
              <a:t>Clear definition of roles helps prevent misunderstandings and improves team efficiency.</a:t>
            </a:r>
          </a:p>
          <a:p>
            <a:pPr marL="0" indent="0">
              <a:spcBef>
                <a:spcPts val="2500"/>
              </a:spcBef>
              <a:spcAft>
                <a:spcPts val="600"/>
              </a:spcAft>
              <a:buFont typeface="Arial" panose="020B0604020202020204" pitchFamily="34" charset="0"/>
              <a:buNone/>
            </a:pPr>
            <a:r>
              <a:rPr lang="en-US" sz="1400" b="1"/>
              <a:t>Effective Communication</a:t>
            </a:r>
          </a:p>
          <a:p>
            <a:pPr marL="0" lvl="1" indent="0">
              <a:spcBef>
                <a:spcPts val="1000"/>
              </a:spcBef>
              <a:spcAft>
                <a:spcPts val="600"/>
              </a:spcAft>
              <a:buFont typeface="Arial" panose="020B0604020202020204" pitchFamily="34" charset="0"/>
              <a:buNone/>
            </a:pPr>
            <a:r>
              <a:rPr lang="en-US" sz="1400"/>
              <a:t>Bridging communication gaps is essential for smooth teamwork and project success.</a:t>
            </a:r>
          </a:p>
          <a:p>
            <a:pPr marL="0" indent="0">
              <a:spcBef>
                <a:spcPts val="2500"/>
              </a:spcBef>
              <a:spcAft>
                <a:spcPts val="600"/>
              </a:spcAft>
              <a:buFont typeface="Arial" panose="020B0604020202020204" pitchFamily="34" charset="0"/>
              <a:buNone/>
            </a:pPr>
            <a:r>
              <a:rPr lang="en-US" sz="1400" b="1"/>
              <a:t>Mutual Respect</a:t>
            </a:r>
          </a:p>
          <a:p>
            <a:pPr marL="0" lvl="1" indent="0">
              <a:spcBef>
                <a:spcPts val="1000"/>
              </a:spcBef>
              <a:spcAft>
                <a:spcPts val="600"/>
              </a:spcAft>
              <a:buFont typeface="Arial" panose="020B0604020202020204" pitchFamily="34" charset="0"/>
              <a:buNone/>
            </a:pPr>
            <a:r>
              <a:rPr lang="en-US" sz="1400"/>
              <a:t>Fostering respect among team members builds trust and collaboration.</a:t>
            </a:r>
          </a:p>
          <a:p>
            <a:pPr marL="0" indent="0">
              <a:spcBef>
                <a:spcPts val="2500"/>
              </a:spcBef>
              <a:spcAft>
                <a:spcPts val="600"/>
              </a:spcAft>
              <a:buFont typeface="Arial" panose="020B0604020202020204" pitchFamily="34" charset="0"/>
              <a:buNone/>
            </a:pPr>
            <a:r>
              <a:rPr lang="en-US" sz="1400" b="1"/>
              <a:t>Training and Protocols</a:t>
            </a:r>
          </a:p>
          <a:p>
            <a:pPr marL="0" lvl="1" indent="0">
              <a:spcBef>
                <a:spcPts val="1000"/>
              </a:spcBef>
              <a:spcAft>
                <a:spcPts val="600"/>
              </a:spcAft>
              <a:buFont typeface="Arial" panose="020B0604020202020204" pitchFamily="34" charset="0"/>
              <a:buNone/>
            </a:pPr>
            <a:r>
              <a:rPr lang="en-US" sz="1400"/>
              <a:t>Training and clear protocols equip teams to handle challenges effectively.</a:t>
            </a:r>
          </a:p>
        </p:txBody>
      </p:sp>
      <p:sp>
        <p:nvSpPr>
          <p:cNvPr id="4" name="Date Placeholder 3">
            <a:extLst>
              <a:ext uri="{FF2B5EF4-FFF2-40B4-BE49-F238E27FC236}">
                <a16:creationId xmlns:a16="http://schemas.microsoft.com/office/drawing/2014/main" id="{4A6175FC-6A94-DA33-B6DA-C1989FF1F7BB}"/>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68FF368A-E88D-2431-FC6D-A8D682114251}"/>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91AAB40F-4F28-47DA-8FDA-BB2FCE02C70B}"/>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15</a:t>
            </a:fld>
            <a:endParaRPr lang="en-US"/>
          </a:p>
        </p:txBody>
      </p:sp>
    </p:spTree>
    <p:extLst>
      <p:ext uri="{BB962C8B-B14F-4D97-AF65-F5344CB8AC3E}">
        <p14:creationId xmlns:p14="http://schemas.microsoft.com/office/powerpoint/2010/main" val="21291256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65FCC-3F9C-8AED-B7F7-2F9D1D7F5037}"/>
              </a:ext>
            </a:extLst>
          </p:cNvPr>
          <p:cNvSpPr>
            <a:spLocks noGrp="1"/>
          </p:cNvSpPr>
          <p:nvPr>
            <p:ph type="title"/>
          </p:nvPr>
        </p:nvSpPr>
        <p:spPr>
          <a:xfrm>
            <a:off x="429768" y="603504"/>
            <a:ext cx="3401568" cy="1527048"/>
          </a:xfrm>
        </p:spPr>
        <p:txBody>
          <a:bodyPr vert="horz" lIns="91440" tIns="45720" rIns="91440" bIns="45720" rtlCol="0" anchor="b">
            <a:normAutofit/>
          </a:bodyPr>
          <a:lstStyle/>
          <a:p>
            <a:r>
              <a:rPr lang="en-US" sz="2500" b="0" kern="1200" cap="all" baseline="0">
                <a:latin typeface="+mj-lt"/>
                <a:ea typeface="+mj-ea"/>
                <a:cs typeface="+mj-cs"/>
              </a:rPr>
              <a:t>Utilizing Technology for Enhanced Coordination</a:t>
            </a:r>
          </a:p>
        </p:txBody>
      </p:sp>
      <p:sp>
        <p:nvSpPr>
          <p:cNvPr id="8" name="TextBox 7">
            <a:extLst>
              <a:ext uri="{FF2B5EF4-FFF2-40B4-BE49-F238E27FC236}">
                <a16:creationId xmlns:a16="http://schemas.microsoft.com/office/drawing/2014/main" id="{94B6FDA5-6E9A-4EE4-8375-53036D08930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8" y="2276856"/>
            <a:ext cx="3401568"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Shared Digital Records</a:t>
            </a:r>
          </a:p>
          <a:p>
            <a:pPr marL="0" lvl="1" indent="0">
              <a:spcBef>
                <a:spcPts val="1000"/>
              </a:spcBef>
              <a:spcAft>
                <a:spcPts val="600"/>
              </a:spcAft>
              <a:buFont typeface="Arial" panose="020B0604020202020204" pitchFamily="34" charset="0"/>
              <a:buNone/>
            </a:pPr>
            <a:r>
              <a:rPr lang="en-US" sz="1400"/>
              <a:t>Shared digital records enable seamless access to patient information among care team members, enhancing collaboration.</a:t>
            </a:r>
          </a:p>
          <a:p>
            <a:pPr marL="0" indent="0">
              <a:spcBef>
                <a:spcPts val="2500"/>
              </a:spcBef>
              <a:spcAft>
                <a:spcPts val="600"/>
              </a:spcAft>
              <a:buFont typeface="Arial" panose="020B0604020202020204" pitchFamily="34" charset="0"/>
              <a:buNone/>
            </a:pPr>
            <a:r>
              <a:rPr lang="en-US" sz="1400" b="1"/>
              <a:t>Communication Platforms</a:t>
            </a:r>
          </a:p>
          <a:p>
            <a:pPr marL="0" lvl="1" indent="0">
              <a:spcBef>
                <a:spcPts val="1000"/>
              </a:spcBef>
              <a:spcAft>
                <a:spcPts val="600"/>
              </a:spcAft>
              <a:buFont typeface="Arial" panose="020B0604020202020204" pitchFamily="34" charset="0"/>
              <a:buNone/>
            </a:pPr>
            <a:r>
              <a:rPr lang="en-US" sz="1400"/>
              <a:t>Communication platforms facilitate real-time messaging and updates, improving coordination and decision-making within care teams.</a:t>
            </a:r>
          </a:p>
        </p:txBody>
      </p:sp>
      <p:pic>
        <p:nvPicPr>
          <p:cNvPr id="7" name="Content Placeholder 6" descr="An unrecognizable female doctor uses a digital tablet while working in a hospital. Icons such as a stethoscope, COVID-19 genome and a syringe are overlaid on the photo.">
            <a:extLst>
              <a:ext uri="{FF2B5EF4-FFF2-40B4-BE49-F238E27FC236}">
                <a16:creationId xmlns:a16="http://schemas.microsoft.com/office/drawing/2014/main" id="{9ECAF848-C8C8-4BD2-A8DC-DCA222B0928B}"/>
              </a:ext>
            </a:extLst>
          </p:cNvPr>
          <p:cNvPicPr>
            <a:picLocks noGrp="1" noChangeAspect="1"/>
          </p:cNvPicPr>
          <p:nvPr>
            <p:ph type="pic" sz="quarter" idx="15"/>
          </p:nvPr>
        </p:nvPicPr>
        <p:blipFill>
          <a:blip r:embed="rId3"/>
          <a:srcRect l="32410" r="1" b="1"/>
          <a:stretch>
            <a:fillRect/>
          </a:stretch>
        </p:blipFill>
        <p:spPr>
          <a:xfrm>
            <a:off x="4502843" y="2"/>
            <a:ext cx="7689157" cy="6399151"/>
          </a:xfrm>
        </p:spPr>
      </p:pic>
      <p:sp>
        <p:nvSpPr>
          <p:cNvPr id="4" name="Date Placeholder 3">
            <a:extLst>
              <a:ext uri="{FF2B5EF4-FFF2-40B4-BE49-F238E27FC236}">
                <a16:creationId xmlns:a16="http://schemas.microsoft.com/office/drawing/2014/main" id="{E9C626DB-7265-E17F-9052-A293BC59D71A}"/>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E558BB8A-7B99-B147-6CA6-FB3421CF3F75}"/>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B11FFE4D-2B29-2D1C-4FDA-A49627FC5DC6}"/>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16</a:t>
            </a:fld>
            <a:endParaRPr lang="en-US"/>
          </a:p>
        </p:txBody>
      </p:sp>
    </p:spTree>
    <p:extLst>
      <p:ext uri="{BB962C8B-B14F-4D97-AF65-F5344CB8AC3E}">
        <p14:creationId xmlns:p14="http://schemas.microsoft.com/office/powerpoint/2010/main" val="39280081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72407-82E5-F6C0-55EC-BAB82D6C14DB}"/>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sz="2700" b="0" kern="1200" cap="all" baseline="0">
                <a:latin typeface="+mj-lt"/>
                <a:ea typeface="+mj-ea"/>
                <a:cs typeface="+mj-cs"/>
              </a:rPr>
              <a:t>Promoting Ongoing Professional Development</a:t>
            </a:r>
          </a:p>
        </p:txBody>
      </p:sp>
      <p:sp>
        <p:nvSpPr>
          <p:cNvPr id="8" name="TextBox 7">
            <a:extLst>
              <a:ext uri="{FF2B5EF4-FFF2-40B4-BE49-F238E27FC236}">
                <a16:creationId xmlns:a16="http://schemas.microsoft.com/office/drawing/2014/main" id="{650E3B4B-CFF8-4AA1-916C-5E5CA17F6F4A}"/>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Continuous Education Importance</a:t>
            </a:r>
          </a:p>
          <a:p>
            <a:pPr marL="0" lvl="1" indent="0">
              <a:spcBef>
                <a:spcPts val="1000"/>
              </a:spcBef>
              <a:spcAft>
                <a:spcPts val="600"/>
              </a:spcAft>
              <a:buFont typeface="Arial" panose="020B0604020202020204" pitchFamily="34" charset="0"/>
              <a:buNone/>
            </a:pPr>
            <a:r>
              <a:rPr lang="en-US" sz="1400"/>
              <a:t>Ongoing learning helps professionals update their skills and stay current with industry standards.</a:t>
            </a:r>
          </a:p>
          <a:p>
            <a:pPr marL="0" indent="0">
              <a:spcBef>
                <a:spcPts val="2500"/>
              </a:spcBef>
              <a:spcAft>
                <a:spcPts val="600"/>
              </a:spcAft>
              <a:buFont typeface="Arial" panose="020B0604020202020204" pitchFamily="34" charset="0"/>
              <a:buNone/>
            </a:pPr>
            <a:r>
              <a:rPr lang="en-US" sz="1400" b="1"/>
              <a:t>Peer Support Benefits</a:t>
            </a:r>
          </a:p>
          <a:p>
            <a:pPr marL="0" lvl="1" indent="0">
              <a:spcBef>
                <a:spcPts val="1000"/>
              </a:spcBef>
              <a:spcAft>
                <a:spcPts val="600"/>
              </a:spcAft>
              <a:buFont typeface="Arial" panose="020B0604020202020204" pitchFamily="34" charset="0"/>
              <a:buNone/>
            </a:pPr>
            <a:r>
              <a:rPr lang="en-US" sz="1400"/>
              <a:t>Collaboration among peers enhances knowledge sharing and fosters professional growth.</a:t>
            </a:r>
          </a:p>
          <a:p>
            <a:pPr marL="0" indent="0">
              <a:spcBef>
                <a:spcPts val="2500"/>
              </a:spcBef>
              <a:spcAft>
                <a:spcPts val="600"/>
              </a:spcAft>
              <a:buFont typeface="Arial" panose="020B0604020202020204" pitchFamily="34" charset="0"/>
              <a:buNone/>
            </a:pPr>
            <a:r>
              <a:rPr lang="en-US" sz="1400" b="1"/>
              <a:t>Staying Informed of Best Practices</a:t>
            </a:r>
          </a:p>
          <a:p>
            <a:pPr marL="0" lvl="1" indent="0">
              <a:spcBef>
                <a:spcPts val="1000"/>
              </a:spcBef>
              <a:spcAft>
                <a:spcPts val="600"/>
              </a:spcAft>
              <a:buFont typeface="Arial" panose="020B0604020202020204" pitchFamily="34" charset="0"/>
              <a:buNone/>
            </a:pPr>
            <a:r>
              <a:rPr lang="en-US" sz="1400"/>
              <a:t>Regular updates ensure case managers apply the most effective methods in their work.</a:t>
            </a:r>
          </a:p>
        </p:txBody>
      </p:sp>
      <p:pic>
        <p:nvPicPr>
          <p:cNvPr id="7" name="Content Placeholder 6" descr="Brazilian university students in the classroom, working in group with teacher support">
            <a:extLst>
              <a:ext uri="{FF2B5EF4-FFF2-40B4-BE49-F238E27FC236}">
                <a16:creationId xmlns:a16="http://schemas.microsoft.com/office/drawing/2014/main" id="{1ACDEB40-6AC3-4366-8814-328D9DBF1261}"/>
              </a:ext>
            </a:extLst>
          </p:cNvPr>
          <p:cNvPicPr>
            <a:picLocks noGrp="1" noChangeAspect="1"/>
          </p:cNvPicPr>
          <p:nvPr>
            <p:ph type="pic" sz="quarter" idx="15"/>
          </p:nvPr>
        </p:nvPicPr>
        <p:blipFill>
          <a:blip r:embed="rId3"/>
          <a:srcRect l="26565" r="6109" b="1"/>
          <a:stretch>
            <a:fillRect/>
          </a:stretch>
        </p:blipFill>
        <p:spPr>
          <a:xfrm>
            <a:off x="5737594" y="10"/>
            <a:ext cx="6454406" cy="6399142"/>
          </a:xfrm>
        </p:spPr>
      </p:pic>
      <p:sp>
        <p:nvSpPr>
          <p:cNvPr id="4" name="Date Placeholder 3">
            <a:extLst>
              <a:ext uri="{FF2B5EF4-FFF2-40B4-BE49-F238E27FC236}">
                <a16:creationId xmlns:a16="http://schemas.microsoft.com/office/drawing/2014/main" id="{62C5BCEF-173E-83F3-4F4A-D3DDDF0382CA}"/>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1F1AA18C-FA81-A7FA-0189-BC1769D3AD42}"/>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FCE32ACD-A621-47D8-54F7-EC5A51C579EC}"/>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17</a:t>
            </a:fld>
            <a:endParaRPr lang="en-US"/>
          </a:p>
        </p:txBody>
      </p:sp>
    </p:spTree>
    <p:extLst>
      <p:ext uri="{BB962C8B-B14F-4D97-AF65-F5344CB8AC3E}">
        <p14:creationId xmlns:p14="http://schemas.microsoft.com/office/powerpoint/2010/main" val="5536106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CB15-F0C2-961A-8DF3-A88D8A0CABE0}"/>
              </a:ext>
            </a:extLst>
          </p:cNvPr>
          <p:cNvSpPr>
            <a:spLocks noGrp="1"/>
          </p:cNvSpPr>
          <p:nvPr>
            <p:ph type="title"/>
          </p:nvPr>
        </p:nvSpPr>
        <p:spPr>
          <a:xfrm>
            <a:off x="429768" y="429768"/>
            <a:ext cx="10890374" cy="1627632"/>
          </a:xfrm>
        </p:spPr>
        <p:txBody>
          <a:bodyPr anchor="t">
            <a:normAutofit/>
          </a:bodyPr>
          <a:lstStyle/>
          <a:p>
            <a:r>
              <a:rPr lang="en-US"/>
              <a:t>Conclusion</a:t>
            </a:r>
          </a:p>
        </p:txBody>
      </p:sp>
      <p:graphicFrame>
        <p:nvGraphicFramePr>
          <p:cNvPr id="10" name="Content Placeholder 2">
            <a:extLst>
              <a:ext uri="{FF2B5EF4-FFF2-40B4-BE49-F238E27FC236}">
                <a16:creationId xmlns:a16="http://schemas.microsoft.com/office/drawing/2014/main" id="{D5DC8139-133D-9685-F945-72BEAB18D7F9}"/>
              </a:ext>
            </a:extLst>
          </p:cNvPr>
          <p:cNvGraphicFramePr>
            <a:graphicFrameLocks noGrp="1"/>
          </p:cNvGraphicFramePr>
          <p:nvPr>
            <p:ph sz="quarter" idx="13"/>
            <p:extLst>
              <p:ext uri="{D42A27DB-BD31-4B8C-83A1-F6EECF244321}">
                <p14:modId xmlns:p14="http://schemas.microsoft.com/office/powerpoint/2010/main" val="1547950384"/>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429768" y="3264408"/>
          <a:ext cx="10890374" cy="2834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53A217C5-A5FE-C423-F63D-9AB035055EE0}"/>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833A1F95-C41F-6221-0450-2975CBAE4987}"/>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BBA0EC8D-A644-B7BF-26FF-B0F585118CA7}"/>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18</a:t>
            </a:fld>
            <a:endParaRPr lang="en-US"/>
          </a:p>
        </p:txBody>
      </p:sp>
    </p:spTree>
    <p:extLst>
      <p:ext uri="{BB962C8B-B14F-4D97-AF65-F5344CB8AC3E}">
        <p14:creationId xmlns:p14="http://schemas.microsoft.com/office/powerpoint/2010/main" val="3858113117"/>
      </p:ext>
    </p:extLst>
  </p:cSld>
  <p:clrMapOvr>
    <a:masterClrMapping/>
  </p:clrMapOvr>
  <p:transition>
    <p:fade/>
  </p:transition>
</p:sld>
</file>

<file path=ppt/theme/theme1.xml><?xml version="1.0" encoding="utf-8"?>
<a:theme xmlns:a="http://schemas.openxmlformats.org/drawingml/2006/main" name="OasisVTI">
  <a:themeElements>
    <a:clrScheme name="Oasis">
      <a:dk1>
        <a:srgbClr val="131313"/>
      </a:dk1>
      <a:lt1>
        <a:sysClr val="window" lastClr="FFFFFF"/>
      </a:lt1>
      <a:dk2>
        <a:srgbClr val="3D3C33"/>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1403</Words>
  <Application>Microsoft Office PowerPoint</Application>
  <PresentationFormat>Widescreen</PresentationFormat>
  <Paragraphs>183</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Arial</vt:lpstr>
      <vt:lpstr>Neue Haas Grotesk Text Pro</vt:lpstr>
      <vt:lpstr>OasisVTI</vt:lpstr>
      <vt:lpstr>Peer Case Managers: Enhancing Collaboration and Coordination in Care</vt:lpstr>
      <vt:lpstr>Agenda Highlights</vt:lpstr>
      <vt:lpstr>Understanding the Role of Peer Case Managers</vt:lpstr>
      <vt:lpstr>Definition and Key Responsibilities</vt:lpstr>
      <vt:lpstr>Differences From Traditional Case Managers</vt:lpstr>
      <vt:lpstr>Importance of Collaboration in Peer Case Management</vt:lpstr>
      <vt:lpstr>Building Effective Interdisciplinary Teams</vt:lpstr>
      <vt:lpstr>Establishing Trust and Rapport with Clients</vt:lpstr>
      <vt:lpstr>Facilitating Resource Sharing Among Stakeholders</vt:lpstr>
      <vt:lpstr>Coordination Strategies for Peer Case Managers</vt:lpstr>
      <vt:lpstr>Streamlining Communication Channels</vt:lpstr>
      <vt:lpstr>Managing Care Transitions and Referrals</vt:lpstr>
      <vt:lpstr>Ensuring Continuity of Care</vt:lpstr>
      <vt:lpstr>Challenges and Best Practices in Collaboration and Coordination</vt:lpstr>
      <vt:lpstr>Overcoming Barriers to Teamwork</vt:lpstr>
      <vt:lpstr>Utilizing Technology for Enhanced Coordination</vt:lpstr>
      <vt:lpstr>Promoting Ongoing Professional Development</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WRAP of DC</dc:creator>
  <cp:lastModifiedBy>WRAP of DC</cp:lastModifiedBy>
  <cp:revision>1</cp:revision>
  <dcterms:created xsi:type="dcterms:W3CDTF">2025-12-19T14:57:17Z</dcterms:created>
  <dcterms:modified xsi:type="dcterms:W3CDTF">2025-12-19T15:04:49Z</dcterms:modified>
</cp:coreProperties>
</file>