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5" d="100"/>
          <a:sy n="75" d="100"/>
        </p:scale>
        <p:origin x="8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Welcome — this is about pairing a practical wellness tool with spiritual step work.
• WRAP is a self-designed wellness plan; Step Two is about coming to believe help is possible.
• Nothing here replaces a sponsor, meetings, or clinical care.
• Invite people to think of one area where hope feels hard right 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Step Two is a belief process, not a one-time event.
• WRAP is a practical, self-authored plan — no clinician writes it for you.
• Both begin with hope and willingness.
• Point: they reinforce each other rather than compete.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Hope is the same doorway Step Two asks us to walk through.
• Personal responsibility keeps belief from becoming passivity.
• Education replaces guesswork with self-knowledge.
• Self-advocacy and support are how a Higher Power often shows up — through people.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Walk the pairs across, one row at a time.
• Step Two is the 'why'; WRAP gives a concrete 'how'.
• Crisis plan = a practical surrender: deciding in advance to let others help.
• Ask: which row lands hardest for you today?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Toolbox = the menu you pull from, not a schedule.
• Include spiritual tools right alongside practical ones.
• Reviewing what worked builds believable hope.
• Suggest adding three items to the toolbox this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Daily maintenance is the practical side of 'restore us to sanity'.
• Keep the must-do list short enough to actually do.
• Compare how you're doing today with your 'when I'm well' description.
• Pairs naturally with a morning quiet time or Step Eleven practice later.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Triggers are outside; warning signs are inside.
• Writing them down when calm beats deciding when in crisis.
• Step Two shows up as: I notice, and I reach out instead of managing it alone.
• Invite one trigger and one warning sign from the group.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Supporter lists make 'ask for help' specific instead of abstract.
• A crisis plan is surrender written down in advance.
• Post-crisis planning fights the shame that drives relapse.
• Encourage sharing the crisis plan with a sponsor and one other person.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These are the payoffs peers report most often.
• WRAP gives Step Two vocabulary and daily traction.
• Step Two gives WRAP its spiritual center.
• Ask which benefit would matter most in the next 30 days.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Small and finished beats long and unfinished.
• Do it with someone — a sponsor or peer.
• Revisit the plan monthly; it should change as you do.
• Offer WRAP facilitator groups or peer support as a next resource.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Close by restating the link: hope + action.
• Encourage one concrete commitment before the next meeting.
• Remind: WRAP is self-directed and can be shared as much or as little as they choose.
• Thank the group and open for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1892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B2A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htmlgen-assets/687b6a21-a408-437e-bb46-758672190936/55f59f8960154c08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7132320" cy="6858000"/>
          </a:xfrm>
          <a:prstGeom prst="rect">
            <a:avLst/>
          </a:prstGeom>
          <a:solidFill>
            <a:srgbClr val="3B2A26">
              <a:alpha val="8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868680" y="141732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&amp; STEP TWO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868680" y="1874520"/>
            <a:ext cx="58521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Coming to Believe,</a:t>
            </a:r>
            <a:endParaRPr lang="en-US" sz="4200" dirty="0"/>
          </a:p>
          <a:p>
            <a:pPr marL="0" indent="0">
              <a:lnSpc>
                <a:spcPts val="46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Plan at a Time</a:t>
            </a:r>
            <a:endParaRPr lang="en-US" sz="4200" dirty="0"/>
          </a:p>
        </p:txBody>
      </p:sp>
      <p:sp>
        <p:nvSpPr>
          <p:cNvPr id="7" name="Text 4"/>
          <p:cNvSpPr/>
          <p:nvPr/>
        </p:nvSpPr>
        <p:spPr>
          <a:xfrm>
            <a:off x="868680" y="3840480"/>
            <a:ext cx="5669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 Wellness Recovery Action Plan supports an individual practicing the Second Step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868680" y="4892040"/>
            <a:ext cx="2834640" cy="54864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68680" y="51206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guide for peers in recovery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Paths, One Direction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029200" cy="4206240"/>
          </a:xfrm>
          <a:prstGeom prst="roundRect">
            <a:avLst>
              <a:gd name="adj" fmla="val 2609"/>
            </a:avLst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/agent/turn2/workspace/output/_anthropic_assets/icon-book-open-1cb69a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011680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43000" y="2788920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Two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143000" y="3291840"/>
            <a:ext cx="429768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 i="1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“Came to believe that a Power greater than ourselves could restore us to sanity.”</a:t>
            </a:r>
            <a:endParaRPr lang="en-US" sz="1500" dirty="0"/>
          </a:p>
          <a:p>
            <a:pPr marL="0" indent="0">
              <a:lnSpc>
                <a:spcPts val="2200"/>
              </a:lnSpc>
              <a:buNone/>
            </a:pPr>
            <a:endParaRPr lang="en-US" sz="15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process of open-mindedness, willingness, and growing hope.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355080" y="1691640"/>
            <a:ext cx="5029200" cy="4206240"/>
          </a:xfrm>
          <a:prstGeom prst="roundRect">
            <a:avLst>
              <a:gd name="adj" fmla="val 2609"/>
            </a:avLst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/agent/turn2/workspace/output/_anthropic_assets/icon-clipboard-task-fe76dce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0" y="2011680"/>
            <a:ext cx="640080" cy="6400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720840" y="2788920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WRAP</a:t>
            </a:r>
            <a:endParaRPr lang="en-US" sz="2400" dirty="0"/>
          </a:p>
        </p:txBody>
      </p:sp>
      <p:sp>
        <p:nvSpPr>
          <p:cNvPr id="11" name="Text 7"/>
          <p:cNvSpPr/>
          <p:nvPr/>
        </p:nvSpPr>
        <p:spPr>
          <a:xfrm>
            <a:off x="6720840" y="3291840"/>
            <a:ext cx="429768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self-created Wellness Recovery Action Plan built on hope, personal responsibility, education, self-advocacy, and support.</a:t>
            </a:r>
            <a:endParaRPr lang="en-US" sz="1500" dirty="0"/>
          </a:p>
          <a:p>
            <a:pPr marL="0" indent="0">
              <a:lnSpc>
                <a:spcPts val="2200"/>
              </a:lnSpc>
              <a:buNone/>
            </a:pPr>
            <a:endParaRPr lang="en-US" sz="15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by you, owned by you, used daily.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Five Key Concepts of WRAP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10607040" cy="841248"/>
          </a:xfrm>
          <a:prstGeom prst="roundRect">
            <a:avLst>
              <a:gd name="adj" fmla="val 8696"/>
            </a:avLst>
          </a:prstGeom>
          <a:solidFill>
            <a:srgbClr val="F2EDE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/agent/turn2/workspace/output/_anthropic_assets/icon-weather-sunny-06dc5a6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1837944"/>
            <a:ext cx="548640" cy="5486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737360" y="1746504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Hope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4754880" y="1746504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do get well and stay well — belief starts here.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777240" y="2651760"/>
            <a:ext cx="10607040" cy="841248"/>
          </a:xfrm>
          <a:prstGeom prst="roundRect">
            <a:avLst>
              <a:gd name="adj" fmla="val 8696"/>
            </a:avLst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/agent/turn2/workspace/output/_anthropic_assets/icon-clipboard-task-fe76dce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2798064"/>
            <a:ext cx="548640" cy="5486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737360" y="2706624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Personal Responsibility</a:t>
            </a:r>
            <a:endParaRPr lang="en-US" sz="1700" dirty="0"/>
          </a:p>
        </p:txBody>
      </p:sp>
      <p:sp>
        <p:nvSpPr>
          <p:cNvPr id="11" name="Text 7"/>
          <p:cNvSpPr/>
          <p:nvPr/>
        </p:nvSpPr>
        <p:spPr>
          <a:xfrm>
            <a:off x="4754880" y="2706624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take the daily actions; no one can do recovery for you.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777240" y="3611880"/>
            <a:ext cx="10607040" cy="841248"/>
          </a:xfrm>
          <a:prstGeom prst="roundRect">
            <a:avLst>
              <a:gd name="adj" fmla="val 8696"/>
            </a:avLst>
          </a:prstGeom>
          <a:solidFill>
            <a:srgbClr val="F2EDE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2" descr="/agent/turn2/workspace/output/_anthropic_assets/icon-lightbulb-2851db3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840" y="3758184"/>
            <a:ext cx="548640" cy="54864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737360" y="3666744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Education</a:t>
            </a:r>
            <a:endParaRPr lang="en-US" sz="1700" dirty="0"/>
          </a:p>
        </p:txBody>
      </p:sp>
      <p:sp>
        <p:nvSpPr>
          <p:cNvPr id="15" name="Text 10"/>
          <p:cNvSpPr/>
          <p:nvPr/>
        </p:nvSpPr>
        <p:spPr>
          <a:xfrm>
            <a:off x="4754880" y="3666744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what helps, what harms, and what your patterns are.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777240" y="4572000"/>
            <a:ext cx="10607040" cy="841248"/>
          </a:xfrm>
          <a:prstGeom prst="roundRect">
            <a:avLst>
              <a:gd name="adj" fmla="val 8696"/>
            </a:avLst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3" descr="/agent/turn2/workspace/output/_anthropic_assets/icon-shield-b1b49f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840" y="4718304"/>
            <a:ext cx="548640" cy="54864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737360" y="4626864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Self-Advocacy</a:t>
            </a:r>
            <a:endParaRPr lang="en-US" sz="1700" dirty="0"/>
          </a:p>
        </p:txBody>
      </p:sp>
      <p:sp>
        <p:nvSpPr>
          <p:cNvPr id="19" name="Text 13"/>
          <p:cNvSpPr/>
          <p:nvPr/>
        </p:nvSpPr>
        <p:spPr>
          <a:xfrm>
            <a:off x="4754880" y="4626864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clearly for what you need from people and systems.</a:t>
            </a:r>
            <a:endParaRPr lang="en-US" sz="1400" dirty="0"/>
          </a:p>
        </p:txBody>
      </p:sp>
      <p:sp>
        <p:nvSpPr>
          <p:cNvPr id="20" name="Shape 14"/>
          <p:cNvSpPr/>
          <p:nvPr/>
        </p:nvSpPr>
        <p:spPr>
          <a:xfrm>
            <a:off x="777240" y="5532120"/>
            <a:ext cx="10607040" cy="841248"/>
          </a:xfrm>
          <a:prstGeom prst="roundRect">
            <a:avLst>
              <a:gd name="adj" fmla="val 8696"/>
            </a:avLst>
          </a:prstGeom>
          <a:solidFill>
            <a:srgbClr val="F2EDE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4" descr="/agent/turn2/workspace/output/_anthropic_assets/icon-people-community-f2f1173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5840" y="5678424"/>
            <a:ext cx="548640" cy="54864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737360" y="5586984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Support</a:t>
            </a:r>
            <a:endParaRPr lang="en-US" sz="1700" dirty="0"/>
          </a:p>
        </p:txBody>
      </p:sp>
      <p:sp>
        <p:nvSpPr>
          <p:cNvPr id="23" name="Text 16"/>
          <p:cNvSpPr/>
          <p:nvPr/>
        </p:nvSpPr>
        <p:spPr>
          <a:xfrm>
            <a:off x="4754880" y="5586984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Recovery happens in connection, not isolation.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Step Two and WRAP Meet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77240" y="1645920"/>
            <a:ext cx="5120640" cy="548640"/>
          </a:xfrm>
          <a:prstGeom prst="roundRect">
            <a:avLst>
              <a:gd name="adj" fmla="val 13333"/>
            </a:avLst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1645920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Two asks for...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63640" y="1645920"/>
            <a:ext cx="5120640" cy="548640"/>
          </a:xfrm>
          <a:prstGeom prst="roundRect">
            <a:avLst>
              <a:gd name="adj" fmla="val 13333"/>
            </a:avLst>
          </a:prstGeom>
          <a:solidFill>
            <a:srgbClr val="5080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263640" y="1645920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WRAP provides...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77240" y="2331720"/>
            <a:ext cx="5120640" cy="694944"/>
          </a:xfrm>
          <a:prstGeom prst="roundRect">
            <a:avLst>
              <a:gd name="adj" fmla="val 7895"/>
            </a:avLst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60120" y="2331720"/>
            <a:ext cx="47548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 that change is possible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263640" y="2331720"/>
            <a:ext cx="5120640" cy="694944"/>
          </a:xfrm>
          <a:prstGeom prst="roundRect">
            <a:avLst>
              <a:gd name="adj" fmla="val 7895"/>
            </a:avLst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46520" y="2331720"/>
            <a:ext cx="47548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opens with hope as concept one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77240" y="3136392"/>
            <a:ext cx="5120640" cy="694944"/>
          </a:xfrm>
          <a:prstGeom prst="roundRect">
            <a:avLst>
              <a:gd name="adj" fmla="val 7895"/>
            </a:avLst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60120" y="3136392"/>
            <a:ext cx="47548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Willingness to be open-minded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263640" y="3136392"/>
            <a:ext cx="5120640" cy="694944"/>
          </a:xfrm>
          <a:prstGeom prst="roundRect">
            <a:avLst>
              <a:gd name="adj" fmla="val 7895"/>
            </a:avLst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46520" y="3136392"/>
            <a:ext cx="47548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 a plan is an act of willingness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77240" y="3941064"/>
            <a:ext cx="5120640" cy="694944"/>
          </a:xfrm>
          <a:prstGeom prst="roundRect">
            <a:avLst>
              <a:gd name="adj" fmla="val 7895"/>
            </a:avLst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60120" y="3941064"/>
            <a:ext cx="47548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Admitting self-will isn't enough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263640" y="3941064"/>
            <a:ext cx="5120640" cy="694944"/>
          </a:xfrm>
          <a:prstGeom prst="roundRect">
            <a:avLst>
              <a:gd name="adj" fmla="val 7895"/>
            </a:avLst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446520" y="3941064"/>
            <a:ext cx="47548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Naming triggers and early warning signs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777240" y="4745736"/>
            <a:ext cx="5120640" cy="694944"/>
          </a:xfrm>
          <a:prstGeom prst="roundRect">
            <a:avLst>
              <a:gd name="adj" fmla="val 7895"/>
            </a:avLst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60120" y="4745736"/>
            <a:ext cx="47548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Relying on something beyond self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263640" y="4745736"/>
            <a:ext cx="5120640" cy="694944"/>
          </a:xfrm>
          <a:prstGeom prst="roundRect">
            <a:avLst>
              <a:gd name="adj" fmla="val 7895"/>
            </a:avLst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446520" y="4745736"/>
            <a:ext cx="47548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a supporter list and crisis plan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777240" y="5550408"/>
            <a:ext cx="5120640" cy="694944"/>
          </a:xfrm>
          <a:prstGeom prst="roundRect">
            <a:avLst>
              <a:gd name="adj" fmla="val 7895"/>
            </a:avLst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960120" y="5550408"/>
            <a:ext cx="47548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Restoration to clear thinking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6263640" y="5550408"/>
            <a:ext cx="5120640" cy="694944"/>
          </a:xfrm>
          <a:prstGeom prst="roundRect">
            <a:avLst>
              <a:gd name="adj" fmla="val 7895"/>
            </a:avLst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446520" y="5550408"/>
            <a:ext cx="47548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maintenance keeps thinking steady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Wellness Toolbox: Evidence of Hope</a:t>
            </a:r>
            <a:endParaRPr lang="en-US" sz="3400" dirty="0"/>
          </a:p>
        </p:txBody>
      </p:sp>
      <p:pic>
        <p:nvPicPr>
          <p:cNvPr id="4" name="Image 0" descr="/tmp/htmlgen-assets/687b6a21-a408-437e-bb46-758672190936/471ae66fb1ec4739.jpg"/>
          <p:cNvPicPr>
            <a:picLocks noChangeAspect="1"/>
          </p:cNvPicPr>
          <p:nvPr/>
        </p:nvPicPr>
        <p:blipFill>
          <a:blip r:embed="rId3"/>
          <a:srcRect l="8000" r="32661"/>
          <a:stretch/>
        </p:blipFill>
        <p:spPr>
          <a:xfrm>
            <a:off x="6949440" y="1645920"/>
            <a:ext cx="4434840" cy="42062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22960" y="1828800"/>
            <a:ext cx="576072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written list of what actually helps you — prayer, meditation, a meeting, a call to a sponsor, sleep, movement, journaling, service.</a:t>
            </a:r>
            <a:endParaRPr lang="en-US" sz="1600" dirty="0"/>
          </a:p>
          <a:p>
            <a:pPr marL="0" indent="0">
              <a:lnSpc>
                <a:spcPts val="2600"/>
              </a:lnSpc>
              <a:buNone/>
            </a:pPr>
            <a:endParaRPr lang="en-US" sz="1600" dirty="0"/>
          </a:p>
          <a:p>
            <a:pPr marL="0" indent="0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7A2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serves Step Two:</a:t>
            </a:r>
            <a:endParaRPr lang="en-US" sz="1600" dirty="0"/>
          </a:p>
          <a:p>
            <a:pPr marL="0" indent="0">
              <a:lnSpc>
                <a:spcPts val="2600"/>
              </a:lnSpc>
              <a:buNone/>
            </a:pPr>
            <a:r>
              <a:rPr lang="en-US" sz="16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becomes a record of the times something outside your own willpower carried you.</a:t>
            </a:r>
            <a:endParaRPr lang="en-US" sz="1600" dirty="0"/>
          </a:p>
          <a:p>
            <a:pPr marL="0" indent="0">
              <a:lnSpc>
                <a:spcPts val="2600"/>
              </a:lnSpc>
              <a:buNone/>
            </a:pPr>
            <a:endParaRPr lang="en-US" sz="1600" dirty="0"/>
          </a:p>
          <a:p>
            <a:pPr marL="0" indent="0">
              <a:lnSpc>
                <a:spcPts val="2600"/>
              </a:lnSpc>
              <a:buNone/>
            </a:pPr>
            <a:r>
              <a:rPr lang="en-US" sz="16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Belief grows from collected evidence, not from forcing yourself to feel faith.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Daily Maintenance: Restoring Clear Thinking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77240" y="1828800"/>
            <a:ext cx="3337560" cy="3840480"/>
          </a:xfrm>
          <a:prstGeom prst="roundRect">
            <a:avLst>
              <a:gd name="adj" fmla="val 3288"/>
            </a:avLst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/agent/turn2/workspace/output/_anthropic_assets/icon-weather-sunny-06dc5a6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194560"/>
            <a:ext cx="685800" cy="685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97280" y="3017520"/>
            <a:ext cx="2697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I'm like well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1097280" y="3886200"/>
            <a:ext cx="26974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yourself on a good day — a baseline to return to.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389120" y="1828800"/>
            <a:ext cx="3337560" cy="3840480"/>
          </a:xfrm>
          <a:prstGeom prst="roundRect">
            <a:avLst>
              <a:gd name="adj" fmla="val 3288"/>
            </a:avLst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/agent/turn2/workspace/output/_anthropic_assets/icon-clipboard-task-fe76dce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9160" y="2194560"/>
            <a:ext cx="685800" cy="6858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709160" y="3017520"/>
            <a:ext cx="2697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Daily must-dos</a:t>
            </a:r>
            <a:endParaRPr lang="en-US" sz="1900" dirty="0"/>
          </a:p>
        </p:txBody>
      </p:sp>
      <p:sp>
        <p:nvSpPr>
          <p:cNvPr id="11" name="Text 7"/>
          <p:cNvSpPr/>
          <p:nvPr/>
        </p:nvSpPr>
        <p:spPr>
          <a:xfrm>
            <a:off x="4709160" y="3886200"/>
            <a:ext cx="26974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short, non-negotiable list that keeps you steady.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8001000" y="1828800"/>
            <a:ext cx="3337560" cy="3840480"/>
          </a:xfrm>
          <a:prstGeom prst="roundRect">
            <a:avLst>
              <a:gd name="adj" fmla="val 3288"/>
            </a:avLst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2" descr="/agent/turn2/workspace/output/_anthropic_assets/icon-heart-ae3eaa0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1040" y="2194560"/>
            <a:ext cx="685800" cy="6858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321040" y="3017520"/>
            <a:ext cx="2697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Reminder list</a:t>
            </a:r>
            <a:endParaRPr lang="en-US" sz="1900" dirty="0"/>
          </a:p>
        </p:txBody>
      </p:sp>
      <p:sp>
        <p:nvSpPr>
          <p:cNvPr id="15" name="Text 10"/>
          <p:cNvSpPr/>
          <p:nvPr/>
        </p:nvSpPr>
        <p:spPr>
          <a:xfrm>
            <a:off x="8321040" y="3886200"/>
            <a:ext cx="26974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Things that help sometimes — check it when you feel off.</a:t>
            </a:r>
            <a:endParaRPr lang="en-US" sz="1400" dirty="0"/>
          </a:p>
        </p:txBody>
      </p:sp>
      <p:sp>
        <p:nvSpPr>
          <p:cNvPr id="16" name="Text 11"/>
          <p:cNvSpPr/>
          <p:nvPr/>
        </p:nvSpPr>
        <p:spPr>
          <a:xfrm>
            <a:off x="777240" y="589788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7A2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Two connection: sanity is restored in small, repeated daily choices — not in one dramatic moment.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Triggers &amp; Early Warning Signs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120640" cy="4114800"/>
          </a:xfrm>
          <a:prstGeom prst="roundRect">
            <a:avLst>
              <a:gd name="adj" fmla="val 2667"/>
            </a:avLst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/agent/turn2/workspace/output/_anthropic_assets/icon-shield-b1b49f8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1965960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97280" y="2743200"/>
            <a:ext cx="4480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Triggers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97280" y="3246120"/>
            <a:ext cx="448056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events that can knock you off balance — conflict, anniversaries, money stress, old people/places.</a:t>
            </a:r>
            <a:endParaRPr lang="en-US" sz="1500" dirty="0"/>
          </a:p>
          <a:p>
            <a:pPr marL="0" indent="0">
              <a:lnSpc>
                <a:spcPts val="2200"/>
              </a:lnSpc>
              <a:buNone/>
            </a:pPr>
            <a:endParaRPr lang="en-US" sz="15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asks you to name them and write the response in advance.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355080" y="1691640"/>
            <a:ext cx="5029200" cy="4114800"/>
          </a:xfrm>
          <a:prstGeom prst="roundRect">
            <a:avLst>
              <a:gd name="adj" fmla="val 2667"/>
            </a:avLst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/agent/turn2/workspace/output/_anthropic_assets/icon-lightbulb-2851db3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0" y="1965960"/>
            <a:ext cx="640080" cy="6400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675120" y="2743200"/>
            <a:ext cx="4480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Warning Signs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6675120" y="3246120"/>
            <a:ext cx="448056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shifts only you notice — isolating, skipping meetings, resentment, poor sleep, secret-keeping.</a:t>
            </a:r>
            <a:endParaRPr lang="en-US" sz="1500" dirty="0"/>
          </a:p>
          <a:p>
            <a:pPr marL="0" indent="0">
              <a:lnSpc>
                <a:spcPts val="2200"/>
              </a:lnSpc>
              <a:buNone/>
            </a:pPr>
            <a:endParaRPr lang="en-US" sz="15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Catching these early is humility in action: admitting you can't out-think it alone.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Support, Crisis &amp; Post-Crisis Planning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77240" y="1783080"/>
            <a:ext cx="10607040" cy="1234440"/>
          </a:xfrm>
          <a:prstGeom prst="roundRect">
            <a:avLst>
              <a:gd name="adj" fmla="val 7407"/>
            </a:avLst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/agent/turn2/workspace/output/_anthropic_assets/icon-people-community-f2f1173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2103120"/>
            <a:ext cx="594360" cy="5943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874520" y="1874520"/>
            <a:ext cx="2651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Supporters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572000" y="1874520"/>
            <a:ext cx="6583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specific people and what you want from each one. A Power greater than self is often experienced through community.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777240" y="3200400"/>
            <a:ext cx="10607040" cy="1234440"/>
          </a:xfrm>
          <a:prstGeom prst="roundRect">
            <a:avLst>
              <a:gd name="adj" fmla="val 7407"/>
            </a:avLst>
          </a:prstGeom>
          <a:solidFill>
            <a:srgbClr val="F2EDE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/agent/turn2/workspace/output/_anthropic_assets/icon-handshake-35922b1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" y="3520440"/>
            <a:ext cx="594360" cy="5943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874520" y="3291840"/>
            <a:ext cx="2651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Crisis plan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4572000" y="3291840"/>
            <a:ext cx="6583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while well, it tells others how to help when you can't advocate for yourself — a concrete act of trust.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777240" y="4617720"/>
            <a:ext cx="10607040" cy="1234440"/>
          </a:xfrm>
          <a:prstGeom prst="roundRect">
            <a:avLst>
              <a:gd name="adj" fmla="val 7407"/>
            </a:avLst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2" descr="/agent/turn2/workspace/output/_anthropic_assets/icon-heart-ae3eaa0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560" y="4937760"/>
            <a:ext cx="594360" cy="59436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874520" y="4709160"/>
            <a:ext cx="2651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Post-crisis plan</a:t>
            </a:r>
            <a:endParaRPr lang="en-US" sz="1800" dirty="0"/>
          </a:p>
        </p:txBody>
      </p:sp>
      <p:sp>
        <p:nvSpPr>
          <p:cNvPr id="15" name="Text 10"/>
          <p:cNvSpPr/>
          <p:nvPr/>
        </p:nvSpPr>
        <p:spPr>
          <a:xfrm>
            <a:off x="4572000" y="4709160"/>
            <a:ext cx="6583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you return to routine, meetings, and responsibilities without shame after a hard stretch.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Benefits of Working WRAP Alongside Step Two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77240" y="1783080"/>
            <a:ext cx="3337560" cy="1783080"/>
          </a:xfrm>
          <a:prstGeom prst="roundRect">
            <a:avLst>
              <a:gd name="adj" fmla="val 5128"/>
            </a:avLst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51560" y="1984248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Hope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51560" y="2560320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becomes evidence-based, not wishful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389120" y="1783080"/>
            <a:ext cx="3337560" cy="1783080"/>
          </a:xfrm>
          <a:prstGeom prst="roundRect">
            <a:avLst>
              <a:gd name="adj" fmla="val 5128"/>
            </a:avLst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663440" y="1984248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Humility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663440" y="2560320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warning signs show the limits of self-will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01000" y="1783080"/>
            <a:ext cx="3337560" cy="1783080"/>
          </a:xfrm>
          <a:prstGeom prst="roundRect">
            <a:avLst>
              <a:gd name="adj" fmla="val 5128"/>
            </a:avLst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75320" y="1984248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Connection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275320" y="2560320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supporters make help concrete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77240" y="3794760"/>
            <a:ext cx="3337560" cy="1783080"/>
          </a:xfrm>
          <a:prstGeom prst="roundRect">
            <a:avLst>
              <a:gd name="adj" fmla="val 5128"/>
            </a:avLst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051560" y="3995928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Consistency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051560" y="4572000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practice steadies thinking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389120" y="3794760"/>
            <a:ext cx="3337560" cy="1783080"/>
          </a:xfrm>
          <a:prstGeom prst="roundRect">
            <a:avLst>
              <a:gd name="adj" fmla="val 5128"/>
            </a:avLst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663440" y="3995928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Ownership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4663440" y="4572000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plan is yours, in your words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8001000" y="3794760"/>
            <a:ext cx="3337560" cy="1783080"/>
          </a:xfrm>
          <a:prstGeom prst="roundRect">
            <a:avLst>
              <a:gd name="adj" fmla="val 5128"/>
            </a:avLst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275320" y="3995928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Language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8275320" y="4572000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clearer sharing with sponsor and group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Getting Started This Week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77240" y="1737360"/>
            <a:ext cx="10607040" cy="786384"/>
          </a:xfrm>
          <a:prstGeom prst="roundRect">
            <a:avLst>
              <a:gd name="adj" fmla="val 9302"/>
            </a:avLst>
          </a:prstGeom>
          <a:solidFill>
            <a:srgbClr val="F2ED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60120" y="1865376"/>
            <a:ext cx="530352" cy="530352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60120" y="186537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691640" y="1737360"/>
            <a:ext cx="39319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your wellness toolbox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60720" y="1737360"/>
            <a:ext cx="53949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 things that help — spiritual, physical, social.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77240" y="2651760"/>
            <a:ext cx="10607040" cy="786384"/>
          </a:xfrm>
          <a:prstGeom prst="roundRect">
            <a:avLst>
              <a:gd name="adj" fmla="val 9302"/>
            </a:avLst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960120" y="2779776"/>
            <a:ext cx="530352" cy="530352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60120" y="277977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691640" y="2651760"/>
            <a:ext cx="39319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Draft daily maintenance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760720" y="2651760"/>
            <a:ext cx="53949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non-negotiables you can do every day.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777240" y="3566160"/>
            <a:ext cx="10607040" cy="786384"/>
          </a:xfrm>
          <a:prstGeom prst="roundRect">
            <a:avLst>
              <a:gd name="adj" fmla="val 9302"/>
            </a:avLst>
          </a:prstGeom>
          <a:solidFill>
            <a:srgbClr val="F2ED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960120" y="3694176"/>
            <a:ext cx="530352" cy="530352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60120" y="369417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1691640" y="3566160"/>
            <a:ext cx="39319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 triggers &amp; warning signs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760720" y="3566160"/>
            <a:ext cx="53949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each, written while you feel steady.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77240" y="4480560"/>
            <a:ext cx="10607040" cy="786384"/>
          </a:xfrm>
          <a:prstGeom prst="roundRect">
            <a:avLst>
              <a:gd name="adj" fmla="val 9302"/>
            </a:avLst>
          </a:prstGeom>
          <a:solidFill>
            <a:srgbClr val="E7E8D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960120" y="4608576"/>
            <a:ext cx="530352" cy="530352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60120" y="460857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1691640" y="4480560"/>
            <a:ext cx="39319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three supporters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760720" y="4480560"/>
            <a:ext cx="53949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you'd want from each, then tell them.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777240" y="5394960"/>
            <a:ext cx="10607040" cy="786384"/>
          </a:xfrm>
          <a:prstGeom prst="roundRect">
            <a:avLst>
              <a:gd name="adj" fmla="val 9302"/>
            </a:avLst>
          </a:prstGeom>
          <a:solidFill>
            <a:srgbClr val="F2ED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960120" y="5522976"/>
            <a:ext cx="530352" cy="530352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960120" y="552297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1691640" y="5394960"/>
            <a:ext cx="39319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2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Review it with your sponsor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760720" y="5394960"/>
            <a:ext cx="53949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B2A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each section back to Step Two in your own words.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777240" y="6355080"/>
            <a:ext cx="10607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7A2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 short, keep it yours, and revise it often.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3B2A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htmlgen-assets/687b6a21-a408-437e-bb46-758672190936/471ae66fb1ec4739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3B2A26">
              <a:alpha val="7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05840" y="1965960"/>
            <a:ext cx="8686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Coming to Believe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1005840" y="3063240"/>
            <a:ext cx="8686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800"/>
              </a:lnSpc>
              <a:buNone/>
            </a:pPr>
            <a:r>
              <a:rPr lang="en-US" sz="19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plan doesn't replace faith — it gives faith somewhere to show up every day.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1005840" y="4206240"/>
            <a:ext cx="8686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one page. Start today. Bring it to your sponsor.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1284</Words>
  <Application>Microsoft Office PowerPoint</Application>
  <PresentationFormat>Widescreen</PresentationFormat>
  <Paragraphs>124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WRAP of DC</dc:creator>
  <cp:lastModifiedBy>WRAP of DC</cp:lastModifiedBy>
  <cp:revision>2</cp:revision>
  <dcterms:created xsi:type="dcterms:W3CDTF">2026-09-26T16:13:21Z</dcterms:created>
  <dcterms:modified xsi:type="dcterms:W3CDTF">2026-09-29T17:31:47Z</dcterms:modified>
</cp:coreProperties>
</file>