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5"/>
  </p:notesMasterIdLst>
  <p:sldIdLst>
    <p:sldId id="2561" r:id="rId2"/>
    <p:sldId id="2562" r:id="rId3"/>
    <p:sldId id="2563" r:id="rId4"/>
    <p:sldId id="2564" r:id="rId5"/>
    <p:sldId id="2565" r:id="rId6"/>
    <p:sldId id="2566" r:id="rId7"/>
    <p:sldId id="2567" r:id="rId8"/>
    <p:sldId id="2568" r:id="rId9"/>
    <p:sldId id="2569" r:id="rId10"/>
    <p:sldId id="2570" r:id="rId11"/>
    <p:sldId id="2571" r:id="rId12"/>
    <p:sldId id="2572" r:id="rId13"/>
    <p:sldId id="2573" r:id="rId14"/>
    <p:sldId id="2574" r:id="rId15"/>
    <p:sldId id="2575" r:id="rId16"/>
    <p:sldId id="2576" r:id="rId17"/>
    <p:sldId id="2577" r:id="rId18"/>
    <p:sldId id="2578" r:id="rId19"/>
    <p:sldId id="2579" r:id="rId20"/>
    <p:sldId id="2580" r:id="rId21"/>
    <p:sldId id="2581" r:id="rId22"/>
    <p:sldId id="2582" r:id="rId23"/>
    <p:sldId id="2583"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Wellness Recovery Action Plan for Families: A Comprehensive Guide" id="{76B1045A-4B2C-48A3-853B-2222FD0EE111}">
          <p14:sldIdLst>
            <p14:sldId id="2561"/>
            <p14:sldId id="2562"/>
          </p14:sldIdLst>
        </p14:section>
        <p14:section name="Introduction to Wellness Recovery Action Plan (WRAP)" id="{4F3605A8-85CB-45F9-BC49-89DA28C6B4DC}">
          <p14:sldIdLst>
            <p14:sldId id="2563"/>
            <p14:sldId id="2564"/>
            <p14:sldId id="2565"/>
            <p14:sldId id="2566"/>
          </p14:sldIdLst>
        </p14:section>
        <p14:section name="The Importance of WRAP for Families" id="{9A140F99-C277-4BC7-9525-FE707C820695}">
          <p14:sldIdLst>
            <p14:sldId id="2567"/>
            <p14:sldId id="2568"/>
            <p14:sldId id="2569"/>
            <p14:sldId id="2570"/>
          </p14:sldIdLst>
        </p14:section>
        <p14:section name="Creating a Family WRAP" id="{CBA9A4F3-8CAD-4CCF-9EE0-1FE3A120CC39}">
          <p14:sldIdLst>
            <p14:sldId id="2571"/>
            <p14:sldId id="2572"/>
            <p14:sldId id="2573"/>
            <p14:sldId id="2574"/>
          </p14:sldIdLst>
        </p14:section>
        <p14:section name="Recognizing and Responding to Triggers" id="{4ACE4BBA-0C8D-47DE-9F0E-F25F0C405848}">
          <p14:sldIdLst>
            <p14:sldId id="2575"/>
            <p14:sldId id="2576"/>
            <p14:sldId id="2577"/>
            <p14:sldId id="2578"/>
          </p14:sldIdLst>
        </p14:section>
        <p14:section name="Maintaining and Updating the Family WRAP" id="{87865E76-3D44-4BB5-B638-67C7D8608B07}">
          <p14:sldIdLst>
            <p14:sldId id="2579"/>
            <p14:sldId id="2580"/>
            <p14:sldId id="2581"/>
            <p14:sldId id="2582"/>
          </p14:sldIdLst>
        </p14:section>
        <p14:section name="Conclusion" id="{7EDBC3F3-6886-4AB3-8409-CD9AF6489844}">
          <p14:sldIdLst>
            <p14:sldId id="2583"/>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84" d="100"/>
          <a:sy n="84" d="100"/>
        </p:scale>
        <p:origin x="732" y="90"/>
      </p:cViewPr>
      <p:guideLst/>
    </p:cSldViewPr>
  </p:slideViewPr>
  <p:notesTextViewPr>
    <p:cViewPr>
      <p:scale>
        <a:sx n="3" d="2"/>
        <a:sy n="3" d="2"/>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image" Target="../media/image12.jpeg"/></Relationships>
</file>

<file path=ppt/diagrams/_rels/data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15.jpeg"/></Relationships>
</file>

<file path=ppt/diagrams/_rels/data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image" Target="../media/image19.jpeg"/></Relationships>
</file>

<file path=ppt/diagrams/_rels/data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image" Target="../media/image22.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image" Target="../media/image12.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15.jpeg"/></Relationships>
</file>

<file path=ppt/diagrams/_rels/drawing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image" Target="../media/image19.jpeg"/></Relationships>
</file>

<file path=ppt/diagrams/_rels/drawing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image" Target="../media/image22.jpeg"/></Relationships>
</file>

<file path=ppt/diagrams/colors1.xml><?xml version="1.0" encoding="utf-8"?>
<dgm:colorsDef xmlns:dgm="http://schemas.openxmlformats.org/drawingml/2006/diagram" xmlns:a="http://schemas.openxmlformats.org/drawingml/2006/main" uniqueId="urn:microsoft.com/office/officeart/2005/8/colors/accent0_2#3">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2">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1">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1#3">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06454C9-D603-4212-B5DE-35F4D94DEAE2}" type="doc">
      <dgm:prSet loTypeId="urn:microsoft.com/office/officeart/2024/3/layout/verticalVisualTextBlock1" loCatId="Picture" qsTypeId="urn:microsoft.com/office/officeart/2005/8/quickstyle/simple4#4" qsCatId="simple" csTypeId="urn:microsoft.com/office/officeart/2005/8/colors/accent0_2#3" csCatId="mainScheme" phldr="1"/>
      <dgm:spPr/>
      <dgm:t>
        <a:bodyPr/>
        <a:lstStyle/>
        <a:p>
          <a:endParaRPr lang="en-US"/>
        </a:p>
      </dgm:t>
    </dgm:pt>
    <dgm:pt modelId="{BA65A101-B7F9-478F-8A0B-5C23043B25D4}">
      <dgm:prSet/>
      <dgm:spPr/>
      <dgm:t>
        <a:bodyPr/>
        <a:lstStyle/>
        <a:p>
          <a:pPr>
            <a:lnSpc>
              <a:spcPct val="100000"/>
            </a:lnSpc>
            <a:defRPr b="1"/>
          </a:pPr>
          <a:r>
            <a:rPr lang="en-US"/>
            <a:t>Financial Issues</a:t>
          </a:r>
        </a:p>
      </dgm:t>
    </dgm:pt>
    <dgm:pt modelId="{F108F7A9-876C-46DB-B7B1-4713BF19E058}" type="parTrans" cxnId="{9D44AD2D-4036-40E1-98A5-AF1E087483F9}">
      <dgm:prSet/>
      <dgm:spPr/>
      <dgm:t>
        <a:bodyPr/>
        <a:lstStyle/>
        <a:p>
          <a:endParaRPr lang="en-US"/>
        </a:p>
      </dgm:t>
    </dgm:pt>
    <dgm:pt modelId="{D957E65A-49C4-404B-A0B2-09AEA999D43E}" type="sibTrans" cxnId="{9D44AD2D-4036-40E1-98A5-AF1E087483F9}">
      <dgm:prSet/>
      <dgm:spPr/>
      <dgm:t>
        <a:bodyPr/>
        <a:lstStyle/>
        <a:p>
          <a:pPr>
            <a:lnSpc>
              <a:spcPct val="100000"/>
            </a:lnSpc>
            <a:defRPr b="1"/>
          </a:pPr>
          <a:endParaRPr lang="en-US"/>
        </a:p>
      </dgm:t>
    </dgm:pt>
    <dgm:pt modelId="{8DBF6C6A-3E05-4E6C-BC25-2C82550E1A0B}">
      <dgm:prSet/>
      <dgm:spPr/>
      <dgm:t>
        <a:bodyPr/>
        <a:lstStyle/>
        <a:p>
          <a:pPr>
            <a:lnSpc>
              <a:spcPct val="100000"/>
            </a:lnSpc>
          </a:pPr>
          <a:r>
            <a:rPr lang="en-US"/>
            <a:t>Financial challenges can cause significant stress within families, impacting relationships and overall well-being.</a:t>
          </a:r>
        </a:p>
      </dgm:t>
    </dgm:pt>
    <dgm:pt modelId="{BFE35E07-4FBB-44B3-8E71-AE95EC33ED83}" type="parTrans" cxnId="{9485CF0F-78A6-496C-B75E-7E7BEF542BA2}">
      <dgm:prSet/>
      <dgm:spPr/>
      <dgm:t>
        <a:bodyPr/>
        <a:lstStyle/>
        <a:p>
          <a:endParaRPr lang="en-US"/>
        </a:p>
      </dgm:t>
    </dgm:pt>
    <dgm:pt modelId="{AEC5CD7F-0F90-453C-9413-1187DA6C055A}" type="sibTrans" cxnId="{9485CF0F-78A6-496C-B75E-7E7BEF542BA2}">
      <dgm:prSet/>
      <dgm:spPr/>
      <dgm:t>
        <a:bodyPr/>
        <a:lstStyle/>
        <a:p>
          <a:endParaRPr lang="en-US"/>
        </a:p>
      </dgm:t>
    </dgm:pt>
    <dgm:pt modelId="{F5A3983C-A8F1-4848-9523-E4C0CDB20E65}">
      <dgm:prSet/>
      <dgm:spPr/>
      <dgm:t>
        <a:bodyPr/>
        <a:lstStyle/>
        <a:p>
          <a:pPr>
            <a:lnSpc>
              <a:spcPct val="100000"/>
            </a:lnSpc>
            <a:defRPr b="1"/>
          </a:pPr>
          <a:r>
            <a:rPr lang="en-US"/>
            <a:t>Health Concerns</a:t>
          </a:r>
        </a:p>
      </dgm:t>
    </dgm:pt>
    <dgm:pt modelId="{752BD496-ED97-4774-9973-2673B43E5150}" type="parTrans" cxnId="{0B5F0D04-5AE4-49A7-9245-D71DD0DE74B2}">
      <dgm:prSet/>
      <dgm:spPr/>
      <dgm:t>
        <a:bodyPr/>
        <a:lstStyle/>
        <a:p>
          <a:endParaRPr lang="en-US"/>
        </a:p>
      </dgm:t>
    </dgm:pt>
    <dgm:pt modelId="{899884C0-0228-4994-9FF1-B8B4BCC0358F}" type="sibTrans" cxnId="{0B5F0D04-5AE4-49A7-9245-D71DD0DE74B2}">
      <dgm:prSet/>
      <dgm:spPr/>
      <dgm:t>
        <a:bodyPr/>
        <a:lstStyle/>
        <a:p>
          <a:pPr>
            <a:lnSpc>
              <a:spcPct val="100000"/>
            </a:lnSpc>
            <a:defRPr b="1"/>
          </a:pPr>
          <a:endParaRPr lang="en-US"/>
        </a:p>
      </dgm:t>
    </dgm:pt>
    <dgm:pt modelId="{432687C6-012C-43AC-9CBD-9D2E8C6A2A6B}">
      <dgm:prSet/>
      <dgm:spPr/>
      <dgm:t>
        <a:bodyPr/>
        <a:lstStyle/>
        <a:p>
          <a:pPr>
            <a:lnSpc>
              <a:spcPct val="100000"/>
            </a:lnSpc>
          </a:pPr>
          <a:r>
            <a:rPr lang="en-US"/>
            <a:t>Health issues affecting family members can lead to anxiety and worry, creating additional stress for families.</a:t>
          </a:r>
        </a:p>
      </dgm:t>
    </dgm:pt>
    <dgm:pt modelId="{9447E48E-50F4-49BB-AA61-324D062E9EA2}" type="parTrans" cxnId="{DC8AEE07-9499-4B81-B0CF-B2C402EDBD29}">
      <dgm:prSet/>
      <dgm:spPr/>
      <dgm:t>
        <a:bodyPr/>
        <a:lstStyle/>
        <a:p>
          <a:endParaRPr lang="en-US"/>
        </a:p>
      </dgm:t>
    </dgm:pt>
    <dgm:pt modelId="{8D4EBB3A-F18C-4D03-9A70-C8460D914A90}" type="sibTrans" cxnId="{DC8AEE07-9499-4B81-B0CF-B2C402EDBD29}">
      <dgm:prSet/>
      <dgm:spPr/>
      <dgm:t>
        <a:bodyPr/>
        <a:lstStyle/>
        <a:p>
          <a:endParaRPr lang="en-US"/>
        </a:p>
      </dgm:t>
    </dgm:pt>
    <dgm:pt modelId="{8C0B5CCF-BC10-4190-B322-4933DE0EFBC9}">
      <dgm:prSet/>
      <dgm:spPr/>
      <dgm:t>
        <a:bodyPr/>
        <a:lstStyle/>
        <a:p>
          <a:pPr>
            <a:lnSpc>
              <a:spcPct val="100000"/>
            </a:lnSpc>
            <a:defRPr b="1"/>
          </a:pPr>
          <a:r>
            <a:rPr lang="en-US"/>
            <a:t>Relationship Conflicts</a:t>
          </a:r>
        </a:p>
      </dgm:t>
    </dgm:pt>
    <dgm:pt modelId="{A471E4EC-D4F7-4B53-B2C8-7252C26593DC}" type="parTrans" cxnId="{4044710C-56D7-4A92-8AAB-0D477FF2250F}">
      <dgm:prSet/>
      <dgm:spPr/>
      <dgm:t>
        <a:bodyPr/>
        <a:lstStyle/>
        <a:p>
          <a:endParaRPr lang="en-US"/>
        </a:p>
      </dgm:t>
    </dgm:pt>
    <dgm:pt modelId="{EF68EE9B-7CA7-4719-965F-B034802B0C29}" type="sibTrans" cxnId="{4044710C-56D7-4A92-8AAB-0D477FF2250F}">
      <dgm:prSet/>
      <dgm:spPr/>
      <dgm:t>
        <a:bodyPr/>
        <a:lstStyle/>
        <a:p>
          <a:endParaRPr lang="en-US"/>
        </a:p>
      </dgm:t>
    </dgm:pt>
    <dgm:pt modelId="{69DF3116-68CB-4D8E-BF1A-DE462F5D2D0F}">
      <dgm:prSet/>
      <dgm:spPr/>
      <dgm:t>
        <a:bodyPr/>
        <a:lstStyle/>
        <a:p>
          <a:pPr>
            <a:lnSpc>
              <a:spcPct val="100000"/>
            </a:lnSpc>
          </a:pPr>
          <a:r>
            <a:rPr lang="en-US"/>
            <a:t>Conflicts between family members can create an atmosphere of tension and stress, making communication essential.</a:t>
          </a:r>
        </a:p>
      </dgm:t>
    </dgm:pt>
    <dgm:pt modelId="{4D1BD7C6-A350-4D79-8C9F-16823D6C05EB}" type="parTrans" cxnId="{61E9638B-54E7-437D-BC2F-4835CC394EAA}">
      <dgm:prSet/>
      <dgm:spPr/>
      <dgm:t>
        <a:bodyPr/>
        <a:lstStyle/>
        <a:p>
          <a:endParaRPr lang="en-US"/>
        </a:p>
      </dgm:t>
    </dgm:pt>
    <dgm:pt modelId="{FD7BD7AC-798C-4092-BB3E-D32A5600E4D1}" type="sibTrans" cxnId="{61E9638B-54E7-437D-BC2F-4835CC394EAA}">
      <dgm:prSet/>
      <dgm:spPr/>
      <dgm:t>
        <a:bodyPr/>
        <a:lstStyle/>
        <a:p>
          <a:endParaRPr lang="en-US"/>
        </a:p>
      </dgm:t>
    </dgm:pt>
    <dgm:pt modelId="{A3281556-E7A3-40BB-A93B-3DB22100454B}" type="pres">
      <dgm:prSet presAssocID="{906454C9-D603-4212-B5DE-35F4D94DEAE2}" presName="Root" presStyleCnt="0">
        <dgm:presLayoutVars>
          <dgm:dir/>
          <dgm:resizeHandles val="exact"/>
        </dgm:presLayoutVars>
      </dgm:prSet>
      <dgm:spPr/>
    </dgm:pt>
    <dgm:pt modelId="{229E734C-8B16-468D-8D7E-E22C026F7DEF}" type="pres">
      <dgm:prSet presAssocID="{BA65A101-B7F9-478F-8A0B-5C23043B25D4}" presName="Composite" presStyleCnt="0"/>
      <dgm:spPr/>
    </dgm:pt>
    <dgm:pt modelId="{692CD37E-B861-43FE-8D54-719C38327B11}" type="pres">
      <dgm:prSet presAssocID="{BA65A101-B7F9-478F-8A0B-5C23043B25D4}" presName="Picture" presStyleLbl="nod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r="33249" b="-2"/>
          <a:stretch/>
        </a:blipFill>
      </dgm:spPr>
      <dgm:extLst>
        <a:ext uri="{E40237B7-FDA0-4F09-8148-C483321AD2D9}">
          <dgm14:cNvPr xmlns:dgm14="http://schemas.microsoft.com/office/drawing/2010/diagram" id="0" name="" descr="Three generation family is putting coins into piggy bank together."/>
        </a:ext>
      </dgm:extLst>
    </dgm:pt>
    <dgm:pt modelId="{74D4A6CC-ED19-483A-A2A4-8B5EF40E7939}" type="pres">
      <dgm:prSet presAssocID="{BA65A101-B7F9-478F-8A0B-5C23043B25D4}" presName="Subtitle" presStyleLbl="revTx" presStyleIdx="0" presStyleCnt="6">
        <dgm:presLayoutVars>
          <dgm:chMax val="0"/>
          <dgm:bulletEnabled/>
        </dgm:presLayoutVars>
      </dgm:prSet>
      <dgm:spPr/>
    </dgm:pt>
    <dgm:pt modelId="{04F1CD71-AF0E-4844-8DFE-A76198BE251F}" type="pres">
      <dgm:prSet presAssocID="{BA65A101-B7F9-478F-8A0B-5C23043B25D4}" presName="Description" presStyleLbl="revTx" presStyleIdx="1" presStyleCnt="6">
        <dgm:presLayoutVars>
          <dgm:bulletEnabled/>
        </dgm:presLayoutVars>
      </dgm:prSet>
      <dgm:spPr/>
    </dgm:pt>
    <dgm:pt modelId="{B2C02B2C-72E2-457F-949F-246CA9F5056B}" type="pres">
      <dgm:prSet presAssocID="{D957E65A-49C4-404B-A0B2-09AEA999D43E}" presName="sibTrans" presStyleLbl="sibTrans2D1" presStyleIdx="0" presStyleCnt="0"/>
      <dgm:spPr/>
    </dgm:pt>
    <dgm:pt modelId="{992C6D31-11BF-43E3-92B5-94482E420DCA}" type="pres">
      <dgm:prSet presAssocID="{F5A3983C-A8F1-4848-9523-E4C0CDB20E65}" presName="Composite" presStyleCnt="0"/>
      <dgm:spPr/>
    </dgm:pt>
    <dgm:pt modelId="{88B43D34-92C7-4610-8A56-39892ADF0512}" type="pres">
      <dgm:prSet presAssocID="{F5A3983C-A8F1-4848-9523-E4C0CDB20E65}" presName="Picture" presStyleLbl="nod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l="16482" r="19266" b="-3"/>
          <a:stretch/>
        </a:blipFill>
      </dgm:spPr>
      <dgm:extLst>
        <a:ext uri="{E40237B7-FDA0-4F09-8148-C483321AD2D9}">
          <dgm14:cNvPr xmlns:dgm14="http://schemas.microsoft.com/office/drawing/2010/diagram" id="0" name="" descr="Paper dolls family"/>
        </a:ext>
      </dgm:extLst>
    </dgm:pt>
    <dgm:pt modelId="{19FA2A8A-10A0-479A-8FA8-78087880C369}" type="pres">
      <dgm:prSet presAssocID="{F5A3983C-A8F1-4848-9523-E4C0CDB20E65}" presName="Subtitle" presStyleLbl="revTx" presStyleIdx="2" presStyleCnt="6">
        <dgm:presLayoutVars>
          <dgm:chMax val="0"/>
          <dgm:bulletEnabled/>
        </dgm:presLayoutVars>
      </dgm:prSet>
      <dgm:spPr/>
    </dgm:pt>
    <dgm:pt modelId="{265C7F20-5DD8-407B-B945-628867913E2E}" type="pres">
      <dgm:prSet presAssocID="{F5A3983C-A8F1-4848-9523-E4C0CDB20E65}" presName="Description" presStyleLbl="revTx" presStyleIdx="3" presStyleCnt="6">
        <dgm:presLayoutVars>
          <dgm:bulletEnabled/>
        </dgm:presLayoutVars>
      </dgm:prSet>
      <dgm:spPr/>
    </dgm:pt>
    <dgm:pt modelId="{D08C0C1A-2DE4-40BF-ABA7-4182A9F727B7}" type="pres">
      <dgm:prSet presAssocID="{899884C0-0228-4994-9FF1-B8B4BCC0358F}" presName="sibTrans" presStyleLbl="sibTrans2D1" presStyleIdx="0" presStyleCnt="0"/>
      <dgm:spPr/>
    </dgm:pt>
    <dgm:pt modelId="{E3D7C1A7-1950-4795-97DA-29965FC8196C}" type="pres">
      <dgm:prSet presAssocID="{8C0B5CCF-BC10-4190-B322-4933DE0EFBC9}" presName="Composite" presStyleCnt="0"/>
      <dgm:spPr/>
    </dgm:pt>
    <dgm:pt modelId="{7BFB3E64-4313-4EE0-A490-B3DC3E733C32}" type="pres">
      <dgm:prSet presAssocID="{8C0B5CCF-BC10-4190-B322-4933DE0EFBC9}" presName="Picture" presStyleLbl="nod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l="8769" r="11985" b="5"/>
          <a:stretch/>
        </a:blipFill>
      </dgm:spPr>
      <dgm:extLst>
        <a:ext uri="{E40237B7-FDA0-4F09-8148-C483321AD2D9}">
          <dgm14:cNvPr xmlns:dgm14="http://schemas.microsoft.com/office/drawing/2010/diagram" id="0" name="" descr="Business Chalkboard Background"/>
        </a:ext>
      </dgm:extLst>
    </dgm:pt>
    <dgm:pt modelId="{CA56DFBD-1BC8-4C9D-A5E6-894F58305145}" type="pres">
      <dgm:prSet presAssocID="{8C0B5CCF-BC10-4190-B322-4933DE0EFBC9}" presName="Subtitle" presStyleLbl="revTx" presStyleIdx="4" presStyleCnt="6">
        <dgm:presLayoutVars>
          <dgm:chMax val="0"/>
          <dgm:bulletEnabled/>
        </dgm:presLayoutVars>
      </dgm:prSet>
      <dgm:spPr/>
    </dgm:pt>
    <dgm:pt modelId="{06F95B0F-B14E-40D7-9E92-C76014AEA975}" type="pres">
      <dgm:prSet presAssocID="{8C0B5CCF-BC10-4190-B322-4933DE0EFBC9}" presName="Description" presStyleLbl="revTx" presStyleIdx="5" presStyleCnt="6">
        <dgm:presLayoutVars>
          <dgm:bulletEnabled/>
        </dgm:presLayoutVars>
      </dgm:prSet>
      <dgm:spPr/>
    </dgm:pt>
  </dgm:ptLst>
  <dgm:cxnLst>
    <dgm:cxn modelId="{10B66101-75F1-4097-8917-525B80910C11}" type="presOf" srcId="{8C0B5CCF-BC10-4190-B322-4933DE0EFBC9}" destId="{CA56DFBD-1BC8-4C9D-A5E6-894F58305145}" srcOrd="0" destOrd="0" presId="urn:microsoft.com/office/officeart/2024/3/layout/verticalVisualTextBlock1"/>
    <dgm:cxn modelId="{0B5F0D04-5AE4-49A7-9245-D71DD0DE74B2}" srcId="{906454C9-D603-4212-B5DE-35F4D94DEAE2}" destId="{F5A3983C-A8F1-4848-9523-E4C0CDB20E65}" srcOrd="1" destOrd="0" parTransId="{752BD496-ED97-4774-9973-2673B43E5150}" sibTransId="{899884C0-0228-4994-9FF1-B8B4BCC0358F}"/>
    <dgm:cxn modelId="{DC8AEE07-9499-4B81-B0CF-B2C402EDBD29}" srcId="{F5A3983C-A8F1-4848-9523-E4C0CDB20E65}" destId="{432687C6-012C-43AC-9CBD-9D2E8C6A2A6B}" srcOrd="0" destOrd="0" parTransId="{9447E48E-50F4-49BB-AA61-324D062E9EA2}" sibTransId="{8D4EBB3A-F18C-4D03-9A70-C8460D914A90}"/>
    <dgm:cxn modelId="{4044710C-56D7-4A92-8AAB-0D477FF2250F}" srcId="{906454C9-D603-4212-B5DE-35F4D94DEAE2}" destId="{8C0B5CCF-BC10-4190-B322-4933DE0EFBC9}" srcOrd="2" destOrd="0" parTransId="{A471E4EC-D4F7-4B53-B2C8-7252C26593DC}" sibTransId="{EF68EE9B-7CA7-4719-965F-B034802B0C29}"/>
    <dgm:cxn modelId="{9485CF0F-78A6-496C-B75E-7E7BEF542BA2}" srcId="{BA65A101-B7F9-478F-8A0B-5C23043B25D4}" destId="{8DBF6C6A-3E05-4E6C-BC25-2C82550E1A0B}" srcOrd="0" destOrd="0" parTransId="{BFE35E07-4FBB-44B3-8E71-AE95EC33ED83}" sibTransId="{AEC5CD7F-0F90-453C-9413-1187DA6C055A}"/>
    <dgm:cxn modelId="{4B84771E-80C5-4E33-A20D-681F5DAB89B8}" type="presOf" srcId="{432687C6-012C-43AC-9CBD-9D2E8C6A2A6B}" destId="{265C7F20-5DD8-407B-B945-628867913E2E}" srcOrd="0" destOrd="0" presId="urn:microsoft.com/office/officeart/2024/3/layout/verticalVisualTextBlock1"/>
    <dgm:cxn modelId="{9D44AD2D-4036-40E1-98A5-AF1E087483F9}" srcId="{906454C9-D603-4212-B5DE-35F4D94DEAE2}" destId="{BA65A101-B7F9-478F-8A0B-5C23043B25D4}" srcOrd="0" destOrd="0" parTransId="{F108F7A9-876C-46DB-B7B1-4713BF19E058}" sibTransId="{D957E65A-49C4-404B-A0B2-09AEA999D43E}"/>
    <dgm:cxn modelId="{81686734-7ED0-4C4F-8C75-F541D5488677}" type="presOf" srcId="{D957E65A-49C4-404B-A0B2-09AEA999D43E}" destId="{B2C02B2C-72E2-457F-949F-246CA9F5056B}" srcOrd="0" destOrd="0" presId="urn:microsoft.com/office/officeart/2024/3/layout/verticalVisualTextBlock1"/>
    <dgm:cxn modelId="{4B06EC36-C5D1-4C49-BAE3-08C860C67A18}" type="presOf" srcId="{899884C0-0228-4994-9FF1-B8B4BCC0358F}" destId="{D08C0C1A-2DE4-40BF-ABA7-4182A9F727B7}" srcOrd="0" destOrd="0" presId="urn:microsoft.com/office/officeart/2024/3/layout/verticalVisualTextBlock1"/>
    <dgm:cxn modelId="{61E9638B-54E7-437D-BC2F-4835CC394EAA}" srcId="{8C0B5CCF-BC10-4190-B322-4933DE0EFBC9}" destId="{69DF3116-68CB-4D8E-BF1A-DE462F5D2D0F}" srcOrd="0" destOrd="0" parTransId="{4D1BD7C6-A350-4D79-8C9F-16823D6C05EB}" sibTransId="{FD7BD7AC-798C-4092-BB3E-D32A5600E4D1}"/>
    <dgm:cxn modelId="{FE18D691-8AEF-47AA-ABAD-7EE6C672780A}" type="presOf" srcId="{69DF3116-68CB-4D8E-BF1A-DE462F5D2D0F}" destId="{06F95B0F-B14E-40D7-9E92-C76014AEA975}" srcOrd="0" destOrd="0" presId="urn:microsoft.com/office/officeart/2024/3/layout/verticalVisualTextBlock1"/>
    <dgm:cxn modelId="{B493B49E-3473-4AD6-A2C4-8F93B4266294}" type="presOf" srcId="{906454C9-D603-4212-B5DE-35F4D94DEAE2}" destId="{A3281556-E7A3-40BB-A93B-3DB22100454B}" srcOrd="0" destOrd="0" presId="urn:microsoft.com/office/officeart/2024/3/layout/verticalVisualTextBlock1"/>
    <dgm:cxn modelId="{D0AED09E-F723-4EFF-8380-AC12F0165BCE}" type="presOf" srcId="{BA65A101-B7F9-478F-8A0B-5C23043B25D4}" destId="{74D4A6CC-ED19-483A-A2A4-8B5EF40E7939}" srcOrd="0" destOrd="0" presId="urn:microsoft.com/office/officeart/2024/3/layout/verticalVisualTextBlock1"/>
    <dgm:cxn modelId="{64EA08F5-2CD7-4A29-8FF9-7E4DCCD22EB4}" type="presOf" srcId="{F5A3983C-A8F1-4848-9523-E4C0CDB20E65}" destId="{19FA2A8A-10A0-479A-8FA8-78087880C369}" srcOrd="0" destOrd="0" presId="urn:microsoft.com/office/officeart/2024/3/layout/verticalVisualTextBlock1"/>
    <dgm:cxn modelId="{CA52FDF7-4288-4FA3-800A-36943BFA3974}" type="presOf" srcId="{8DBF6C6A-3E05-4E6C-BC25-2C82550E1A0B}" destId="{04F1CD71-AF0E-4844-8DFE-A76198BE251F}" srcOrd="0" destOrd="0" presId="urn:microsoft.com/office/officeart/2024/3/layout/verticalVisualTextBlock1"/>
    <dgm:cxn modelId="{2537E703-56B7-4802-BFD4-3C3011B7E041}" type="presParOf" srcId="{A3281556-E7A3-40BB-A93B-3DB22100454B}" destId="{229E734C-8B16-468D-8D7E-E22C026F7DEF}" srcOrd="0" destOrd="0" presId="urn:microsoft.com/office/officeart/2024/3/layout/verticalVisualTextBlock1"/>
    <dgm:cxn modelId="{8C89B340-85ED-4588-9371-4348769E37BC}" type="presParOf" srcId="{229E734C-8B16-468D-8D7E-E22C026F7DEF}" destId="{692CD37E-B861-43FE-8D54-719C38327B11}" srcOrd="0" destOrd="0" presId="urn:microsoft.com/office/officeart/2024/3/layout/verticalVisualTextBlock1"/>
    <dgm:cxn modelId="{2CDAE8F3-318B-4B0B-8402-76C7B75C1D8C}" type="presParOf" srcId="{229E734C-8B16-468D-8D7E-E22C026F7DEF}" destId="{74D4A6CC-ED19-483A-A2A4-8B5EF40E7939}" srcOrd="1" destOrd="0" presId="urn:microsoft.com/office/officeart/2024/3/layout/verticalVisualTextBlock1"/>
    <dgm:cxn modelId="{5EA6CAB6-E345-4A89-9B0D-65D280C22E45}" type="presParOf" srcId="{229E734C-8B16-468D-8D7E-E22C026F7DEF}" destId="{04F1CD71-AF0E-4844-8DFE-A76198BE251F}" srcOrd="2" destOrd="0" presId="urn:microsoft.com/office/officeart/2024/3/layout/verticalVisualTextBlock1"/>
    <dgm:cxn modelId="{CC3CDDD7-8720-4536-A5A0-8DCE48F68BB1}" type="presParOf" srcId="{A3281556-E7A3-40BB-A93B-3DB22100454B}" destId="{B2C02B2C-72E2-457F-949F-246CA9F5056B}" srcOrd="1" destOrd="0" presId="urn:microsoft.com/office/officeart/2024/3/layout/verticalVisualTextBlock1"/>
    <dgm:cxn modelId="{44AACF1F-2E35-44F8-A5D2-77006DE8B3E3}" type="presParOf" srcId="{A3281556-E7A3-40BB-A93B-3DB22100454B}" destId="{992C6D31-11BF-43E3-92B5-94482E420DCA}" srcOrd="2" destOrd="0" presId="urn:microsoft.com/office/officeart/2024/3/layout/verticalVisualTextBlock1"/>
    <dgm:cxn modelId="{2257EDE1-C847-47CD-9D1D-C1089A2CB5D5}" type="presParOf" srcId="{992C6D31-11BF-43E3-92B5-94482E420DCA}" destId="{88B43D34-92C7-4610-8A56-39892ADF0512}" srcOrd="0" destOrd="0" presId="urn:microsoft.com/office/officeart/2024/3/layout/verticalVisualTextBlock1"/>
    <dgm:cxn modelId="{26685F6E-9C0B-4736-B386-983B02EFD63A}" type="presParOf" srcId="{992C6D31-11BF-43E3-92B5-94482E420DCA}" destId="{19FA2A8A-10A0-479A-8FA8-78087880C369}" srcOrd="1" destOrd="0" presId="urn:microsoft.com/office/officeart/2024/3/layout/verticalVisualTextBlock1"/>
    <dgm:cxn modelId="{22AEF9D0-16D7-4D0F-A0F7-366B833190B6}" type="presParOf" srcId="{992C6D31-11BF-43E3-92B5-94482E420DCA}" destId="{265C7F20-5DD8-407B-B945-628867913E2E}" srcOrd="2" destOrd="0" presId="urn:microsoft.com/office/officeart/2024/3/layout/verticalVisualTextBlock1"/>
    <dgm:cxn modelId="{47E6B697-AFBF-4A68-B0F9-5FACF5C4A879}" type="presParOf" srcId="{A3281556-E7A3-40BB-A93B-3DB22100454B}" destId="{D08C0C1A-2DE4-40BF-ABA7-4182A9F727B7}" srcOrd="3" destOrd="0" presId="urn:microsoft.com/office/officeart/2024/3/layout/verticalVisualTextBlock1"/>
    <dgm:cxn modelId="{72241EF3-57CC-4896-99A4-6DFD021B0F1C}" type="presParOf" srcId="{A3281556-E7A3-40BB-A93B-3DB22100454B}" destId="{E3D7C1A7-1950-4795-97DA-29965FC8196C}" srcOrd="4" destOrd="0" presId="urn:microsoft.com/office/officeart/2024/3/layout/verticalVisualTextBlock1"/>
    <dgm:cxn modelId="{0C714E02-B3E6-4214-B882-28CC696839C6}" type="presParOf" srcId="{E3D7C1A7-1950-4795-97DA-29965FC8196C}" destId="{7BFB3E64-4313-4EE0-A490-B3DC3E733C32}" srcOrd="0" destOrd="0" presId="urn:microsoft.com/office/officeart/2024/3/layout/verticalVisualTextBlock1"/>
    <dgm:cxn modelId="{FF15D92C-0F51-4503-B703-66D4701B56FA}" type="presParOf" srcId="{E3D7C1A7-1950-4795-97DA-29965FC8196C}" destId="{CA56DFBD-1BC8-4C9D-A5E6-894F58305145}" srcOrd="1" destOrd="0" presId="urn:microsoft.com/office/officeart/2024/3/layout/verticalVisualTextBlock1"/>
    <dgm:cxn modelId="{86DEAC1E-DD7D-43A1-9876-0CF3EBCDEBDA}" type="presParOf" srcId="{E3D7C1A7-1950-4795-97DA-29965FC8196C}" destId="{06F95B0F-B14E-40D7-9E92-C76014AEA975}" srcOrd="2" destOrd="0" presId="urn:microsoft.com/office/officeart/2024/3/layout/verticalVisualTextBlock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6A6BAF4-1ED3-433E-818E-01FB1CFF39EB}" type="doc">
      <dgm:prSet loTypeId="urn:microsoft.com/office/officeart/2024/3/layout/verticalVisualTextBlock1" loCatId="Picture" qsTypeId="urn:microsoft.com/office/officeart/2005/8/quickstyle/simple4#5" qsCatId="simple" csTypeId="urn:microsoft.com/office/officeart/2005/8/colors/accent0_1#2" csCatId="mainScheme" phldr="1"/>
      <dgm:spPr/>
      <dgm:t>
        <a:bodyPr/>
        <a:lstStyle/>
        <a:p>
          <a:endParaRPr lang="en-US"/>
        </a:p>
      </dgm:t>
    </dgm:pt>
    <dgm:pt modelId="{20BD2363-0A2E-4B9A-9A21-6810C177BE2E}">
      <dgm:prSet/>
      <dgm:spPr/>
      <dgm:t>
        <a:bodyPr/>
        <a:lstStyle/>
        <a:p>
          <a:pPr>
            <a:lnSpc>
              <a:spcPct val="100000"/>
            </a:lnSpc>
            <a:defRPr b="1"/>
          </a:pPr>
          <a:r>
            <a:rPr lang="en-US"/>
            <a:t>Identify Triggers</a:t>
          </a:r>
        </a:p>
      </dgm:t>
    </dgm:pt>
    <dgm:pt modelId="{E9157540-860F-4677-A273-CACA4DF5A05C}" type="parTrans" cxnId="{83AD34D9-A59A-4102-8105-42961AD997E1}">
      <dgm:prSet/>
      <dgm:spPr/>
      <dgm:t>
        <a:bodyPr/>
        <a:lstStyle/>
        <a:p>
          <a:endParaRPr lang="en-US"/>
        </a:p>
      </dgm:t>
    </dgm:pt>
    <dgm:pt modelId="{854F1DD2-96F0-45F7-B1A8-92B4E0A83CA4}" type="sibTrans" cxnId="{83AD34D9-A59A-4102-8105-42961AD997E1}">
      <dgm:prSet/>
      <dgm:spPr/>
      <dgm:t>
        <a:bodyPr/>
        <a:lstStyle/>
        <a:p>
          <a:pPr>
            <a:lnSpc>
              <a:spcPct val="100000"/>
            </a:lnSpc>
            <a:defRPr b="1"/>
          </a:pPr>
          <a:endParaRPr lang="en-US"/>
        </a:p>
      </dgm:t>
    </dgm:pt>
    <dgm:pt modelId="{9625AA97-0B44-4E6B-B730-768D7976BDCC}">
      <dgm:prSet/>
      <dgm:spPr/>
      <dgm:t>
        <a:bodyPr/>
        <a:lstStyle/>
        <a:p>
          <a:pPr>
            <a:lnSpc>
              <a:spcPct val="100000"/>
            </a:lnSpc>
          </a:pPr>
          <a:r>
            <a:rPr lang="en-US"/>
            <a:t>Identifying triggers is the first step in creating effective action plans. Understanding these triggers helps families prepare for challenges.</a:t>
          </a:r>
        </a:p>
      </dgm:t>
    </dgm:pt>
    <dgm:pt modelId="{0AB9DFE8-A45B-4CD7-90EF-E17EABB02C21}" type="parTrans" cxnId="{E53E1FD3-FBFA-4B11-A408-4BEFBE4C9BB9}">
      <dgm:prSet/>
      <dgm:spPr/>
      <dgm:t>
        <a:bodyPr/>
        <a:lstStyle/>
        <a:p>
          <a:endParaRPr lang="en-US"/>
        </a:p>
      </dgm:t>
    </dgm:pt>
    <dgm:pt modelId="{077B872D-E4EF-42FB-86DF-2D32C242E27A}" type="sibTrans" cxnId="{E53E1FD3-FBFA-4B11-A408-4BEFBE4C9BB9}">
      <dgm:prSet/>
      <dgm:spPr/>
      <dgm:t>
        <a:bodyPr/>
        <a:lstStyle/>
        <a:p>
          <a:endParaRPr lang="en-US"/>
        </a:p>
      </dgm:t>
    </dgm:pt>
    <dgm:pt modelId="{A7FA445A-EE5C-4527-93BA-2DCB9FE952FB}">
      <dgm:prSet/>
      <dgm:spPr/>
      <dgm:t>
        <a:bodyPr/>
        <a:lstStyle/>
        <a:p>
          <a:pPr>
            <a:lnSpc>
              <a:spcPct val="100000"/>
            </a:lnSpc>
            <a:defRPr b="1"/>
          </a:pPr>
          <a:r>
            <a:rPr lang="en-US"/>
            <a:t>Develop Action Plans</a:t>
          </a:r>
        </a:p>
      </dgm:t>
    </dgm:pt>
    <dgm:pt modelId="{04B74A31-309A-4AE4-BC4F-C5BF5EB30648}" type="parTrans" cxnId="{60BD3F5F-8CD2-4AF4-9132-D8685A3085DE}">
      <dgm:prSet/>
      <dgm:spPr/>
      <dgm:t>
        <a:bodyPr/>
        <a:lstStyle/>
        <a:p>
          <a:endParaRPr lang="en-US"/>
        </a:p>
      </dgm:t>
    </dgm:pt>
    <dgm:pt modelId="{0579191B-0E6B-46AC-9937-DAEADA06476F}" type="sibTrans" cxnId="{60BD3F5F-8CD2-4AF4-9132-D8685A3085DE}">
      <dgm:prSet/>
      <dgm:spPr/>
      <dgm:t>
        <a:bodyPr/>
        <a:lstStyle/>
        <a:p>
          <a:pPr>
            <a:lnSpc>
              <a:spcPct val="100000"/>
            </a:lnSpc>
            <a:defRPr b="1"/>
          </a:pPr>
          <a:endParaRPr lang="en-US"/>
        </a:p>
      </dgm:t>
    </dgm:pt>
    <dgm:pt modelId="{5A407FE0-7C3B-435D-BF86-5FE503A46A82}">
      <dgm:prSet/>
      <dgm:spPr/>
      <dgm:t>
        <a:bodyPr/>
        <a:lstStyle/>
        <a:p>
          <a:pPr>
            <a:lnSpc>
              <a:spcPct val="100000"/>
            </a:lnSpc>
          </a:pPr>
          <a:r>
            <a:rPr lang="en-US"/>
            <a:t>Families should create specific action plans tailored to address each identified trigger. This ensures a structured response to challenges.</a:t>
          </a:r>
        </a:p>
      </dgm:t>
    </dgm:pt>
    <dgm:pt modelId="{B78ABAF9-E9A4-4726-96DE-76D000E5D9B2}" type="parTrans" cxnId="{B3F2740F-9219-4FB1-9945-285D2D14DD47}">
      <dgm:prSet/>
      <dgm:spPr/>
      <dgm:t>
        <a:bodyPr/>
        <a:lstStyle/>
        <a:p>
          <a:endParaRPr lang="en-US"/>
        </a:p>
      </dgm:t>
    </dgm:pt>
    <dgm:pt modelId="{468DBA14-14E7-47F6-B373-1CDFEE44325F}" type="sibTrans" cxnId="{B3F2740F-9219-4FB1-9945-285D2D14DD47}">
      <dgm:prSet/>
      <dgm:spPr/>
      <dgm:t>
        <a:bodyPr/>
        <a:lstStyle/>
        <a:p>
          <a:endParaRPr lang="en-US"/>
        </a:p>
      </dgm:t>
    </dgm:pt>
    <dgm:pt modelId="{80582AA8-FA68-45C3-B795-059F2EA5DF8B}">
      <dgm:prSet/>
      <dgm:spPr/>
      <dgm:t>
        <a:bodyPr/>
        <a:lstStyle/>
        <a:p>
          <a:pPr>
            <a:lnSpc>
              <a:spcPct val="100000"/>
            </a:lnSpc>
            <a:defRPr b="1"/>
          </a:pPr>
          <a:r>
            <a:rPr lang="en-US"/>
            <a:t>Proactive Approach</a:t>
          </a:r>
        </a:p>
      </dgm:t>
    </dgm:pt>
    <dgm:pt modelId="{F7C26802-BE28-4B55-BB09-F5B298771CBF}" type="parTrans" cxnId="{97F85BBA-5954-40E7-85E4-D6E2BA073A13}">
      <dgm:prSet/>
      <dgm:spPr/>
      <dgm:t>
        <a:bodyPr/>
        <a:lstStyle/>
        <a:p>
          <a:endParaRPr lang="en-US"/>
        </a:p>
      </dgm:t>
    </dgm:pt>
    <dgm:pt modelId="{CE330047-D05B-445C-AF4E-A6D7ED228A81}" type="sibTrans" cxnId="{97F85BBA-5954-40E7-85E4-D6E2BA073A13}">
      <dgm:prSet/>
      <dgm:spPr/>
      <dgm:t>
        <a:bodyPr/>
        <a:lstStyle/>
        <a:p>
          <a:endParaRPr lang="en-US"/>
        </a:p>
      </dgm:t>
    </dgm:pt>
    <dgm:pt modelId="{5605692D-FA2C-43BB-A206-44060119EF39}">
      <dgm:prSet/>
      <dgm:spPr/>
      <dgm:t>
        <a:bodyPr/>
        <a:lstStyle/>
        <a:p>
          <a:pPr>
            <a:lnSpc>
              <a:spcPct val="100000"/>
            </a:lnSpc>
          </a:pPr>
          <a:r>
            <a:rPr lang="en-US"/>
            <a:t>A proactive approach empowers families to handle potential challenges effectively, improving their overall resilience.</a:t>
          </a:r>
        </a:p>
      </dgm:t>
    </dgm:pt>
    <dgm:pt modelId="{A912666C-739C-4B59-9991-580BDFA0622F}" type="parTrans" cxnId="{506D3686-9710-45A0-871E-F867936218CC}">
      <dgm:prSet/>
      <dgm:spPr/>
      <dgm:t>
        <a:bodyPr/>
        <a:lstStyle/>
        <a:p>
          <a:endParaRPr lang="en-US"/>
        </a:p>
      </dgm:t>
    </dgm:pt>
    <dgm:pt modelId="{6FA40DE9-3884-43BB-B9CA-BE27FE39E850}" type="sibTrans" cxnId="{506D3686-9710-45A0-871E-F867936218CC}">
      <dgm:prSet/>
      <dgm:spPr/>
      <dgm:t>
        <a:bodyPr/>
        <a:lstStyle/>
        <a:p>
          <a:endParaRPr lang="en-US"/>
        </a:p>
      </dgm:t>
    </dgm:pt>
    <dgm:pt modelId="{88437DE3-D3F3-4157-A80F-069C9500FFF5}" type="pres">
      <dgm:prSet presAssocID="{56A6BAF4-1ED3-433E-818E-01FB1CFF39EB}" presName="Root" presStyleCnt="0">
        <dgm:presLayoutVars>
          <dgm:dir/>
          <dgm:resizeHandles val="exact"/>
        </dgm:presLayoutVars>
      </dgm:prSet>
      <dgm:spPr/>
    </dgm:pt>
    <dgm:pt modelId="{7D2021EE-AD10-436F-B97E-8185365780E7}" type="pres">
      <dgm:prSet presAssocID="{20BD2363-0A2E-4B9A-9A21-6810C177BE2E}" presName="Composite" presStyleCnt="0"/>
      <dgm:spPr/>
    </dgm:pt>
    <dgm:pt modelId="{93A5FF52-DC11-4D23-BE0F-AEAE39C09B22}" type="pres">
      <dgm:prSet presAssocID="{20BD2363-0A2E-4B9A-9A21-6810C177BE2E}" presName="Picture" presStyleLbl="nod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l="753" r="32496" b="-2"/>
          <a:stretch/>
        </a:blipFill>
      </dgm:spPr>
      <dgm:extLst>
        <a:ext uri="{E40237B7-FDA0-4F09-8148-C483321AD2D9}">
          <dgm14:cNvPr xmlns:dgm14="http://schemas.microsoft.com/office/drawing/2010/diagram" id="0" name="" descr="Surprised grandmother  looking on picture"/>
        </a:ext>
      </dgm:extLst>
    </dgm:pt>
    <dgm:pt modelId="{3F892E0F-E697-4E35-BBFA-DDF73DD92853}" type="pres">
      <dgm:prSet presAssocID="{20BD2363-0A2E-4B9A-9A21-6810C177BE2E}" presName="Subtitle" presStyleLbl="revTx" presStyleIdx="0" presStyleCnt="6">
        <dgm:presLayoutVars>
          <dgm:chMax val="0"/>
          <dgm:bulletEnabled/>
        </dgm:presLayoutVars>
      </dgm:prSet>
      <dgm:spPr/>
    </dgm:pt>
    <dgm:pt modelId="{98EFDFAD-F5C5-4121-A99E-5056E2F00922}" type="pres">
      <dgm:prSet presAssocID="{20BD2363-0A2E-4B9A-9A21-6810C177BE2E}" presName="Description" presStyleLbl="revTx" presStyleIdx="1" presStyleCnt="6">
        <dgm:presLayoutVars>
          <dgm:bulletEnabled/>
        </dgm:presLayoutVars>
      </dgm:prSet>
      <dgm:spPr/>
    </dgm:pt>
    <dgm:pt modelId="{84DCAAAA-4093-4856-B40A-6E921AE5AE9F}" type="pres">
      <dgm:prSet presAssocID="{854F1DD2-96F0-45F7-B1A8-92B4E0A83CA4}" presName="sibTrans" presStyleLbl="sibTrans2D1" presStyleIdx="0" presStyleCnt="0"/>
      <dgm:spPr/>
    </dgm:pt>
    <dgm:pt modelId="{2B2899F1-5956-48EB-99DA-C73550C3CA5A}" type="pres">
      <dgm:prSet presAssocID="{A7FA445A-EE5C-4527-93BA-2DCB9FE952FB}" presName="Composite" presStyleCnt="0"/>
      <dgm:spPr/>
    </dgm:pt>
    <dgm:pt modelId="{6C0EC35D-EBE4-412B-AB83-E2951A857C8C}" type="pres">
      <dgm:prSet presAssocID="{A7FA445A-EE5C-4527-93BA-2DCB9FE952FB}" presName="Picture" presStyleLbl="nod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l="23706" r="9543" b="-2"/>
          <a:stretch/>
        </a:blipFill>
      </dgm:spPr>
      <dgm:extLst>
        <a:ext uri="{E40237B7-FDA0-4F09-8148-C483321AD2D9}">
          <dgm14:cNvPr xmlns:dgm14="http://schemas.microsoft.com/office/drawing/2010/diagram" id="0" name="" descr="High angle shot of a group of work colleagues brainstorming and coming up with ideas in a circle in the office"/>
        </a:ext>
      </dgm:extLst>
    </dgm:pt>
    <dgm:pt modelId="{14DEE88B-FA2D-485F-8575-E209CDA626F7}" type="pres">
      <dgm:prSet presAssocID="{A7FA445A-EE5C-4527-93BA-2DCB9FE952FB}" presName="Subtitle" presStyleLbl="revTx" presStyleIdx="2" presStyleCnt="6">
        <dgm:presLayoutVars>
          <dgm:chMax val="0"/>
          <dgm:bulletEnabled/>
        </dgm:presLayoutVars>
      </dgm:prSet>
      <dgm:spPr/>
    </dgm:pt>
    <dgm:pt modelId="{5AA45D8C-6948-4994-9C99-54DDDFFBFD03}" type="pres">
      <dgm:prSet presAssocID="{A7FA445A-EE5C-4527-93BA-2DCB9FE952FB}" presName="Description" presStyleLbl="revTx" presStyleIdx="3" presStyleCnt="6">
        <dgm:presLayoutVars>
          <dgm:bulletEnabled/>
        </dgm:presLayoutVars>
      </dgm:prSet>
      <dgm:spPr/>
    </dgm:pt>
    <dgm:pt modelId="{DF75413E-4CE2-4E50-A76E-79A96F339AC0}" type="pres">
      <dgm:prSet presAssocID="{0579191B-0E6B-46AC-9937-DAEADA06476F}" presName="sibTrans" presStyleLbl="sibTrans2D1" presStyleIdx="0" presStyleCnt="0"/>
      <dgm:spPr/>
    </dgm:pt>
    <dgm:pt modelId="{AA48E6FE-0A63-4E49-BDB7-62ACCC823F81}" type="pres">
      <dgm:prSet presAssocID="{80582AA8-FA68-45C3-B795-059F2EA5DF8B}" presName="Composite" presStyleCnt="0"/>
      <dgm:spPr/>
    </dgm:pt>
    <dgm:pt modelId="{82FBB726-351D-40BE-88A1-E2B07C1676B8}" type="pres">
      <dgm:prSet presAssocID="{80582AA8-FA68-45C3-B795-059F2EA5DF8B}" presName="Picture" presStyleLbl="nod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l="21048" r="12200" b="-2"/>
          <a:stretch/>
        </a:blipFill>
      </dgm:spPr>
      <dgm:extLst>
        <a:ext uri="{E40237B7-FDA0-4F09-8148-C483321AD2D9}">
          <dgm14:cNvPr xmlns:dgm14="http://schemas.microsoft.com/office/drawing/2010/diagram" id="0" name="" descr="Dad and little toddler son draw with colored pencils, leisure activity"/>
        </a:ext>
      </dgm:extLst>
    </dgm:pt>
    <dgm:pt modelId="{6B60CC06-1886-4EFD-91FF-98E4EBB2B637}" type="pres">
      <dgm:prSet presAssocID="{80582AA8-FA68-45C3-B795-059F2EA5DF8B}" presName="Subtitle" presStyleLbl="revTx" presStyleIdx="4" presStyleCnt="6">
        <dgm:presLayoutVars>
          <dgm:chMax val="0"/>
          <dgm:bulletEnabled/>
        </dgm:presLayoutVars>
      </dgm:prSet>
      <dgm:spPr/>
    </dgm:pt>
    <dgm:pt modelId="{D99EB207-A9DA-4900-98CA-2CABDFED4E3D}" type="pres">
      <dgm:prSet presAssocID="{80582AA8-FA68-45C3-B795-059F2EA5DF8B}" presName="Description" presStyleLbl="revTx" presStyleIdx="5" presStyleCnt="6">
        <dgm:presLayoutVars>
          <dgm:bulletEnabled/>
        </dgm:presLayoutVars>
      </dgm:prSet>
      <dgm:spPr/>
    </dgm:pt>
  </dgm:ptLst>
  <dgm:cxnLst>
    <dgm:cxn modelId="{B3F2740F-9219-4FB1-9945-285D2D14DD47}" srcId="{A7FA445A-EE5C-4527-93BA-2DCB9FE952FB}" destId="{5A407FE0-7C3B-435D-BF86-5FE503A46A82}" srcOrd="0" destOrd="0" parTransId="{B78ABAF9-E9A4-4726-96DE-76D000E5D9B2}" sibTransId="{468DBA14-14E7-47F6-B373-1CDFEE44325F}"/>
    <dgm:cxn modelId="{B2DB365E-B5AB-4778-8AE2-CBC5360A7237}" type="presOf" srcId="{5A407FE0-7C3B-435D-BF86-5FE503A46A82}" destId="{5AA45D8C-6948-4994-9C99-54DDDFFBFD03}" srcOrd="0" destOrd="0" presId="urn:microsoft.com/office/officeart/2024/3/layout/verticalVisualTextBlock1"/>
    <dgm:cxn modelId="{60BD3F5F-8CD2-4AF4-9132-D8685A3085DE}" srcId="{56A6BAF4-1ED3-433E-818E-01FB1CFF39EB}" destId="{A7FA445A-EE5C-4527-93BA-2DCB9FE952FB}" srcOrd="1" destOrd="0" parTransId="{04B74A31-309A-4AE4-BC4F-C5BF5EB30648}" sibTransId="{0579191B-0E6B-46AC-9937-DAEADA06476F}"/>
    <dgm:cxn modelId="{F1A91747-D1FB-4BF1-966C-BD2E304EB023}" type="presOf" srcId="{80582AA8-FA68-45C3-B795-059F2EA5DF8B}" destId="{6B60CC06-1886-4EFD-91FF-98E4EBB2B637}" srcOrd="0" destOrd="0" presId="urn:microsoft.com/office/officeart/2024/3/layout/verticalVisualTextBlock1"/>
    <dgm:cxn modelId="{506D3686-9710-45A0-871E-F867936218CC}" srcId="{80582AA8-FA68-45C3-B795-059F2EA5DF8B}" destId="{5605692D-FA2C-43BB-A206-44060119EF39}" srcOrd="0" destOrd="0" parTransId="{A912666C-739C-4B59-9991-580BDFA0622F}" sibTransId="{6FA40DE9-3884-43BB-B9CA-BE27FE39E850}"/>
    <dgm:cxn modelId="{A703A18F-D91E-4BB6-93FC-301BFDABC264}" type="presOf" srcId="{A7FA445A-EE5C-4527-93BA-2DCB9FE952FB}" destId="{14DEE88B-FA2D-485F-8575-E209CDA626F7}" srcOrd="0" destOrd="0" presId="urn:microsoft.com/office/officeart/2024/3/layout/verticalVisualTextBlock1"/>
    <dgm:cxn modelId="{484FB8B7-9D92-47F0-AAF5-691289F28285}" type="presOf" srcId="{5605692D-FA2C-43BB-A206-44060119EF39}" destId="{D99EB207-A9DA-4900-98CA-2CABDFED4E3D}" srcOrd="0" destOrd="0" presId="urn:microsoft.com/office/officeart/2024/3/layout/verticalVisualTextBlock1"/>
    <dgm:cxn modelId="{16769DB9-5284-416F-8578-366EFABAFEA1}" type="presOf" srcId="{854F1DD2-96F0-45F7-B1A8-92B4E0A83CA4}" destId="{84DCAAAA-4093-4856-B40A-6E921AE5AE9F}" srcOrd="0" destOrd="0" presId="urn:microsoft.com/office/officeart/2024/3/layout/verticalVisualTextBlock1"/>
    <dgm:cxn modelId="{97F85BBA-5954-40E7-85E4-D6E2BA073A13}" srcId="{56A6BAF4-1ED3-433E-818E-01FB1CFF39EB}" destId="{80582AA8-FA68-45C3-B795-059F2EA5DF8B}" srcOrd="2" destOrd="0" parTransId="{F7C26802-BE28-4B55-BB09-F5B298771CBF}" sibTransId="{CE330047-D05B-445C-AF4E-A6D7ED228A81}"/>
    <dgm:cxn modelId="{744F59BD-4F3D-45A7-A43D-5F49F3A6EDEF}" type="presOf" srcId="{56A6BAF4-1ED3-433E-818E-01FB1CFF39EB}" destId="{88437DE3-D3F3-4157-A80F-069C9500FFF5}" srcOrd="0" destOrd="0" presId="urn:microsoft.com/office/officeart/2024/3/layout/verticalVisualTextBlock1"/>
    <dgm:cxn modelId="{41A203BE-69FD-4F6B-A182-FD856088B2DB}" type="presOf" srcId="{20BD2363-0A2E-4B9A-9A21-6810C177BE2E}" destId="{3F892E0F-E697-4E35-BBFA-DDF73DD92853}" srcOrd="0" destOrd="0" presId="urn:microsoft.com/office/officeart/2024/3/layout/verticalVisualTextBlock1"/>
    <dgm:cxn modelId="{E53E1FD3-FBFA-4B11-A408-4BEFBE4C9BB9}" srcId="{20BD2363-0A2E-4B9A-9A21-6810C177BE2E}" destId="{9625AA97-0B44-4E6B-B730-768D7976BDCC}" srcOrd="0" destOrd="0" parTransId="{0AB9DFE8-A45B-4CD7-90EF-E17EABB02C21}" sibTransId="{077B872D-E4EF-42FB-86DF-2D32C242E27A}"/>
    <dgm:cxn modelId="{83AD34D9-A59A-4102-8105-42961AD997E1}" srcId="{56A6BAF4-1ED3-433E-818E-01FB1CFF39EB}" destId="{20BD2363-0A2E-4B9A-9A21-6810C177BE2E}" srcOrd="0" destOrd="0" parTransId="{E9157540-860F-4677-A273-CACA4DF5A05C}" sibTransId="{854F1DD2-96F0-45F7-B1A8-92B4E0A83CA4}"/>
    <dgm:cxn modelId="{A6DC6CDA-FF5E-4E47-BFC4-3FDE158643ED}" type="presOf" srcId="{0579191B-0E6B-46AC-9937-DAEADA06476F}" destId="{DF75413E-4CE2-4E50-A76E-79A96F339AC0}" srcOrd="0" destOrd="0" presId="urn:microsoft.com/office/officeart/2024/3/layout/verticalVisualTextBlock1"/>
    <dgm:cxn modelId="{EDD750F7-26AF-472C-886E-94322D0F1FED}" type="presOf" srcId="{9625AA97-0B44-4E6B-B730-768D7976BDCC}" destId="{98EFDFAD-F5C5-4121-A99E-5056E2F00922}" srcOrd="0" destOrd="0" presId="urn:microsoft.com/office/officeart/2024/3/layout/verticalVisualTextBlock1"/>
    <dgm:cxn modelId="{DB26FBFE-A7D9-41CD-AF4D-7CF1B7287419}" type="presParOf" srcId="{88437DE3-D3F3-4157-A80F-069C9500FFF5}" destId="{7D2021EE-AD10-436F-B97E-8185365780E7}" srcOrd="0" destOrd="0" presId="urn:microsoft.com/office/officeart/2024/3/layout/verticalVisualTextBlock1"/>
    <dgm:cxn modelId="{C1FCED9D-90F5-4067-BFDF-61FEEE8BEBDF}" type="presParOf" srcId="{7D2021EE-AD10-436F-B97E-8185365780E7}" destId="{93A5FF52-DC11-4D23-BE0F-AEAE39C09B22}" srcOrd="0" destOrd="0" presId="urn:microsoft.com/office/officeart/2024/3/layout/verticalVisualTextBlock1"/>
    <dgm:cxn modelId="{AA3D8019-5526-4C38-9FBB-0CEC939AE3FE}" type="presParOf" srcId="{7D2021EE-AD10-436F-B97E-8185365780E7}" destId="{3F892E0F-E697-4E35-BBFA-DDF73DD92853}" srcOrd="1" destOrd="0" presId="urn:microsoft.com/office/officeart/2024/3/layout/verticalVisualTextBlock1"/>
    <dgm:cxn modelId="{5D13D9C4-8D9D-4DE1-BE48-9C7CE73F5E70}" type="presParOf" srcId="{7D2021EE-AD10-436F-B97E-8185365780E7}" destId="{98EFDFAD-F5C5-4121-A99E-5056E2F00922}" srcOrd="2" destOrd="0" presId="urn:microsoft.com/office/officeart/2024/3/layout/verticalVisualTextBlock1"/>
    <dgm:cxn modelId="{40C27953-B3FC-4247-920F-394A00A64C50}" type="presParOf" srcId="{88437DE3-D3F3-4157-A80F-069C9500FFF5}" destId="{84DCAAAA-4093-4856-B40A-6E921AE5AE9F}" srcOrd="1" destOrd="0" presId="urn:microsoft.com/office/officeart/2024/3/layout/verticalVisualTextBlock1"/>
    <dgm:cxn modelId="{E5A25978-EEA2-465C-AA51-1F76290C3EB5}" type="presParOf" srcId="{88437DE3-D3F3-4157-A80F-069C9500FFF5}" destId="{2B2899F1-5956-48EB-99DA-C73550C3CA5A}" srcOrd="2" destOrd="0" presId="urn:microsoft.com/office/officeart/2024/3/layout/verticalVisualTextBlock1"/>
    <dgm:cxn modelId="{7D52970D-CCB1-4304-953C-442ECE31E366}" type="presParOf" srcId="{2B2899F1-5956-48EB-99DA-C73550C3CA5A}" destId="{6C0EC35D-EBE4-412B-AB83-E2951A857C8C}" srcOrd="0" destOrd="0" presId="urn:microsoft.com/office/officeart/2024/3/layout/verticalVisualTextBlock1"/>
    <dgm:cxn modelId="{A194972B-6DD3-4736-B4B8-5100A2085738}" type="presParOf" srcId="{2B2899F1-5956-48EB-99DA-C73550C3CA5A}" destId="{14DEE88B-FA2D-485F-8575-E209CDA626F7}" srcOrd="1" destOrd="0" presId="urn:microsoft.com/office/officeart/2024/3/layout/verticalVisualTextBlock1"/>
    <dgm:cxn modelId="{915EF8C8-F982-4B3B-B5AB-A3DCE34F93FD}" type="presParOf" srcId="{2B2899F1-5956-48EB-99DA-C73550C3CA5A}" destId="{5AA45D8C-6948-4994-9C99-54DDDFFBFD03}" srcOrd="2" destOrd="0" presId="urn:microsoft.com/office/officeart/2024/3/layout/verticalVisualTextBlock1"/>
    <dgm:cxn modelId="{7494DE03-5356-453A-A807-D7926B791A28}" type="presParOf" srcId="{88437DE3-D3F3-4157-A80F-069C9500FFF5}" destId="{DF75413E-4CE2-4E50-A76E-79A96F339AC0}" srcOrd="3" destOrd="0" presId="urn:microsoft.com/office/officeart/2024/3/layout/verticalVisualTextBlock1"/>
    <dgm:cxn modelId="{C69807D3-4F7A-46FC-AF5D-AFE51ECBAA50}" type="presParOf" srcId="{88437DE3-D3F3-4157-A80F-069C9500FFF5}" destId="{AA48E6FE-0A63-4E49-BDB7-62ACCC823F81}" srcOrd="4" destOrd="0" presId="urn:microsoft.com/office/officeart/2024/3/layout/verticalVisualTextBlock1"/>
    <dgm:cxn modelId="{ED264412-2137-458C-8DD2-DA089B69D454}" type="presParOf" srcId="{AA48E6FE-0A63-4E49-BDB7-62ACCC823F81}" destId="{82FBB726-351D-40BE-88A1-E2B07C1676B8}" srcOrd="0" destOrd="0" presId="urn:microsoft.com/office/officeart/2024/3/layout/verticalVisualTextBlock1"/>
    <dgm:cxn modelId="{A7DCBB9F-CD03-4F39-9DFC-03E34138C816}" type="presParOf" srcId="{AA48E6FE-0A63-4E49-BDB7-62ACCC823F81}" destId="{6B60CC06-1886-4EFD-91FF-98E4EBB2B637}" srcOrd="1" destOrd="0" presId="urn:microsoft.com/office/officeart/2024/3/layout/verticalVisualTextBlock1"/>
    <dgm:cxn modelId="{F06D1F90-8781-4736-A331-139E543DCC1A}" type="presParOf" srcId="{AA48E6FE-0A63-4E49-BDB7-62ACCC823F81}" destId="{D99EB207-A9DA-4900-98CA-2CABDFED4E3D}" srcOrd="2" destOrd="0" presId="urn:microsoft.com/office/officeart/2024/3/layout/verticalVisualTextBlock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557D1FD-F581-4347-A4D9-5E76E4C41344}" type="doc">
      <dgm:prSet loTypeId="urn:microsoft.com/office/officeart/2024/3/layout/verticalVisualTextBlock1" loCatId="Picture" qsTypeId="urn:microsoft.com/office/officeart/2005/8/quickstyle/simple4#6" qsCatId="simple" csTypeId="urn:microsoft.com/office/officeart/2005/8/colors/accent0_3#1" csCatId="mainScheme" phldr="1"/>
      <dgm:spPr/>
      <dgm:t>
        <a:bodyPr/>
        <a:lstStyle/>
        <a:p>
          <a:endParaRPr lang="en-US"/>
        </a:p>
      </dgm:t>
    </dgm:pt>
    <dgm:pt modelId="{4FABC1E9-5301-4244-9801-F84CB99CDC5A}">
      <dgm:prSet/>
      <dgm:spPr/>
      <dgm:t>
        <a:bodyPr/>
        <a:lstStyle/>
        <a:p>
          <a:pPr>
            <a:lnSpc>
              <a:spcPct val="100000"/>
            </a:lnSpc>
            <a:defRPr b="1"/>
          </a:pPr>
          <a:r>
            <a:rPr lang="en-US"/>
            <a:t>Scheduled Check-Ins</a:t>
          </a:r>
        </a:p>
      </dgm:t>
    </dgm:pt>
    <dgm:pt modelId="{368D8B88-A8EC-442D-9D61-2A9C8B572C0B}" type="parTrans" cxnId="{5143D22C-7B5B-43A6-8CBC-1B508FC815AF}">
      <dgm:prSet/>
      <dgm:spPr/>
      <dgm:t>
        <a:bodyPr/>
        <a:lstStyle/>
        <a:p>
          <a:endParaRPr lang="en-US"/>
        </a:p>
      </dgm:t>
    </dgm:pt>
    <dgm:pt modelId="{221FAF9B-42C1-49D7-BF9C-033BD0CA30BA}" type="sibTrans" cxnId="{5143D22C-7B5B-43A6-8CBC-1B508FC815AF}">
      <dgm:prSet/>
      <dgm:spPr/>
      <dgm:t>
        <a:bodyPr/>
        <a:lstStyle/>
        <a:p>
          <a:pPr>
            <a:lnSpc>
              <a:spcPct val="100000"/>
            </a:lnSpc>
            <a:defRPr b="1"/>
          </a:pPr>
          <a:endParaRPr lang="en-US"/>
        </a:p>
      </dgm:t>
    </dgm:pt>
    <dgm:pt modelId="{590A7D64-CBA9-4ADD-B11E-38B738504B33}">
      <dgm:prSet/>
      <dgm:spPr/>
      <dgm:t>
        <a:bodyPr/>
        <a:lstStyle/>
        <a:p>
          <a:pPr>
            <a:lnSpc>
              <a:spcPct val="100000"/>
            </a:lnSpc>
          </a:pPr>
          <a:r>
            <a:rPr lang="en-US"/>
            <a:t>Regular check-ins help families stay aligned with their WRAP objectives and make necessary adjustments.</a:t>
          </a:r>
        </a:p>
      </dgm:t>
    </dgm:pt>
    <dgm:pt modelId="{97FCEE93-139B-4BBA-BDB4-5C9169CF9E11}" type="parTrans" cxnId="{16174FAD-A24A-415A-A168-06F1DAA706A2}">
      <dgm:prSet/>
      <dgm:spPr/>
      <dgm:t>
        <a:bodyPr/>
        <a:lstStyle/>
        <a:p>
          <a:endParaRPr lang="en-US"/>
        </a:p>
      </dgm:t>
    </dgm:pt>
    <dgm:pt modelId="{00DBC03C-FB8E-4259-9EE1-6CC7ED443F29}" type="sibTrans" cxnId="{16174FAD-A24A-415A-A168-06F1DAA706A2}">
      <dgm:prSet/>
      <dgm:spPr/>
      <dgm:t>
        <a:bodyPr/>
        <a:lstStyle/>
        <a:p>
          <a:endParaRPr lang="en-US"/>
        </a:p>
      </dgm:t>
    </dgm:pt>
    <dgm:pt modelId="{BC6D2F5E-0D6B-452D-9E76-C2F7CBC647D2}">
      <dgm:prSet/>
      <dgm:spPr/>
      <dgm:t>
        <a:bodyPr/>
        <a:lstStyle/>
        <a:p>
          <a:pPr>
            <a:lnSpc>
              <a:spcPct val="100000"/>
            </a:lnSpc>
            <a:defRPr b="1"/>
          </a:pPr>
          <a:r>
            <a:rPr lang="en-US"/>
            <a:t>Adjusting Strategies</a:t>
          </a:r>
        </a:p>
      </dgm:t>
    </dgm:pt>
    <dgm:pt modelId="{2A1BBB79-B392-413E-83EA-78C3504105F8}" type="parTrans" cxnId="{8FBE283A-BB3E-4865-92EE-155D0C5A9639}">
      <dgm:prSet/>
      <dgm:spPr/>
      <dgm:t>
        <a:bodyPr/>
        <a:lstStyle/>
        <a:p>
          <a:endParaRPr lang="en-US"/>
        </a:p>
      </dgm:t>
    </dgm:pt>
    <dgm:pt modelId="{FF2DB459-D5A2-4B60-B727-9E8203C6CF0B}" type="sibTrans" cxnId="{8FBE283A-BB3E-4865-92EE-155D0C5A9639}">
      <dgm:prSet/>
      <dgm:spPr/>
      <dgm:t>
        <a:bodyPr/>
        <a:lstStyle/>
        <a:p>
          <a:pPr>
            <a:lnSpc>
              <a:spcPct val="100000"/>
            </a:lnSpc>
            <a:defRPr b="1"/>
          </a:pPr>
          <a:endParaRPr lang="en-US"/>
        </a:p>
      </dgm:t>
    </dgm:pt>
    <dgm:pt modelId="{68AFEE17-C35C-49E1-9C34-4E9DC8BC57AD}">
      <dgm:prSet/>
      <dgm:spPr/>
      <dgm:t>
        <a:bodyPr/>
        <a:lstStyle/>
        <a:p>
          <a:pPr>
            <a:lnSpc>
              <a:spcPct val="100000"/>
            </a:lnSpc>
          </a:pPr>
          <a:r>
            <a:rPr lang="en-US"/>
            <a:t>Adjusting strategies based on family needs ensures that the WRAP remains effective and relevant.</a:t>
          </a:r>
        </a:p>
      </dgm:t>
    </dgm:pt>
    <dgm:pt modelId="{D01619C8-F070-42D6-A647-050A68B8C5CB}" type="parTrans" cxnId="{0F05B800-7620-4F96-AD97-22864F542855}">
      <dgm:prSet/>
      <dgm:spPr/>
      <dgm:t>
        <a:bodyPr/>
        <a:lstStyle/>
        <a:p>
          <a:endParaRPr lang="en-US"/>
        </a:p>
      </dgm:t>
    </dgm:pt>
    <dgm:pt modelId="{9ECD2E47-23BE-41E1-BB2F-C1686E776A9D}" type="sibTrans" cxnId="{0F05B800-7620-4F96-AD97-22864F542855}">
      <dgm:prSet/>
      <dgm:spPr/>
      <dgm:t>
        <a:bodyPr/>
        <a:lstStyle/>
        <a:p>
          <a:endParaRPr lang="en-US"/>
        </a:p>
      </dgm:t>
    </dgm:pt>
    <dgm:pt modelId="{B31066A3-BBA2-4C7C-A385-7BB191DC6C82}">
      <dgm:prSet/>
      <dgm:spPr/>
      <dgm:t>
        <a:bodyPr/>
        <a:lstStyle/>
        <a:p>
          <a:pPr>
            <a:lnSpc>
              <a:spcPct val="100000"/>
            </a:lnSpc>
            <a:defRPr b="1"/>
          </a:pPr>
          <a:r>
            <a:rPr lang="en-US"/>
            <a:t>Meeting Family Needs</a:t>
          </a:r>
        </a:p>
      </dgm:t>
    </dgm:pt>
    <dgm:pt modelId="{DCE6DA62-AFFC-4D4C-9DB0-06167D7A5EBB}" type="parTrans" cxnId="{F7750753-2F5D-4F09-8B3B-E01395728E3F}">
      <dgm:prSet/>
      <dgm:spPr/>
      <dgm:t>
        <a:bodyPr/>
        <a:lstStyle/>
        <a:p>
          <a:endParaRPr lang="en-US"/>
        </a:p>
      </dgm:t>
    </dgm:pt>
    <dgm:pt modelId="{C8B20996-3848-48F2-ABD8-9763E102F73F}" type="sibTrans" cxnId="{F7750753-2F5D-4F09-8B3B-E01395728E3F}">
      <dgm:prSet/>
      <dgm:spPr/>
      <dgm:t>
        <a:bodyPr/>
        <a:lstStyle/>
        <a:p>
          <a:endParaRPr lang="en-US"/>
        </a:p>
      </dgm:t>
    </dgm:pt>
    <dgm:pt modelId="{AEFB3DA0-E7D3-4D78-ACE6-E8F77E00023F}">
      <dgm:prSet/>
      <dgm:spPr/>
      <dgm:t>
        <a:bodyPr/>
        <a:lstStyle/>
        <a:p>
          <a:pPr>
            <a:lnSpc>
              <a:spcPct val="100000"/>
            </a:lnSpc>
          </a:pPr>
          <a:r>
            <a:rPr lang="en-US"/>
            <a:t>The ultimate goal of regular reviews is to ensure that the family's needs are continuously met and supported.</a:t>
          </a:r>
        </a:p>
      </dgm:t>
    </dgm:pt>
    <dgm:pt modelId="{C18D01C0-19D4-467C-BC95-0EE0B94E1888}" type="parTrans" cxnId="{2C366DC1-3FD9-43F5-9225-72CA2A28C83A}">
      <dgm:prSet/>
      <dgm:spPr/>
      <dgm:t>
        <a:bodyPr/>
        <a:lstStyle/>
        <a:p>
          <a:endParaRPr lang="en-US"/>
        </a:p>
      </dgm:t>
    </dgm:pt>
    <dgm:pt modelId="{1827B951-60DC-4FF5-AD47-A57EEBDFE193}" type="sibTrans" cxnId="{2C366DC1-3FD9-43F5-9225-72CA2A28C83A}">
      <dgm:prSet/>
      <dgm:spPr/>
      <dgm:t>
        <a:bodyPr/>
        <a:lstStyle/>
        <a:p>
          <a:endParaRPr lang="en-US"/>
        </a:p>
      </dgm:t>
    </dgm:pt>
    <dgm:pt modelId="{6C78E604-8C68-4AC9-84E6-5C57CDA68D6F}" type="pres">
      <dgm:prSet presAssocID="{4557D1FD-F581-4347-A4D9-5E76E4C41344}" presName="Root" presStyleCnt="0">
        <dgm:presLayoutVars>
          <dgm:dir/>
          <dgm:resizeHandles val="exact"/>
        </dgm:presLayoutVars>
      </dgm:prSet>
      <dgm:spPr/>
    </dgm:pt>
    <dgm:pt modelId="{CE628B1A-8F44-47B5-9B65-5FD18105163E}" type="pres">
      <dgm:prSet presAssocID="{4FABC1E9-5301-4244-9801-F84CB99CDC5A}" presName="Composite" presStyleCnt="0"/>
      <dgm:spPr/>
    </dgm:pt>
    <dgm:pt modelId="{70FC8602-3563-4F98-A2E8-E5C3A8FC910D}" type="pres">
      <dgm:prSet presAssocID="{4FABC1E9-5301-4244-9801-F84CB99CDC5A}" presName="Picture" presStyleLbl="nod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l="6992" r="26256" b="-2"/>
          <a:stretch/>
        </a:blipFill>
      </dgm:spPr>
      <dgm:extLst>
        <a:ext uri="{E40237B7-FDA0-4F09-8148-C483321AD2D9}">
          <dgm14:cNvPr xmlns:dgm14="http://schemas.microsoft.com/office/drawing/2010/diagram" id="0" name="" descr="[url=/file_search.php?action=file&amp;lightboxID=7695976][img]http://eyetoeyedesign.ca/istock_lefts/financial_advisor_lightbox.jpg[/img][/url]&#10;&#10;[url=/file_search.php?action=file&amp;lightboxID=5408968][img]http://eyetoeyedesign.ca/istock_lefts/business_concepts_lightbox.jpg[/img][/url]&#10;&#10;[url=/file_search.php?action=file&amp;lightboxID=8154108][img]http://eyetoeyedesign.ca/istock_lefts/funinthegrass_lightbox.jpg[/img][/url]"/>
        </a:ext>
      </dgm:extLst>
    </dgm:pt>
    <dgm:pt modelId="{D84A80C0-2993-4D4B-8D7A-06BE9F717EC4}" type="pres">
      <dgm:prSet presAssocID="{4FABC1E9-5301-4244-9801-F84CB99CDC5A}" presName="Subtitle" presStyleLbl="revTx" presStyleIdx="0" presStyleCnt="6">
        <dgm:presLayoutVars>
          <dgm:chMax val="0"/>
          <dgm:bulletEnabled/>
        </dgm:presLayoutVars>
      </dgm:prSet>
      <dgm:spPr/>
    </dgm:pt>
    <dgm:pt modelId="{B2D8B9CB-6252-4B3C-8460-50BCA1F9B044}" type="pres">
      <dgm:prSet presAssocID="{4FABC1E9-5301-4244-9801-F84CB99CDC5A}" presName="Description" presStyleLbl="revTx" presStyleIdx="1" presStyleCnt="6">
        <dgm:presLayoutVars>
          <dgm:bulletEnabled/>
        </dgm:presLayoutVars>
      </dgm:prSet>
      <dgm:spPr/>
    </dgm:pt>
    <dgm:pt modelId="{B170C742-4083-4D1D-8EAF-49AAC04B397D}" type="pres">
      <dgm:prSet presAssocID="{221FAF9B-42C1-49D7-BF9C-033BD0CA30BA}" presName="sibTrans" presStyleLbl="sibTrans2D1" presStyleIdx="0" presStyleCnt="0"/>
      <dgm:spPr/>
    </dgm:pt>
    <dgm:pt modelId="{6F9D1D66-A9B1-438D-A938-FCDB606B837D}" type="pres">
      <dgm:prSet presAssocID="{BC6D2F5E-0D6B-452D-9E76-C2F7CBC647D2}" presName="Composite" presStyleCnt="0"/>
      <dgm:spPr/>
    </dgm:pt>
    <dgm:pt modelId="{54243280-15C4-451A-8DDE-999853CFF8C2}" type="pres">
      <dgm:prSet presAssocID="{BC6D2F5E-0D6B-452D-9E76-C2F7CBC647D2}" presName="Picture" presStyleLbl="nod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l="5444" r="14556"/>
          <a:stretch/>
        </a:blipFill>
      </dgm:spPr>
      <dgm:extLst>
        <a:ext uri="{E40237B7-FDA0-4F09-8148-C483321AD2D9}">
          <dgm14:cNvPr xmlns:dgm14="http://schemas.microsoft.com/office/drawing/2010/diagram" id="0" name="" descr="Close up of child showing drawing of her family"/>
        </a:ext>
      </dgm:extLst>
    </dgm:pt>
    <dgm:pt modelId="{1C2CE090-D6D4-48B4-A7D7-E374F516F739}" type="pres">
      <dgm:prSet presAssocID="{BC6D2F5E-0D6B-452D-9E76-C2F7CBC647D2}" presName="Subtitle" presStyleLbl="revTx" presStyleIdx="2" presStyleCnt="6">
        <dgm:presLayoutVars>
          <dgm:chMax val="0"/>
          <dgm:bulletEnabled/>
        </dgm:presLayoutVars>
      </dgm:prSet>
      <dgm:spPr/>
    </dgm:pt>
    <dgm:pt modelId="{ADACFC55-4E03-4343-B748-9C217C6CD54F}" type="pres">
      <dgm:prSet presAssocID="{BC6D2F5E-0D6B-452D-9E76-C2F7CBC647D2}" presName="Description" presStyleLbl="revTx" presStyleIdx="3" presStyleCnt="6">
        <dgm:presLayoutVars>
          <dgm:bulletEnabled/>
        </dgm:presLayoutVars>
      </dgm:prSet>
      <dgm:spPr/>
    </dgm:pt>
    <dgm:pt modelId="{5DE86691-95BD-4606-B719-D2BE6507C5D0}" type="pres">
      <dgm:prSet presAssocID="{FF2DB459-D5A2-4B60-B727-9E8203C6CF0B}" presName="sibTrans" presStyleLbl="sibTrans2D1" presStyleIdx="0" presStyleCnt="0"/>
      <dgm:spPr/>
    </dgm:pt>
    <dgm:pt modelId="{D91BC172-DF3D-4E01-9B7B-29E7916A512C}" type="pres">
      <dgm:prSet presAssocID="{B31066A3-BBA2-4C7C-A385-7BB191DC6C82}" presName="Composite" presStyleCnt="0"/>
      <dgm:spPr/>
    </dgm:pt>
    <dgm:pt modelId="{C780CCE1-2DEF-4C20-853D-FE4F78C8AED9}" type="pres">
      <dgm:prSet presAssocID="{B31066A3-BBA2-4C7C-A385-7BB191DC6C82}" presName="Picture" presStyleLbl="nod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l="11251" r="21998" b="-2"/>
          <a:stretch/>
        </a:blipFill>
      </dgm:spPr>
      <dgm:extLst>
        <a:ext uri="{E40237B7-FDA0-4F09-8148-C483321AD2D9}">
          <dgm14:cNvPr xmlns:dgm14="http://schemas.microsoft.com/office/drawing/2010/diagram" id="0" name="" descr="Students and therapist looking at depressed young woman in lecture hall. Female and male are sitting in group therapy session at university. They are in casuals."/>
        </a:ext>
      </dgm:extLst>
    </dgm:pt>
    <dgm:pt modelId="{207FDB19-B9F1-4F00-AE88-D2512E02A09E}" type="pres">
      <dgm:prSet presAssocID="{B31066A3-BBA2-4C7C-A385-7BB191DC6C82}" presName="Subtitle" presStyleLbl="revTx" presStyleIdx="4" presStyleCnt="6">
        <dgm:presLayoutVars>
          <dgm:chMax val="0"/>
          <dgm:bulletEnabled/>
        </dgm:presLayoutVars>
      </dgm:prSet>
      <dgm:spPr/>
    </dgm:pt>
    <dgm:pt modelId="{1DE30971-FD1E-456A-B8D9-AE20AA6A07D0}" type="pres">
      <dgm:prSet presAssocID="{B31066A3-BBA2-4C7C-A385-7BB191DC6C82}" presName="Description" presStyleLbl="revTx" presStyleIdx="5" presStyleCnt="6">
        <dgm:presLayoutVars>
          <dgm:bulletEnabled/>
        </dgm:presLayoutVars>
      </dgm:prSet>
      <dgm:spPr/>
    </dgm:pt>
  </dgm:ptLst>
  <dgm:cxnLst>
    <dgm:cxn modelId="{0F05B800-7620-4F96-AD97-22864F542855}" srcId="{BC6D2F5E-0D6B-452D-9E76-C2F7CBC647D2}" destId="{68AFEE17-C35C-49E1-9C34-4E9DC8BC57AD}" srcOrd="0" destOrd="0" parTransId="{D01619C8-F070-42D6-A647-050A68B8C5CB}" sibTransId="{9ECD2E47-23BE-41E1-BB2F-C1686E776A9D}"/>
    <dgm:cxn modelId="{BE6BF812-A7B4-47CB-8E5E-33D54CE7092B}" type="presOf" srcId="{AEFB3DA0-E7D3-4D78-ACE6-E8F77E00023F}" destId="{1DE30971-FD1E-456A-B8D9-AE20AA6A07D0}" srcOrd="0" destOrd="0" presId="urn:microsoft.com/office/officeart/2024/3/layout/verticalVisualTextBlock1"/>
    <dgm:cxn modelId="{5143D22C-7B5B-43A6-8CBC-1B508FC815AF}" srcId="{4557D1FD-F581-4347-A4D9-5E76E4C41344}" destId="{4FABC1E9-5301-4244-9801-F84CB99CDC5A}" srcOrd="0" destOrd="0" parTransId="{368D8B88-A8EC-442D-9D61-2A9C8B572C0B}" sibTransId="{221FAF9B-42C1-49D7-BF9C-033BD0CA30BA}"/>
    <dgm:cxn modelId="{8FBE283A-BB3E-4865-92EE-155D0C5A9639}" srcId="{4557D1FD-F581-4347-A4D9-5E76E4C41344}" destId="{BC6D2F5E-0D6B-452D-9E76-C2F7CBC647D2}" srcOrd="1" destOrd="0" parTransId="{2A1BBB79-B392-413E-83EA-78C3504105F8}" sibTransId="{FF2DB459-D5A2-4B60-B727-9E8203C6CF0B}"/>
    <dgm:cxn modelId="{2FB16260-D376-48E5-A558-9A0D8023FF8C}" type="presOf" srcId="{4557D1FD-F581-4347-A4D9-5E76E4C41344}" destId="{6C78E604-8C68-4AC9-84E6-5C57CDA68D6F}" srcOrd="0" destOrd="0" presId="urn:microsoft.com/office/officeart/2024/3/layout/verticalVisualTextBlock1"/>
    <dgm:cxn modelId="{9C1CB148-CAF0-400B-9872-CB314C2E3390}" type="presOf" srcId="{68AFEE17-C35C-49E1-9C34-4E9DC8BC57AD}" destId="{ADACFC55-4E03-4343-B748-9C217C6CD54F}" srcOrd="0" destOrd="0" presId="urn:microsoft.com/office/officeart/2024/3/layout/verticalVisualTextBlock1"/>
    <dgm:cxn modelId="{883C904D-51C3-4B02-9393-065D8FA952E9}" type="presOf" srcId="{4FABC1E9-5301-4244-9801-F84CB99CDC5A}" destId="{D84A80C0-2993-4D4B-8D7A-06BE9F717EC4}" srcOrd="0" destOrd="0" presId="urn:microsoft.com/office/officeart/2024/3/layout/verticalVisualTextBlock1"/>
    <dgm:cxn modelId="{F7750753-2F5D-4F09-8B3B-E01395728E3F}" srcId="{4557D1FD-F581-4347-A4D9-5E76E4C41344}" destId="{B31066A3-BBA2-4C7C-A385-7BB191DC6C82}" srcOrd="2" destOrd="0" parTransId="{DCE6DA62-AFFC-4D4C-9DB0-06167D7A5EBB}" sibTransId="{C8B20996-3848-48F2-ABD8-9763E102F73F}"/>
    <dgm:cxn modelId="{9AFB2379-EE02-4C1C-8E8E-1BA8132C2A38}" type="presOf" srcId="{FF2DB459-D5A2-4B60-B727-9E8203C6CF0B}" destId="{5DE86691-95BD-4606-B719-D2BE6507C5D0}" srcOrd="0" destOrd="0" presId="urn:microsoft.com/office/officeart/2024/3/layout/verticalVisualTextBlock1"/>
    <dgm:cxn modelId="{16174FAD-A24A-415A-A168-06F1DAA706A2}" srcId="{4FABC1E9-5301-4244-9801-F84CB99CDC5A}" destId="{590A7D64-CBA9-4ADD-B11E-38B738504B33}" srcOrd="0" destOrd="0" parTransId="{97FCEE93-139B-4BBA-BDB4-5C9169CF9E11}" sibTransId="{00DBC03C-FB8E-4259-9EE1-6CC7ED443F29}"/>
    <dgm:cxn modelId="{2C366DC1-3FD9-43F5-9225-72CA2A28C83A}" srcId="{B31066A3-BBA2-4C7C-A385-7BB191DC6C82}" destId="{AEFB3DA0-E7D3-4D78-ACE6-E8F77E00023F}" srcOrd="0" destOrd="0" parTransId="{C18D01C0-19D4-467C-BC95-0EE0B94E1888}" sibTransId="{1827B951-60DC-4FF5-AD47-A57EEBDFE193}"/>
    <dgm:cxn modelId="{DE9F70C7-A353-4903-9B9D-7EC9B4E27221}" type="presOf" srcId="{221FAF9B-42C1-49D7-BF9C-033BD0CA30BA}" destId="{B170C742-4083-4D1D-8EAF-49AAC04B397D}" srcOrd="0" destOrd="0" presId="urn:microsoft.com/office/officeart/2024/3/layout/verticalVisualTextBlock1"/>
    <dgm:cxn modelId="{927BB1DF-EDBE-44C6-9C1B-C922C8043386}" type="presOf" srcId="{590A7D64-CBA9-4ADD-B11E-38B738504B33}" destId="{B2D8B9CB-6252-4B3C-8460-50BCA1F9B044}" srcOrd="0" destOrd="0" presId="urn:microsoft.com/office/officeart/2024/3/layout/verticalVisualTextBlock1"/>
    <dgm:cxn modelId="{D263AFE6-91AD-420A-AC38-063A07F057BF}" type="presOf" srcId="{BC6D2F5E-0D6B-452D-9E76-C2F7CBC647D2}" destId="{1C2CE090-D6D4-48B4-A7D7-E374F516F739}" srcOrd="0" destOrd="0" presId="urn:microsoft.com/office/officeart/2024/3/layout/verticalVisualTextBlock1"/>
    <dgm:cxn modelId="{59DAC1ED-6E68-40A9-B99E-4ECA84EED9C4}" type="presOf" srcId="{B31066A3-BBA2-4C7C-A385-7BB191DC6C82}" destId="{207FDB19-B9F1-4F00-AE88-D2512E02A09E}" srcOrd="0" destOrd="0" presId="urn:microsoft.com/office/officeart/2024/3/layout/verticalVisualTextBlock1"/>
    <dgm:cxn modelId="{EA42D95A-8254-4916-9B26-2955B828DF73}" type="presParOf" srcId="{6C78E604-8C68-4AC9-84E6-5C57CDA68D6F}" destId="{CE628B1A-8F44-47B5-9B65-5FD18105163E}" srcOrd="0" destOrd="0" presId="urn:microsoft.com/office/officeart/2024/3/layout/verticalVisualTextBlock1"/>
    <dgm:cxn modelId="{86E4AD7B-62DB-49BE-B584-F8E14D08447C}" type="presParOf" srcId="{CE628B1A-8F44-47B5-9B65-5FD18105163E}" destId="{70FC8602-3563-4F98-A2E8-E5C3A8FC910D}" srcOrd="0" destOrd="0" presId="urn:microsoft.com/office/officeart/2024/3/layout/verticalVisualTextBlock1"/>
    <dgm:cxn modelId="{F1E3F525-9797-4B10-A98E-24604737F11B}" type="presParOf" srcId="{CE628B1A-8F44-47B5-9B65-5FD18105163E}" destId="{D84A80C0-2993-4D4B-8D7A-06BE9F717EC4}" srcOrd="1" destOrd="0" presId="urn:microsoft.com/office/officeart/2024/3/layout/verticalVisualTextBlock1"/>
    <dgm:cxn modelId="{FF4D29D5-3B98-41C3-9DD8-7D27F2BD3131}" type="presParOf" srcId="{CE628B1A-8F44-47B5-9B65-5FD18105163E}" destId="{B2D8B9CB-6252-4B3C-8460-50BCA1F9B044}" srcOrd="2" destOrd="0" presId="urn:microsoft.com/office/officeart/2024/3/layout/verticalVisualTextBlock1"/>
    <dgm:cxn modelId="{5967F556-7571-48D5-84C2-E1F0EFA0340A}" type="presParOf" srcId="{6C78E604-8C68-4AC9-84E6-5C57CDA68D6F}" destId="{B170C742-4083-4D1D-8EAF-49AAC04B397D}" srcOrd="1" destOrd="0" presId="urn:microsoft.com/office/officeart/2024/3/layout/verticalVisualTextBlock1"/>
    <dgm:cxn modelId="{AAE0823B-CA2E-422A-9FAE-D792443A4DD6}" type="presParOf" srcId="{6C78E604-8C68-4AC9-84E6-5C57CDA68D6F}" destId="{6F9D1D66-A9B1-438D-A938-FCDB606B837D}" srcOrd="2" destOrd="0" presId="urn:microsoft.com/office/officeart/2024/3/layout/verticalVisualTextBlock1"/>
    <dgm:cxn modelId="{2B70A1A2-958E-44F2-A49E-1F87D35CB75D}" type="presParOf" srcId="{6F9D1D66-A9B1-438D-A938-FCDB606B837D}" destId="{54243280-15C4-451A-8DDE-999853CFF8C2}" srcOrd="0" destOrd="0" presId="urn:microsoft.com/office/officeart/2024/3/layout/verticalVisualTextBlock1"/>
    <dgm:cxn modelId="{E941F8D3-DF96-44E1-9AC8-415B846A6343}" type="presParOf" srcId="{6F9D1D66-A9B1-438D-A938-FCDB606B837D}" destId="{1C2CE090-D6D4-48B4-A7D7-E374F516F739}" srcOrd="1" destOrd="0" presId="urn:microsoft.com/office/officeart/2024/3/layout/verticalVisualTextBlock1"/>
    <dgm:cxn modelId="{582A4F7F-9778-4645-80D2-5E0236ED7C4E}" type="presParOf" srcId="{6F9D1D66-A9B1-438D-A938-FCDB606B837D}" destId="{ADACFC55-4E03-4343-B748-9C217C6CD54F}" srcOrd="2" destOrd="0" presId="urn:microsoft.com/office/officeart/2024/3/layout/verticalVisualTextBlock1"/>
    <dgm:cxn modelId="{2729567A-9044-4E8E-8769-7FABA7F15965}" type="presParOf" srcId="{6C78E604-8C68-4AC9-84E6-5C57CDA68D6F}" destId="{5DE86691-95BD-4606-B719-D2BE6507C5D0}" srcOrd="3" destOrd="0" presId="urn:microsoft.com/office/officeart/2024/3/layout/verticalVisualTextBlock1"/>
    <dgm:cxn modelId="{EEDF458E-6AC4-4454-8FDA-6EEC2181AF52}" type="presParOf" srcId="{6C78E604-8C68-4AC9-84E6-5C57CDA68D6F}" destId="{D91BC172-DF3D-4E01-9B7B-29E7916A512C}" srcOrd="4" destOrd="0" presId="urn:microsoft.com/office/officeart/2024/3/layout/verticalVisualTextBlock1"/>
    <dgm:cxn modelId="{88787BCC-83E0-4B1F-B1CC-BAF5061A5924}" type="presParOf" srcId="{D91BC172-DF3D-4E01-9B7B-29E7916A512C}" destId="{C780CCE1-2DEF-4C20-853D-FE4F78C8AED9}" srcOrd="0" destOrd="0" presId="urn:microsoft.com/office/officeart/2024/3/layout/verticalVisualTextBlock1"/>
    <dgm:cxn modelId="{B9B56BC7-AE33-48E6-A132-8701619E2248}" type="presParOf" srcId="{D91BC172-DF3D-4E01-9B7B-29E7916A512C}" destId="{207FDB19-B9F1-4F00-AE88-D2512E02A09E}" srcOrd="1" destOrd="0" presId="urn:microsoft.com/office/officeart/2024/3/layout/verticalVisualTextBlock1"/>
    <dgm:cxn modelId="{7F41A80F-05C7-46BA-ADA9-5E2D2CBD2B5A}" type="presParOf" srcId="{D91BC172-DF3D-4E01-9B7B-29E7916A512C}" destId="{1DE30971-FD1E-456A-B8D9-AE20AA6A07D0}" srcOrd="2" destOrd="0" presId="urn:microsoft.com/office/officeart/2024/3/layout/verticalVisualTextBlock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B8D47AE-7C0E-4C48-BA81-7C91827A405F}" type="doc">
      <dgm:prSet loTypeId="urn:microsoft.com/office/officeart/2024/3/layout/verticalVisualTextBlock1" loCatId="Picture" qsTypeId="urn:microsoft.com/office/officeart/2005/8/quickstyle/simple4#7" qsCatId="simple" csTypeId="urn:microsoft.com/office/officeart/2005/8/colors/accent0_1#3" csCatId="mainScheme" phldr="1"/>
      <dgm:spPr/>
      <dgm:t>
        <a:bodyPr/>
        <a:lstStyle/>
        <a:p>
          <a:endParaRPr lang="en-US"/>
        </a:p>
      </dgm:t>
    </dgm:pt>
    <dgm:pt modelId="{65040F6E-459C-4FC2-B312-D6155ED4EF7E}">
      <dgm:prSet/>
      <dgm:spPr/>
      <dgm:t>
        <a:bodyPr/>
        <a:lstStyle/>
        <a:p>
          <a:pPr>
            <a:lnSpc>
              <a:spcPct val="100000"/>
            </a:lnSpc>
            <a:defRPr b="1"/>
          </a:pPr>
          <a:r>
            <a:rPr lang="en-US"/>
            <a:t>Encouraging Feedback</a:t>
          </a:r>
        </a:p>
      </dgm:t>
    </dgm:pt>
    <dgm:pt modelId="{7F16F0F7-A052-4AC5-BD13-24CFDF0A188B}" type="parTrans" cxnId="{11FB6A36-4A66-4F88-B157-1D7CFEBFB936}">
      <dgm:prSet/>
      <dgm:spPr/>
      <dgm:t>
        <a:bodyPr/>
        <a:lstStyle/>
        <a:p>
          <a:endParaRPr lang="en-US"/>
        </a:p>
      </dgm:t>
    </dgm:pt>
    <dgm:pt modelId="{BFB1F84C-0419-43D4-9081-62FEF2522C39}" type="sibTrans" cxnId="{11FB6A36-4A66-4F88-B157-1D7CFEBFB936}">
      <dgm:prSet/>
      <dgm:spPr/>
      <dgm:t>
        <a:bodyPr/>
        <a:lstStyle/>
        <a:p>
          <a:pPr>
            <a:lnSpc>
              <a:spcPct val="100000"/>
            </a:lnSpc>
            <a:defRPr b="1"/>
          </a:pPr>
          <a:endParaRPr lang="en-US"/>
        </a:p>
      </dgm:t>
    </dgm:pt>
    <dgm:pt modelId="{948436D0-DEC4-4E35-8E81-9DE1564CAA63}">
      <dgm:prSet/>
      <dgm:spPr/>
      <dgm:t>
        <a:bodyPr/>
        <a:lstStyle/>
        <a:p>
          <a:pPr>
            <a:lnSpc>
              <a:spcPct val="100000"/>
            </a:lnSpc>
          </a:pPr>
          <a:r>
            <a:rPr lang="en-US"/>
            <a:t>It is essential to create an environment where family members feel comfortable sharing their experiences and feedback.</a:t>
          </a:r>
        </a:p>
      </dgm:t>
    </dgm:pt>
    <dgm:pt modelId="{0ADDBD03-3B16-4323-AF73-6E7EE395B604}" type="parTrans" cxnId="{03067FE1-AD1D-4B17-9060-9CCAA34957EC}">
      <dgm:prSet/>
      <dgm:spPr/>
      <dgm:t>
        <a:bodyPr/>
        <a:lstStyle/>
        <a:p>
          <a:endParaRPr lang="en-US"/>
        </a:p>
      </dgm:t>
    </dgm:pt>
    <dgm:pt modelId="{8341D403-F0F6-4325-8FB9-1D0D1E4DB3D9}" type="sibTrans" cxnId="{03067FE1-AD1D-4B17-9060-9CCAA34957EC}">
      <dgm:prSet/>
      <dgm:spPr/>
      <dgm:t>
        <a:bodyPr/>
        <a:lstStyle/>
        <a:p>
          <a:endParaRPr lang="en-US"/>
        </a:p>
      </dgm:t>
    </dgm:pt>
    <dgm:pt modelId="{A7877388-C8A8-45FB-8220-F8F2CD79E299}">
      <dgm:prSet/>
      <dgm:spPr/>
      <dgm:t>
        <a:bodyPr/>
        <a:lstStyle/>
        <a:p>
          <a:pPr>
            <a:lnSpc>
              <a:spcPct val="100000"/>
            </a:lnSpc>
            <a:defRPr b="1"/>
          </a:pPr>
          <a:r>
            <a:rPr lang="en-US"/>
            <a:t>Collaborative Approach</a:t>
          </a:r>
        </a:p>
      </dgm:t>
    </dgm:pt>
    <dgm:pt modelId="{776A3CB8-886C-46DE-ACA9-21EDF9149F85}" type="parTrans" cxnId="{1893A3F8-BEB1-4118-B772-30DD4ACF8C29}">
      <dgm:prSet/>
      <dgm:spPr/>
      <dgm:t>
        <a:bodyPr/>
        <a:lstStyle/>
        <a:p>
          <a:endParaRPr lang="en-US"/>
        </a:p>
      </dgm:t>
    </dgm:pt>
    <dgm:pt modelId="{1C6BFA1E-7E6E-4CB9-9497-44343B744659}" type="sibTrans" cxnId="{1893A3F8-BEB1-4118-B772-30DD4ACF8C29}">
      <dgm:prSet/>
      <dgm:spPr/>
      <dgm:t>
        <a:bodyPr/>
        <a:lstStyle/>
        <a:p>
          <a:pPr>
            <a:lnSpc>
              <a:spcPct val="100000"/>
            </a:lnSpc>
            <a:defRPr b="1"/>
          </a:pPr>
          <a:endParaRPr lang="en-US"/>
        </a:p>
      </dgm:t>
    </dgm:pt>
    <dgm:pt modelId="{D390C32E-C630-4BF4-8F1B-4D45E3344CE2}">
      <dgm:prSet/>
      <dgm:spPr/>
      <dgm:t>
        <a:bodyPr/>
        <a:lstStyle/>
        <a:p>
          <a:pPr>
            <a:lnSpc>
              <a:spcPct val="100000"/>
            </a:lnSpc>
          </a:pPr>
          <a:r>
            <a:rPr lang="en-US"/>
            <a:t>Implementing a collaborative approach ensures that all voices are heard, leading to a more effective WRAP.</a:t>
          </a:r>
        </a:p>
      </dgm:t>
    </dgm:pt>
    <dgm:pt modelId="{173C8D7D-BCFA-4609-8B6E-D52CA87A68CB}" type="parTrans" cxnId="{CCEEEC25-CDC1-4DE7-8453-830798E97FFB}">
      <dgm:prSet/>
      <dgm:spPr/>
      <dgm:t>
        <a:bodyPr/>
        <a:lstStyle/>
        <a:p>
          <a:endParaRPr lang="en-US"/>
        </a:p>
      </dgm:t>
    </dgm:pt>
    <dgm:pt modelId="{FE56B486-E6BE-41C1-94AE-128B7C0B32DB}" type="sibTrans" cxnId="{CCEEEC25-CDC1-4DE7-8453-830798E97FFB}">
      <dgm:prSet/>
      <dgm:spPr/>
      <dgm:t>
        <a:bodyPr/>
        <a:lstStyle/>
        <a:p>
          <a:endParaRPr lang="en-US"/>
        </a:p>
      </dgm:t>
    </dgm:pt>
    <dgm:pt modelId="{8A2BED1B-7D49-467E-943F-9D16F61860AB}">
      <dgm:prSet/>
      <dgm:spPr/>
      <dgm:t>
        <a:bodyPr/>
        <a:lstStyle/>
        <a:p>
          <a:pPr>
            <a:lnSpc>
              <a:spcPct val="100000"/>
            </a:lnSpc>
            <a:defRPr b="1"/>
          </a:pPr>
          <a:r>
            <a:rPr lang="en-US"/>
            <a:t>Enhancing Effectiveness</a:t>
          </a:r>
        </a:p>
      </dgm:t>
    </dgm:pt>
    <dgm:pt modelId="{939CBCD0-80AE-49C2-B947-EF8880EE9517}" type="parTrans" cxnId="{EA224C0D-CF3F-4BEF-BEB8-CD122172F6AF}">
      <dgm:prSet/>
      <dgm:spPr/>
      <dgm:t>
        <a:bodyPr/>
        <a:lstStyle/>
        <a:p>
          <a:endParaRPr lang="en-US"/>
        </a:p>
      </dgm:t>
    </dgm:pt>
    <dgm:pt modelId="{54D30F71-0A86-4051-9F45-7C4C6CEDAD4A}" type="sibTrans" cxnId="{EA224C0D-CF3F-4BEF-BEB8-CD122172F6AF}">
      <dgm:prSet/>
      <dgm:spPr/>
      <dgm:t>
        <a:bodyPr/>
        <a:lstStyle/>
        <a:p>
          <a:endParaRPr lang="en-US"/>
        </a:p>
      </dgm:t>
    </dgm:pt>
    <dgm:pt modelId="{679E4734-9A1E-439B-B8ED-700F8C46DE08}">
      <dgm:prSet/>
      <dgm:spPr/>
      <dgm:t>
        <a:bodyPr/>
        <a:lstStyle/>
        <a:p>
          <a:pPr>
            <a:lnSpc>
              <a:spcPct val="100000"/>
            </a:lnSpc>
          </a:pPr>
          <a:r>
            <a:rPr lang="en-US"/>
            <a:t>Incorporating feedback and experiences can significantly enhance the overall effectiveness of the action plan.</a:t>
          </a:r>
        </a:p>
      </dgm:t>
    </dgm:pt>
    <dgm:pt modelId="{FDD7079E-8DF7-44F6-9F67-DCFB243EE13C}" type="parTrans" cxnId="{FC0316A7-1216-491A-AE22-796C76770ED5}">
      <dgm:prSet/>
      <dgm:spPr/>
      <dgm:t>
        <a:bodyPr/>
        <a:lstStyle/>
        <a:p>
          <a:endParaRPr lang="en-US"/>
        </a:p>
      </dgm:t>
    </dgm:pt>
    <dgm:pt modelId="{B4E50299-678B-443A-90C1-D372AEEC7638}" type="sibTrans" cxnId="{FC0316A7-1216-491A-AE22-796C76770ED5}">
      <dgm:prSet/>
      <dgm:spPr/>
      <dgm:t>
        <a:bodyPr/>
        <a:lstStyle/>
        <a:p>
          <a:endParaRPr lang="en-US"/>
        </a:p>
      </dgm:t>
    </dgm:pt>
    <dgm:pt modelId="{51982C0E-1EAF-4DED-8CC6-493AEBC80AA7}" type="pres">
      <dgm:prSet presAssocID="{0B8D47AE-7C0E-4C48-BA81-7C91827A405F}" presName="Root" presStyleCnt="0">
        <dgm:presLayoutVars>
          <dgm:dir/>
          <dgm:resizeHandles val="exact"/>
        </dgm:presLayoutVars>
      </dgm:prSet>
      <dgm:spPr/>
    </dgm:pt>
    <dgm:pt modelId="{68DD96A6-B981-4783-A85E-B62B43483A6C}" type="pres">
      <dgm:prSet presAssocID="{65040F6E-459C-4FC2-B312-D6155ED4EF7E}" presName="Composite" presStyleCnt="0"/>
      <dgm:spPr/>
    </dgm:pt>
    <dgm:pt modelId="{D912A5B6-D3F3-45C8-A3BB-7C8F921A260C}" type="pres">
      <dgm:prSet presAssocID="{65040F6E-459C-4FC2-B312-D6155ED4EF7E}" presName="Picture" presStyleLbl="nod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r="33249" b="-2"/>
          <a:stretch/>
        </a:blipFill>
      </dgm:spPr>
      <dgm:extLst>
        <a:ext uri="{E40237B7-FDA0-4F09-8148-C483321AD2D9}">
          <dgm14:cNvPr xmlns:dgm14="http://schemas.microsoft.com/office/drawing/2010/diagram" id="0" name="" descr="Young woman comforting an older woman"/>
        </a:ext>
      </dgm:extLst>
    </dgm:pt>
    <dgm:pt modelId="{C196CD14-D235-4A27-8356-5210A67FF78D}" type="pres">
      <dgm:prSet presAssocID="{65040F6E-459C-4FC2-B312-D6155ED4EF7E}" presName="Subtitle" presStyleLbl="revTx" presStyleIdx="0" presStyleCnt="6">
        <dgm:presLayoutVars>
          <dgm:chMax val="0"/>
          <dgm:bulletEnabled/>
        </dgm:presLayoutVars>
      </dgm:prSet>
      <dgm:spPr/>
    </dgm:pt>
    <dgm:pt modelId="{75861C7E-EC81-4648-9D81-BF7E014F4F97}" type="pres">
      <dgm:prSet presAssocID="{65040F6E-459C-4FC2-B312-D6155ED4EF7E}" presName="Description" presStyleLbl="revTx" presStyleIdx="1" presStyleCnt="6">
        <dgm:presLayoutVars>
          <dgm:bulletEnabled/>
        </dgm:presLayoutVars>
      </dgm:prSet>
      <dgm:spPr/>
    </dgm:pt>
    <dgm:pt modelId="{B9436EFC-5E2C-4BEB-A78D-3D4EED88F590}" type="pres">
      <dgm:prSet presAssocID="{BFB1F84C-0419-43D4-9081-62FEF2522C39}" presName="sibTrans" presStyleLbl="sibTrans2D1" presStyleIdx="0" presStyleCnt="0"/>
      <dgm:spPr/>
    </dgm:pt>
    <dgm:pt modelId="{5E485F20-227A-409F-AEDA-6A344D082F6A}" type="pres">
      <dgm:prSet presAssocID="{A7877388-C8A8-45FB-8220-F8F2CD79E299}" presName="Composite" presStyleCnt="0"/>
      <dgm:spPr/>
    </dgm:pt>
    <dgm:pt modelId="{FBC063D6-E503-4F3E-99C3-EA0EF2659EC1}" type="pres">
      <dgm:prSet presAssocID="{A7877388-C8A8-45FB-8220-F8F2CD79E299}" presName="Picture" presStyleLbl="nod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l="33484" r="10018" b="4"/>
          <a:stretch/>
        </a:blipFill>
      </dgm:spPr>
      <dgm:extLst>
        <a:ext uri="{E40237B7-FDA0-4F09-8148-C483321AD2D9}">
          <dgm14:cNvPr xmlns:dgm14="http://schemas.microsoft.com/office/drawing/2010/diagram" id="0" name="" descr="Shot of a group of designers gathering around a woman using a tablet in a meeting"/>
        </a:ext>
      </dgm:extLst>
    </dgm:pt>
    <dgm:pt modelId="{EF1F4533-6968-419D-B43C-866BFB1E73B2}" type="pres">
      <dgm:prSet presAssocID="{A7877388-C8A8-45FB-8220-F8F2CD79E299}" presName="Subtitle" presStyleLbl="revTx" presStyleIdx="2" presStyleCnt="6">
        <dgm:presLayoutVars>
          <dgm:chMax val="0"/>
          <dgm:bulletEnabled/>
        </dgm:presLayoutVars>
      </dgm:prSet>
      <dgm:spPr/>
    </dgm:pt>
    <dgm:pt modelId="{DF274CA0-C17A-454F-95C1-CC8703615455}" type="pres">
      <dgm:prSet presAssocID="{A7877388-C8A8-45FB-8220-F8F2CD79E299}" presName="Description" presStyleLbl="revTx" presStyleIdx="3" presStyleCnt="6">
        <dgm:presLayoutVars>
          <dgm:bulletEnabled/>
        </dgm:presLayoutVars>
      </dgm:prSet>
      <dgm:spPr/>
    </dgm:pt>
    <dgm:pt modelId="{F9F91CE7-BFAA-4ACD-8446-32B64E5276F8}" type="pres">
      <dgm:prSet presAssocID="{1C6BFA1E-7E6E-4CB9-9497-44343B744659}" presName="sibTrans" presStyleLbl="sibTrans2D1" presStyleIdx="0" presStyleCnt="0"/>
      <dgm:spPr/>
    </dgm:pt>
    <dgm:pt modelId="{BC1AA82D-A732-472C-91F8-93178B45E97C}" type="pres">
      <dgm:prSet presAssocID="{8A2BED1B-7D49-467E-943F-9D16F61860AB}" presName="Composite" presStyleCnt="0"/>
      <dgm:spPr/>
    </dgm:pt>
    <dgm:pt modelId="{63D9A4F8-BA43-4597-BE10-5090112D490C}" type="pres">
      <dgm:prSet presAssocID="{8A2BED1B-7D49-467E-943F-9D16F61860AB}" presName="Picture" presStyleLbl="nod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l="15570" r="18927" b="-5"/>
          <a:stretch/>
        </a:blipFill>
      </dgm:spPr>
      <dgm:extLst>
        <a:ext uri="{E40237B7-FDA0-4F09-8148-C483321AD2D9}">
          <dgm14:cNvPr xmlns:dgm14="http://schemas.microsoft.com/office/drawing/2010/diagram" id="0" name="" descr="Female drawing flow chart"/>
        </a:ext>
      </dgm:extLst>
    </dgm:pt>
    <dgm:pt modelId="{7FD7AC03-E141-4B55-8D5C-3EE3B6115621}" type="pres">
      <dgm:prSet presAssocID="{8A2BED1B-7D49-467E-943F-9D16F61860AB}" presName="Subtitle" presStyleLbl="revTx" presStyleIdx="4" presStyleCnt="6">
        <dgm:presLayoutVars>
          <dgm:chMax val="0"/>
          <dgm:bulletEnabled/>
        </dgm:presLayoutVars>
      </dgm:prSet>
      <dgm:spPr/>
    </dgm:pt>
    <dgm:pt modelId="{1F0202CA-6A24-4314-9FD7-6C1FA919CEAC}" type="pres">
      <dgm:prSet presAssocID="{8A2BED1B-7D49-467E-943F-9D16F61860AB}" presName="Description" presStyleLbl="revTx" presStyleIdx="5" presStyleCnt="6">
        <dgm:presLayoutVars>
          <dgm:bulletEnabled/>
        </dgm:presLayoutVars>
      </dgm:prSet>
      <dgm:spPr/>
    </dgm:pt>
  </dgm:ptLst>
  <dgm:cxnLst>
    <dgm:cxn modelId="{EA224C0D-CF3F-4BEF-BEB8-CD122172F6AF}" srcId="{0B8D47AE-7C0E-4C48-BA81-7C91827A405F}" destId="{8A2BED1B-7D49-467E-943F-9D16F61860AB}" srcOrd="2" destOrd="0" parTransId="{939CBCD0-80AE-49C2-B947-EF8880EE9517}" sibTransId="{54D30F71-0A86-4051-9F45-7C4C6CEDAD4A}"/>
    <dgm:cxn modelId="{CCEEEC25-CDC1-4DE7-8453-830798E97FFB}" srcId="{A7877388-C8A8-45FB-8220-F8F2CD79E299}" destId="{D390C32E-C630-4BF4-8F1B-4D45E3344CE2}" srcOrd="0" destOrd="0" parTransId="{173C8D7D-BCFA-4609-8B6E-D52CA87A68CB}" sibTransId="{FE56B486-E6BE-41C1-94AE-128B7C0B32DB}"/>
    <dgm:cxn modelId="{422F5932-36D9-4950-AB48-2B66C5F5FFE4}" type="presOf" srcId="{8A2BED1B-7D49-467E-943F-9D16F61860AB}" destId="{7FD7AC03-E141-4B55-8D5C-3EE3B6115621}" srcOrd="0" destOrd="0" presId="urn:microsoft.com/office/officeart/2024/3/layout/verticalVisualTextBlock1"/>
    <dgm:cxn modelId="{11FB6A36-4A66-4F88-B157-1D7CFEBFB936}" srcId="{0B8D47AE-7C0E-4C48-BA81-7C91827A405F}" destId="{65040F6E-459C-4FC2-B312-D6155ED4EF7E}" srcOrd="0" destOrd="0" parTransId="{7F16F0F7-A052-4AC5-BD13-24CFDF0A188B}" sibTransId="{BFB1F84C-0419-43D4-9081-62FEF2522C39}"/>
    <dgm:cxn modelId="{C089FE3A-6A2D-4EF0-9E87-14555485FCC2}" type="presOf" srcId="{1C6BFA1E-7E6E-4CB9-9497-44343B744659}" destId="{F9F91CE7-BFAA-4ACD-8446-32B64E5276F8}" srcOrd="0" destOrd="0" presId="urn:microsoft.com/office/officeart/2024/3/layout/verticalVisualTextBlock1"/>
    <dgm:cxn modelId="{F8C40261-9443-4F29-97A1-837E8DEFA907}" type="presOf" srcId="{BFB1F84C-0419-43D4-9081-62FEF2522C39}" destId="{B9436EFC-5E2C-4BEB-A78D-3D4EED88F590}" srcOrd="0" destOrd="0" presId="urn:microsoft.com/office/officeart/2024/3/layout/verticalVisualTextBlock1"/>
    <dgm:cxn modelId="{6811BA7E-8A52-4B54-8C30-06F0FFE8C55E}" type="presOf" srcId="{A7877388-C8A8-45FB-8220-F8F2CD79E299}" destId="{EF1F4533-6968-419D-B43C-866BFB1E73B2}" srcOrd="0" destOrd="0" presId="urn:microsoft.com/office/officeart/2024/3/layout/verticalVisualTextBlock1"/>
    <dgm:cxn modelId="{AFD34F87-0D69-48D8-AC94-A6248F016034}" type="presOf" srcId="{679E4734-9A1E-439B-B8ED-700F8C46DE08}" destId="{1F0202CA-6A24-4314-9FD7-6C1FA919CEAC}" srcOrd="0" destOrd="0" presId="urn:microsoft.com/office/officeart/2024/3/layout/verticalVisualTextBlock1"/>
    <dgm:cxn modelId="{5F769088-7EF2-4211-8B2D-478974A0C24D}" type="presOf" srcId="{948436D0-DEC4-4E35-8E81-9DE1564CAA63}" destId="{75861C7E-EC81-4648-9D81-BF7E014F4F97}" srcOrd="0" destOrd="0" presId="urn:microsoft.com/office/officeart/2024/3/layout/verticalVisualTextBlock1"/>
    <dgm:cxn modelId="{700EED8B-EC9D-4D6C-9FD7-9D6B51543B21}" type="presOf" srcId="{65040F6E-459C-4FC2-B312-D6155ED4EF7E}" destId="{C196CD14-D235-4A27-8356-5210A67FF78D}" srcOrd="0" destOrd="0" presId="urn:microsoft.com/office/officeart/2024/3/layout/verticalVisualTextBlock1"/>
    <dgm:cxn modelId="{FC0316A7-1216-491A-AE22-796C76770ED5}" srcId="{8A2BED1B-7D49-467E-943F-9D16F61860AB}" destId="{679E4734-9A1E-439B-B8ED-700F8C46DE08}" srcOrd="0" destOrd="0" parTransId="{FDD7079E-8DF7-44F6-9F67-DCFB243EE13C}" sibTransId="{B4E50299-678B-443A-90C1-D372AEEC7638}"/>
    <dgm:cxn modelId="{39A327D0-D5AE-4B38-A2F4-71BF2B90D05E}" type="presOf" srcId="{0B8D47AE-7C0E-4C48-BA81-7C91827A405F}" destId="{51982C0E-1EAF-4DED-8CC6-493AEBC80AA7}" srcOrd="0" destOrd="0" presId="urn:microsoft.com/office/officeart/2024/3/layout/verticalVisualTextBlock1"/>
    <dgm:cxn modelId="{03067FE1-AD1D-4B17-9060-9CCAA34957EC}" srcId="{65040F6E-459C-4FC2-B312-D6155ED4EF7E}" destId="{948436D0-DEC4-4E35-8E81-9DE1564CAA63}" srcOrd="0" destOrd="0" parTransId="{0ADDBD03-3B16-4323-AF73-6E7EE395B604}" sibTransId="{8341D403-F0F6-4325-8FB9-1D0D1E4DB3D9}"/>
    <dgm:cxn modelId="{1893A3F8-BEB1-4118-B772-30DD4ACF8C29}" srcId="{0B8D47AE-7C0E-4C48-BA81-7C91827A405F}" destId="{A7877388-C8A8-45FB-8220-F8F2CD79E299}" srcOrd="1" destOrd="0" parTransId="{776A3CB8-886C-46DE-ACA9-21EDF9149F85}" sibTransId="{1C6BFA1E-7E6E-4CB9-9497-44343B744659}"/>
    <dgm:cxn modelId="{6AE7BBFA-15C8-46C9-B116-3EE1ECD46F95}" type="presOf" srcId="{D390C32E-C630-4BF4-8F1B-4D45E3344CE2}" destId="{DF274CA0-C17A-454F-95C1-CC8703615455}" srcOrd="0" destOrd="0" presId="urn:microsoft.com/office/officeart/2024/3/layout/verticalVisualTextBlock1"/>
    <dgm:cxn modelId="{46EDDF3A-0663-453E-A44C-4C9AF96F4C33}" type="presParOf" srcId="{51982C0E-1EAF-4DED-8CC6-493AEBC80AA7}" destId="{68DD96A6-B981-4783-A85E-B62B43483A6C}" srcOrd="0" destOrd="0" presId="urn:microsoft.com/office/officeart/2024/3/layout/verticalVisualTextBlock1"/>
    <dgm:cxn modelId="{ACAB4A5F-A50F-498E-B8E8-A7E0120F88C7}" type="presParOf" srcId="{68DD96A6-B981-4783-A85E-B62B43483A6C}" destId="{D912A5B6-D3F3-45C8-A3BB-7C8F921A260C}" srcOrd="0" destOrd="0" presId="urn:microsoft.com/office/officeart/2024/3/layout/verticalVisualTextBlock1"/>
    <dgm:cxn modelId="{FCA54534-0A96-4540-893C-9BDB42CCB90B}" type="presParOf" srcId="{68DD96A6-B981-4783-A85E-B62B43483A6C}" destId="{C196CD14-D235-4A27-8356-5210A67FF78D}" srcOrd="1" destOrd="0" presId="urn:microsoft.com/office/officeart/2024/3/layout/verticalVisualTextBlock1"/>
    <dgm:cxn modelId="{794E15B5-457E-4650-A2C6-F21E986D324D}" type="presParOf" srcId="{68DD96A6-B981-4783-A85E-B62B43483A6C}" destId="{75861C7E-EC81-4648-9D81-BF7E014F4F97}" srcOrd="2" destOrd="0" presId="urn:microsoft.com/office/officeart/2024/3/layout/verticalVisualTextBlock1"/>
    <dgm:cxn modelId="{93B6713D-2393-4E9A-9CF3-3033CB178D4F}" type="presParOf" srcId="{51982C0E-1EAF-4DED-8CC6-493AEBC80AA7}" destId="{B9436EFC-5E2C-4BEB-A78D-3D4EED88F590}" srcOrd="1" destOrd="0" presId="urn:microsoft.com/office/officeart/2024/3/layout/verticalVisualTextBlock1"/>
    <dgm:cxn modelId="{B1BEC7BE-BD46-4E55-A1F5-618340353696}" type="presParOf" srcId="{51982C0E-1EAF-4DED-8CC6-493AEBC80AA7}" destId="{5E485F20-227A-409F-AEDA-6A344D082F6A}" srcOrd="2" destOrd="0" presId="urn:microsoft.com/office/officeart/2024/3/layout/verticalVisualTextBlock1"/>
    <dgm:cxn modelId="{E571A828-4A81-4619-B6D9-4B882D2DACAE}" type="presParOf" srcId="{5E485F20-227A-409F-AEDA-6A344D082F6A}" destId="{FBC063D6-E503-4F3E-99C3-EA0EF2659EC1}" srcOrd="0" destOrd="0" presId="urn:microsoft.com/office/officeart/2024/3/layout/verticalVisualTextBlock1"/>
    <dgm:cxn modelId="{F7F0C015-89C4-4D0F-AFD3-3D2142153A59}" type="presParOf" srcId="{5E485F20-227A-409F-AEDA-6A344D082F6A}" destId="{EF1F4533-6968-419D-B43C-866BFB1E73B2}" srcOrd="1" destOrd="0" presId="urn:microsoft.com/office/officeart/2024/3/layout/verticalVisualTextBlock1"/>
    <dgm:cxn modelId="{B25B4516-AEFC-4C58-8B85-E2CCA6B4A521}" type="presParOf" srcId="{5E485F20-227A-409F-AEDA-6A344D082F6A}" destId="{DF274CA0-C17A-454F-95C1-CC8703615455}" srcOrd="2" destOrd="0" presId="urn:microsoft.com/office/officeart/2024/3/layout/verticalVisualTextBlock1"/>
    <dgm:cxn modelId="{53C2B2C5-308A-488D-9A1B-A838FC98BCA6}" type="presParOf" srcId="{51982C0E-1EAF-4DED-8CC6-493AEBC80AA7}" destId="{F9F91CE7-BFAA-4ACD-8446-32B64E5276F8}" srcOrd="3" destOrd="0" presId="urn:microsoft.com/office/officeart/2024/3/layout/verticalVisualTextBlock1"/>
    <dgm:cxn modelId="{65A52092-CF74-4FDA-920B-77573A78F745}" type="presParOf" srcId="{51982C0E-1EAF-4DED-8CC6-493AEBC80AA7}" destId="{BC1AA82D-A732-472C-91F8-93178B45E97C}" srcOrd="4" destOrd="0" presId="urn:microsoft.com/office/officeart/2024/3/layout/verticalVisualTextBlock1"/>
    <dgm:cxn modelId="{37A4FC7D-BDB9-46E1-9A11-0764C21FDB46}" type="presParOf" srcId="{BC1AA82D-A732-472C-91F8-93178B45E97C}" destId="{63D9A4F8-BA43-4597-BE10-5090112D490C}" srcOrd="0" destOrd="0" presId="urn:microsoft.com/office/officeart/2024/3/layout/verticalVisualTextBlock1"/>
    <dgm:cxn modelId="{3F585FA9-8B32-4F24-8095-4F51129A1523}" type="presParOf" srcId="{BC1AA82D-A732-472C-91F8-93178B45E97C}" destId="{7FD7AC03-E141-4B55-8D5C-3EE3B6115621}" srcOrd="1" destOrd="0" presId="urn:microsoft.com/office/officeart/2024/3/layout/verticalVisualTextBlock1"/>
    <dgm:cxn modelId="{D83B0386-83A3-4C4A-AA82-3C59B4F150FD}" type="presParOf" srcId="{BC1AA82D-A732-472C-91F8-93178B45E97C}" destId="{1F0202CA-6A24-4314-9FD7-6C1FA919CEAC}" srcOrd="2" destOrd="0" presId="urn:microsoft.com/office/officeart/2024/3/layout/verticalVisualTextBlock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802317A-98A4-4715-990B-3DD074D3CA93}" type="doc">
      <dgm:prSet loTypeId="urn:microsoft.com/office/officeart/2024/3/layout/hArchList1" loCatId="List" qsTypeId="urn:microsoft.com/office/officeart/2005/8/quickstyle/simple1#2" qsCatId="simple" csTypeId="urn:microsoft.com/office/officeart/2005/8/colors/accent1_2#2" csCatId="accent1" phldr="1"/>
      <dgm:spPr/>
      <dgm:t>
        <a:bodyPr/>
        <a:lstStyle/>
        <a:p>
          <a:endParaRPr lang="en-US"/>
        </a:p>
      </dgm:t>
    </dgm:pt>
    <dgm:pt modelId="{0154B7C8-4FFB-4342-A1FF-1A74E8922BFB}">
      <dgm:prSet/>
      <dgm:spPr/>
      <dgm:t>
        <a:bodyPr/>
        <a:lstStyle/>
        <a:p>
          <a:pPr>
            <a:lnSpc>
              <a:spcPct val="100000"/>
            </a:lnSpc>
            <a:defRPr b="1"/>
          </a:pPr>
          <a:r>
            <a:rPr lang="en-US"/>
            <a:t>Empowerment Through WRAP</a:t>
          </a:r>
        </a:p>
      </dgm:t>
    </dgm:pt>
    <dgm:pt modelId="{9B0F5B41-1F36-4800-812F-23822346356D}" type="parTrans" cxnId="{83C64103-46DB-4C0F-9A7A-81F8D7D1B23D}">
      <dgm:prSet/>
      <dgm:spPr/>
      <dgm:t>
        <a:bodyPr/>
        <a:lstStyle/>
        <a:p>
          <a:endParaRPr lang="en-US"/>
        </a:p>
      </dgm:t>
    </dgm:pt>
    <dgm:pt modelId="{39793D90-8816-49E2-B42F-7681FA85CB62}" type="sibTrans" cxnId="{83C64103-46DB-4C0F-9A7A-81F8D7D1B23D}">
      <dgm:prSet/>
      <dgm:spPr/>
      <dgm:t>
        <a:bodyPr/>
        <a:lstStyle/>
        <a:p>
          <a:pPr>
            <a:lnSpc>
              <a:spcPct val="100000"/>
            </a:lnSpc>
            <a:defRPr b="1"/>
          </a:pPr>
          <a:endParaRPr lang="en-US"/>
        </a:p>
      </dgm:t>
    </dgm:pt>
    <dgm:pt modelId="{DCA8F5F8-7E01-4549-8622-BD26E38E613B}">
      <dgm:prSet/>
      <dgm:spPr/>
      <dgm:t>
        <a:bodyPr/>
        <a:lstStyle/>
        <a:p>
          <a:pPr>
            <a:lnSpc>
              <a:spcPct val="100000"/>
            </a:lnSpc>
          </a:pPr>
          <a:r>
            <a:rPr lang="en-US"/>
            <a:t>The Wellness Recovery Action Plan empowers families to take charge of their wellness journey and recovery process.</a:t>
          </a:r>
        </a:p>
      </dgm:t>
    </dgm:pt>
    <dgm:pt modelId="{3FA7F37E-6CE3-42A5-9245-32EDEC7BF672}" type="parTrans" cxnId="{8317793E-9A68-479C-ADAA-D02CB0D41218}">
      <dgm:prSet/>
      <dgm:spPr/>
      <dgm:t>
        <a:bodyPr/>
        <a:lstStyle/>
        <a:p>
          <a:endParaRPr lang="en-US"/>
        </a:p>
      </dgm:t>
    </dgm:pt>
    <dgm:pt modelId="{08138DC0-E35A-42DC-B716-6F82167FF2F0}" type="sibTrans" cxnId="{8317793E-9A68-479C-ADAA-D02CB0D41218}">
      <dgm:prSet/>
      <dgm:spPr/>
      <dgm:t>
        <a:bodyPr/>
        <a:lstStyle/>
        <a:p>
          <a:endParaRPr lang="en-US"/>
        </a:p>
      </dgm:t>
    </dgm:pt>
    <dgm:pt modelId="{94E1FE93-C12C-42F4-BFF4-E8BCEFDBE1E7}">
      <dgm:prSet/>
      <dgm:spPr/>
      <dgm:t>
        <a:bodyPr/>
        <a:lstStyle/>
        <a:p>
          <a:pPr>
            <a:lnSpc>
              <a:spcPct val="100000"/>
            </a:lnSpc>
            <a:defRPr b="1"/>
          </a:pPr>
          <a:r>
            <a:rPr lang="en-US"/>
            <a:t>Fostering Resilience</a:t>
          </a:r>
        </a:p>
      </dgm:t>
    </dgm:pt>
    <dgm:pt modelId="{6D032B65-04AF-4D57-9C2C-CC589C5CE771}" type="parTrans" cxnId="{FF6451F2-330C-457C-9C77-AFAB11951128}">
      <dgm:prSet/>
      <dgm:spPr/>
      <dgm:t>
        <a:bodyPr/>
        <a:lstStyle/>
        <a:p>
          <a:endParaRPr lang="en-US"/>
        </a:p>
      </dgm:t>
    </dgm:pt>
    <dgm:pt modelId="{7D689399-D001-4D14-82A2-E08A24B18DC0}" type="sibTrans" cxnId="{FF6451F2-330C-457C-9C77-AFAB11951128}">
      <dgm:prSet/>
      <dgm:spPr/>
      <dgm:t>
        <a:bodyPr/>
        <a:lstStyle/>
        <a:p>
          <a:pPr>
            <a:lnSpc>
              <a:spcPct val="100000"/>
            </a:lnSpc>
            <a:defRPr b="1"/>
          </a:pPr>
          <a:endParaRPr lang="en-US"/>
        </a:p>
      </dgm:t>
    </dgm:pt>
    <dgm:pt modelId="{3249465E-06D3-40A1-BA0F-A7575A3C9365}">
      <dgm:prSet/>
      <dgm:spPr/>
      <dgm:t>
        <a:bodyPr/>
        <a:lstStyle/>
        <a:p>
          <a:pPr>
            <a:lnSpc>
              <a:spcPct val="100000"/>
            </a:lnSpc>
          </a:pPr>
          <a:r>
            <a:rPr lang="en-US"/>
            <a:t>Implementing WRAP helps families foster resilience and cope with challenges more effectively.</a:t>
          </a:r>
        </a:p>
      </dgm:t>
    </dgm:pt>
    <dgm:pt modelId="{BFE97480-A761-4F11-B684-DEA494356914}" type="parTrans" cxnId="{B08A0FF9-5405-4E9C-BCB5-C6CA71C66325}">
      <dgm:prSet/>
      <dgm:spPr/>
      <dgm:t>
        <a:bodyPr/>
        <a:lstStyle/>
        <a:p>
          <a:endParaRPr lang="en-US"/>
        </a:p>
      </dgm:t>
    </dgm:pt>
    <dgm:pt modelId="{3836B7BB-CA3E-4880-8AFA-4906F5D316C3}" type="sibTrans" cxnId="{B08A0FF9-5405-4E9C-BCB5-C6CA71C66325}">
      <dgm:prSet/>
      <dgm:spPr/>
      <dgm:t>
        <a:bodyPr/>
        <a:lstStyle/>
        <a:p>
          <a:endParaRPr lang="en-US"/>
        </a:p>
      </dgm:t>
    </dgm:pt>
    <dgm:pt modelId="{8F59E7C6-1973-44AD-AE2C-0F251518083C}">
      <dgm:prSet/>
      <dgm:spPr/>
      <dgm:t>
        <a:bodyPr/>
        <a:lstStyle/>
        <a:p>
          <a:pPr>
            <a:lnSpc>
              <a:spcPct val="100000"/>
            </a:lnSpc>
            <a:defRPr b="1"/>
          </a:pPr>
          <a:r>
            <a:rPr lang="en-US"/>
            <a:t>Improved Communication</a:t>
          </a:r>
        </a:p>
      </dgm:t>
    </dgm:pt>
    <dgm:pt modelId="{F282C78E-6B8D-4EF5-8ADD-5F4D1A12FC16}" type="parTrans" cxnId="{D23A2EDE-E504-488F-8FD3-A1CD8D6ABEB5}">
      <dgm:prSet/>
      <dgm:spPr/>
      <dgm:t>
        <a:bodyPr/>
        <a:lstStyle/>
        <a:p>
          <a:endParaRPr lang="en-US"/>
        </a:p>
      </dgm:t>
    </dgm:pt>
    <dgm:pt modelId="{AC38E522-CFC1-499F-8596-BCF093B0CB14}" type="sibTrans" cxnId="{D23A2EDE-E504-488F-8FD3-A1CD8D6ABEB5}">
      <dgm:prSet/>
      <dgm:spPr/>
      <dgm:t>
        <a:bodyPr/>
        <a:lstStyle/>
        <a:p>
          <a:pPr>
            <a:lnSpc>
              <a:spcPct val="100000"/>
            </a:lnSpc>
            <a:defRPr b="1"/>
          </a:pPr>
          <a:endParaRPr lang="en-US"/>
        </a:p>
      </dgm:t>
    </dgm:pt>
    <dgm:pt modelId="{7D1A4B47-4937-427C-A15C-19BC2593657B}">
      <dgm:prSet/>
      <dgm:spPr/>
      <dgm:t>
        <a:bodyPr/>
        <a:lstStyle/>
        <a:p>
          <a:pPr>
            <a:lnSpc>
              <a:spcPct val="100000"/>
            </a:lnSpc>
          </a:pPr>
          <a:r>
            <a:rPr lang="en-US"/>
            <a:t>WRAP encourages better communication among family members, leading to a more cohesive support system.</a:t>
          </a:r>
        </a:p>
      </dgm:t>
    </dgm:pt>
    <dgm:pt modelId="{53918A38-D26D-4A55-8CE7-D852040038DD}" type="parTrans" cxnId="{54FF0391-C1A6-4D76-B6BD-A5ECDD44A216}">
      <dgm:prSet/>
      <dgm:spPr/>
      <dgm:t>
        <a:bodyPr/>
        <a:lstStyle/>
        <a:p>
          <a:endParaRPr lang="en-US"/>
        </a:p>
      </dgm:t>
    </dgm:pt>
    <dgm:pt modelId="{3602ED42-49A0-4A46-BA4A-D4ED98035815}" type="sibTrans" cxnId="{54FF0391-C1A6-4D76-B6BD-A5ECDD44A216}">
      <dgm:prSet/>
      <dgm:spPr/>
      <dgm:t>
        <a:bodyPr/>
        <a:lstStyle/>
        <a:p>
          <a:endParaRPr lang="en-US"/>
        </a:p>
      </dgm:t>
    </dgm:pt>
    <dgm:pt modelId="{94470278-0A08-43A5-B0A6-DDE24A593B15}">
      <dgm:prSet/>
      <dgm:spPr/>
      <dgm:t>
        <a:bodyPr/>
        <a:lstStyle/>
        <a:p>
          <a:pPr>
            <a:lnSpc>
              <a:spcPct val="100000"/>
            </a:lnSpc>
            <a:defRPr b="1"/>
          </a:pPr>
          <a:r>
            <a:rPr lang="en-US"/>
            <a:t>Supportive Environment Creation</a:t>
          </a:r>
        </a:p>
      </dgm:t>
    </dgm:pt>
    <dgm:pt modelId="{223359B2-FB71-4777-B372-CC0FD6BC774C}" type="parTrans" cxnId="{10B8B28A-F04E-4183-85E7-C5157662C11A}">
      <dgm:prSet/>
      <dgm:spPr/>
      <dgm:t>
        <a:bodyPr/>
        <a:lstStyle/>
        <a:p>
          <a:endParaRPr lang="en-US"/>
        </a:p>
      </dgm:t>
    </dgm:pt>
    <dgm:pt modelId="{893D5CAC-E3A2-4CF3-B08C-0F2E7C25ACA4}" type="sibTrans" cxnId="{10B8B28A-F04E-4183-85E7-C5157662C11A}">
      <dgm:prSet/>
      <dgm:spPr/>
      <dgm:t>
        <a:bodyPr/>
        <a:lstStyle/>
        <a:p>
          <a:endParaRPr lang="en-US"/>
        </a:p>
      </dgm:t>
    </dgm:pt>
    <dgm:pt modelId="{D139CC9C-2376-469F-A45B-E7C79E5EE396}">
      <dgm:prSet/>
      <dgm:spPr/>
      <dgm:t>
        <a:bodyPr/>
        <a:lstStyle/>
        <a:p>
          <a:pPr>
            <a:lnSpc>
              <a:spcPct val="100000"/>
            </a:lnSpc>
          </a:pPr>
          <a:r>
            <a:rPr lang="en-US"/>
            <a:t>Families can create an environment that promotes wellness and support for every member.</a:t>
          </a:r>
        </a:p>
      </dgm:t>
    </dgm:pt>
    <dgm:pt modelId="{7A017254-20EF-44D0-8DFC-D4577F02D141}" type="parTrans" cxnId="{9E8470ED-7F7C-4A32-A60A-CFFEE14BC505}">
      <dgm:prSet/>
      <dgm:spPr/>
      <dgm:t>
        <a:bodyPr/>
        <a:lstStyle/>
        <a:p>
          <a:endParaRPr lang="en-US"/>
        </a:p>
      </dgm:t>
    </dgm:pt>
    <dgm:pt modelId="{9E1BB359-EEC4-4CA7-A6C2-B551D43F511A}" type="sibTrans" cxnId="{9E8470ED-7F7C-4A32-A60A-CFFEE14BC505}">
      <dgm:prSet/>
      <dgm:spPr/>
      <dgm:t>
        <a:bodyPr/>
        <a:lstStyle/>
        <a:p>
          <a:endParaRPr lang="en-US"/>
        </a:p>
      </dgm:t>
    </dgm:pt>
    <dgm:pt modelId="{CB4C594E-9B7C-4774-BC3E-66847E677D9E}" type="pres">
      <dgm:prSet presAssocID="{9802317A-98A4-4715-990B-3DD074D3CA93}" presName="Name0" presStyleCnt="0">
        <dgm:presLayoutVars>
          <dgm:dir/>
          <dgm:resizeHandles val="exact"/>
        </dgm:presLayoutVars>
      </dgm:prSet>
      <dgm:spPr/>
    </dgm:pt>
    <dgm:pt modelId="{E594001A-F3EC-4CC5-9757-7DB75AFF5C85}" type="pres">
      <dgm:prSet presAssocID="{0154B7C8-4FFB-4342-A1FF-1A74E8922BFB}" presName="compNode" presStyleCnt="0"/>
      <dgm:spPr/>
    </dgm:pt>
    <dgm:pt modelId="{617F807B-6FDA-49B8-872B-39C666E5DB4D}" type="pres">
      <dgm:prSet presAssocID="{0154B7C8-4FFB-4342-A1FF-1A74E8922BFB}" presName="pictRect" presStyleLbl="revTx" presStyleIdx="0" presStyleCnt="8">
        <dgm:presLayoutVars>
          <dgm:chMax val="0"/>
          <dgm:bulletEnabled/>
        </dgm:presLayoutVars>
      </dgm:prSet>
      <dgm:spPr/>
    </dgm:pt>
    <dgm:pt modelId="{B39697A8-C43A-4DCA-A518-B6F530B95FCF}" type="pres">
      <dgm:prSet presAssocID="{0154B7C8-4FFB-4342-A1FF-1A74E8922BFB}" presName="textRect" presStyleLbl="revTx" presStyleIdx="1" presStyleCnt="8">
        <dgm:presLayoutVars>
          <dgm:bulletEnabled/>
        </dgm:presLayoutVars>
      </dgm:prSet>
      <dgm:spPr/>
    </dgm:pt>
    <dgm:pt modelId="{C90E2DB9-64DA-4267-B10C-3F66BF4E5505}" type="pres">
      <dgm:prSet presAssocID="{39793D90-8816-49E2-B42F-7681FA85CB62}" presName="sibTrans" presStyleLbl="sibTrans2D1" presStyleIdx="0" presStyleCnt="0"/>
      <dgm:spPr/>
    </dgm:pt>
    <dgm:pt modelId="{C554C62C-16DD-4B6A-B65A-0B967E70BE01}" type="pres">
      <dgm:prSet presAssocID="{94E1FE93-C12C-42F4-BFF4-E8BCEFDBE1E7}" presName="compNode" presStyleCnt="0"/>
      <dgm:spPr/>
    </dgm:pt>
    <dgm:pt modelId="{7CA08EFE-CBA3-4F2F-8430-6FE89450145A}" type="pres">
      <dgm:prSet presAssocID="{94E1FE93-C12C-42F4-BFF4-E8BCEFDBE1E7}" presName="pictRect" presStyleLbl="revTx" presStyleIdx="2" presStyleCnt="8">
        <dgm:presLayoutVars>
          <dgm:chMax val="0"/>
          <dgm:bulletEnabled/>
        </dgm:presLayoutVars>
      </dgm:prSet>
      <dgm:spPr/>
    </dgm:pt>
    <dgm:pt modelId="{B13A94CC-13D5-4C19-8FAD-76B87048E97B}" type="pres">
      <dgm:prSet presAssocID="{94E1FE93-C12C-42F4-BFF4-E8BCEFDBE1E7}" presName="textRect" presStyleLbl="revTx" presStyleIdx="3" presStyleCnt="8">
        <dgm:presLayoutVars>
          <dgm:bulletEnabled/>
        </dgm:presLayoutVars>
      </dgm:prSet>
      <dgm:spPr/>
    </dgm:pt>
    <dgm:pt modelId="{0C717D70-FEC7-4B72-A97D-6456F5A1B0D9}" type="pres">
      <dgm:prSet presAssocID="{7D689399-D001-4D14-82A2-E08A24B18DC0}" presName="sibTrans" presStyleLbl="sibTrans2D1" presStyleIdx="0" presStyleCnt="0"/>
      <dgm:spPr/>
    </dgm:pt>
    <dgm:pt modelId="{D4F12059-9AB4-4327-982B-CAC4B909D1CE}" type="pres">
      <dgm:prSet presAssocID="{8F59E7C6-1973-44AD-AE2C-0F251518083C}" presName="compNode" presStyleCnt="0"/>
      <dgm:spPr/>
    </dgm:pt>
    <dgm:pt modelId="{D132C51C-83A7-44A5-B3A8-FDDE7849569F}" type="pres">
      <dgm:prSet presAssocID="{8F59E7C6-1973-44AD-AE2C-0F251518083C}" presName="pictRect" presStyleLbl="revTx" presStyleIdx="4" presStyleCnt="8">
        <dgm:presLayoutVars>
          <dgm:chMax val="0"/>
          <dgm:bulletEnabled/>
        </dgm:presLayoutVars>
      </dgm:prSet>
      <dgm:spPr/>
    </dgm:pt>
    <dgm:pt modelId="{60AE0476-A9B4-4775-AC2C-B6FC814714A5}" type="pres">
      <dgm:prSet presAssocID="{8F59E7C6-1973-44AD-AE2C-0F251518083C}" presName="textRect" presStyleLbl="revTx" presStyleIdx="5" presStyleCnt="8">
        <dgm:presLayoutVars>
          <dgm:bulletEnabled/>
        </dgm:presLayoutVars>
      </dgm:prSet>
      <dgm:spPr/>
    </dgm:pt>
    <dgm:pt modelId="{C950E5DE-E66F-4C26-859D-5C46F1579AD2}" type="pres">
      <dgm:prSet presAssocID="{AC38E522-CFC1-499F-8596-BCF093B0CB14}" presName="sibTrans" presStyleLbl="sibTrans2D1" presStyleIdx="0" presStyleCnt="0"/>
      <dgm:spPr/>
    </dgm:pt>
    <dgm:pt modelId="{624C9ABF-9FD6-46DC-B5CE-E0DB34D60068}" type="pres">
      <dgm:prSet presAssocID="{94470278-0A08-43A5-B0A6-DDE24A593B15}" presName="compNode" presStyleCnt="0"/>
      <dgm:spPr/>
    </dgm:pt>
    <dgm:pt modelId="{D8106C0F-02C9-425F-AE31-E60D387AAB8A}" type="pres">
      <dgm:prSet presAssocID="{94470278-0A08-43A5-B0A6-DDE24A593B15}" presName="pictRect" presStyleLbl="revTx" presStyleIdx="6" presStyleCnt="8">
        <dgm:presLayoutVars>
          <dgm:chMax val="0"/>
          <dgm:bulletEnabled/>
        </dgm:presLayoutVars>
      </dgm:prSet>
      <dgm:spPr/>
    </dgm:pt>
    <dgm:pt modelId="{BAEDAE35-48EC-4197-A568-92258715339D}" type="pres">
      <dgm:prSet presAssocID="{94470278-0A08-43A5-B0A6-DDE24A593B15}" presName="textRect" presStyleLbl="revTx" presStyleIdx="7" presStyleCnt="8">
        <dgm:presLayoutVars>
          <dgm:bulletEnabled/>
        </dgm:presLayoutVars>
      </dgm:prSet>
      <dgm:spPr/>
    </dgm:pt>
  </dgm:ptLst>
  <dgm:cxnLst>
    <dgm:cxn modelId="{83C64103-46DB-4C0F-9A7A-81F8D7D1B23D}" srcId="{9802317A-98A4-4715-990B-3DD074D3CA93}" destId="{0154B7C8-4FFB-4342-A1FF-1A74E8922BFB}" srcOrd="0" destOrd="0" parTransId="{9B0F5B41-1F36-4800-812F-23822346356D}" sibTransId="{39793D90-8816-49E2-B42F-7681FA85CB62}"/>
    <dgm:cxn modelId="{4D83A104-9DC3-4F92-8F28-F68EFFABE297}" type="presOf" srcId="{3249465E-06D3-40A1-BA0F-A7575A3C9365}" destId="{B13A94CC-13D5-4C19-8FAD-76B87048E97B}" srcOrd="0" destOrd="0" presId="urn:microsoft.com/office/officeart/2024/3/layout/hArchList1"/>
    <dgm:cxn modelId="{2D6E3829-BF45-4A0C-A5EA-BD60C388BFAB}" type="presOf" srcId="{7D689399-D001-4D14-82A2-E08A24B18DC0}" destId="{0C717D70-FEC7-4B72-A97D-6456F5A1B0D9}" srcOrd="0" destOrd="0" presId="urn:microsoft.com/office/officeart/2024/3/layout/hArchList1"/>
    <dgm:cxn modelId="{61A8C829-02DC-4D1A-ADC2-C8DFE700B012}" type="presOf" srcId="{94470278-0A08-43A5-B0A6-DDE24A593B15}" destId="{D8106C0F-02C9-425F-AE31-E60D387AAB8A}" srcOrd="0" destOrd="0" presId="urn:microsoft.com/office/officeart/2024/3/layout/hArchList1"/>
    <dgm:cxn modelId="{8317793E-9A68-479C-ADAA-D02CB0D41218}" srcId="{0154B7C8-4FFB-4342-A1FF-1A74E8922BFB}" destId="{DCA8F5F8-7E01-4549-8622-BD26E38E613B}" srcOrd="0" destOrd="0" parTransId="{3FA7F37E-6CE3-42A5-9245-32EDEC7BF672}" sibTransId="{08138DC0-E35A-42DC-B716-6F82167FF2F0}"/>
    <dgm:cxn modelId="{19A84F62-9135-4128-AC55-B56167FAF881}" type="presOf" srcId="{9802317A-98A4-4715-990B-3DD074D3CA93}" destId="{CB4C594E-9B7C-4774-BC3E-66847E677D9E}" srcOrd="0" destOrd="0" presId="urn:microsoft.com/office/officeart/2024/3/layout/hArchList1"/>
    <dgm:cxn modelId="{63408844-CA05-48B9-BAE5-F5F292F15037}" type="presOf" srcId="{D139CC9C-2376-469F-A45B-E7C79E5EE396}" destId="{BAEDAE35-48EC-4197-A568-92258715339D}" srcOrd="0" destOrd="0" presId="urn:microsoft.com/office/officeart/2024/3/layout/hArchList1"/>
    <dgm:cxn modelId="{748DC547-8482-448E-9CBE-3262CF8F56FE}" type="presOf" srcId="{AC38E522-CFC1-499F-8596-BCF093B0CB14}" destId="{C950E5DE-E66F-4C26-859D-5C46F1579AD2}" srcOrd="0" destOrd="0" presId="urn:microsoft.com/office/officeart/2024/3/layout/hArchList1"/>
    <dgm:cxn modelId="{2A752076-C9C3-4B12-9BB4-199E6190FE8D}" type="presOf" srcId="{0154B7C8-4FFB-4342-A1FF-1A74E8922BFB}" destId="{617F807B-6FDA-49B8-872B-39C666E5DB4D}" srcOrd="0" destOrd="0" presId="urn:microsoft.com/office/officeart/2024/3/layout/hArchList1"/>
    <dgm:cxn modelId="{10B8B28A-F04E-4183-85E7-C5157662C11A}" srcId="{9802317A-98A4-4715-990B-3DD074D3CA93}" destId="{94470278-0A08-43A5-B0A6-DDE24A593B15}" srcOrd="3" destOrd="0" parTransId="{223359B2-FB71-4777-B372-CC0FD6BC774C}" sibTransId="{893D5CAC-E3A2-4CF3-B08C-0F2E7C25ACA4}"/>
    <dgm:cxn modelId="{54FF0391-C1A6-4D76-B6BD-A5ECDD44A216}" srcId="{8F59E7C6-1973-44AD-AE2C-0F251518083C}" destId="{7D1A4B47-4937-427C-A15C-19BC2593657B}" srcOrd="0" destOrd="0" parTransId="{53918A38-D26D-4A55-8CE7-D852040038DD}" sibTransId="{3602ED42-49A0-4A46-BA4A-D4ED98035815}"/>
    <dgm:cxn modelId="{150487A2-1ABC-4376-AEAC-3FCD863C9CD9}" type="presOf" srcId="{DCA8F5F8-7E01-4549-8622-BD26E38E613B}" destId="{B39697A8-C43A-4DCA-A518-B6F530B95FCF}" srcOrd="0" destOrd="0" presId="urn:microsoft.com/office/officeart/2024/3/layout/hArchList1"/>
    <dgm:cxn modelId="{639119AA-B8A3-4556-BCB5-59231F310FD5}" type="presOf" srcId="{94E1FE93-C12C-42F4-BFF4-E8BCEFDBE1E7}" destId="{7CA08EFE-CBA3-4F2F-8430-6FE89450145A}" srcOrd="0" destOrd="0" presId="urn:microsoft.com/office/officeart/2024/3/layout/hArchList1"/>
    <dgm:cxn modelId="{302EF8DC-26A9-452A-A7C2-0BA020191C9C}" type="presOf" srcId="{8F59E7C6-1973-44AD-AE2C-0F251518083C}" destId="{D132C51C-83A7-44A5-B3A8-FDDE7849569F}" srcOrd="0" destOrd="0" presId="urn:microsoft.com/office/officeart/2024/3/layout/hArchList1"/>
    <dgm:cxn modelId="{D23A2EDE-E504-488F-8FD3-A1CD8D6ABEB5}" srcId="{9802317A-98A4-4715-990B-3DD074D3CA93}" destId="{8F59E7C6-1973-44AD-AE2C-0F251518083C}" srcOrd="2" destOrd="0" parTransId="{F282C78E-6B8D-4EF5-8ADD-5F4D1A12FC16}" sibTransId="{AC38E522-CFC1-499F-8596-BCF093B0CB14}"/>
    <dgm:cxn modelId="{B65349E9-66F3-40D4-AF7E-B674D1870C21}" type="presOf" srcId="{39793D90-8816-49E2-B42F-7681FA85CB62}" destId="{C90E2DB9-64DA-4267-B10C-3F66BF4E5505}" srcOrd="0" destOrd="0" presId="urn:microsoft.com/office/officeart/2024/3/layout/hArchList1"/>
    <dgm:cxn modelId="{9E8470ED-7F7C-4A32-A60A-CFFEE14BC505}" srcId="{94470278-0A08-43A5-B0A6-DDE24A593B15}" destId="{D139CC9C-2376-469F-A45B-E7C79E5EE396}" srcOrd="0" destOrd="0" parTransId="{7A017254-20EF-44D0-8DFC-D4577F02D141}" sibTransId="{9E1BB359-EEC4-4CA7-A6C2-B551D43F511A}"/>
    <dgm:cxn modelId="{FF6451F2-330C-457C-9C77-AFAB11951128}" srcId="{9802317A-98A4-4715-990B-3DD074D3CA93}" destId="{94E1FE93-C12C-42F4-BFF4-E8BCEFDBE1E7}" srcOrd="1" destOrd="0" parTransId="{6D032B65-04AF-4D57-9C2C-CC589C5CE771}" sibTransId="{7D689399-D001-4D14-82A2-E08A24B18DC0}"/>
    <dgm:cxn modelId="{B08A0FF9-5405-4E9C-BCB5-C6CA71C66325}" srcId="{94E1FE93-C12C-42F4-BFF4-E8BCEFDBE1E7}" destId="{3249465E-06D3-40A1-BA0F-A7575A3C9365}" srcOrd="0" destOrd="0" parTransId="{BFE97480-A761-4F11-B684-DEA494356914}" sibTransId="{3836B7BB-CA3E-4880-8AFA-4906F5D316C3}"/>
    <dgm:cxn modelId="{B6DECBF9-09C5-46F9-80C2-0D8F059FD413}" type="presOf" srcId="{7D1A4B47-4937-427C-A15C-19BC2593657B}" destId="{60AE0476-A9B4-4775-AC2C-B6FC814714A5}" srcOrd="0" destOrd="0" presId="urn:microsoft.com/office/officeart/2024/3/layout/hArchList1"/>
    <dgm:cxn modelId="{720C6302-B4FE-411C-AF7A-149C26BCC454}" type="presParOf" srcId="{CB4C594E-9B7C-4774-BC3E-66847E677D9E}" destId="{E594001A-F3EC-4CC5-9757-7DB75AFF5C85}" srcOrd="0" destOrd="0" presId="urn:microsoft.com/office/officeart/2024/3/layout/hArchList1"/>
    <dgm:cxn modelId="{DC02F186-7540-4091-8950-DBC4EC39430C}" type="presParOf" srcId="{E594001A-F3EC-4CC5-9757-7DB75AFF5C85}" destId="{617F807B-6FDA-49B8-872B-39C666E5DB4D}" srcOrd="0" destOrd="0" presId="urn:microsoft.com/office/officeart/2024/3/layout/hArchList1"/>
    <dgm:cxn modelId="{8DFBE40F-A6CE-4497-BB74-670A759AF8E8}" type="presParOf" srcId="{E594001A-F3EC-4CC5-9757-7DB75AFF5C85}" destId="{B39697A8-C43A-4DCA-A518-B6F530B95FCF}" srcOrd="1" destOrd="0" presId="urn:microsoft.com/office/officeart/2024/3/layout/hArchList1"/>
    <dgm:cxn modelId="{8696F9F0-5FA3-4ABD-AC09-831D96DF0E48}" type="presParOf" srcId="{CB4C594E-9B7C-4774-BC3E-66847E677D9E}" destId="{C90E2DB9-64DA-4267-B10C-3F66BF4E5505}" srcOrd="1" destOrd="0" presId="urn:microsoft.com/office/officeart/2024/3/layout/hArchList1"/>
    <dgm:cxn modelId="{A2A20FD5-4B10-4202-A162-7635DB2083BC}" type="presParOf" srcId="{CB4C594E-9B7C-4774-BC3E-66847E677D9E}" destId="{C554C62C-16DD-4B6A-B65A-0B967E70BE01}" srcOrd="2" destOrd="0" presId="urn:microsoft.com/office/officeart/2024/3/layout/hArchList1"/>
    <dgm:cxn modelId="{6AF588E0-AE2D-42BB-88D7-C33CA4696556}" type="presParOf" srcId="{C554C62C-16DD-4B6A-B65A-0B967E70BE01}" destId="{7CA08EFE-CBA3-4F2F-8430-6FE89450145A}" srcOrd="0" destOrd="0" presId="urn:microsoft.com/office/officeart/2024/3/layout/hArchList1"/>
    <dgm:cxn modelId="{AF1A147D-E6FE-4EAC-A649-BE96CA96F50C}" type="presParOf" srcId="{C554C62C-16DD-4B6A-B65A-0B967E70BE01}" destId="{B13A94CC-13D5-4C19-8FAD-76B87048E97B}" srcOrd="1" destOrd="0" presId="urn:microsoft.com/office/officeart/2024/3/layout/hArchList1"/>
    <dgm:cxn modelId="{8E84E00E-AB53-4FFE-A46F-067A96773236}" type="presParOf" srcId="{CB4C594E-9B7C-4774-BC3E-66847E677D9E}" destId="{0C717D70-FEC7-4B72-A97D-6456F5A1B0D9}" srcOrd="3" destOrd="0" presId="urn:microsoft.com/office/officeart/2024/3/layout/hArchList1"/>
    <dgm:cxn modelId="{FC91B7F3-FE73-4503-9B85-AC9097B2C589}" type="presParOf" srcId="{CB4C594E-9B7C-4774-BC3E-66847E677D9E}" destId="{D4F12059-9AB4-4327-982B-CAC4B909D1CE}" srcOrd="4" destOrd="0" presId="urn:microsoft.com/office/officeart/2024/3/layout/hArchList1"/>
    <dgm:cxn modelId="{5B2A8A66-6E60-4038-B6D7-A426216C151C}" type="presParOf" srcId="{D4F12059-9AB4-4327-982B-CAC4B909D1CE}" destId="{D132C51C-83A7-44A5-B3A8-FDDE7849569F}" srcOrd="0" destOrd="0" presId="urn:microsoft.com/office/officeart/2024/3/layout/hArchList1"/>
    <dgm:cxn modelId="{C5A30E45-1892-431D-9845-4AF27BBD67B8}" type="presParOf" srcId="{D4F12059-9AB4-4327-982B-CAC4B909D1CE}" destId="{60AE0476-A9B4-4775-AC2C-B6FC814714A5}" srcOrd="1" destOrd="0" presId="urn:microsoft.com/office/officeart/2024/3/layout/hArchList1"/>
    <dgm:cxn modelId="{83B55347-918E-466B-8AF6-054ECC37CAC8}" type="presParOf" srcId="{CB4C594E-9B7C-4774-BC3E-66847E677D9E}" destId="{C950E5DE-E66F-4C26-859D-5C46F1579AD2}" srcOrd="5" destOrd="0" presId="urn:microsoft.com/office/officeart/2024/3/layout/hArchList1"/>
    <dgm:cxn modelId="{1E676E4B-EDE5-4437-A99C-D25D8969135D}" type="presParOf" srcId="{CB4C594E-9B7C-4774-BC3E-66847E677D9E}" destId="{624C9ABF-9FD6-46DC-B5CE-E0DB34D60068}" srcOrd="6" destOrd="0" presId="urn:microsoft.com/office/officeart/2024/3/layout/hArchList1"/>
    <dgm:cxn modelId="{CC1C3BBC-AAF1-4219-BB27-A1C495E7CB52}" type="presParOf" srcId="{624C9ABF-9FD6-46DC-B5CE-E0DB34D60068}" destId="{D8106C0F-02C9-425F-AE31-E60D387AAB8A}" srcOrd="0" destOrd="0" presId="urn:microsoft.com/office/officeart/2024/3/layout/hArchList1"/>
    <dgm:cxn modelId="{770DB4FC-F570-4963-BE0C-FF61612BC647}" type="presParOf" srcId="{624C9ABF-9FD6-46DC-B5CE-E0DB34D60068}" destId="{BAEDAE35-48EC-4197-A568-92258715339D}" srcOrd="1" destOrd="0" presId="urn:microsoft.com/office/officeart/2024/3/layout/hArc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2CD37E-B861-43FE-8D54-719C38327B11}">
      <dsp:nvSpPr>
        <dsp:cNvPr id="0" name=""/>
        <dsp:cNvSpPr/>
      </dsp:nvSpPr>
      <dsp:spPr>
        <a:xfrm>
          <a:off x="0" y="0"/>
          <a:ext cx="1681599" cy="1681599"/>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r="33249" b="-2"/>
          <a:stretch/>
        </a:blipFill>
        <a:ln>
          <a:noFill/>
        </a:ln>
        <a:effectLst/>
      </dsp:spPr>
      <dsp:style>
        <a:lnRef idx="0">
          <a:scrgbClr r="0" g="0" b="0"/>
        </a:lnRef>
        <a:fillRef idx="3">
          <a:scrgbClr r="0" g="0" b="0"/>
        </a:fillRef>
        <a:effectRef idx="2">
          <a:scrgbClr r="0" g="0" b="0"/>
        </a:effectRef>
        <a:fontRef idx="minor">
          <a:schemeClr val="lt1"/>
        </a:fontRef>
      </dsp:style>
    </dsp:sp>
    <dsp:sp modelId="{74D4A6CC-ED19-483A-A2A4-8B5EF40E7939}">
      <dsp:nvSpPr>
        <dsp:cNvPr id="0" name=""/>
        <dsp:cNvSpPr/>
      </dsp:nvSpPr>
      <dsp:spPr>
        <a:xfrm>
          <a:off x="1861599" y="0"/>
          <a:ext cx="5167674" cy="3461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en-US" sz="1800" kern="1200"/>
            <a:t>Financial Issues</a:t>
          </a:r>
        </a:p>
      </dsp:txBody>
      <dsp:txXfrm>
        <a:off x="1861599" y="0"/>
        <a:ext cx="5167674" cy="346182"/>
      </dsp:txXfrm>
    </dsp:sp>
    <dsp:sp modelId="{04F1CD71-AF0E-4844-8DFE-A76198BE251F}">
      <dsp:nvSpPr>
        <dsp:cNvPr id="0" name=""/>
        <dsp:cNvSpPr/>
      </dsp:nvSpPr>
      <dsp:spPr>
        <a:xfrm>
          <a:off x="1861599" y="346182"/>
          <a:ext cx="5167674" cy="13354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en-US" sz="1400" kern="1200"/>
            <a:t>Financial challenges can cause significant stress within families, impacting relationships and overall well-being.</a:t>
          </a:r>
        </a:p>
      </dsp:txBody>
      <dsp:txXfrm>
        <a:off x="1861599" y="346182"/>
        <a:ext cx="5167674" cy="1335417"/>
      </dsp:txXfrm>
    </dsp:sp>
    <dsp:sp modelId="{88B43D34-92C7-4610-8A56-39892ADF0512}">
      <dsp:nvSpPr>
        <dsp:cNvPr id="0" name=""/>
        <dsp:cNvSpPr/>
      </dsp:nvSpPr>
      <dsp:spPr>
        <a:xfrm>
          <a:off x="0" y="1816127"/>
          <a:ext cx="1681599" cy="1681599"/>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l="16482" r="19266" b="-3"/>
          <a:stretch/>
        </a:blipFill>
        <a:ln>
          <a:noFill/>
        </a:ln>
        <a:effectLst/>
      </dsp:spPr>
      <dsp:style>
        <a:lnRef idx="0">
          <a:scrgbClr r="0" g="0" b="0"/>
        </a:lnRef>
        <a:fillRef idx="3">
          <a:scrgbClr r="0" g="0" b="0"/>
        </a:fillRef>
        <a:effectRef idx="2">
          <a:scrgbClr r="0" g="0" b="0"/>
        </a:effectRef>
        <a:fontRef idx="minor">
          <a:schemeClr val="lt1"/>
        </a:fontRef>
      </dsp:style>
    </dsp:sp>
    <dsp:sp modelId="{19FA2A8A-10A0-479A-8FA8-78087880C369}">
      <dsp:nvSpPr>
        <dsp:cNvPr id="0" name=""/>
        <dsp:cNvSpPr/>
      </dsp:nvSpPr>
      <dsp:spPr>
        <a:xfrm>
          <a:off x="1861599" y="1816127"/>
          <a:ext cx="5167674" cy="3461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en-US" sz="1800" kern="1200"/>
            <a:t>Health Concerns</a:t>
          </a:r>
        </a:p>
      </dsp:txBody>
      <dsp:txXfrm>
        <a:off x="1861599" y="1816127"/>
        <a:ext cx="5167674" cy="346182"/>
      </dsp:txXfrm>
    </dsp:sp>
    <dsp:sp modelId="{265C7F20-5DD8-407B-B945-628867913E2E}">
      <dsp:nvSpPr>
        <dsp:cNvPr id="0" name=""/>
        <dsp:cNvSpPr/>
      </dsp:nvSpPr>
      <dsp:spPr>
        <a:xfrm>
          <a:off x="1861599" y="2162310"/>
          <a:ext cx="5167674" cy="13354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en-US" sz="1400" kern="1200"/>
            <a:t>Health issues affecting family members can lead to anxiety and worry, creating additional stress for families.</a:t>
          </a:r>
        </a:p>
      </dsp:txBody>
      <dsp:txXfrm>
        <a:off x="1861599" y="2162310"/>
        <a:ext cx="5167674" cy="1335417"/>
      </dsp:txXfrm>
    </dsp:sp>
    <dsp:sp modelId="{7BFB3E64-4313-4EE0-A490-B3DC3E733C32}">
      <dsp:nvSpPr>
        <dsp:cNvPr id="0" name=""/>
        <dsp:cNvSpPr/>
      </dsp:nvSpPr>
      <dsp:spPr>
        <a:xfrm>
          <a:off x="0" y="3632255"/>
          <a:ext cx="1681599" cy="1681599"/>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l="8769" r="11985" b="5"/>
          <a:stretch/>
        </a:blipFill>
        <a:ln>
          <a:noFill/>
        </a:ln>
        <a:effectLst/>
      </dsp:spPr>
      <dsp:style>
        <a:lnRef idx="0">
          <a:scrgbClr r="0" g="0" b="0"/>
        </a:lnRef>
        <a:fillRef idx="3">
          <a:scrgbClr r="0" g="0" b="0"/>
        </a:fillRef>
        <a:effectRef idx="2">
          <a:scrgbClr r="0" g="0" b="0"/>
        </a:effectRef>
        <a:fontRef idx="minor">
          <a:schemeClr val="lt1"/>
        </a:fontRef>
      </dsp:style>
    </dsp:sp>
    <dsp:sp modelId="{CA56DFBD-1BC8-4C9D-A5E6-894F58305145}">
      <dsp:nvSpPr>
        <dsp:cNvPr id="0" name=""/>
        <dsp:cNvSpPr/>
      </dsp:nvSpPr>
      <dsp:spPr>
        <a:xfrm>
          <a:off x="1861599" y="3632255"/>
          <a:ext cx="5167674" cy="3461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en-US" sz="1800" kern="1200"/>
            <a:t>Relationship Conflicts</a:t>
          </a:r>
        </a:p>
      </dsp:txBody>
      <dsp:txXfrm>
        <a:off x="1861599" y="3632255"/>
        <a:ext cx="5167674" cy="346182"/>
      </dsp:txXfrm>
    </dsp:sp>
    <dsp:sp modelId="{06F95B0F-B14E-40D7-9E92-C76014AEA975}">
      <dsp:nvSpPr>
        <dsp:cNvPr id="0" name=""/>
        <dsp:cNvSpPr/>
      </dsp:nvSpPr>
      <dsp:spPr>
        <a:xfrm>
          <a:off x="1861599" y="3978438"/>
          <a:ext cx="5167674" cy="13354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en-US" sz="1400" kern="1200"/>
            <a:t>Conflicts between family members can create an atmosphere of tension and stress, making communication essential.</a:t>
          </a:r>
        </a:p>
      </dsp:txBody>
      <dsp:txXfrm>
        <a:off x="1861599" y="3978438"/>
        <a:ext cx="5167674" cy="133541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A5FF52-DC11-4D23-BE0F-AEAE39C09B22}">
      <dsp:nvSpPr>
        <dsp:cNvPr id="0" name=""/>
        <dsp:cNvSpPr/>
      </dsp:nvSpPr>
      <dsp:spPr>
        <a:xfrm>
          <a:off x="0" y="0"/>
          <a:ext cx="1681599" cy="1681599"/>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l="753" r="32496" b="-2"/>
          <a:stretch/>
        </a:blipFill>
        <a:ln>
          <a:noFill/>
        </a:ln>
        <a:effectLst/>
      </dsp:spPr>
      <dsp:style>
        <a:lnRef idx="0">
          <a:scrgbClr r="0" g="0" b="0"/>
        </a:lnRef>
        <a:fillRef idx="3">
          <a:scrgbClr r="0" g="0" b="0"/>
        </a:fillRef>
        <a:effectRef idx="2">
          <a:scrgbClr r="0" g="0" b="0"/>
        </a:effectRef>
        <a:fontRef idx="minor">
          <a:schemeClr val="lt1"/>
        </a:fontRef>
      </dsp:style>
    </dsp:sp>
    <dsp:sp modelId="{3F892E0F-E697-4E35-BBFA-DDF73DD92853}">
      <dsp:nvSpPr>
        <dsp:cNvPr id="0" name=""/>
        <dsp:cNvSpPr/>
      </dsp:nvSpPr>
      <dsp:spPr>
        <a:xfrm>
          <a:off x="1861599" y="0"/>
          <a:ext cx="5167674" cy="3461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en-US" sz="1800" kern="1200"/>
            <a:t>Identify Triggers</a:t>
          </a:r>
        </a:p>
      </dsp:txBody>
      <dsp:txXfrm>
        <a:off x="1861599" y="0"/>
        <a:ext cx="5167674" cy="346182"/>
      </dsp:txXfrm>
    </dsp:sp>
    <dsp:sp modelId="{98EFDFAD-F5C5-4121-A99E-5056E2F00922}">
      <dsp:nvSpPr>
        <dsp:cNvPr id="0" name=""/>
        <dsp:cNvSpPr/>
      </dsp:nvSpPr>
      <dsp:spPr>
        <a:xfrm>
          <a:off x="1861599" y="346182"/>
          <a:ext cx="5167674" cy="13354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en-US" sz="1400" kern="1200"/>
            <a:t>Identifying triggers is the first step in creating effective action plans. Understanding these triggers helps families prepare for challenges.</a:t>
          </a:r>
        </a:p>
      </dsp:txBody>
      <dsp:txXfrm>
        <a:off x="1861599" y="346182"/>
        <a:ext cx="5167674" cy="1335417"/>
      </dsp:txXfrm>
    </dsp:sp>
    <dsp:sp modelId="{6C0EC35D-EBE4-412B-AB83-E2951A857C8C}">
      <dsp:nvSpPr>
        <dsp:cNvPr id="0" name=""/>
        <dsp:cNvSpPr/>
      </dsp:nvSpPr>
      <dsp:spPr>
        <a:xfrm>
          <a:off x="0" y="1816127"/>
          <a:ext cx="1681599" cy="1681599"/>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l="23706" r="9543" b="-2"/>
          <a:stretch/>
        </a:blipFill>
        <a:ln>
          <a:noFill/>
        </a:ln>
        <a:effectLst/>
      </dsp:spPr>
      <dsp:style>
        <a:lnRef idx="0">
          <a:scrgbClr r="0" g="0" b="0"/>
        </a:lnRef>
        <a:fillRef idx="3">
          <a:scrgbClr r="0" g="0" b="0"/>
        </a:fillRef>
        <a:effectRef idx="2">
          <a:scrgbClr r="0" g="0" b="0"/>
        </a:effectRef>
        <a:fontRef idx="minor">
          <a:schemeClr val="lt1"/>
        </a:fontRef>
      </dsp:style>
    </dsp:sp>
    <dsp:sp modelId="{14DEE88B-FA2D-485F-8575-E209CDA626F7}">
      <dsp:nvSpPr>
        <dsp:cNvPr id="0" name=""/>
        <dsp:cNvSpPr/>
      </dsp:nvSpPr>
      <dsp:spPr>
        <a:xfrm>
          <a:off x="1861599" y="1816127"/>
          <a:ext cx="5167674" cy="3461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en-US" sz="1800" kern="1200"/>
            <a:t>Develop Action Plans</a:t>
          </a:r>
        </a:p>
      </dsp:txBody>
      <dsp:txXfrm>
        <a:off x="1861599" y="1816127"/>
        <a:ext cx="5167674" cy="346182"/>
      </dsp:txXfrm>
    </dsp:sp>
    <dsp:sp modelId="{5AA45D8C-6948-4994-9C99-54DDDFFBFD03}">
      <dsp:nvSpPr>
        <dsp:cNvPr id="0" name=""/>
        <dsp:cNvSpPr/>
      </dsp:nvSpPr>
      <dsp:spPr>
        <a:xfrm>
          <a:off x="1861599" y="2162310"/>
          <a:ext cx="5167674" cy="13354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en-US" sz="1400" kern="1200"/>
            <a:t>Families should create specific action plans tailored to address each identified trigger. This ensures a structured response to challenges.</a:t>
          </a:r>
        </a:p>
      </dsp:txBody>
      <dsp:txXfrm>
        <a:off x="1861599" y="2162310"/>
        <a:ext cx="5167674" cy="1335417"/>
      </dsp:txXfrm>
    </dsp:sp>
    <dsp:sp modelId="{82FBB726-351D-40BE-88A1-E2B07C1676B8}">
      <dsp:nvSpPr>
        <dsp:cNvPr id="0" name=""/>
        <dsp:cNvSpPr/>
      </dsp:nvSpPr>
      <dsp:spPr>
        <a:xfrm>
          <a:off x="0" y="3632255"/>
          <a:ext cx="1681599" cy="1681599"/>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l="21048" r="12200" b="-2"/>
          <a:stretch/>
        </a:blipFill>
        <a:ln>
          <a:noFill/>
        </a:ln>
        <a:effectLst/>
      </dsp:spPr>
      <dsp:style>
        <a:lnRef idx="0">
          <a:scrgbClr r="0" g="0" b="0"/>
        </a:lnRef>
        <a:fillRef idx="3">
          <a:scrgbClr r="0" g="0" b="0"/>
        </a:fillRef>
        <a:effectRef idx="2">
          <a:scrgbClr r="0" g="0" b="0"/>
        </a:effectRef>
        <a:fontRef idx="minor">
          <a:schemeClr val="lt1"/>
        </a:fontRef>
      </dsp:style>
    </dsp:sp>
    <dsp:sp modelId="{6B60CC06-1886-4EFD-91FF-98E4EBB2B637}">
      <dsp:nvSpPr>
        <dsp:cNvPr id="0" name=""/>
        <dsp:cNvSpPr/>
      </dsp:nvSpPr>
      <dsp:spPr>
        <a:xfrm>
          <a:off x="1861599" y="3632255"/>
          <a:ext cx="5167674" cy="3461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en-US" sz="1800" kern="1200"/>
            <a:t>Proactive Approach</a:t>
          </a:r>
        </a:p>
      </dsp:txBody>
      <dsp:txXfrm>
        <a:off x="1861599" y="3632255"/>
        <a:ext cx="5167674" cy="346182"/>
      </dsp:txXfrm>
    </dsp:sp>
    <dsp:sp modelId="{D99EB207-A9DA-4900-98CA-2CABDFED4E3D}">
      <dsp:nvSpPr>
        <dsp:cNvPr id="0" name=""/>
        <dsp:cNvSpPr/>
      </dsp:nvSpPr>
      <dsp:spPr>
        <a:xfrm>
          <a:off x="1861599" y="3978438"/>
          <a:ext cx="5167674" cy="13354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en-US" sz="1400" kern="1200"/>
            <a:t>A proactive approach empowers families to handle potential challenges effectively, improving their overall resilience.</a:t>
          </a:r>
        </a:p>
      </dsp:txBody>
      <dsp:txXfrm>
        <a:off x="1861599" y="3978438"/>
        <a:ext cx="5167674" cy="133541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FC8602-3563-4F98-A2E8-E5C3A8FC910D}">
      <dsp:nvSpPr>
        <dsp:cNvPr id="0" name=""/>
        <dsp:cNvSpPr/>
      </dsp:nvSpPr>
      <dsp:spPr>
        <a:xfrm>
          <a:off x="0" y="0"/>
          <a:ext cx="1681599" cy="1681599"/>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l="6992" r="26256" b="-2"/>
          <a:stretch/>
        </a:blipFill>
        <a:ln>
          <a:noFill/>
        </a:ln>
        <a:effectLst/>
      </dsp:spPr>
      <dsp:style>
        <a:lnRef idx="0">
          <a:scrgbClr r="0" g="0" b="0"/>
        </a:lnRef>
        <a:fillRef idx="3">
          <a:scrgbClr r="0" g="0" b="0"/>
        </a:fillRef>
        <a:effectRef idx="2">
          <a:scrgbClr r="0" g="0" b="0"/>
        </a:effectRef>
        <a:fontRef idx="minor">
          <a:schemeClr val="lt1"/>
        </a:fontRef>
      </dsp:style>
    </dsp:sp>
    <dsp:sp modelId="{D84A80C0-2993-4D4B-8D7A-06BE9F717EC4}">
      <dsp:nvSpPr>
        <dsp:cNvPr id="0" name=""/>
        <dsp:cNvSpPr/>
      </dsp:nvSpPr>
      <dsp:spPr>
        <a:xfrm>
          <a:off x="1861599" y="0"/>
          <a:ext cx="5167674" cy="3461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en-US" sz="1800" kern="1200"/>
            <a:t>Scheduled Check-Ins</a:t>
          </a:r>
        </a:p>
      </dsp:txBody>
      <dsp:txXfrm>
        <a:off x="1861599" y="0"/>
        <a:ext cx="5167674" cy="346182"/>
      </dsp:txXfrm>
    </dsp:sp>
    <dsp:sp modelId="{B2D8B9CB-6252-4B3C-8460-50BCA1F9B044}">
      <dsp:nvSpPr>
        <dsp:cNvPr id="0" name=""/>
        <dsp:cNvSpPr/>
      </dsp:nvSpPr>
      <dsp:spPr>
        <a:xfrm>
          <a:off x="1861599" y="346182"/>
          <a:ext cx="5167674" cy="13354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en-US" sz="1400" kern="1200"/>
            <a:t>Regular check-ins help families stay aligned with their WRAP objectives and make necessary adjustments.</a:t>
          </a:r>
        </a:p>
      </dsp:txBody>
      <dsp:txXfrm>
        <a:off x="1861599" y="346182"/>
        <a:ext cx="5167674" cy="1335417"/>
      </dsp:txXfrm>
    </dsp:sp>
    <dsp:sp modelId="{54243280-15C4-451A-8DDE-999853CFF8C2}">
      <dsp:nvSpPr>
        <dsp:cNvPr id="0" name=""/>
        <dsp:cNvSpPr/>
      </dsp:nvSpPr>
      <dsp:spPr>
        <a:xfrm>
          <a:off x="0" y="1816127"/>
          <a:ext cx="1681599" cy="1681599"/>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l="5444" r="14556"/>
          <a:stretch/>
        </a:blipFill>
        <a:ln>
          <a:noFill/>
        </a:ln>
        <a:effectLst/>
      </dsp:spPr>
      <dsp:style>
        <a:lnRef idx="0">
          <a:scrgbClr r="0" g="0" b="0"/>
        </a:lnRef>
        <a:fillRef idx="3">
          <a:scrgbClr r="0" g="0" b="0"/>
        </a:fillRef>
        <a:effectRef idx="2">
          <a:scrgbClr r="0" g="0" b="0"/>
        </a:effectRef>
        <a:fontRef idx="minor">
          <a:schemeClr val="lt1"/>
        </a:fontRef>
      </dsp:style>
    </dsp:sp>
    <dsp:sp modelId="{1C2CE090-D6D4-48B4-A7D7-E374F516F739}">
      <dsp:nvSpPr>
        <dsp:cNvPr id="0" name=""/>
        <dsp:cNvSpPr/>
      </dsp:nvSpPr>
      <dsp:spPr>
        <a:xfrm>
          <a:off x="1861599" y="1816127"/>
          <a:ext cx="5167674" cy="3461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en-US" sz="1800" kern="1200"/>
            <a:t>Adjusting Strategies</a:t>
          </a:r>
        </a:p>
      </dsp:txBody>
      <dsp:txXfrm>
        <a:off x="1861599" y="1816127"/>
        <a:ext cx="5167674" cy="346182"/>
      </dsp:txXfrm>
    </dsp:sp>
    <dsp:sp modelId="{ADACFC55-4E03-4343-B748-9C217C6CD54F}">
      <dsp:nvSpPr>
        <dsp:cNvPr id="0" name=""/>
        <dsp:cNvSpPr/>
      </dsp:nvSpPr>
      <dsp:spPr>
        <a:xfrm>
          <a:off x="1861599" y="2162310"/>
          <a:ext cx="5167674" cy="13354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en-US" sz="1400" kern="1200"/>
            <a:t>Adjusting strategies based on family needs ensures that the WRAP remains effective and relevant.</a:t>
          </a:r>
        </a:p>
      </dsp:txBody>
      <dsp:txXfrm>
        <a:off x="1861599" y="2162310"/>
        <a:ext cx="5167674" cy="1335417"/>
      </dsp:txXfrm>
    </dsp:sp>
    <dsp:sp modelId="{C780CCE1-2DEF-4C20-853D-FE4F78C8AED9}">
      <dsp:nvSpPr>
        <dsp:cNvPr id="0" name=""/>
        <dsp:cNvSpPr/>
      </dsp:nvSpPr>
      <dsp:spPr>
        <a:xfrm>
          <a:off x="0" y="3632255"/>
          <a:ext cx="1681599" cy="1681599"/>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l="11251" r="21998" b="-2"/>
          <a:stretch/>
        </a:blipFill>
        <a:ln>
          <a:noFill/>
        </a:ln>
        <a:effectLst/>
      </dsp:spPr>
      <dsp:style>
        <a:lnRef idx="0">
          <a:scrgbClr r="0" g="0" b="0"/>
        </a:lnRef>
        <a:fillRef idx="3">
          <a:scrgbClr r="0" g="0" b="0"/>
        </a:fillRef>
        <a:effectRef idx="2">
          <a:scrgbClr r="0" g="0" b="0"/>
        </a:effectRef>
        <a:fontRef idx="minor">
          <a:schemeClr val="lt1"/>
        </a:fontRef>
      </dsp:style>
    </dsp:sp>
    <dsp:sp modelId="{207FDB19-B9F1-4F00-AE88-D2512E02A09E}">
      <dsp:nvSpPr>
        <dsp:cNvPr id="0" name=""/>
        <dsp:cNvSpPr/>
      </dsp:nvSpPr>
      <dsp:spPr>
        <a:xfrm>
          <a:off x="1861599" y="3632255"/>
          <a:ext cx="5167674" cy="3461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en-US" sz="1800" kern="1200"/>
            <a:t>Meeting Family Needs</a:t>
          </a:r>
        </a:p>
      </dsp:txBody>
      <dsp:txXfrm>
        <a:off x="1861599" y="3632255"/>
        <a:ext cx="5167674" cy="346182"/>
      </dsp:txXfrm>
    </dsp:sp>
    <dsp:sp modelId="{1DE30971-FD1E-456A-B8D9-AE20AA6A07D0}">
      <dsp:nvSpPr>
        <dsp:cNvPr id="0" name=""/>
        <dsp:cNvSpPr/>
      </dsp:nvSpPr>
      <dsp:spPr>
        <a:xfrm>
          <a:off x="1861599" y="3978438"/>
          <a:ext cx="5167674" cy="13354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en-US" sz="1400" kern="1200"/>
            <a:t>The ultimate goal of regular reviews is to ensure that the family's needs are continuously met and supported.</a:t>
          </a:r>
        </a:p>
      </dsp:txBody>
      <dsp:txXfrm>
        <a:off x="1861599" y="3978438"/>
        <a:ext cx="5167674" cy="133541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12A5B6-D3F3-45C8-A3BB-7C8F921A260C}">
      <dsp:nvSpPr>
        <dsp:cNvPr id="0" name=""/>
        <dsp:cNvSpPr/>
      </dsp:nvSpPr>
      <dsp:spPr>
        <a:xfrm>
          <a:off x="0" y="0"/>
          <a:ext cx="1681599" cy="1681599"/>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r="33249" b="-2"/>
          <a:stretch/>
        </a:blipFill>
        <a:ln>
          <a:noFill/>
        </a:ln>
        <a:effectLst/>
      </dsp:spPr>
      <dsp:style>
        <a:lnRef idx="0">
          <a:scrgbClr r="0" g="0" b="0"/>
        </a:lnRef>
        <a:fillRef idx="3">
          <a:scrgbClr r="0" g="0" b="0"/>
        </a:fillRef>
        <a:effectRef idx="2">
          <a:scrgbClr r="0" g="0" b="0"/>
        </a:effectRef>
        <a:fontRef idx="minor">
          <a:schemeClr val="lt1"/>
        </a:fontRef>
      </dsp:style>
    </dsp:sp>
    <dsp:sp modelId="{C196CD14-D235-4A27-8356-5210A67FF78D}">
      <dsp:nvSpPr>
        <dsp:cNvPr id="0" name=""/>
        <dsp:cNvSpPr/>
      </dsp:nvSpPr>
      <dsp:spPr>
        <a:xfrm>
          <a:off x="1861599" y="0"/>
          <a:ext cx="5167674" cy="3461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en-US" sz="1800" kern="1200"/>
            <a:t>Encouraging Feedback</a:t>
          </a:r>
        </a:p>
      </dsp:txBody>
      <dsp:txXfrm>
        <a:off x="1861599" y="0"/>
        <a:ext cx="5167674" cy="346182"/>
      </dsp:txXfrm>
    </dsp:sp>
    <dsp:sp modelId="{75861C7E-EC81-4648-9D81-BF7E014F4F97}">
      <dsp:nvSpPr>
        <dsp:cNvPr id="0" name=""/>
        <dsp:cNvSpPr/>
      </dsp:nvSpPr>
      <dsp:spPr>
        <a:xfrm>
          <a:off x="1861599" y="346182"/>
          <a:ext cx="5167674" cy="13354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en-US" sz="1400" kern="1200"/>
            <a:t>It is essential to create an environment where family members feel comfortable sharing their experiences and feedback.</a:t>
          </a:r>
        </a:p>
      </dsp:txBody>
      <dsp:txXfrm>
        <a:off x="1861599" y="346182"/>
        <a:ext cx="5167674" cy="1335417"/>
      </dsp:txXfrm>
    </dsp:sp>
    <dsp:sp modelId="{FBC063D6-E503-4F3E-99C3-EA0EF2659EC1}">
      <dsp:nvSpPr>
        <dsp:cNvPr id="0" name=""/>
        <dsp:cNvSpPr/>
      </dsp:nvSpPr>
      <dsp:spPr>
        <a:xfrm>
          <a:off x="0" y="1816127"/>
          <a:ext cx="1681599" cy="1681599"/>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l="33484" r="10018" b="4"/>
          <a:stretch/>
        </a:blipFill>
        <a:ln>
          <a:noFill/>
        </a:ln>
        <a:effectLst/>
      </dsp:spPr>
      <dsp:style>
        <a:lnRef idx="0">
          <a:scrgbClr r="0" g="0" b="0"/>
        </a:lnRef>
        <a:fillRef idx="3">
          <a:scrgbClr r="0" g="0" b="0"/>
        </a:fillRef>
        <a:effectRef idx="2">
          <a:scrgbClr r="0" g="0" b="0"/>
        </a:effectRef>
        <a:fontRef idx="minor">
          <a:schemeClr val="lt1"/>
        </a:fontRef>
      </dsp:style>
    </dsp:sp>
    <dsp:sp modelId="{EF1F4533-6968-419D-B43C-866BFB1E73B2}">
      <dsp:nvSpPr>
        <dsp:cNvPr id="0" name=""/>
        <dsp:cNvSpPr/>
      </dsp:nvSpPr>
      <dsp:spPr>
        <a:xfrm>
          <a:off x="1861599" y="1816127"/>
          <a:ext cx="5167674" cy="3461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en-US" sz="1800" kern="1200"/>
            <a:t>Collaborative Approach</a:t>
          </a:r>
        </a:p>
      </dsp:txBody>
      <dsp:txXfrm>
        <a:off x="1861599" y="1816127"/>
        <a:ext cx="5167674" cy="346182"/>
      </dsp:txXfrm>
    </dsp:sp>
    <dsp:sp modelId="{DF274CA0-C17A-454F-95C1-CC8703615455}">
      <dsp:nvSpPr>
        <dsp:cNvPr id="0" name=""/>
        <dsp:cNvSpPr/>
      </dsp:nvSpPr>
      <dsp:spPr>
        <a:xfrm>
          <a:off x="1861599" y="2162310"/>
          <a:ext cx="5167674" cy="13354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en-US" sz="1400" kern="1200"/>
            <a:t>Implementing a collaborative approach ensures that all voices are heard, leading to a more effective WRAP.</a:t>
          </a:r>
        </a:p>
      </dsp:txBody>
      <dsp:txXfrm>
        <a:off x="1861599" y="2162310"/>
        <a:ext cx="5167674" cy="1335417"/>
      </dsp:txXfrm>
    </dsp:sp>
    <dsp:sp modelId="{63D9A4F8-BA43-4597-BE10-5090112D490C}">
      <dsp:nvSpPr>
        <dsp:cNvPr id="0" name=""/>
        <dsp:cNvSpPr/>
      </dsp:nvSpPr>
      <dsp:spPr>
        <a:xfrm>
          <a:off x="0" y="3632255"/>
          <a:ext cx="1681599" cy="1681599"/>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l="15570" r="18927" b="-5"/>
          <a:stretch/>
        </a:blipFill>
        <a:ln>
          <a:noFill/>
        </a:ln>
        <a:effectLst/>
      </dsp:spPr>
      <dsp:style>
        <a:lnRef idx="0">
          <a:scrgbClr r="0" g="0" b="0"/>
        </a:lnRef>
        <a:fillRef idx="3">
          <a:scrgbClr r="0" g="0" b="0"/>
        </a:fillRef>
        <a:effectRef idx="2">
          <a:scrgbClr r="0" g="0" b="0"/>
        </a:effectRef>
        <a:fontRef idx="minor">
          <a:schemeClr val="lt1"/>
        </a:fontRef>
      </dsp:style>
    </dsp:sp>
    <dsp:sp modelId="{7FD7AC03-E141-4B55-8D5C-3EE3B6115621}">
      <dsp:nvSpPr>
        <dsp:cNvPr id="0" name=""/>
        <dsp:cNvSpPr/>
      </dsp:nvSpPr>
      <dsp:spPr>
        <a:xfrm>
          <a:off x="1861599" y="3632255"/>
          <a:ext cx="5167674" cy="3461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en-US" sz="1800" kern="1200"/>
            <a:t>Enhancing Effectiveness</a:t>
          </a:r>
        </a:p>
      </dsp:txBody>
      <dsp:txXfrm>
        <a:off x="1861599" y="3632255"/>
        <a:ext cx="5167674" cy="346182"/>
      </dsp:txXfrm>
    </dsp:sp>
    <dsp:sp modelId="{1F0202CA-6A24-4314-9FD7-6C1FA919CEAC}">
      <dsp:nvSpPr>
        <dsp:cNvPr id="0" name=""/>
        <dsp:cNvSpPr/>
      </dsp:nvSpPr>
      <dsp:spPr>
        <a:xfrm>
          <a:off x="1861599" y="3978438"/>
          <a:ext cx="5167674" cy="13354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en-US" sz="1400" kern="1200"/>
            <a:t>Incorporating feedback and experiences can significantly enhance the overall effectiveness of the action plan.</a:t>
          </a:r>
        </a:p>
      </dsp:txBody>
      <dsp:txXfrm>
        <a:off x="1861599" y="3978438"/>
        <a:ext cx="5167674" cy="133541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7F807B-6FDA-49B8-872B-39C666E5DB4D}">
      <dsp:nvSpPr>
        <dsp:cNvPr id="0" name=""/>
        <dsp:cNvSpPr/>
      </dsp:nvSpPr>
      <dsp:spPr>
        <a:xfrm>
          <a:off x="0" y="0"/>
          <a:ext cx="2512063" cy="6046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l" defTabSz="800100">
            <a:lnSpc>
              <a:spcPct val="100000"/>
            </a:lnSpc>
            <a:spcBef>
              <a:spcPct val="0"/>
            </a:spcBef>
            <a:spcAft>
              <a:spcPct val="35000"/>
            </a:spcAft>
            <a:buNone/>
            <a:defRPr b="1"/>
          </a:pPr>
          <a:r>
            <a:rPr lang="en-US" sz="1800" kern="1200"/>
            <a:t>Empowerment Through WRAP</a:t>
          </a:r>
        </a:p>
      </dsp:txBody>
      <dsp:txXfrm>
        <a:off x="0" y="0"/>
        <a:ext cx="2512063" cy="604600"/>
      </dsp:txXfrm>
    </dsp:sp>
    <dsp:sp modelId="{B39697A8-C43A-4DCA-A518-B6F530B95FCF}">
      <dsp:nvSpPr>
        <dsp:cNvPr id="0" name=""/>
        <dsp:cNvSpPr/>
      </dsp:nvSpPr>
      <dsp:spPr>
        <a:xfrm>
          <a:off x="0" y="604600"/>
          <a:ext cx="2512063" cy="19011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7780" rIns="17780" bIns="17780" numCol="1" spcCol="1270" anchor="t" anchorCtr="0">
          <a:noAutofit/>
        </a:bodyPr>
        <a:lstStyle/>
        <a:p>
          <a:pPr marL="0" lvl="0" indent="0" algn="l" defTabSz="622300">
            <a:lnSpc>
              <a:spcPct val="100000"/>
            </a:lnSpc>
            <a:spcBef>
              <a:spcPct val="0"/>
            </a:spcBef>
            <a:spcAft>
              <a:spcPct val="35000"/>
            </a:spcAft>
            <a:buNone/>
          </a:pPr>
          <a:r>
            <a:rPr lang="en-US" sz="1400" kern="1200"/>
            <a:t>The Wellness Recovery Action Plan empowers families to take charge of their wellness journey and recovery process.</a:t>
          </a:r>
        </a:p>
      </dsp:txBody>
      <dsp:txXfrm>
        <a:off x="0" y="604600"/>
        <a:ext cx="2512063" cy="1901100"/>
      </dsp:txXfrm>
    </dsp:sp>
    <dsp:sp modelId="{7CA08EFE-CBA3-4F2F-8430-6FE89450145A}">
      <dsp:nvSpPr>
        <dsp:cNvPr id="0" name=""/>
        <dsp:cNvSpPr/>
      </dsp:nvSpPr>
      <dsp:spPr>
        <a:xfrm>
          <a:off x="2763270" y="0"/>
          <a:ext cx="2512063" cy="6046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l" defTabSz="800100">
            <a:lnSpc>
              <a:spcPct val="100000"/>
            </a:lnSpc>
            <a:spcBef>
              <a:spcPct val="0"/>
            </a:spcBef>
            <a:spcAft>
              <a:spcPct val="35000"/>
            </a:spcAft>
            <a:buNone/>
            <a:defRPr b="1"/>
          </a:pPr>
          <a:r>
            <a:rPr lang="en-US" sz="1800" kern="1200"/>
            <a:t>Fostering Resilience</a:t>
          </a:r>
        </a:p>
      </dsp:txBody>
      <dsp:txXfrm>
        <a:off x="2763270" y="0"/>
        <a:ext cx="2512063" cy="604600"/>
      </dsp:txXfrm>
    </dsp:sp>
    <dsp:sp modelId="{B13A94CC-13D5-4C19-8FAD-76B87048E97B}">
      <dsp:nvSpPr>
        <dsp:cNvPr id="0" name=""/>
        <dsp:cNvSpPr/>
      </dsp:nvSpPr>
      <dsp:spPr>
        <a:xfrm>
          <a:off x="2763270" y="604600"/>
          <a:ext cx="2512063" cy="19011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7780" rIns="17780" bIns="17780" numCol="1" spcCol="1270" anchor="t" anchorCtr="0">
          <a:noAutofit/>
        </a:bodyPr>
        <a:lstStyle/>
        <a:p>
          <a:pPr marL="0" lvl="0" indent="0" algn="l" defTabSz="622300">
            <a:lnSpc>
              <a:spcPct val="100000"/>
            </a:lnSpc>
            <a:spcBef>
              <a:spcPct val="0"/>
            </a:spcBef>
            <a:spcAft>
              <a:spcPct val="35000"/>
            </a:spcAft>
            <a:buNone/>
          </a:pPr>
          <a:r>
            <a:rPr lang="en-US" sz="1400" kern="1200"/>
            <a:t>Implementing WRAP helps families foster resilience and cope with challenges more effectively.</a:t>
          </a:r>
        </a:p>
      </dsp:txBody>
      <dsp:txXfrm>
        <a:off x="2763270" y="604600"/>
        <a:ext cx="2512063" cy="1901100"/>
      </dsp:txXfrm>
    </dsp:sp>
    <dsp:sp modelId="{D132C51C-83A7-44A5-B3A8-FDDE7849569F}">
      <dsp:nvSpPr>
        <dsp:cNvPr id="0" name=""/>
        <dsp:cNvSpPr/>
      </dsp:nvSpPr>
      <dsp:spPr>
        <a:xfrm>
          <a:off x="5526540" y="0"/>
          <a:ext cx="2512063" cy="6046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l" defTabSz="800100">
            <a:lnSpc>
              <a:spcPct val="100000"/>
            </a:lnSpc>
            <a:spcBef>
              <a:spcPct val="0"/>
            </a:spcBef>
            <a:spcAft>
              <a:spcPct val="35000"/>
            </a:spcAft>
            <a:buNone/>
            <a:defRPr b="1"/>
          </a:pPr>
          <a:r>
            <a:rPr lang="en-US" sz="1800" kern="1200"/>
            <a:t>Improved Communication</a:t>
          </a:r>
        </a:p>
      </dsp:txBody>
      <dsp:txXfrm>
        <a:off x="5526540" y="0"/>
        <a:ext cx="2512063" cy="604600"/>
      </dsp:txXfrm>
    </dsp:sp>
    <dsp:sp modelId="{60AE0476-A9B4-4775-AC2C-B6FC814714A5}">
      <dsp:nvSpPr>
        <dsp:cNvPr id="0" name=""/>
        <dsp:cNvSpPr/>
      </dsp:nvSpPr>
      <dsp:spPr>
        <a:xfrm>
          <a:off x="5526540" y="604600"/>
          <a:ext cx="2512063" cy="19011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7780" rIns="17780" bIns="17780" numCol="1" spcCol="1270" anchor="t" anchorCtr="0">
          <a:noAutofit/>
        </a:bodyPr>
        <a:lstStyle/>
        <a:p>
          <a:pPr marL="0" lvl="0" indent="0" algn="l" defTabSz="622300">
            <a:lnSpc>
              <a:spcPct val="100000"/>
            </a:lnSpc>
            <a:spcBef>
              <a:spcPct val="0"/>
            </a:spcBef>
            <a:spcAft>
              <a:spcPct val="35000"/>
            </a:spcAft>
            <a:buNone/>
          </a:pPr>
          <a:r>
            <a:rPr lang="en-US" sz="1400" kern="1200"/>
            <a:t>WRAP encourages better communication among family members, leading to a more cohesive support system.</a:t>
          </a:r>
        </a:p>
      </dsp:txBody>
      <dsp:txXfrm>
        <a:off x="5526540" y="604600"/>
        <a:ext cx="2512063" cy="1901100"/>
      </dsp:txXfrm>
    </dsp:sp>
    <dsp:sp modelId="{D8106C0F-02C9-425F-AE31-E60D387AAB8A}">
      <dsp:nvSpPr>
        <dsp:cNvPr id="0" name=""/>
        <dsp:cNvSpPr/>
      </dsp:nvSpPr>
      <dsp:spPr>
        <a:xfrm>
          <a:off x="8289811" y="0"/>
          <a:ext cx="2512063" cy="6046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l" defTabSz="800100">
            <a:lnSpc>
              <a:spcPct val="100000"/>
            </a:lnSpc>
            <a:spcBef>
              <a:spcPct val="0"/>
            </a:spcBef>
            <a:spcAft>
              <a:spcPct val="35000"/>
            </a:spcAft>
            <a:buNone/>
            <a:defRPr b="1"/>
          </a:pPr>
          <a:r>
            <a:rPr lang="en-US" sz="1800" kern="1200"/>
            <a:t>Supportive Environment Creation</a:t>
          </a:r>
        </a:p>
      </dsp:txBody>
      <dsp:txXfrm>
        <a:off x="8289811" y="0"/>
        <a:ext cx="2512063" cy="604600"/>
      </dsp:txXfrm>
    </dsp:sp>
    <dsp:sp modelId="{BAEDAE35-48EC-4197-A568-92258715339D}">
      <dsp:nvSpPr>
        <dsp:cNvPr id="0" name=""/>
        <dsp:cNvSpPr/>
      </dsp:nvSpPr>
      <dsp:spPr>
        <a:xfrm>
          <a:off x="8289811" y="604600"/>
          <a:ext cx="2512063" cy="19011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7780" rIns="17780" bIns="17780" numCol="1" spcCol="1270" anchor="t" anchorCtr="0">
          <a:noAutofit/>
        </a:bodyPr>
        <a:lstStyle/>
        <a:p>
          <a:pPr marL="0" lvl="0" indent="0" algn="l" defTabSz="622300">
            <a:lnSpc>
              <a:spcPct val="100000"/>
            </a:lnSpc>
            <a:spcBef>
              <a:spcPct val="0"/>
            </a:spcBef>
            <a:spcAft>
              <a:spcPct val="35000"/>
            </a:spcAft>
            <a:buNone/>
          </a:pPr>
          <a:r>
            <a:rPr lang="en-US" sz="1400" kern="1200"/>
            <a:t>Families can create an environment that promotes wellness and support for every member.</a:t>
          </a:r>
        </a:p>
      </dsp:txBody>
      <dsp:txXfrm>
        <a:off x="8289811" y="604600"/>
        <a:ext cx="2512063" cy="1901100"/>
      </dsp:txXfrm>
    </dsp:sp>
  </dsp:spTree>
</dsp:drawing>
</file>

<file path=ppt/diagrams/layout1.xml><?xml version="1.0" encoding="utf-8"?>
<dgm:layoutDef xmlns:dgm="http://schemas.openxmlformats.org/drawingml/2006/diagram" xmlns:a="http://schemas.openxmlformats.org/drawingml/2006/main" uniqueId="urn:microsoft.com/office/officeart/2024/3/layout/verticalVisualTextBlock1">
  <dgm:title val="Vertical Visual Text Blocks"/>
  <dgm:desc val="Pictures with short bits of text with formatted headers. Use as an easier-to-read alternative to a bulleted list."/>
  <dgm:catLst>
    <dgm:cat type="picture" pri="1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Root">
    <dgm:varLst>
      <dgm:dir/>
      <dgm:resizeHandles val="exact"/>
    </dgm:varLst>
    <dgm:choose name="BasedOnLanguageDirection">
      <dgm:if name="LeftToRight" func="var" arg="dir" op="equ" val="norm">
        <dgm:alg type="lin">
          <dgm:param type="linDir" val="fromT"/>
          <dgm:param type="vertAlign" val="t"/>
          <dgm:param type="horzAlign" val="l"/>
        </dgm:alg>
      </dgm:if>
      <dgm:else name="RightToLeft">
        <dgm:alg type="lin">
          <dgm:param type="linDir" val="fromT"/>
          <dgm:param type="vertAlign" val="t"/>
          <dgm:param type="horzAlign" val="r"/>
        </dgm:alg>
      </dgm:else>
    </dgm:choose>
    <dgm:presOf/>
    <dgm:constrLst>
      <dgm:constr type="primFontSz" for="des" forName="Subtitle" op="equ" val="18"/>
      <dgm:constr type="primFontSz" for="des" forName="Description" refType="primFontSz" refFor="des" refForName="Subtitle" op="equ" fact="0.77"/>
      <dgm:constr type="w" for="ch" forName="Composite" refType="w"/>
      <dgm:constr type="h" for="ch" forName="Composite" refType="h"/>
      <dgm:constr type="h" for="ch" forName="sibTrans" refType="h" refFor="ch" refForName="Composite" fact="0.08"/>
      <dgm:constr type="sp" refType="w" refFor="ch" refForName="Composite" op="equ" fact="0.1"/>
    </dgm:constrLst>
    <dgm:ruleLst/>
    <dgm:forEach name="DirectChildrenOfRoot" axis="ch" ptType="node">
      <dgm:layoutNode name="Composite">
        <dgm:alg type="composite"/>
        <dgm:shape xmlns:r="http://schemas.openxmlformats.org/officeDocument/2006/relationships" r:blip="">
          <dgm:adjLst/>
        </dgm:shape>
        <dgm:presOf/>
        <dgm:constrLst>
          <dgm:constr type="w" for="ch" forName="Picture" refType="w" fact="0.335"/>
          <dgm:constr type="h" for="ch" forName="Picture" refType="w" refFor="ch" refForName="Picture" op="equ"/>
          <dgm:constr type="h" for="ch" forName="Picture" refType="h" op="lte"/>
          <dgm:constr type="l" for="ch" forName="Subtitle" refType="r" refFor="ch" refForName="Picture"/>
          <dgm:constr type="lOff" for="ch" forName="Subtitle" val="5"/>
          <dgm:constr type="h" for="ch" forName="Subtitle" refType="h" fact="0.1"/>
          <dgm:constr type="t" for="ch" forName="Description" refType="b" refFor="ch" refForName="Subtitle"/>
          <dgm:constr type="l" for="ch" forName="Description" refType="r" refFor="ch" refForName="Picture"/>
          <dgm:constr type="lOff" for="ch" forName="Description" val="5"/>
        </dgm:constrLst>
        <dgm:ruleLst/>
        <dgm:layoutNode name="Picture" styleLbl="node1">
          <dgm:alg type="sp"/>
          <dgm:shape xmlns:r="http://schemas.openxmlformats.org/officeDocument/2006/relationships" type="rect" r:blip="" blipPhldr="1">
            <dgm:adjLst/>
          </dgm:shape>
          <dgm:presOf/>
          <dgm:constrLst/>
          <dgm:ruleLst/>
        </dgm:layoutNode>
        <dgm:layoutNode name="Subtitle" styleLbl="revTx">
          <dgm:varLst>
            <dgm:chMax val="0"/>
            <dgm:bulletEnabled/>
          </dgm:varLst>
          <dgm:alg type="tx">
            <dgm:param type="parTxLTRAlign" val="l"/>
            <dgm:param type="parTxRTLAlign" val="r"/>
            <dgm:param type="txAnchorVert" val="t"/>
          </dgm:alg>
          <dgm:shape xmlns:r="http://schemas.openxmlformats.org/officeDocument/2006/relationships" type="rect" r:blip="">
            <dgm:adjLst/>
          </dgm:shape>
          <dgm:presOf axis="self"/>
          <dgm:choose name="SubtitleConstraintsBasedOnLanguageDirection">
            <dgm:if name="SubtitleIsLeftToRight" func="var" arg="dir" op="equ" val="norm">
              <dgm:constrLst>
                <dgm:constr type="h" refType="w" op="lte" fact="0.4"/>
                <dgm:constr type="lMarg"/>
                <dgm:constr type="rMarg" refType="primFontSz" fact="0.1"/>
                <dgm:constr type="tMarg" refType="primFontSz" fact="0.1"/>
                <dgm:constr type="bMarg" refType="primFontSz" fact="0.1"/>
              </dgm:constrLst>
            </dgm:if>
            <dgm:else name="SubtitleIsRightToLeft">
              <dgm:constrLst>
                <dgm:constr type="h" refType="w" op="lte" fact="0.4"/>
                <dgm:constr type="rMarg"/>
                <dgm:constr type="lMarg" refType="primFontSz" fact="0.1"/>
                <dgm:constr type="tMarg" refType="primFontSz" fact="0.1"/>
                <dgm:constr type="bMarg" refType="primFontSz" fact="0.1"/>
              </dgm:constrLst>
            </dgm:else>
          </dgm:choose>
          <dgm:ruleLst>
            <dgm:rule type="h" val="INF" fact="NaN" max="NaN"/>
            <dgm:rule type="primFontSz" val="5" fact="NaN" max="NaN"/>
          </dgm:ruleLst>
        </dgm:layoutNode>
        <dgm:layoutNode name="Description" styleLbl="revTx">
          <dgm:varLst>
            <dgm:bulletEnabled/>
          </dgm:varLst>
          <dgm:alg type="tx">
            <dgm:param type="parTxLTRAlign" val="l"/>
            <dgm:param type="parTxRTLAlign" val="r"/>
            <dgm:param type="txAnchorVert" val="t"/>
          </dgm:alg>
          <dgm:shape xmlns:r="http://schemas.openxmlformats.org/officeDocument/2006/relationships" type="rect" r:blip="">
            <dgm:adjLst/>
          </dgm:shape>
          <dgm:presOf axis="des" ptType="node"/>
          <dgm:choose name="DescriptionConstraintsBasedOnLanguageDirection">
            <dgm:if name="DescriptionIsLeftToRight" func="var" arg="dir" op="equ" val="norm">
              <dgm:constrLst>
                <dgm:constr type="lMarg"/>
                <dgm:constr type="rMarg" refType="primFontSz" fact="0.1"/>
                <dgm:constr type="tMarg" refType="primFontSz" fact="0.1"/>
                <dgm:constr type="bMarg" refType="primFontSz" fact="0.1"/>
              </dgm:constrLst>
            </dgm:if>
            <dgm:else name="DescriptionIsRightToLeft">
              <dgm:constrLst>
                <dgm:constr type="lMarg" refType="primFontSz" fact="0.1"/>
                <dgm:constr type="rMarg"/>
                <dgm:constr type="tMarg" refType="primFontSz" fact="0.1"/>
                <dgm:constr type="bMarg" refType="primFontSz" fact="0.1"/>
              </dgm:constrLst>
            </dgm:else>
          </dgm:choose>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24/3/layout/verticalVisualTextBlock1">
  <dgm:title val="Vertical Visual Text Blocks"/>
  <dgm:desc val="Pictures with short bits of text with formatted headers. Use as an easier-to-read alternative to a bulleted list."/>
  <dgm:catLst>
    <dgm:cat type="picture" pri="1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Root">
    <dgm:varLst>
      <dgm:dir/>
      <dgm:resizeHandles val="exact"/>
    </dgm:varLst>
    <dgm:choose name="BasedOnLanguageDirection">
      <dgm:if name="LeftToRight" func="var" arg="dir" op="equ" val="norm">
        <dgm:alg type="lin">
          <dgm:param type="linDir" val="fromT"/>
          <dgm:param type="vertAlign" val="t"/>
          <dgm:param type="horzAlign" val="l"/>
        </dgm:alg>
      </dgm:if>
      <dgm:else name="RightToLeft">
        <dgm:alg type="lin">
          <dgm:param type="linDir" val="fromT"/>
          <dgm:param type="vertAlign" val="t"/>
          <dgm:param type="horzAlign" val="r"/>
        </dgm:alg>
      </dgm:else>
    </dgm:choose>
    <dgm:presOf/>
    <dgm:constrLst>
      <dgm:constr type="primFontSz" for="des" forName="Subtitle" op="equ" val="18"/>
      <dgm:constr type="primFontSz" for="des" forName="Description" refType="primFontSz" refFor="des" refForName="Subtitle" op="equ" fact="0.77"/>
      <dgm:constr type="w" for="ch" forName="Composite" refType="w"/>
      <dgm:constr type="h" for="ch" forName="Composite" refType="h"/>
      <dgm:constr type="h" for="ch" forName="sibTrans" refType="h" refFor="ch" refForName="Composite" fact="0.08"/>
      <dgm:constr type="sp" refType="w" refFor="ch" refForName="Composite" op="equ" fact="0.1"/>
    </dgm:constrLst>
    <dgm:ruleLst/>
    <dgm:forEach name="DirectChildrenOfRoot" axis="ch" ptType="node">
      <dgm:layoutNode name="Composite">
        <dgm:alg type="composite"/>
        <dgm:shape xmlns:r="http://schemas.openxmlformats.org/officeDocument/2006/relationships" r:blip="">
          <dgm:adjLst/>
        </dgm:shape>
        <dgm:presOf/>
        <dgm:constrLst>
          <dgm:constr type="w" for="ch" forName="Picture" refType="w" fact="0.335"/>
          <dgm:constr type="h" for="ch" forName="Picture" refType="w" refFor="ch" refForName="Picture" op="equ"/>
          <dgm:constr type="h" for="ch" forName="Picture" refType="h" op="lte"/>
          <dgm:constr type="l" for="ch" forName="Subtitle" refType="r" refFor="ch" refForName="Picture"/>
          <dgm:constr type="lOff" for="ch" forName="Subtitle" val="5"/>
          <dgm:constr type="h" for="ch" forName="Subtitle" refType="h" fact="0.1"/>
          <dgm:constr type="t" for="ch" forName="Description" refType="b" refFor="ch" refForName="Subtitle"/>
          <dgm:constr type="l" for="ch" forName="Description" refType="r" refFor="ch" refForName="Picture"/>
          <dgm:constr type="lOff" for="ch" forName="Description" val="5"/>
        </dgm:constrLst>
        <dgm:ruleLst/>
        <dgm:layoutNode name="Picture" styleLbl="node1">
          <dgm:alg type="sp"/>
          <dgm:shape xmlns:r="http://schemas.openxmlformats.org/officeDocument/2006/relationships" type="rect" r:blip="" blipPhldr="1">
            <dgm:adjLst/>
          </dgm:shape>
          <dgm:presOf/>
          <dgm:constrLst/>
          <dgm:ruleLst/>
        </dgm:layoutNode>
        <dgm:layoutNode name="Subtitle" styleLbl="revTx">
          <dgm:varLst>
            <dgm:chMax val="0"/>
            <dgm:bulletEnabled/>
          </dgm:varLst>
          <dgm:alg type="tx">
            <dgm:param type="parTxLTRAlign" val="l"/>
            <dgm:param type="parTxRTLAlign" val="r"/>
            <dgm:param type="txAnchorVert" val="t"/>
          </dgm:alg>
          <dgm:shape xmlns:r="http://schemas.openxmlformats.org/officeDocument/2006/relationships" type="rect" r:blip="">
            <dgm:adjLst/>
          </dgm:shape>
          <dgm:presOf axis="self"/>
          <dgm:choose name="SubtitleConstraintsBasedOnLanguageDirection">
            <dgm:if name="SubtitleIsLeftToRight" func="var" arg="dir" op="equ" val="norm">
              <dgm:constrLst>
                <dgm:constr type="h" refType="w" op="lte" fact="0.4"/>
                <dgm:constr type="lMarg"/>
                <dgm:constr type="rMarg" refType="primFontSz" fact="0.1"/>
                <dgm:constr type="tMarg" refType="primFontSz" fact="0.1"/>
                <dgm:constr type="bMarg" refType="primFontSz" fact="0.1"/>
              </dgm:constrLst>
            </dgm:if>
            <dgm:else name="SubtitleIsRightToLeft">
              <dgm:constrLst>
                <dgm:constr type="h" refType="w" op="lte" fact="0.4"/>
                <dgm:constr type="rMarg"/>
                <dgm:constr type="lMarg" refType="primFontSz" fact="0.1"/>
                <dgm:constr type="tMarg" refType="primFontSz" fact="0.1"/>
                <dgm:constr type="bMarg" refType="primFontSz" fact="0.1"/>
              </dgm:constrLst>
            </dgm:else>
          </dgm:choose>
          <dgm:ruleLst>
            <dgm:rule type="h" val="INF" fact="NaN" max="NaN"/>
            <dgm:rule type="primFontSz" val="5" fact="NaN" max="NaN"/>
          </dgm:ruleLst>
        </dgm:layoutNode>
        <dgm:layoutNode name="Description" styleLbl="revTx">
          <dgm:varLst>
            <dgm:bulletEnabled/>
          </dgm:varLst>
          <dgm:alg type="tx">
            <dgm:param type="parTxLTRAlign" val="l"/>
            <dgm:param type="parTxRTLAlign" val="r"/>
            <dgm:param type="txAnchorVert" val="t"/>
          </dgm:alg>
          <dgm:shape xmlns:r="http://schemas.openxmlformats.org/officeDocument/2006/relationships" type="rect" r:blip="">
            <dgm:adjLst/>
          </dgm:shape>
          <dgm:presOf axis="des" ptType="node"/>
          <dgm:choose name="DescriptionConstraintsBasedOnLanguageDirection">
            <dgm:if name="DescriptionIsLeftToRight" func="var" arg="dir" op="equ" val="norm">
              <dgm:constrLst>
                <dgm:constr type="lMarg"/>
                <dgm:constr type="rMarg" refType="primFontSz" fact="0.1"/>
                <dgm:constr type="tMarg" refType="primFontSz" fact="0.1"/>
                <dgm:constr type="bMarg" refType="primFontSz" fact="0.1"/>
              </dgm:constrLst>
            </dgm:if>
            <dgm:else name="DescriptionIsRightToLeft">
              <dgm:constrLst>
                <dgm:constr type="lMarg" refType="primFontSz" fact="0.1"/>
                <dgm:constr type="rMarg"/>
                <dgm:constr type="tMarg" refType="primFontSz" fact="0.1"/>
                <dgm:constr type="bMarg" refType="primFontSz" fact="0.1"/>
              </dgm:constrLst>
            </dgm:else>
          </dgm:choose>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24/3/layout/verticalVisualTextBlock1">
  <dgm:title val="Vertical Visual Text Blocks"/>
  <dgm:desc val="Pictures with short bits of text with formatted headers. Use as an easier-to-read alternative to a bulleted list."/>
  <dgm:catLst>
    <dgm:cat type="picture" pri="1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Root">
    <dgm:varLst>
      <dgm:dir/>
      <dgm:resizeHandles val="exact"/>
    </dgm:varLst>
    <dgm:choose name="BasedOnLanguageDirection">
      <dgm:if name="LeftToRight" func="var" arg="dir" op="equ" val="norm">
        <dgm:alg type="lin">
          <dgm:param type="linDir" val="fromT"/>
          <dgm:param type="vertAlign" val="t"/>
          <dgm:param type="horzAlign" val="l"/>
        </dgm:alg>
      </dgm:if>
      <dgm:else name="RightToLeft">
        <dgm:alg type="lin">
          <dgm:param type="linDir" val="fromT"/>
          <dgm:param type="vertAlign" val="t"/>
          <dgm:param type="horzAlign" val="r"/>
        </dgm:alg>
      </dgm:else>
    </dgm:choose>
    <dgm:presOf/>
    <dgm:constrLst>
      <dgm:constr type="primFontSz" for="des" forName="Subtitle" op="equ" val="18"/>
      <dgm:constr type="primFontSz" for="des" forName="Description" refType="primFontSz" refFor="des" refForName="Subtitle" op="equ" fact="0.77"/>
      <dgm:constr type="w" for="ch" forName="Composite" refType="w"/>
      <dgm:constr type="h" for="ch" forName="Composite" refType="h"/>
      <dgm:constr type="h" for="ch" forName="sibTrans" refType="h" refFor="ch" refForName="Composite" fact="0.08"/>
      <dgm:constr type="sp" refType="w" refFor="ch" refForName="Composite" op="equ" fact="0.1"/>
    </dgm:constrLst>
    <dgm:ruleLst/>
    <dgm:forEach name="DirectChildrenOfRoot" axis="ch" ptType="node">
      <dgm:layoutNode name="Composite">
        <dgm:alg type="composite"/>
        <dgm:shape xmlns:r="http://schemas.openxmlformats.org/officeDocument/2006/relationships" r:blip="">
          <dgm:adjLst/>
        </dgm:shape>
        <dgm:presOf/>
        <dgm:constrLst>
          <dgm:constr type="w" for="ch" forName="Picture" refType="w" fact="0.335"/>
          <dgm:constr type="h" for="ch" forName="Picture" refType="w" refFor="ch" refForName="Picture" op="equ"/>
          <dgm:constr type="h" for="ch" forName="Picture" refType="h" op="lte"/>
          <dgm:constr type="l" for="ch" forName="Subtitle" refType="r" refFor="ch" refForName="Picture"/>
          <dgm:constr type="lOff" for="ch" forName="Subtitle" val="5"/>
          <dgm:constr type="h" for="ch" forName="Subtitle" refType="h" fact="0.1"/>
          <dgm:constr type="t" for="ch" forName="Description" refType="b" refFor="ch" refForName="Subtitle"/>
          <dgm:constr type="l" for="ch" forName="Description" refType="r" refFor="ch" refForName="Picture"/>
          <dgm:constr type="lOff" for="ch" forName="Description" val="5"/>
        </dgm:constrLst>
        <dgm:ruleLst/>
        <dgm:layoutNode name="Picture" styleLbl="node1">
          <dgm:alg type="sp"/>
          <dgm:shape xmlns:r="http://schemas.openxmlformats.org/officeDocument/2006/relationships" type="rect" r:blip="" blipPhldr="1">
            <dgm:adjLst/>
          </dgm:shape>
          <dgm:presOf/>
          <dgm:constrLst/>
          <dgm:ruleLst/>
        </dgm:layoutNode>
        <dgm:layoutNode name="Subtitle" styleLbl="revTx">
          <dgm:varLst>
            <dgm:chMax val="0"/>
            <dgm:bulletEnabled/>
          </dgm:varLst>
          <dgm:alg type="tx">
            <dgm:param type="parTxLTRAlign" val="l"/>
            <dgm:param type="parTxRTLAlign" val="r"/>
            <dgm:param type="txAnchorVert" val="t"/>
          </dgm:alg>
          <dgm:shape xmlns:r="http://schemas.openxmlformats.org/officeDocument/2006/relationships" type="rect" r:blip="">
            <dgm:adjLst/>
          </dgm:shape>
          <dgm:presOf axis="self"/>
          <dgm:choose name="SubtitleConstraintsBasedOnLanguageDirection">
            <dgm:if name="SubtitleIsLeftToRight" func="var" arg="dir" op="equ" val="norm">
              <dgm:constrLst>
                <dgm:constr type="h" refType="w" op="lte" fact="0.4"/>
                <dgm:constr type="lMarg"/>
                <dgm:constr type="rMarg" refType="primFontSz" fact="0.1"/>
                <dgm:constr type="tMarg" refType="primFontSz" fact="0.1"/>
                <dgm:constr type="bMarg" refType="primFontSz" fact="0.1"/>
              </dgm:constrLst>
            </dgm:if>
            <dgm:else name="SubtitleIsRightToLeft">
              <dgm:constrLst>
                <dgm:constr type="h" refType="w" op="lte" fact="0.4"/>
                <dgm:constr type="rMarg"/>
                <dgm:constr type="lMarg" refType="primFontSz" fact="0.1"/>
                <dgm:constr type="tMarg" refType="primFontSz" fact="0.1"/>
                <dgm:constr type="bMarg" refType="primFontSz" fact="0.1"/>
              </dgm:constrLst>
            </dgm:else>
          </dgm:choose>
          <dgm:ruleLst>
            <dgm:rule type="h" val="INF" fact="NaN" max="NaN"/>
            <dgm:rule type="primFontSz" val="5" fact="NaN" max="NaN"/>
          </dgm:ruleLst>
        </dgm:layoutNode>
        <dgm:layoutNode name="Description" styleLbl="revTx">
          <dgm:varLst>
            <dgm:bulletEnabled/>
          </dgm:varLst>
          <dgm:alg type="tx">
            <dgm:param type="parTxLTRAlign" val="l"/>
            <dgm:param type="parTxRTLAlign" val="r"/>
            <dgm:param type="txAnchorVert" val="t"/>
          </dgm:alg>
          <dgm:shape xmlns:r="http://schemas.openxmlformats.org/officeDocument/2006/relationships" type="rect" r:blip="">
            <dgm:adjLst/>
          </dgm:shape>
          <dgm:presOf axis="des" ptType="node"/>
          <dgm:choose name="DescriptionConstraintsBasedOnLanguageDirection">
            <dgm:if name="DescriptionIsLeftToRight" func="var" arg="dir" op="equ" val="norm">
              <dgm:constrLst>
                <dgm:constr type="lMarg"/>
                <dgm:constr type="rMarg" refType="primFontSz" fact="0.1"/>
                <dgm:constr type="tMarg" refType="primFontSz" fact="0.1"/>
                <dgm:constr type="bMarg" refType="primFontSz" fact="0.1"/>
              </dgm:constrLst>
            </dgm:if>
            <dgm:else name="DescriptionIsRightToLeft">
              <dgm:constrLst>
                <dgm:constr type="lMarg" refType="primFontSz" fact="0.1"/>
                <dgm:constr type="rMarg"/>
                <dgm:constr type="tMarg" refType="primFontSz" fact="0.1"/>
                <dgm:constr type="bMarg" refType="primFontSz" fact="0.1"/>
              </dgm:constrLst>
            </dgm:else>
          </dgm:choose>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24/3/layout/verticalVisualTextBlock1">
  <dgm:title val="Vertical Visual Text Blocks"/>
  <dgm:desc val="Pictures with short bits of text with formatted headers. Use as an easier-to-read alternative to a bulleted list."/>
  <dgm:catLst>
    <dgm:cat type="picture" pri="1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Root">
    <dgm:varLst>
      <dgm:dir/>
      <dgm:resizeHandles val="exact"/>
    </dgm:varLst>
    <dgm:choose name="BasedOnLanguageDirection">
      <dgm:if name="LeftToRight" func="var" arg="dir" op="equ" val="norm">
        <dgm:alg type="lin">
          <dgm:param type="linDir" val="fromT"/>
          <dgm:param type="vertAlign" val="t"/>
          <dgm:param type="horzAlign" val="l"/>
        </dgm:alg>
      </dgm:if>
      <dgm:else name="RightToLeft">
        <dgm:alg type="lin">
          <dgm:param type="linDir" val="fromT"/>
          <dgm:param type="vertAlign" val="t"/>
          <dgm:param type="horzAlign" val="r"/>
        </dgm:alg>
      </dgm:else>
    </dgm:choose>
    <dgm:presOf/>
    <dgm:constrLst>
      <dgm:constr type="primFontSz" for="des" forName="Subtitle" op="equ" val="18"/>
      <dgm:constr type="primFontSz" for="des" forName="Description" refType="primFontSz" refFor="des" refForName="Subtitle" op="equ" fact="0.77"/>
      <dgm:constr type="w" for="ch" forName="Composite" refType="w"/>
      <dgm:constr type="h" for="ch" forName="Composite" refType="h"/>
      <dgm:constr type="h" for="ch" forName="sibTrans" refType="h" refFor="ch" refForName="Composite" fact="0.08"/>
      <dgm:constr type="sp" refType="w" refFor="ch" refForName="Composite" op="equ" fact="0.1"/>
    </dgm:constrLst>
    <dgm:ruleLst/>
    <dgm:forEach name="DirectChildrenOfRoot" axis="ch" ptType="node">
      <dgm:layoutNode name="Composite">
        <dgm:alg type="composite"/>
        <dgm:shape xmlns:r="http://schemas.openxmlformats.org/officeDocument/2006/relationships" r:blip="">
          <dgm:adjLst/>
        </dgm:shape>
        <dgm:presOf/>
        <dgm:constrLst>
          <dgm:constr type="w" for="ch" forName="Picture" refType="w" fact="0.335"/>
          <dgm:constr type="h" for="ch" forName="Picture" refType="w" refFor="ch" refForName="Picture" op="equ"/>
          <dgm:constr type="h" for="ch" forName="Picture" refType="h" op="lte"/>
          <dgm:constr type="l" for="ch" forName="Subtitle" refType="r" refFor="ch" refForName="Picture"/>
          <dgm:constr type="lOff" for="ch" forName="Subtitle" val="5"/>
          <dgm:constr type="h" for="ch" forName="Subtitle" refType="h" fact="0.1"/>
          <dgm:constr type="t" for="ch" forName="Description" refType="b" refFor="ch" refForName="Subtitle"/>
          <dgm:constr type="l" for="ch" forName="Description" refType="r" refFor="ch" refForName="Picture"/>
          <dgm:constr type="lOff" for="ch" forName="Description" val="5"/>
        </dgm:constrLst>
        <dgm:ruleLst/>
        <dgm:layoutNode name="Picture" styleLbl="node1">
          <dgm:alg type="sp"/>
          <dgm:shape xmlns:r="http://schemas.openxmlformats.org/officeDocument/2006/relationships" type="rect" r:blip="" blipPhldr="1">
            <dgm:adjLst/>
          </dgm:shape>
          <dgm:presOf/>
          <dgm:constrLst/>
          <dgm:ruleLst/>
        </dgm:layoutNode>
        <dgm:layoutNode name="Subtitle" styleLbl="revTx">
          <dgm:varLst>
            <dgm:chMax val="0"/>
            <dgm:bulletEnabled/>
          </dgm:varLst>
          <dgm:alg type="tx">
            <dgm:param type="parTxLTRAlign" val="l"/>
            <dgm:param type="parTxRTLAlign" val="r"/>
            <dgm:param type="txAnchorVert" val="t"/>
          </dgm:alg>
          <dgm:shape xmlns:r="http://schemas.openxmlformats.org/officeDocument/2006/relationships" type="rect" r:blip="">
            <dgm:adjLst/>
          </dgm:shape>
          <dgm:presOf axis="self"/>
          <dgm:choose name="SubtitleConstraintsBasedOnLanguageDirection">
            <dgm:if name="SubtitleIsLeftToRight" func="var" arg="dir" op="equ" val="norm">
              <dgm:constrLst>
                <dgm:constr type="h" refType="w" op="lte" fact="0.4"/>
                <dgm:constr type="lMarg"/>
                <dgm:constr type="rMarg" refType="primFontSz" fact="0.1"/>
                <dgm:constr type="tMarg" refType="primFontSz" fact="0.1"/>
                <dgm:constr type="bMarg" refType="primFontSz" fact="0.1"/>
              </dgm:constrLst>
            </dgm:if>
            <dgm:else name="SubtitleIsRightToLeft">
              <dgm:constrLst>
                <dgm:constr type="h" refType="w" op="lte" fact="0.4"/>
                <dgm:constr type="rMarg"/>
                <dgm:constr type="lMarg" refType="primFontSz" fact="0.1"/>
                <dgm:constr type="tMarg" refType="primFontSz" fact="0.1"/>
                <dgm:constr type="bMarg" refType="primFontSz" fact="0.1"/>
              </dgm:constrLst>
            </dgm:else>
          </dgm:choose>
          <dgm:ruleLst>
            <dgm:rule type="h" val="INF" fact="NaN" max="NaN"/>
            <dgm:rule type="primFontSz" val="5" fact="NaN" max="NaN"/>
          </dgm:ruleLst>
        </dgm:layoutNode>
        <dgm:layoutNode name="Description" styleLbl="revTx">
          <dgm:varLst>
            <dgm:bulletEnabled/>
          </dgm:varLst>
          <dgm:alg type="tx">
            <dgm:param type="parTxLTRAlign" val="l"/>
            <dgm:param type="parTxRTLAlign" val="r"/>
            <dgm:param type="txAnchorVert" val="t"/>
          </dgm:alg>
          <dgm:shape xmlns:r="http://schemas.openxmlformats.org/officeDocument/2006/relationships" type="rect" r:blip="">
            <dgm:adjLst/>
          </dgm:shape>
          <dgm:presOf axis="des" ptType="node"/>
          <dgm:choose name="DescriptionConstraintsBasedOnLanguageDirection">
            <dgm:if name="DescriptionIsLeftToRight" func="var" arg="dir" op="equ" val="norm">
              <dgm:constrLst>
                <dgm:constr type="lMarg"/>
                <dgm:constr type="rMarg" refType="primFontSz" fact="0.1"/>
                <dgm:constr type="tMarg" refType="primFontSz" fact="0.1"/>
                <dgm:constr type="bMarg" refType="primFontSz" fact="0.1"/>
              </dgm:constrLst>
            </dgm:if>
            <dgm:else name="DescriptionIsRightToLeft">
              <dgm:constrLst>
                <dgm:constr type="lMarg" refType="primFontSz" fact="0.1"/>
                <dgm:constr type="rMarg"/>
                <dgm:constr type="tMarg" refType="primFontSz" fact="0.1"/>
                <dgm:constr type="bMarg" refType="primFontSz" fact="0.1"/>
              </dgm:constrLst>
            </dgm:else>
          </dgm:choose>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24/3/layout/hArchList1">
  <dgm:title val="Horizontal Text Blocks"/>
  <dgm:desc val="Short bits of text with formatted headers. Use as an easier-to-read alternative to a bulleted list."/>
  <dgm:catLst>
    <dgm:cat type="list" pri="100"/>
    <dgm:cat type="timeline" pri="500"/>
    <dgm:cat type="process" pri="6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vertAlign" val="t"/>
          <dgm:param type="horzAlign" val="l"/>
        </dgm:alg>
      </dgm:if>
      <dgm:else name="Name3">
        <dgm:alg type="lin">
          <dgm:param type="vertAlign" val="t"/>
          <dgm:param type="horzAlign" val="r"/>
        </dgm:alg>
      </dgm:else>
    </dgm:choose>
    <dgm:presOf/>
    <dgm:constrLst>
      <dgm:constr type="primFontSz" for="des" forName="pictRect" op="equ" val="18"/>
      <dgm:constr type="primFontSz" for="des" forName="textRect" refType="primFontSz" refFor="des" refForName="pictRect" op="equ" fact="0.77"/>
      <dgm:constr type="w" for="ch" forName="compNode" refType="w"/>
      <dgm:constr type="h" for="ch" forName="compNode" refType="h"/>
      <dgm:constr type="h" for="des" forName="pictRect" op="equ"/>
      <dgm:constr type="h" for="des" forName="pictRect" refType="primFontSz" refFor="des" refForName="pictRect" fact="3"/>
      <dgm:constr type="w" for="ch" ptType="sibTrans" refType="w" refFor="ch" refForName="compNode" op="equ" fact="0.1"/>
      <dgm:constr type="sp" refType="w" refFor="ch" refForName="compNode" op="equ" fact="0.1"/>
    </dgm:constrLst>
    <dgm:ruleLst/>
    <dgm:forEach name="Name4" axis="ch" ptType="node" cnt="20">
      <dgm:layoutNode name="compNode">
        <dgm:alg type="composite"/>
        <dgm:shape xmlns:r="http://schemas.openxmlformats.org/officeDocument/2006/relationships" r:blip="">
          <dgm:adjLst/>
        </dgm:shape>
        <dgm:presOf axis="self"/>
        <dgm:constrLst>
          <dgm:constr type="h" for="ch" forName="pictRect" refType="h" fact="0.1"/>
          <dgm:constr type="l" for="ch" forName="pictRect"/>
          <dgm:constr type="t" for="ch" forName="pictRect"/>
          <dgm:constr type="l" for="ch" forName="textRect"/>
          <dgm:constr type="t" for="ch" forName="textRect" refType="b" refFor="ch" refForName="pictRect"/>
        </dgm:constrLst>
        <dgm:ruleLst/>
        <dgm:layoutNode name="pictRect" styleLbl="revTx">
          <dgm:varLst>
            <dgm:chMax val="0"/>
            <dgm:bulletEnabled/>
          </dgm:varLst>
          <dgm:alg type="tx">
            <dgm:param type="parTxLTRAlign" val="l"/>
            <dgm:param type="parTxRTLAlign" val="r"/>
            <dgm:param type="txAnchorVert" val="t"/>
          </dgm:alg>
          <dgm:shape xmlns:r="http://schemas.openxmlformats.org/officeDocument/2006/relationships" type="rect" r:blip="">
            <dgm:adjLst/>
          </dgm:shape>
          <dgm:presOf axis="self"/>
          <dgm:choose name="choosePictRectConstraints">
            <dgm:if name="ifPictRectConstraints" func="var" arg="dir" op="equ" val="norm">
              <dgm:constrLst>
                <dgm:constr type="h" refType="w" op="lte" fact="0.4"/>
                <dgm:constr type="lMarg" val="10.8"/>
                <dgm:constr type="rMarg" refType="primFontSz" fact="0.1"/>
                <dgm:constr type="tMarg" refType="primFontSz" fact="0.1"/>
                <dgm:constr type="bMarg" refType="primFontSz" fact="0.1"/>
              </dgm:constrLst>
            </dgm:if>
            <dgm:else name="elsePictRectConstraints">
              <dgm:constrLst>
                <dgm:constr type="lMarg" refType="primFontSz" fact="0.1"/>
                <dgm:constr type="rMarg" val="10.8"/>
                <dgm:constr type="tMarg" refType="primFontSz" fact="0.1"/>
                <dgm:constr type="bMarg" refType="primFontSz" fact="0.1"/>
              </dgm:constrLst>
            </dgm:else>
          </dgm:choose>
          <dgm:ruleLst>
            <dgm:rule type="h" val="INF" fact="NaN" max="NaN"/>
            <dgm:rule type="primFontSz" val="5" fact="NaN" max="NaN"/>
          </dgm:ruleLst>
        </dgm:layoutNode>
        <dgm:layoutNode name="textRect" styleLbl="revTx">
          <dgm:varLst>
            <dgm:bulletEnabled/>
          </dgm:varLst>
          <dgm:alg type="tx">
            <dgm:param type="parTxLTRAlign" val="l"/>
            <dgm:param type="parTxRTLAlign" val="r"/>
            <dgm:param type="txAnchorVert" val="t"/>
          </dgm:alg>
          <dgm:shape xmlns:r="http://schemas.openxmlformats.org/officeDocument/2006/relationships" type="rect" r:blip="">
            <dgm:adjLst/>
          </dgm:shape>
          <dgm:presOf axis="des" ptType="node"/>
          <dgm:choose name="chooseTextRectConstraints">
            <dgm:if name="ifTextRectConstraints" func="var" arg="dir" op="equ" val="norm">
              <dgm:constrLst>
                <dgm:constr type="lMarg" val="10.8"/>
                <dgm:constr type="rMarg" refType="primFontSz" fact="0.1"/>
                <dgm:constr type="tMarg" refType="primFontSz" fact="0.1"/>
                <dgm:constr type="bMarg" refType="primFontSz" fact="0.1"/>
              </dgm:constrLst>
            </dgm:if>
            <dgm:else name="elseTextRectConstraints">
              <dgm:constrLst>
                <dgm:constr type="lMarg" refType="primFontSz" fact="0.1"/>
                <dgm:constr type="rMarg" val="10.8"/>
                <dgm:constr type="tMarg" refType="primFontSz" fact="0.1"/>
                <dgm:constr type="bMarg" refType="primFontSz" fact="0.1"/>
              </dgm:constrLst>
            </dgm:else>
          </dgm:choose>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4#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5">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6">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7">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0E759C-333B-47F4-B529-CDE137EEB001}" type="datetimeFigureOut">
              <a:rPr lang="en-US" smtClean="0"/>
              <a:t>9/7/2026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CEB595-359A-4800-8FC4-EB21114D405C}" type="slidenum">
              <a:rPr lang="en-US" smtClean="0"/>
              <a:t>‹#›</a:t>
            </a:fld>
            <a:endParaRPr lang="en-US"/>
          </a:p>
        </p:txBody>
      </p:sp>
    </p:spTree>
    <p:extLst>
      <p:ext uri="{BB962C8B-B14F-4D97-AF65-F5344CB8AC3E}">
        <p14:creationId xmlns:p14="http://schemas.microsoft.com/office/powerpoint/2010/main" val="777136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AI-generated content may be incorrect.
---
This presentation aims to provide a thorough understanding of the Wellness Recovery Action Plan (WRAP) tailored for families. We will explore its core concepts, benefits, and practical steps for implementation.
</a:t>
            </a:r>
          </a:p>
        </p:txBody>
      </p:sp>
      <p:sp>
        <p:nvSpPr>
          <p:cNvPr id="4" name="Slide Number Placeholder 3"/>
          <p:cNvSpPr>
            <a:spLocks noGrp="1"/>
          </p:cNvSpPr>
          <p:nvPr>
            <p:ph type="sldNum" sz="quarter" idx="5"/>
          </p:nvPr>
        </p:nvSpPr>
        <p:spPr/>
        <p:txBody>
          <a:bodyPr/>
          <a:lstStyle/>
          <a:p>
            <a:fld id="{F19B00F3-FBCF-4901-BDF4-4A60095767B1}" type="slidenum">
              <a:rPr lang="en-US" smtClean="0"/>
              <a:t>1</a:t>
            </a:fld>
            <a:endParaRPr lang="en-US"/>
          </a:p>
        </p:txBody>
      </p:sp>
    </p:spTree>
    <p:extLst>
      <p:ext uri="{BB962C8B-B14F-4D97-AF65-F5344CB8AC3E}">
        <p14:creationId xmlns:p14="http://schemas.microsoft.com/office/powerpoint/2010/main" val="19397483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will begin with an introduction to WRAP, covering its definition, history, and core principles. Next, we will discuss the significance of WRAP for families, including the various benefits it provides. We will then move on to practical steps for creating a family WRAP, recognizing triggers, and maintaining this plan effectively.</a:t>
            </a:r>
          </a:p>
        </p:txBody>
      </p:sp>
      <p:sp>
        <p:nvSpPr>
          <p:cNvPr id="4" name="Slide Number Placeholder 3"/>
          <p:cNvSpPr>
            <a:spLocks noGrp="1"/>
          </p:cNvSpPr>
          <p:nvPr>
            <p:ph type="sldNum" sz="quarter" idx="5"/>
          </p:nvPr>
        </p:nvSpPr>
        <p:spPr/>
        <p:txBody>
          <a:bodyPr/>
          <a:lstStyle/>
          <a:p>
            <a:fld id="{F19B00F3-FBCF-4901-BDF4-4A60095767B1}" type="slidenum">
              <a:rPr lang="en-US" smtClean="0"/>
              <a:t>2</a:t>
            </a:fld>
            <a:endParaRPr lang="en-US"/>
          </a:p>
        </p:txBody>
      </p:sp>
    </p:spTree>
    <p:extLst>
      <p:ext uri="{BB962C8B-B14F-4D97-AF65-F5344CB8AC3E}">
        <p14:creationId xmlns:p14="http://schemas.microsoft.com/office/powerpoint/2010/main" val="5483605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WRAP is a structured approach to personal wellness and recovery that can be adapted for families. It empowers individuals to take control of their health and well-being through self-management strategies.</a:t>
            </a:r>
          </a:p>
        </p:txBody>
      </p:sp>
      <p:sp>
        <p:nvSpPr>
          <p:cNvPr id="4" name="Slide Number Placeholder 3"/>
          <p:cNvSpPr>
            <a:spLocks noGrp="1"/>
          </p:cNvSpPr>
          <p:nvPr>
            <p:ph type="sldNum" sz="quarter" idx="5"/>
          </p:nvPr>
        </p:nvSpPr>
        <p:spPr/>
        <p:txBody>
          <a:bodyPr/>
          <a:lstStyle/>
          <a:p>
            <a:fld id="{F19B00F3-FBCF-4901-BDF4-4A60095767B1}" type="slidenum">
              <a:rPr lang="en-US" smtClean="0"/>
              <a:t>3</a:t>
            </a:fld>
            <a:endParaRPr lang="en-US"/>
          </a:p>
        </p:txBody>
      </p:sp>
    </p:spTree>
    <p:extLst>
      <p:ext uri="{BB962C8B-B14F-4D97-AF65-F5344CB8AC3E}">
        <p14:creationId xmlns:p14="http://schemas.microsoft.com/office/powerpoint/2010/main" val="20019406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WRAP stands for Wellness Recovery Action Plan. It is a self-designed plan that helps people identify their personal wellness goals and the tools needed to achieve them. This method focuses on prevention and maintaining wellness.</a:t>
            </a:r>
          </a:p>
        </p:txBody>
      </p:sp>
      <p:sp>
        <p:nvSpPr>
          <p:cNvPr id="4" name="Slide Number Placeholder 3"/>
          <p:cNvSpPr>
            <a:spLocks noGrp="1"/>
          </p:cNvSpPr>
          <p:nvPr>
            <p:ph type="sldNum" sz="quarter" idx="5"/>
          </p:nvPr>
        </p:nvSpPr>
        <p:spPr/>
        <p:txBody>
          <a:bodyPr/>
          <a:lstStyle/>
          <a:p>
            <a:fld id="{F19B00F3-FBCF-4901-BDF4-4A60095767B1}" type="slidenum">
              <a:rPr lang="en-US" smtClean="0"/>
              <a:t>4</a:t>
            </a:fld>
            <a:endParaRPr lang="en-US"/>
          </a:p>
        </p:txBody>
      </p:sp>
    </p:spTree>
    <p:extLst>
      <p:ext uri="{BB962C8B-B14F-4D97-AF65-F5344CB8AC3E}">
        <p14:creationId xmlns:p14="http://schemas.microsoft.com/office/powerpoint/2010/main" val="13452337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WRAP was developed in the 1990s by Mary Ellen Copeland, who aimed to create a framework for individuals dealing with mental health challenges. Over the years, it has evolved into a widely accepted model used in various settings, including for families.</a:t>
            </a:r>
          </a:p>
        </p:txBody>
      </p:sp>
      <p:sp>
        <p:nvSpPr>
          <p:cNvPr id="4" name="Slide Number Placeholder 3"/>
          <p:cNvSpPr>
            <a:spLocks noGrp="1"/>
          </p:cNvSpPr>
          <p:nvPr>
            <p:ph type="sldNum" sz="quarter" idx="5"/>
          </p:nvPr>
        </p:nvSpPr>
        <p:spPr/>
        <p:txBody>
          <a:bodyPr/>
          <a:lstStyle/>
          <a:p>
            <a:fld id="{F19B00F3-FBCF-4901-BDF4-4A60095767B1}" type="slidenum">
              <a:rPr lang="en-US" smtClean="0"/>
              <a:t>5</a:t>
            </a:fld>
            <a:endParaRPr lang="en-US"/>
          </a:p>
        </p:txBody>
      </p:sp>
    </p:spTree>
    <p:extLst>
      <p:ext uri="{BB962C8B-B14F-4D97-AF65-F5344CB8AC3E}">
        <p14:creationId xmlns:p14="http://schemas.microsoft.com/office/powerpoint/2010/main" val="35697672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core principles of WRAP include self-determination, personal responsibility, and the importance of support. These values are essential in guiding families toward a collaborative approach to wellness.</a:t>
            </a:r>
          </a:p>
        </p:txBody>
      </p:sp>
      <p:sp>
        <p:nvSpPr>
          <p:cNvPr id="4" name="Slide Number Placeholder 3"/>
          <p:cNvSpPr>
            <a:spLocks noGrp="1"/>
          </p:cNvSpPr>
          <p:nvPr>
            <p:ph type="sldNum" sz="quarter" idx="5"/>
          </p:nvPr>
        </p:nvSpPr>
        <p:spPr/>
        <p:txBody>
          <a:bodyPr/>
          <a:lstStyle/>
          <a:p>
            <a:fld id="{F19B00F3-FBCF-4901-BDF4-4A60095767B1}" type="slidenum">
              <a:rPr lang="en-US" smtClean="0"/>
              <a:t>6</a:t>
            </a:fld>
            <a:endParaRPr lang="en-US"/>
          </a:p>
        </p:txBody>
      </p:sp>
    </p:spTree>
    <p:extLst>
      <p:ext uri="{BB962C8B-B14F-4D97-AF65-F5344CB8AC3E}">
        <p14:creationId xmlns:p14="http://schemas.microsoft.com/office/powerpoint/2010/main" val="24471288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Implementing WRAP within families can lead to improved communication, support, and overall wellness. It creates a shared understanding of each member's needs, fostering a healthier family dynamic.</a:t>
            </a:r>
          </a:p>
        </p:txBody>
      </p:sp>
      <p:sp>
        <p:nvSpPr>
          <p:cNvPr id="4" name="Slide Number Placeholder 3"/>
          <p:cNvSpPr>
            <a:spLocks noGrp="1"/>
          </p:cNvSpPr>
          <p:nvPr>
            <p:ph type="sldNum" sz="quarter" idx="5"/>
          </p:nvPr>
        </p:nvSpPr>
        <p:spPr/>
        <p:txBody>
          <a:bodyPr/>
          <a:lstStyle/>
          <a:p>
            <a:fld id="{F19B00F3-FBCF-4901-BDF4-4A60095767B1}" type="slidenum">
              <a:rPr lang="en-US" smtClean="0"/>
              <a:t>7</a:t>
            </a:fld>
            <a:endParaRPr lang="en-US"/>
          </a:p>
        </p:txBody>
      </p:sp>
    </p:spTree>
    <p:extLst>
      <p:ext uri="{BB962C8B-B14F-4D97-AF65-F5344CB8AC3E}">
        <p14:creationId xmlns:p14="http://schemas.microsoft.com/office/powerpoint/2010/main" val="34415390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Each family member can benefit from WRAP by gaining tools that promote self-care and empowerment. This leads to increased confidence and a better ability to cope with challenges.</a:t>
            </a:r>
          </a:p>
        </p:txBody>
      </p:sp>
      <p:sp>
        <p:nvSpPr>
          <p:cNvPr id="4" name="Slide Number Placeholder 3"/>
          <p:cNvSpPr>
            <a:spLocks noGrp="1"/>
          </p:cNvSpPr>
          <p:nvPr>
            <p:ph type="sldNum" sz="quarter" idx="5"/>
          </p:nvPr>
        </p:nvSpPr>
        <p:spPr/>
        <p:txBody>
          <a:bodyPr/>
          <a:lstStyle/>
          <a:p>
            <a:fld id="{F19B00F3-FBCF-4901-BDF4-4A60095767B1}" type="slidenum">
              <a:rPr lang="en-US" smtClean="0"/>
              <a:t>8</a:t>
            </a:fld>
            <a:endParaRPr lang="en-US"/>
          </a:p>
        </p:txBody>
      </p:sp>
    </p:spTree>
    <p:extLst>
      <p:ext uri="{BB962C8B-B14F-4D97-AF65-F5344CB8AC3E}">
        <p14:creationId xmlns:p14="http://schemas.microsoft.com/office/powerpoint/2010/main" val="6372993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WRAP encourages open communication and mutual support among family members. This helps address issues collaboratively and fosters a nurturing environment where everyone feels safe to express their concerns.</a:t>
            </a:r>
          </a:p>
        </p:txBody>
      </p:sp>
      <p:sp>
        <p:nvSpPr>
          <p:cNvPr id="4" name="Slide Number Placeholder 3"/>
          <p:cNvSpPr>
            <a:spLocks noGrp="1"/>
          </p:cNvSpPr>
          <p:nvPr>
            <p:ph type="sldNum" sz="quarter" idx="5"/>
          </p:nvPr>
        </p:nvSpPr>
        <p:spPr/>
        <p:txBody>
          <a:bodyPr/>
          <a:lstStyle/>
          <a:p>
            <a:fld id="{F19B00F3-FBCF-4901-BDF4-4A60095767B1}" type="slidenum">
              <a:rPr lang="en-US" smtClean="0"/>
              <a:t>9</a:t>
            </a:fld>
            <a:endParaRPr lang="en-US"/>
          </a:p>
        </p:txBody>
      </p:sp>
    </p:spTree>
    <p:extLst>
      <p:ext uri="{BB962C8B-B14F-4D97-AF65-F5344CB8AC3E}">
        <p14:creationId xmlns:p14="http://schemas.microsoft.com/office/powerpoint/2010/main" val="26714895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Families that adopt WRAP can develop stronger resilience and coping strategies. This equips them to handle stressors more effectively, leading to improved overall family wellness.</a:t>
            </a:r>
          </a:p>
        </p:txBody>
      </p:sp>
      <p:sp>
        <p:nvSpPr>
          <p:cNvPr id="4" name="Slide Number Placeholder 3"/>
          <p:cNvSpPr>
            <a:spLocks noGrp="1"/>
          </p:cNvSpPr>
          <p:nvPr>
            <p:ph type="sldNum" sz="quarter" idx="5"/>
          </p:nvPr>
        </p:nvSpPr>
        <p:spPr/>
        <p:txBody>
          <a:bodyPr/>
          <a:lstStyle/>
          <a:p>
            <a:fld id="{F19B00F3-FBCF-4901-BDF4-4A60095767B1}" type="slidenum">
              <a:rPr lang="en-US" smtClean="0"/>
              <a:t>10</a:t>
            </a:fld>
            <a:endParaRPr lang="en-US"/>
          </a:p>
        </p:txBody>
      </p:sp>
    </p:spTree>
    <p:extLst>
      <p:ext uri="{BB962C8B-B14F-4D97-AF65-F5344CB8AC3E}">
        <p14:creationId xmlns:p14="http://schemas.microsoft.com/office/powerpoint/2010/main" val="34512594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Developing a WRAP for families involves identifying collective strengths and resources. This tailored approach ensures that the plan meets the unique needs of the family unit.</a:t>
            </a:r>
          </a:p>
        </p:txBody>
      </p:sp>
      <p:sp>
        <p:nvSpPr>
          <p:cNvPr id="4" name="Slide Number Placeholder 3"/>
          <p:cNvSpPr>
            <a:spLocks noGrp="1"/>
          </p:cNvSpPr>
          <p:nvPr>
            <p:ph type="sldNum" sz="quarter" idx="5"/>
          </p:nvPr>
        </p:nvSpPr>
        <p:spPr/>
        <p:txBody>
          <a:bodyPr/>
          <a:lstStyle/>
          <a:p>
            <a:fld id="{F19B00F3-FBCF-4901-BDF4-4A60095767B1}" type="slidenum">
              <a:rPr lang="en-US" smtClean="0"/>
              <a:t>11</a:t>
            </a:fld>
            <a:endParaRPr lang="en-US"/>
          </a:p>
        </p:txBody>
      </p:sp>
    </p:spTree>
    <p:extLst>
      <p:ext uri="{BB962C8B-B14F-4D97-AF65-F5344CB8AC3E}">
        <p14:creationId xmlns:p14="http://schemas.microsoft.com/office/powerpoint/2010/main" val="15839059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 crucial first step in creating a family WRAP is recognizing the existing strengths and resources within the family. This includes supportive relationships, skills, and community connections.</a:t>
            </a:r>
          </a:p>
        </p:txBody>
      </p:sp>
      <p:sp>
        <p:nvSpPr>
          <p:cNvPr id="4" name="Slide Number Placeholder 3"/>
          <p:cNvSpPr>
            <a:spLocks noGrp="1"/>
          </p:cNvSpPr>
          <p:nvPr>
            <p:ph type="sldNum" sz="quarter" idx="5"/>
          </p:nvPr>
        </p:nvSpPr>
        <p:spPr/>
        <p:txBody>
          <a:bodyPr/>
          <a:lstStyle/>
          <a:p>
            <a:fld id="{F19B00F3-FBCF-4901-BDF4-4A60095767B1}" type="slidenum">
              <a:rPr lang="en-US" smtClean="0"/>
              <a:t>12</a:t>
            </a:fld>
            <a:endParaRPr lang="en-US"/>
          </a:p>
        </p:txBody>
      </p:sp>
    </p:spTree>
    <p:extLst>
      <p:ext uri="{BB962C8B-B14F-4D97-AF65-F5344CB8AC3E}">
        <p14:creationId xmlns:p14="http://schemas.microsoft.com/office/powerpoint/2010/main" val="3687921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family wellness toolbox should consist of strategies and resources that family members can utilize when challenges arise. This might include relaxation techniques, communication tools, and coping methods.</a:t>
            </a:r>
          </a:p>
        </p:txBody>
      </p:sp>
      <p:sp>
        <p:nvSpPr>
          <p:cNvPr id="4" name="Slide Number Placeholder 3"/>
          <p:cNvSpPr>
            <a:spLocks noGrp="1"/>
          </p:cNvSpPr>
          <p:nvPr>
            <p:ph type="sldNum" sz="quarter" idx="5"/>
          </p:nvPr>
        </p:nvSpPr>
        <p:spPr/>
        <p:txBody>
          <a:bodyPr/>
          <a:lstStyle/>
          <a:p>
            <a:fld id="{F19B00F3-FBCF-4901-BDF4-4A60095767B1}" type="slidenum">
              <a:rPr lang="en-US" smtClean="0"/>
              <a:t>13</a:t>
            </a:fld>
            <a:endParaRPr lang="en-US"/>
          </a:p>
        </p:txBody>
      </p:sp>
    </p:spTree>
    <p:extLst>
      <p:ext uri="{BB962C8B-B14F-4D97-AF65-F5344CB8AC3E}">
        <p14:creationId xmlns:p14="http://schemas.microsoft.com/office/powerpoint/2010/main" val="14699226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Daily maintenance plans help families establish routines that promote wellness. These plans should outline specific actions and practices to maintain mental and emotional health.</a:t>
            </a:r>
          </a:p>
        </p:txBody>
      </p:sp>
      <p:sp>
        <p:nvSpPr>
          <p:cNvPr id="4" name="Slide Number Placeholder 3"/>
          <p:cNvSpPr>
            <a:spLocks noGrp="1"/>
          </p:cNvSpPr>
          <p:nvPr>
            <p:ph type="sldNum" sz="quarter" idx="5"/>
          </p:nvPr>
        </p:nvSpPr>
        <p:spPr/>
        <p:txBody>
          <a:bodyPr/>
          <a:lstStyle/>
          <a:p>
            <a:fld id="{F19B00F3-FBCF-4901-BDF4-4A60095767B1}" type="slidenum">
              <a:rPr lang="en-US" smtClean="0"/>
              <a:t>14</a:t>
            </a:fld>
            <a:endParaRPr lang="en-US"/>
          </a:p>
        </p:txBody>
      </p:sp>
    </p:spTree>
    <p:extLst>
      <p:ext uri="{BB962C8B-B14F-4D97-AF65-F5344CB8AC3E}">
        <p14:creationId xmlns:p14="http://schemas.microsoft.com/office/powerpoint/2010/main" val="28178146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Understanding triggers is essential for managing stress within families. By identifying common stressors, families can create effective action plans to respond appropriately.</a:t>
            </a:r>
          </a:p>
        </p:txBody>
      </p:sp>
      <p:sp>
        <p:nvSpPr>
          <p:cNvPr id="4" name="Slide Number Placeholder 3"/>
          <p:cNvSpPr>
            <a:spLocks noGrp="1"/>
          </p:cNvSpPr>
          <p:nvPr>
            <p:ph type="sldNum" sz="quarter" idx="5"/>
          </p:nvPr>
        </p:nvSpPr>
        <p:spPr/>
        <p:txBody>
          <a:bodyPr/>
          <a:lstStyle/>
          <a:p>
            <a:fld id="{F19B00F3-FBCF-4901-BDF4-4A60095767B1}" type="slidenum">
              <a:rPr lang="en-US" smtClean="0"/>
              <a:t>15</a:t>
            </a:fld>
            <a:endParaRPr lang="en-US"/>
          </a:p>
        </p:txBody>
      </p:sp>
    </p:spTree>
    <p:extLst>
      <p:ext uri="{BB962C8B-B14F-4D97-AF65-F5344CB8AC3E}">
        <p14:creationId xmlns:p14="http://schemas.microsoft.com/office/powerpoint/2010/main" val="24632585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Common family stressors may include financial issues, health concerns, and relationship conflicts. Recognizing these can help families prepare and respond effectively.</a:t>
            </a:r>
          </a:p>
        </p:txBody>
      </p:sp>
      <p:sp>
        <p:nvSpPr>
          <p:cNvPr id="4" name="Slide Number Placeholder 3"/>
          <p:cNvSpPr>
            <a:spLocks noGrp="1"/>
          </p:cNvSpPr>
          <p:nvPr>
            <p:ph type="sldNum" sz="quarter" idx="5"/>
          </p:nvPr>
        </p:nvSpPr>
        <p:spPr/>
        <p:txBody>
          <a:bodyPr/>
          <a:lstStyle/>
          <a:p>
            <a:fld id="{F19B00F3-FBCF-4901-BDF4-4A60095767B1}" type="slidenum">
              <a:rPr lang="en-US" smtClean="0"/>
              <a:t>16</a:t>
            </a:fld>
            <a:endParaRPr lang="en-US"/>
          </a:p>
        </p:txBody>
      </p:sp>
    </p:spTree>
    <p:extLst>
      <p:ext uri="{BB962C8B-B14F-4D97-AF65-F5344CB8AC3E}">
        <p14:creationId xmlns:p14="http://schemas.microsoft.com/office/powerpoint/2010/main" val="18556144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Once triggers are identified, families can develop specific action plans to address them. This proactive approach ensures that families are ready to handle potential challenges.</a:t>
            </a:r>
          </a:p>
        </p:txBody>
      </p:sp>
      <p:sp>
        <p:nvSpPr>
          <p:cNvPr id="4" name="Slide Number Placeholder 3"/>
          <p:cNvSpPr>
            <a:spLocks noGrp="1"/>
          </p:cNvSpPr>
          <p:nvPr>
            <p:ph type="sldNum" sz="quarter" idx="5"/>
          </p:nvPr>
        </p:nvSpPr>
        <p:spPr/>
        <p:txBody>
          <a:bodyPr/>
          <a:lstStyle/>
          <a:p>
            <a:fld id="{F19B00F3-FBCF-4901-BDF4-4A60095767B1}" type="slidenum">
              <a:rPr lang="en-US" smtClean="0"/>
              <a:t>17</a:t>
            </a:fld>
            <a:endParaRPr lang="en-US"/>
          </a:p>
        </p:txBody>
      </p:sp>
    </p:spTree>
    <p:extLst>
      <p:ext uri="{BB962C8B-B14F-4D97-AF65-F5344CB8AC3E}">
        <p14:creationId xmlns:p14="http://schemas.microsoft.com/office/powerpoint/2010/main" val="10075445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Crisis planning is vital for families to have a clear response strategy in place. This includes identifying emergency contacts and outlining steps to take during a crisis.</a:t>
            </a:r>
          </a:p>
        </p:txBody>
      </p:sp>
      <p:sp>
        <p:nvSpPr>
          <p:cNvPr id="4" name="Slide Number Placeholder 3"/>
          <p:cNvSpPr>
            <a:spLocks noGrp="1"/>
          </p:cNvSpPr>
          <p:nvPr>
            <p:ph type="sldNum" sz="quarter" idx="5"/>
          </p:nvPr>
        </p:nvSpPr>
        <p:spPr/>
        <p:txBody>
          <a:bodyPr/>
          <a:lstStyle/>
          <a:p>
            <a:fld id="{F19B00F3-FBCF-4901-BDF4-4A60095767B1}" type="slidenum">
              <a:rPr lang="en-US" smtClean="0"/>
              <a:t>18</a:t>
            </a:fld>
            <a:endParaRPr lang="en-US"/>
          </a:p>
        </p:txBody>
      </p:sp>
    </p:spTree>
    <p:extLst>
      <p:ext uri="{BB962C8B-B14F-4D97-AF65-F5344CB8AC3E}">
        <p14:creationId xmlns:p14="http://schemas.microsoft.com/office/powerpoint/2010/main" val="14940809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Maintaining an effective WRAP requires regular review and updates. Families should incorporate feedback and learnings to ensure the plan remains relevant and useful.</a:t>
            </a:r>
          </a:p>
        </p:txBody>
      </p:sp>
      <p:sp>
        <p:nvSpPr>
          <p:cNvPr id="4" name="Slide Number Placeholder 3"/>
          <p:cNvSpPr>
            <a:spLocks noGrp="1"/>
          </p:cNvSpPr>
          <p:nvPr>
            <p:ph type="sldNum" sz="quarter" idx="5"/>
          </p:nvPr>
        </p:nvSpPr>
        <p:spPr/>
        <p:txBody>
          <a:bodyPr/>
          <a:lstStyle/>
          <a:p>
            <a:fld id="{F19B00F3-FBCF-4901-BDF4-4A60095767B1}" type="slidenum">
              <a:rPr lang="en-US" smtClean="0"/>
              <a:t>19</a:t>
            </a:fld>
            <a:endParaRPr lang="en-US"/>
          </a:p>
        </p:txBody>
      </p:sp>
    </p:spTree>
    <p:extLst>
      <p:ext uri="{BB962C8B-B14F-4D97-AF65-F5344CB8AC3E}">
        <p14:creationId xmlns:p14="http://schemas.microsoft.com/office/powerpoint/2010/main" val="26502283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Families should schedule regular check-ins to review their WRAP. This practice allows them to adjust their strategies and ensure that they continue to meet the family's needs.</a:t>
            </a:r>
          </a:p>
        </p:txBody>
      </p:sp>
      <p:sp>
        <p:nvSpPr>
          <p:cNvPr id="4" name="Slide Number Placeholder 3"/>
          <p:cNvSpPr>
            <a:spLocks noGrp="1"/>
          </p:cNvSpPr>
          <p:nvPr>
            <p:ph type="sldNum" sz="quarter" idx="5"/>
          </p:nvPr>
        </p:nvSpPr>
        <p:spPr/>
        <p:txBody>
          <a:bodyPr/>
          <a:lstStyle/>
          <a:p>
            <a:fld id="{F19B00F3-FBCF-4901-BDF4-4A60095767B1}" type="slidenum">
              <a:rPr lang="en-US" smtClean="0"/>
              <a:t>20</a:t>
            </a:fld>
            <a:endParaRPr lang="en-US"/>
          </a:p>
        </p:txBody>
      </p:sp>
    </p:spTree>
    <p:extLst>
      <p:ext uri="{BB962C8B-B14F-4D97-AF65-F5344CB8AC3E}">
        <p14:creationId xmlns:p14="http://schemas.microsoft.com/office/powerpoint/2010/main" val="5068845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Family members should feel encouraged to share their experiences and provide feedback on the WRAP. This collaborative approach enhances the effectiveness of the plan.</a:t>
            </a:r>
          </a:p>
        </p:txBody>
      </p:sp>
      <p:sp>
        <p:nvSpPr>
          <p:cNvPr id="4" name="Slide Number Placeholder 3"/>
          <p:cNvSpPr>
            <a:spLocks noGrp="1"/>
          </p:cNvSpPr>
          <p:nvPr>
            <p:ph type="sldNum" sz="quarter" idx="5"/>
          </p:nvPr>
        </p:nvSpPr>
        <p:spPr/>
        <p:txBody>
          <a:bodyPr/>
          <a:lstStyle/>
          <a:p>
            <a:fld id="{F19B00F3-FBCF-4901-BDF4-4A60095767B1}" type="slidenum">
              <a:rPr lang="en-US" smtClean="0"/>
              <a:t>21</a:t>
            </a:fld>
            <a:endParaRPr lang="en-US"/>
          </a:p>
        </p:txBody>
      </p:sp>
    </p:spTree>
    <p:extLst>
      <p:ext uri="{BB962C8B-B14F-4D97-AF65-F5344CB8AC3E}">
        <p14:creationId xmlns:p14="http://schemas.microsoft.com/office/powerpoint/2010/main" val="5805897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Sustaining long-term wellness involves ongoing commitment and communication. Families must prioritize wellness and recovery as a continuous journey rather than a one-time effort.</a:t>
            </a:r>
          </a:p>
        </p:txBody>
      </p:sp>
      <p:sp>
        <p:nvSpPr>
          <p:cNvPr id="4" name="Slide Number Placeholder 3"/>
          <p:cNvSpPr>
            <a:spLocks noGrp="1"/>
          </p:cNvSpPr>
          <p:nvPr>
            <p:ph type="sldNum" sz="quarter" idx="5"/>
          </p:nvPr>
        </p:nvSpPr>
        <p:spPr/>
        <p:txBody>
          <a:bodyPr/>
          <a:lstStyle/>
          <a:p>
            <a:fld id="{F19B00F3-FBCF-4901-BDF4-4A60095767B1}" type="slidenum">
              <a:rPr lang="en-US" smtClean="0"/>
              <a:t>22</a:t>
            </a:fld>
            <a:endParaRPr lang="en-US"/>
          </a:p>
        </p:txBody>
      </p:sp>
    </p:spTree>
    <p:extLst>
      <p:ext uri="{BB962C8B-B14F-4D97-AF65-F5344CB8AC3E}">
        <p14:creationId xmlns:p14="http://schemas.microsoft.com/office/powerpoint/2010/main" val="7353240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Wellness Recovery Action Plan is a powerful tool for families to enhance their wellness and recovery journey. By implementing WRAP, families can foster resilience, improve communication, and create a supportive environment for all members.</a:t>
            </a:r>
          </a:p>
        </p:txBody>
      </p:sp>
      <p:sp>
        <p:nvSpPr>
          <p:cNvPr id="4" name="Slide Number Placeholder 3"/>
          <p:cNvSpPr>
            <a:spLocks noGrp="1"/>
          </p:cNvSpPr>
          <p:nvPr>
            <p:ph type="sldNum" sz="quarter" idx="5"/>
          </p:nvPr>
        </p:nvSpPr>
        <p:spPr/>
        <p:txBody>
          <a:bodyPr/>
          <a:lstStyle/>
          <a:p>
            <a:fld id="{F19B00F3-FBCF-4901-BDF4-4A60095767B1}" type="slidenum">
              <a:rPr lang="en-US" smtClean="0"/>
              <a:t>23</a:t>
            </a:fld>
            <a:endParaRPr lang="en-US"/>
          </a:p>
        </p:txBody>
      </p:sp>
    </p:spTree>
    <p:extLst>
      <p:ext uri="{BB962C8B-B14F-4D97-AF65-F5344CB8AC3E}">
        <p14:creationId xmlns:p14="http://schemas.microsoft.com/office/powerpoint/2010/main" val="18954900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5610A-17B4-4656-93CF-E1D9982860F7}"/>
              </a:ext>
            </a:extLst>
          </p:cNvPr>
          <p:cNvSpPr>
            <a:spLocks noGrp="1"/>
          </p:cNvSpPr>
          <p:nvPr>
            <p:ph type="ctrTitle"/>
          </p:nvPr>
        </p:nvSpPr>
        <p:spPr>
          <a:xfrm>
            <a:off x="640080" y="1371599"/>
            <a:ext cx="6675120" cy="2951825"/>
          </a:xfrm>
        </p:spPr>
        <p:txBody>
          <a:bodyPr anchor="t">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451C80B-DFD6-415B-BA5B-E56E510CD12B}"/>
              </a:ext>
            </a:extLst>
          </p:cNvPr>
          <p:cNvSpPr>
            <a:spLocks noGrp="1"/>
          </p:cNvSpPr>
          <p:nvPr>
            <p:ph type="subTitle" idx="1"/>
          </p:nvPr>
        </p:nvSpPr>
        <p:spPr>
          <a:xfrm>
            <a:off x="640080" y="4584879"/>
            <a:ext cx="6675120" cy="1287887"/>
          </a:xfrm>
        </p:spPr>
        <p:txBody>
          <a:bodyPr anchor="b">
            <a:normAutofit/>
          </a:bodyPr>
          <a:lstStyle>
            <a:lvl1pPr marL="0" indent="0" algn="l">
              <a:lnSpc>
                <a:spcPct val="130000"/>
              </a:lnSpc>
              <a:buNone/>
              <a:defRPr sz="1800" b="1" cap="all" spc="3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67A2065B-06FF-4991-9F8A-4BE25457B479}"/>
              </a:ext>
            </a:extLst>
          </p:cNvPr>
          <p:cNvSpPr>
            <a:spLocks noGrp="1"/>
          </p:cNvSpPr>
          <p:nvPr>
            <p:ph type="dt" sz="half" idx="10"/>
          </p:nvPr>
        </p:nvSpPr>
        <p:spPr/>
        <p:txBody>
          <a:bodyPr/>
          <a:lstStyle/>
          <a:p>
            <a:fld id="{6444479B-705B-4489-957E-7E8A228BDFA0}" type="datetime1">
              <a:rPr lang="en-US" smtClean="0"/>
              <a:t>9/7/2026</a:t>
            </a:fld>
            <a:endParaRPr lang="en-US"/>
          </a:p>
        </p:txBody>
      </p:sp>
      <p:sp>
        <p:nvSpPr>
          <p:cNvPr id="5" name="Footer Placeholder 4">
            <a:extLst>
              <a:ext uri="{FF2B5EF4-FFF2-40B4-BE49-F238E27FC236}">
                <a16:creationId xmlns:a16="http://schemas.microsoft.com/office/drawing/2014/main" id="{B20DF2FA-C604-45D8-A633-11D3742EC14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2EE5DA9-2D04-4850-AB9F-BD353816504A}"/>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143581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8B246-6A68-46BE-9DBD-614FA8CF4E26}"/>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3E47706-8D18-4093-A7C1-F30D7543CED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C7C8FC-AAEA-4AB6-9DB5-2503F58F0E69}"/>
              </a:ext>
            </a:extLst>
          </p:cNvPr>
          <p:cNvSpPr>
            <a:spLocks noGrp="1"/>
          </p:cNvSpPr>
          <p:nvPr>
            <p:ph type="dt" sz="half" idx="10"/>
          </p:nvPr>
        </p:nvSpPr>
        <p:spPr/>
        <p:txBody>
          <a:bodyPr/>
          <a:lstStyle/>
          <a:p>
            <a:fld id="{9F89F774-3FA6-43B8-9241-99959C8FD463}" type="datetime1">
              <a:rPr lang="en-US" smtClean="0"/>
              <a:t>9/7/2026</a:t>
            </a:fld>
            <a:endParaRPr lang="en-US"/>
          </a:p>
        </p:txBody>
      </p:sp>
      <p:sp>
        <p:nvSpPr>
          <p:cNvPr id="5" name="Footer Placeholder 4">
            <a:extLst>
              <a:ext uri="{FF2B5EF4-FFF2-40B4-BE49-F238E27FC236}">
                <a16:creationId xmlns:a16="http://schemas.microsoft.com/office/drawing/2014/main" id="{E8B1616B-3F08-4869-A522-773C38940F6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E030CE6-9124-4B3A-A912-AE16B5C34003}"/>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8659210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1BB59B6-79B9-97F5-AC3B-DF65899D39D8}"/>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6C78885-57B2-4930-BD7D-CBF916EDF1C6}"/>
              </a:ext>
            </a:extLst>
          </p:cNvPr>
          <p:cNvSpPr>
            <a:spLocks noGrp="1"/>
          </p:cNvSpPr>
          <p:nvPr>
            <p:ph type="title"/>
          </p:nvPr>
        </p:nvSpPr>
        <p:spPr>
          <a:xfrm>
            <a:off x="640080" y="1291366"/>
            <a:ext cx="9214884" cy="3159974"/>
          </a:xfrm>
        </p:spPr>
        <p:txBody>
          <a:bodyPr anchor="b">
            <a:normAutofit/>
          </a:bodyPr>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BE495E4-2F8B-4CC7-88AC-A312067E60D2}"/>
              </a:ext>
            </a:extLst>
          </p:cNvPr>
          <p:cNvSpPr>
            <a:spLocks noGrp="1"/>
          </p:cNvSpPr>
          <p:nvPr>
            <p:ph type="body" idx="1"/>
          </p:nvPr>
        </p:nvSpPr>
        <p:spPr>
          <a:xfrm>
            <a:off x="640080" y="5018567"/>
            <a:ext cx="7907079" cy="1073889"/>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8585CC9-BAD3-4807-90BB-97DA2D6A6BE2}"/>
              </a:ext>
            </a:extLst>
          </p:cNvPr>
          <p:cNvSpPr>
            <a:spLocks noGrp="1"/>
          </p:cNvSpPr>
          <p:nvPr>
            <p:ph type="dt" sz="half" idx="10"/>
          </p:nvPr>
        </p:nvSpPr>
        <p:spPr/>
        <p:txBody>
          <a:bodyPr/>
          <a:lstStyle/>
          <a:p>
            <a:fld id="{F9504452-5DCC-4FE2-A5C9-8A5EF6714D65}" type="datetime1">
              <a:rPr lang="en-US" smtClean="0"/>
              <a:t>9/7/2026</a:t>
            </a:fld>
            <a:endParaRPr lang="en-US"/>
          </a:p>
        </p:txBody>
      </p:sp>
      <p:sp>
        <p:nvSpPr>
          <p:cNvPr id="5" name="Footer Placeholder 4">
            <a:extLst>
              <a:ext uri="{FF2B5EF4-FFF2-40B4-BE49-F238E27FC236}">
                <a16:creationId xmlns:a16="http://schemas.microsoft.com/office/drawing/2014/main" id="{5F108CEF-165F-4D7E-9666-5CD0156B497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E0EBC3D-3277-4D34-9F67-71040C21E3B3}"/>
              </a:ext>
            </a:extLst>
          </p:cNvPr>
          <p:cNvSpPr>
            <a:spLocks noGrp="1"/>
          </p:cNvSpPr>
          <p:nvPr>
            <p:ph type="sldNum" sz="quarter" idx="12"/>
          </p:nvPr>
        </p:nvSpPr>
        <p:spPr/>
        <p:txBody>
          <a:bodyPr/>
          <a:lstStyle/>
          <a:p>
            <a:fld id="{70C12960-6E85-460F-B6E3-5B82CB31AF3D}" type="slidenum">
              <a:rPr lang="en-US" smtClean="0"/>
              <a:t>‹#›</a:t>
            </a:fld>
            <a:endParaRPr lang="en-US"/>
          </a:p>
        </p:txBody>
      </p:sp>
      <p:cxnSp>
        <p:nvCxnSpPr>
          <p:cNvPr id="7" name="Straight Connector 6">
            <a:extLst>
              <a:ext uri="{FF2B5EF4-FFF2-40B4-BE49-F238E27FC236}">
                <a16:creationId xmlns:a16="http://schemas.microsoft.com/office/drawing/2014/main" id="{FF05EAE5-4812-F718-6D75-9627884180BF}"/>
              </a:ext>
              <a:ext uri="{C183D7F6-B498-43B3-948B-1728B52AA6E4}">
                <adec:decorative xmlns:adec="http://schemas.microsoft.com/office/drawing/2017/decorative" val="1"/>
              </a:ext>
            </a:extLst>
          </p:cNvPr>
          <p:cNvCxnSpPr>
            <a:cxnSpLocks/>
          </p:cNvCxnSpPr>
          <p:nvPr/>
        </p:nvCxnSpPr>
        <p:spPr>
          <a:xfrm>
            <a:off x="716281" y="4715234"/>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785684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477A4-4D01-45B6-9563-0BF13BA72F7C}"/>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EE17E00-96AC-45F0-82B2-9F601E9B93C2}"/>
              </a:ext>
            </a:extLst>
          </p:cNvPr>
          <p:cNvSpPr>
            <a:spLocks noGrp="1"/>
          </p:cNvSpPr>
          <p:nvPr>
            <p:ph sz="half" idx="1"/>
          </p:nvPr>
        </p:nvSpPr>
        <p:spPr>
          <a:xfrm>
            <a:off x="640080" y="2633472"/>
            <a:ext cx="5212080" cy="35661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2BA30CD-95C0-427B-A571-A7D8A53278F4}"/>
              </a:ext>
            </a:extLst>
          </p:cNvPr>
          <p:cNvSpPr>
            <a:spLocks noGrp="1"/>
          </p:cNvSpPr>
          <p:nvPr>
            <p:ph sz="half" idx="2"/>
          </p:nvPr>
        </p:nvSpPr>
        <p:spPr>
          <a:xfrm>
            <a:off x="6318928" y="2633472"/>
            <a:ext cx="5212080" cy="35661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6F67CAC-53E4-44AF-BEAC-8FFB96F05A86}"/>
              </a:ext>
            </a:extLst>
          </p:cNvPr>
          <p:cNvSpPr>
            <a:spLocks noGrp="1"/>
          </p:cNvSpPr>
          <p:nvPr>
            <p:ph type="dt" sz="half" idx="10"/>
          </p:nvPr>
        </p:nvSpPr>
        <p:spPr/>
        <p:txBody>
          <a:bodyPr/>
          <a:lstStyle/>
          <a:p>
            <a:fld id="{E579ABC2-0180-4F3A-A895-A85BC724D472}" type="datetime1">
              <a:rPr lang="en-US" smtClean="0"/>
              <a:t>9/7/2026</a:t>
            </a:fld>
            <a:endParaRPr lang="en-US"/>
          </a:p>
        </p:txBody>
      </p:sp>
      <p:sp>
        <p:nvSpPr>
          <p:cNvPr id="6" name="Footer Placeholder 5">
            <a:extLst>
              <a:ext uri="{FF2B5EF4-FFF2-40B4-BE49-F238E27FC236}">
                <a16:creationId xmlns:a16="http://schemas.microsoft.com/office/drawing/2014/main" id="{083D9F3A-E7F0-45E7-AFA8-0D4A669EC16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C5F008B-58BB-45FF-923F-5909DAB49D34}"/>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38101864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7B549-9E51-42E0-992A-73E775957773}"/>
              </a:ext>
            </a:extLst>
          </p:cNvPr>
          <p:cNvSpPr>
            <a:spLocks noGrp="1"/>
          </p:cNvSpPr>
          <p:nvPr>
            <p:ph type="title"/>
          </p:nvPr>
        </p:nvSpPr>
        <p:spPr>
          <a:xfrm>
            <a:off x="640079" y="1371599"/>
            <a:ext cx="10890929" cy="939753"/>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81A5FDC-7C4B-45FB-8462-E2CE79919F33}"/>
              </a:ext>
            </a:extLst>
          </p:cNvPr>
          <p:cNvSpPr>
            <a:spLocks noGrp="1"/>
          </p:cNvSpPr>
          <p:nvPr>
            <p:ph type="body" idx="1"/>
          </p:nvPr>
        </p:nvSpPr>
        <p:spPr>
          <a:xfrm>
            <a:off x="640079" y="2311352"/>
            <a:ext cx="5212080" cy="695373"/>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D8B686-2E92-45B9-A3D7-9DCAA0C50B36}"/>
              </a:ext>
            </a:extLst>
          </p:cNvPr>
          <p:cNvSpPr>
            <a:spLocks noGrp="1"/>
          </p:cNvSpPr>
          <p:nvPr>
            <p:ph sz="half" idx="2"/>
          </p:nvPr>
        </p:nvSpPr>
        <p:spPr>
          <a:xfrm>
            <a:off x="640079" y="3006725"/>
            <a:ext cx="5212080" cy="31912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86ADB526-4A44-47B6-8D14-93202E590AA7}"/>
              </a:ext>
            </a:extLst>
          </p:cNvPr>
          <p:cNvSpPr>
            <a:spLocks noGrp="1"/>
          </p:cNvSpPr>
          <p:nvPr>
            <p:ph type="body" sz="quarter" idx="3"/>
          </p:nvPr>
        </p:nvSpPr>
        <p:spPr>
          <a:xfrm>
            <a:off x="6318928" y="2311352"/>
            <a:ext cx="5212080" cy="695373"/>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4177CA-5C13-4311-BFD3-B98FBD942DA5}"/>
              </a:ext>
            </a:extLst>
          </p:cNvPr>
          <p:cNvSpPr>
            <a:spLocks noGrp="1"/>
          </p:cNvSpPr>
          <p:nvPr>
            <p:ph sz="quarter" idx="4"/>
          </p:nvPr>
        </p:nvSpPr>
        <p:spPr>
          <a:xfrm>
            <a:off x="6318928" y="3006725"/>
            <a:ext cx="5212080" cy="31912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DEA255A-4CB5-40CA-B756-1AA5E27C20BF}"/>
              </a:ext>
            </a:extLst>
          </p:cNvPr>
          <p:cNvSpPr>
            <a:spLocks noGrp="1"/>
          </p:cNvSpPr>
          <p:nvPr>
            <p:ph type="dt" sz="half" idx="10"/>
          </p:nvPr>
        </p:nvSpPr>
        <p:spPr/>
        <p:txBody>
          <a:bodyPr/>
          <a:lstStyle/>
          <a:p>
            <a:fld id="{6AEEA9BA-4E8F-439E-BEA4-91FBA01E3F5F}" type="datetime1">
              <a:rPr lang="en-US" smtClean="0"/>
              <a:t>9/7/2026</a:t>
            </a:fld>
            <a:endParaRPr lang="en-US"/>
          </a:p>
        </p:txBody>
      </p:sp>
      <p:sp>
        <p:nvSpPr>
          <p:cNvPr id="8" name="Footer Placeholder 7">
            <a:extLst>
              <a:ext uri="{FF2B5EF4-FFF2-40B4-BE49-F238E27FC236}">
                <a16:creationId xmlns:a16="http://schemas.microsoft.com/office/drawing/2014/main" id="{FF3072C4-10F1-49B8-B0BF-69204EDDCFAE}"/>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4A5ACC97-44C1-4887-909B-E6732D3C1FFE}"/>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26994157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7D313-943A-47E0-8A7A-DFFBCC297AB7}"/>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23AC25A7-81C8-4AA1-AD9F-C78A451FDE2E}"/>
              </a:ext>
            </a:extLst>
          </p:cNvPr>
          <p:cNvSpPr>
            <a:spLocks noGrp="1"/>
          </p:cNvSpPr>
          <p:nvPr>
            <p:ph type="dt" sz="half" idx="10"/>
          </p:nvPr>
        </p:nvSpPr>
        <p:spPr/>
        <p:txBody>
          <a:bodyPr/>
          <a:lstStyle/>
          <a:p>
            <a:fld id="{BE15BF18-0007-481C-AA29-413124BC3EE7}" type="datetime1">
              <a:rPr lang="en-US" smtClean="0"/>
              <a:t>9/7/2026</a:t>
            </a:fld>
            <a:endParaRPr lang="en-US"/>
          </a:p>
        </p:txBody>
      </p:sp>
      <p:sp>
        <p:nvSpPr>
          <p:cNvPr id="4" name="Footer Placeholder 3">
            <a:extLst>
              <a:ext uri="{FF2B5EF4-FFF2-40B4-BE49-F238E27FC236}">
                <a16:creationId xmlns:a16="http://schemas.microsoft.com/office/drawing/2014/main" id="{6EF54740-6022-46B2-9C55-B60E9651684F}"/>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089497C9-6B5E-46D6-8FE9-0A5E0CF7F95B}"/>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22422094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149F9F0F-FB8C-5565-247C-BDCC156B5CAF}"/>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a:extLst>
              <a:ext uri="{FF2B5EF4-FFF2-40B4-BE49-F238E27FC236}">
                <a16:creationId xmlns:a16="http://schemas.microsoft.com/office/drawing/2014/main" id="{92740D3C-270A-401A-810C-2F86BBBB87D4}"/>
              </a:ext>
            </a:extLst>
          </p:cNvPr>
          <p:cNvSpPr>
            <a:spLocks noGrp="1"/>
          </p:cNvSpPr>
          <p:nvPr>
            <p:ph type="dt" sz="half" idx="10"/>
          </p:nvPr>
        </p:nvSpPr>
        <p:spPr/>
        <p:txBody>
          <a:bodyPr/>
          <a:lstStyle/>
          <a:p>
            <a:fld id="{09BE9870-3748-43AD-B547-02A075CB4A1D}" type="datetime1">
              <a:rPr lang="en-US" smtClean="0"/>
              <a:t>9/7/2026</a:t>
            </a:fld>
            <a:endParaRPr lang="en-US"/>
          </a:p>
        </p:txBody>
      </p:sp>
      <p:sp>
        <p:nvSpPr>
          <p:cNvPr id="3" name="Footer Placeholder 2">
            <a:extLst>
              <a:ext uri="{FF2B5EF4-FFF2-40B4-BE49-F238E27FC236}">
                <a16:creationId xmlns:a16="http://schemas.microsoft.com/office/drawing/2014/main" id="{DDCBE9F8-1765-4F36-A4DE-1DB136025AC9}"/>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7790CF9E-A6C6-4873-ADBE-7A2939319E58}"/>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24145757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8CDF8-00AD-4441-A6D5-9D7A659EB6C0}"/>
              </a:ext>
            </a:extLst>
          </p:cNvPr>
          <p:cNvSpPr>
            <a:spLocks noGrp="1"/>
          </p:cNvSpPr>
          <p:nvPr>
            <p:ph type="title"/>
          </p:nvPr>
        </p:nvSpPr>
        <p:spPr>
          <a:xfrm>
            <a:off x="640080" y="1371600"/>
            <a:ext cx="3859397" cy="1451723"/>
          </a:xfrm>
        </p:spPr>
        <p:txBody>
          <a:bodyPr anchor="t">
            <a:normAutofit/>
          </a:bodyPr>
          <a:lstStyle>
            <a:lvl1pPr>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8C330AF-CB7E-420A-AE8A-E02E90325885}"/>
              </a:ext>
            </a:extLst>
          </p:cNvPr>
          <p:cNvSpPr>
            <a:spLocks noGrp="1"/>
          </p:cNvSpPr>
          <p:nvPr>
            <p:ph idx="1"/>
          </p:nvPr>
        </p:nvSpPr>
        <p:spPr>
          <a:xfrm>
            <a:off x="4936519" y="1031001"/>
            <a:ext cx="6594490" cy="5166360"/>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F43257AD-2422-4CDA-9C55-700F4B5BF251}"/>
              </a:ext>
            </a:extLst>
          </p:cNvPr>
          <p:cNvSpPr>
            <a:spLocks noGrp="1"/>
          </p:cNvSpPr>
          <p:nvPr>
            <p:ph type="body" sz="half" idx="2"/>
          </p:nvPr>
        </p:nvSpPr>
        <p:spPr>
          <a:xfrm>
            <a:off x="640080" y="2972168"/>
            <a:ext cx="3859397" cy="3226826"/>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1B7454-C1CC-46F2-A6FB-1FE786C48F49}"/>
              </a:ext>
            </a:extLst>
          </p:cNvPr>
          <p:cNvSpPr>
            <a:spLocks noGrp="1"/>
          </p:cNvSpPr>
          <p:nvPr>
            <p:ph type="dt" sz="half" idx="10"/>
          </p:nvPr>
        </p:nvSpPr>
        <p:spPr/>
        <p:txBody>
          <a:bodyPr/>
          <a:lstStyle/>
          <a:p>
            <a:fld id="{558E7897-33C5-4F1A-9307-D068E37F3DC7}" type="datetime1">
              <a:rPr lang="en-US" smtClean="0"/>
              <a:t>9/7/2026</a:t>
            </a:fld>
            <a:endParaRPr lang="en-US"/>
          </a:p>
        </p:txBody>
      </p:sp>
      <p:sp>
        <p:nvSpPr>
          <p:cNvPr id="6" name="Footer Placeholder 5">
            <a:extLst>
              <a:ext uri="{FF2B5EF4-FFF2-40B4-BE49-F238E27FC236}">
                <a16:creationId xmlns:a16="http://schemas.microsoft.com/office/drawing/2014/main" id="{49077DBE-6CC7-421B-AB5E-341E20BD922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D6EAB8F-7526-4CDB-B782-FAD8B3E70B0A}"/>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32542399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1647F-5A61-44C9-81DC-331C9AE5DDAE}"/>
              </a:ext>
            </a:extLst>
          </p:cNvPr>
          <p:cNvSpPr>
            <a:spLocks noGrp="1"/>
          </p:cNvSpPr>
          <p:nvPr>
            <p:ph type="title"/>
          </p:nvPr>
        </p:nvSpPr>
        <p:spPr>
          <a:xfrm>
            <a:off x="640080" y="1371600"/>
            <a:ext cx="3859397" cy="1451723"/>
          </a:xfrm>
        </p:spPr>
        <p:txBody>
          <a:bodyPr anchor="t">
            <a:normAutofit/>
          </a:bodyPr>
          <a:lstStyle>
            <a:lvl1pPr>
              <a:defRPr sz="36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31627A0F-F1B8-49BE-A0FF-7FE16E3BDCC1}"/>
              </a:ext>
            </a:extLst>
          </p:cNvPr>
          <p:cNvSpPr>
            <a:spLocks noGrp="1"/>
          </p:cNvSpPr>
          <p:nvPr>
            <p:ph type="pic" idx="1"/>
          </p:nvPr>
        </p:nvSpPr>
        <p:spPr>
          <a:xfrm>
            <a:off x="4937760" y="1033271"/>
            <a:ext cx="6592824" cy="516636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C86D1BD6-1519-4431-9FAF-7D4F4129972C}"/>
              </a:ext>
            </a:extLst>
          </p:cNvPr>
          <p:cNvSpPr>
            <a:spLocks noGrp="1"/>
          </p:cNvSpPr>
          <p:nvPr>
            <p:ph type="body" sz="half" idx="2"/>
          </p:nvPr>
        </p:nvSpPr>
        <p:spPr>
          <a:xfrm>
            <a:off x="640080" y="2972167"/>
            <a:ext cx="3859397" cy="32268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5A587A0-353B-42C2-BA96-B1ADEDF642BE}"/>
              </a:ext>
            </a:extLst>
          </p:cNvPr>
          <p:cNvSpPr>
            <a:spLocks noGrp="1"/>
          </p:cNvSpPr>
          <p:nvPr>
            <p:ph type="dt" sz="half" idx="10"/>
          </p:nvPr>
        </p:nvSpPr>
        <p:spPr/>
        <p:txBody>
          <a:bodyPr/>
          <a:lstStyle/>
          <a:p>
            <a:fld id="{82E171BA-CC09-47C8-A6DF-F5C5CB59CEEC}" type="datetime1">
              <a:rPr lang="en-US" smtClean="0"/>
              <a:t>9/7/2026</a:t>
            </a:fld>
            <a:endParaRPr lang="en-US"/>
          </a:p>
        </p:txBody>
      </p:sp>
      <p:sp>
        <p:nvSpPr>
          <p:cNvPr id="6" name="Footer Placeholder 5">
            <a:extLst>
              <a:ext uri="{FF2B5EF4-FFF2-40B4-BE49-F238E27FC236}">
                <a16:creationId xmlns:a16="http://schemas.microsoft.com/office/drawing/2014/main" id="{44D5A88E-3957-4B76-B1BE-4164029217B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5F7C5FD-E56A-4C66-8F23-087F95A2FD0E}"/>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8295023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E4BB7-3F30-4C31-9BB2-8EC24FC0A1D6}"/>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1ECF4134-70F5-4EE6-88BE-49D129630CD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19EABC7-C044-44DE-B303-55A0581DA1E8}"/>
              </a:ext>
            </a:extLst>
          </p:cNvPr>
          <p:cNvSpPr>
            <a:spLocks noGrp="1"/>
          </p:cNvSpPr>
          <p:nvPr>
            <p:ph type="dt" sz="half" idx="10"/>
          </p:nvPr>
        </p:nvSpPr>
        <p:spPr/>
        <p:txBody>
          <a:bodyPr/>
          <a:lstStyle/>
          <a:p>
            <a:fld id="{C07B66AD-7C08-490A-ADA4-B47E10FB2407}" type="datetime1">
              <a:rPr lang="en-US" smtClean="0"/>
              <a:t>9/7/2026</a:t>
            </a:fld>
            <a:endParaRPr lang="en-US"/>
          </a:p>
        </p:txBody>
      </p:sp>
      <p:sp>
        <p:nvSpPr>
          <p:cNvPr id="5" name="Footer Placeholder 4">
            <a:extLst>
              <a:ext uri="{FF2B5EF4-FFF2-40B4-BE49-F238E27FC236}">
                <a16:creationId xmlns:a16="http://schemas.microsoft.com/office/drawing/2014/main" id="{4D4A63E1-5BC5-402E-9916-BAB84BCF0BB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A2EF915-AF64-4ECC-8B1A-B7E6A89B7917}"/>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37275710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1CB3635-47E1-90D8-B693-DA85A66B3831}"/>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a:extLst>
              <a:ext uri="{FF2B5EF4-FFF2-40B4-BE49-F238E27FC236}">
                <a16:creationId xmlns:a16="http://schemas.microsoft.com/office/drawing/2014/main" id="{6EB09414-2AA1-4D8E-A00A-C092FBC92D91}"/>
              </a:ext>
            </a:extLst>
          </p:cNvPr>
          <p:cNvSpPr>
            <a:spLocks noGrp="1"/>
          </p:cNvSpPr>
          <p:nvPr>
            <p:ph type="title" orient="vert"/>
          </p:nvPr>
        </p:nvSpPr>
        <p:spPr>
          <a:xfrm>
            <a:off x="9209219" y="640079"/>
            <a:ext cx="1811773" cy="5536884"/>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D42C3A78-37C5-46D0-9DF4-CB78AF883C2C}"/>
              </a:ext>
            </a:extLst>
          </p:cNvPr>
          <p:cNvSpPr>
            <a:spLocks noGrp="1"/>
          </p:cNvSpPr>
          <p:nvPr>
            <p:ph type="body" orient="vert" idx="1"/>
          </p:nvPr>
        </p:nvSpPr>
        <p:spPr>
          <a:xfrm>
            <a:off x="640080" y="640080"/>
            <a:ext cx="8412422" cy="553688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9D8705E-925D-4F57-8268-107CE3CF4C45}"/>
              </a:ext>
            </a:extLst>
          </p:cNvPr>
          <p:cNvSpPr>
            <a:spLocks noGrp="1"/>
          </p:cNvSpPr>
          <p:nvPr>
            <p:ph type="dt" sz="half" idx="10"/>
          </p:nvPr>
        </p:nvSpPr>
        <p:spPr/>
        <p:txBody>
          <a:bodyPr/>
          <a:lstStyle/>
          <a:p>
            <a:fld id="{05B95027-4255-49E7-9841-CD21BCC99996}" type="datetime1">
              <a:rPr lang="en-US" smtClean="0"/>
              <a:t>9/7/2026</a:t>
            </a:fld>
            <a:endParaRPr lang="en-US"/>
          </a:p>
        </p:txBody>
      </p:sp>
      <p:sp>
        <p:nvSpPr>
          <p:cNvPr id="5" name="Footer Placeholder 4">
            <a:extLst>
              <a:ext uri="{FF2B5EF4-FFF2-40B4-BE49-F238E27FC236}">
                <a16:creationId xmlns:a16="http://schemas.microsoft.com/office/drawing/2014/main" id="{50FE207E-070D-4EC8-A44C-21F1815FDAA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15D01D1-C266-4161-A820-C084B980131C}"/>
              </a:ext>
            </a:extLst>
          </p:cNvPr>
          <p:cNvSpPr>
            <a:spLocks noGrp="1"/>
          </p:cNvSpPr>
          <p:nvPr>
            <p:ph type="sldNum" sz="quarter" idx="12"/>
          </p:nvPr>
        </p:nvSpPr>
        <p:spPr/>
        <p:txBody>
          <a:bodyPr/>
          <a:lstStyle/>
          <a:p>
            <a:fld id="{70C12960-6E85-460F-B6E3-5B82CB31AF3D}" type="slidenum">
              <a:rPr lang="en-US" smtClean="0"/>
              <a:t>‹#›</a:t>
            </a:fld>
            <a:endParaRPr lang="en-US"/>
          </a:p>
        </p:txBody>
      </p:sp>
      <p:cxnSp>
        <p:nvCxnSpPr>
          <p:cNvPr id="7" name="Straight Connector 6">
            <a:extLst>
              <a:ext uri="{FF2B5EF4-FFF2-40B4-BE49-F238E27FC236}">
                <a16:creationId xmlns:a16="http://schemas.microsoft.com/office/drawing/2014/main" id="{3230604F-219C-2DEE-830E-27274CC2FE19}"/>
              </a:ext>
              <a:ext uri="{C183D7F6-B498-43B3-948B-1728B52AA6E4}">
                <adec:decorative xmlns:adec="http://schemas.microsoft.com/office/drawing/2017/decorative" val="1"/>
              </a:ext>
            </a:extLst>
          </p:cNvPr>
          <p:cNvCxnSpPr>
            <a:cxnSpLocks/>
          </p:cNvCxnSpPr>
          <p:nvPr/>
        </p:nvCxnSpPr>
        <p:spPr>
          <a:xfrm rot="5400000">
            <a:off x="10872154" y="1192438"/>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761874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B4E786-7636-4278-8595-D365D28A796A}"/>
              </a:ext>
            </a:extLst>
          </p:cNvPr>
          <p:cNvSpPr>
            <a:spLocks noGrp="1"/>
          </p:cNvSpPr>
          <p:nvPr>
            <p:ph type="title"/>
          </p:nvPr>
        </p:nvSpPr>
        <p:spPr>
          <a:xfrm>
            <a:off x="640079" y="1371601"/>
            <a:ext cx="10890929" cy="109728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A740849-7059-4C70-992B-5304D2EE9BAB}"/>
              </a:ext>
            </a:extLst>
          </p:cNvPr>
          <p:cNvSpPr>
            <a:spLocks noGrp="1"/>
          </p:cNvSpPr>
          <p:nvPr>
            <p:ph type="body" idx="1"/>
          </p:nvPr>
        </p:nvSpPr>
        <p:spPr>
          <a:xfrm>
            <a:off x="640080" y="2633472"/>
            <a:ext cx="10890928" cy="356616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D09FEBF6-CEA6-4332-87B3-697807571C84}"/>
              </a:ext>
            </a:extLst>
          </p:cNvPr>
          <p:cNvSpPr>
            <a:spLocks noGrp="1"/>
          </p:cNvSpPr>
          <p:nvPr>
            <p:ph type="dt" sz="half" idx="2"/>
          </p:nvPr>
        </p:nvSpPr>
        <p:spPr>
          <a:xfrm>
            <a:off x="640080" y="6356350"/>
            <a:ext cx="2743200" cy="365125"/>
          </a:xfrm>
          <a:prstGeom prst="rect">
            <a:avLst/>
          </a:prstGeom>
        </p:spPr>
        <p:txBody>
          <a:bodyPr vert="horz" lIns="91440" tIns="45720" rIns="91440" bIns="45720" rtlCol="0" anchor="ctr"/>
          <a:lstStyle>
            <a:lvl1pPr algn="l">
              <a:defRPr sz="900" b="1" cap="all" spc="300" baseline="0">
                <a:solidFill>
                  <a:schemeClr val="tx1"/>
                </a:solidFill>
              </a:defRPr>
            </a:lvl1pPr>
          </a:lstStyle>
          <a:p>
            <a:fld id="{7DA38F49-B3E2-4BF0-BEC7-C30D34ABBB8D}" type="datetime1">
              <a:rPr lang="en-US" smtClean="0"/>
              <a:t>9/7/2026</a:t>
            </a:fld>
            <a:endParaRPr lang="en-US"/>
          </a:p>
        </p:txBody>
      </p:sp>
      <p:sp>
        <p:nvSpPr>
          <p:cNvPr id="5" name="Footer Placeholder 4">
            <a:extLst>
              <a:ext uri="{FF2B5EF4-FFF2-40B4-BE49-F238E27FC236}">
                <a16:creationId xmlns:a16="http://schemas.microsoft.com/office/drawing/2014/main" id="{BC6BAF94-621C-43E1-BA0C-410A6899031B}"/>
              </a:ext>
            </a:extLst>
          </p:cNvPr>
          <p:cNvSpPr>
            <a:spLocks noGrp="1"/>
          </p:cNvSpPr>
          <p:nvPr>
            <p:ph type="ftr" sz="quarter" idx="3"/>
          </p:nvPr>
        </p:nvSpPr>
        <p:spPr>
          <a:xfrm>
            <a:off x="6767622" y="6356350"/>
            <a:ext cx="4040373" cy="365125"/>
          </a:xfrm>
          <a:prstGeom prst="rect">
            <a:avLst/>
          </a:prstGeom>
        </p:spPr>
        <p:txBody>
          <a:bodyPr vert="horz" lIns="91440" tIns="45720" rIns="91440" bIns="45720" rtlCol="0" anchor="ctr"/>
          <a:lstStyle>
            <a:lvl1pPr algn="r">
              <a:defRPr sz="900" b="1" cap="all" spc="300" baseline="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137D19E5-9E16-48C9-AAE2-0C70679A8D7B}"/>
              </a:ext>
            </a:extLst>
          </p:cNvPr>
          <p:cNvSpPr>
            <a:spLocks noGrp="1"/>
          </p:cNvSpPr>
          <p:nvPr>
            <p:ph type="sldNum" sz="quarter" idx="4"/>
          </p:nvPr>
        </p:nvSpPr>
        <p:spPr>
          <a:xfrm>
            <a:off x="10807995" y="6356350"/>
            <a:ext cx="723014" cy="365125"/>
          </a:xfrm>
          <a:prstGeom prst="rect">
            <a:avLst/>
          </a:prstGeom>
        </p:spPr>
        <p:txBody>
          <a:bodyPr vert="horz" lIns="91440" tIns="45720" rIns="91440" bIns="45720" rtlCol="0" anchor="ctr"/>
          <a:lstStyle>
            <a:lvl1pPr algn="r">
              <a:defRPr sz="900" b="1" cap="all" spc="300" baseline="0">
                <a:solidFill>
                  <a:schemeClr val="tx1"/>
                </a:solidFill>
              </a:defRPr>
            </a:lvl1pPr>
          </a:lstStyle>
          <a:p>
            <a:fld id="{70C12960-6E85-460F-B6E3-5B82CB31AF3D}" type="slidenum">
              <a:rPr lang="en-US" smtClean="0"/>
              <a:t>‹#›</a:t>
            </a:fld>
            <a:endParaRPr lang="en-US"/>
          </a:p>
        </p:txBody>
      </p:sp>
      <p:cxnSp>
        <p:nvCxnSpPr>
          <p:cNvPr id="9" name="Straight Connector 8">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p:cNvCxnSpPr>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0065845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10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87000"/>
        <a:buFont typeface="Arial" panose="020B0604020202020204" pitchFamily="34" charset="0"/>
        <a:buChar char="•"/>
        <a:defRPr sz="2000" kern="1200">
          <a:solidFill>
            <a:schemeClr val="tx1"/>
          </a:solidFill>
          <a:latin typeface="+mn-lt"/>
          <a:ea typeface="+mn-ea"/>
          <a:cs typeface="+mn-cs"/>
        </a:defRPr>
      </a:lvl1pPr>
      <a:lvl2pPr marL="493776" indent="-228600" algn="l" defTabSz="914400" rtl="0" eaLnBrk="1" latinLnBrk="0" hangingPunct="1">
        <a:lnSpc>
          <a:spcPct val="120000"/>
        </a:lnSpc>
        <a:spcBef>
          <a:spcPts val="500"/>
        </a:spcBef>
        <a:buSzPct val="87000"/>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SzPct val="87000"/>
        <a:buFont typeface="Arial" panose="020B0604020202020204" pitchFamily="34" charset="0"/>
        <a:buChar char="•"/>
        <a:defRPr sz="1600" kern="1200">
          <a:solidFill>
            <a:schemeClr val="tx1"/>
          </a:solidFill>
          <a:latin typeface="+mn-lt"/>
          <a:ea typeface="+mn-ea"/>
          <a:cs typeface="+mn-cs"/>
        </a:defRPr>
      </a:lvl3pPr>
      <a:lvl4pPr marL="1051560" indent="-28575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4pPr>
      <a:lvl5pPr marL="1298448" indent="-22860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pic>
        <p:nvPicPr>
          <p:cNvPr id="4" name="Picture 3" descr="Family on the couch">
            <a:extLst>
              <a:ext uri="{FF2B5EF4-FFF2-40B4-BE49-F238E27FC236}">
                <a16:creationId xmlns:a16="http://schemas.microsoft.com/office/drawing/2014/main" id="{916D9E7D-40E0-4A5D-A2A7-E714B3AA3487}"/>
              </a:ext>
            </a:extLst>
          </p:cNvPr>
          <p:cNvPicPr>
            <a:picLocks noChangeAspect="1"/>
          </p:cNvPicPr>
          <p:nvPr/>
        </p:nvPicPr>
        <p:blipFill>
          <a:blip r:embed="rId3"/>
          <a:srcRect b="15730"/>
          <a:stretch/>
        </p:blipFill>
        <p:spPr>
          <a:xfrm>
            <a:off x="1" y="10"/>
            <a:ext cx="12192000" cy="6857990"/>
          </a:xfrm>
          <a:prstGeom prst="rect">
            <a:avLst/>
          </a:prstGeom>
        </p:spPr>
      </p:pic>
      <p:sp>
        <p:nvSpPr>
          <p:cNvPr id="11" name="Rectangle 10">
            <a:extLst>
              <a:ext uri="{FF2B5EF4-FFF2-40B4-BE49-F238E27FC236}">
                <a16:creationId xmlns:a16="http://schemas.microsoft.com/office/drawing/2014/main" id="{36136311-C81B-47C5-AE0A-5641A5A595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94444" y="1066800"/>
            <a:ext cx="4682990" cy="4724400"/>
          </a:xfrm>
          <a:prstGeom prst="rect">
            <a:avLst/>
          </a:prstGeom>
          <a:solidFill>
            <a:schemeClr val="bg1">
              <a:alpha val="4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sp>
        <p:nvSpPr>
          <p:cNvPr id="2" name="Title 1">
            <a:extLst>
              <a:ext uri="{FF2B5EF4-FFF2-40B4-BE49-F238E27FC236}">
                <a16:creationId xmlns:a16="http://schemas.microsoft.com/office/drawing/2014/main" id="{02587CA3-D718-8297-890B-AE5F8875B669}"/>
              </a:ext>
            </a:extLst>
          </p:cNvPr>
          <p:cNvSpPr>
            <a:spLocks noGrp="1"/>
          </p:cNvSpPr>
          <p:nvPr>
            <p:ph type="ctrTitle"/>
          </p:nvPr>
        </p:nvSpPr>
        <p:spPr>
          <a:xfrm>
            <a:off x="804818" y="1562101"/>
            <a:ext cx="3905203" cy="2738530"/>
          </a:xfrm>
        </p:spPr>
        <p:txBody>
          <a:bodyPr anchor="t">
            <a:normAutofit/>
          </a:bodyPr>
          <a:lstStyle/>
          <a:p>
            <a:pPr>
              <a:lnSpc>
                <a:spcPct val="90000"/>
              </a:lnSpc>
            </a:pPr>
            <a:r>
              <a:rPr lang="en-US" sz="3700" dirty="0"/>
              <a:t>Wellness Recovery Action Plan for Families: A Comprehensive Guide</a:t>
            </a:r>
          </a:p>
        </p:txBody>
      </p:sp>
      <p:sp>
        <p:nvSpPr>
          <p:cNvPr id="3" name="Subtitle 2">
            <a:extLst>
              <a:ext uri="{FF2B5EF4-FFF2-40B4-BE49-F238E27FC236}">
                <a16:creationId xmlns:a16="http://schemas.microsoft.com/office/drawing/2014/main" id="{E64F2275-38A9-1B5C-B7C6-91BC9E9A6519}"/>
              </a:ext>
            </a:extLst>
          </p:cNvPr>
          <p:cNvSpPr>
            <a:spLocks noGrp="1"/>
          </p:cNvSpPr>
          <p:nvPr>
            <p:ph type="subTitle" idx="1"/>
          </p:nvPr>
        </p:nvSpPr>
        <p:spPr>
          <a:xfrm>
            <a:off x="804818" y="4321622"/>
            <a:ext cx="3816351" cy="941832"/>
          </a:xfrm>
        </p:spPr>
        <p:txBody>
          <a:bodyPr>
            <a:normAutofit/>
          </a:bodyPr>
          <a:lstStyle/>
          <a:p>
            <a:pPr>
              <a:lnSpc>
                <a:spcPct val="120000"/>
              </a:lnSpc>
            </a:pPr>
            <a:r>
              <a:rPr lang="en-US" sz="1500"/>
              <a:t>Understanding WRAP and its benefits for families</a:t>
            </a:r>
          </a:p>
        </p:txBody>
      </p:sp>
      <p:cxnSp>
        <p:nvCxnSpPr>
          <p:cNvPr id="13" name="Straight Connector 12">
            <a:extLst>
              <a:ext uri="{FF2B5EF4-FFF2-40B4-BE49-F238E27FC236}">
                <a16:creationId xmlns:a16="http://schemas.microsoft.com/office/drawing/2014/main" id="{7CC73A33-65FF-41A9-A3B0-006753CD102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10800000" flipV="1">
            <a:off x="305077" y="1063752"/>
            <a:ext cx="0" cy="4727448"/>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2763350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par>
                                <p:cTn id="11" presetID="10" presetClass="entr" presetSubtype="0" fill="hold" grpId="1" nodeType="withEffect">
                                  <p:stCondLst>
                                    <p:cond delay="250"/>
                                  </p:stCondLst>
                                  <p:iterate type="lt">
                                    <p:tmPct val="10000"/>
                                  </p:iterate>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3" grpId="1"/>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3246BDE-4B37-29C7-5EF5-4008EDE92A3C}"/>
              </a:ext>
            </a:extLst>
          </p:cNvPr>
          <p:cNvSpPr>
            <a:spLocks noGrp="1"/>
          </p:cNvSpPr>
          <p:nvPr>
            <p:ph type="title"/>
          </p:nvPr>
        </p:nvSpPr>
        <p:spPr>
          <a:xfrm>
            <a:off x="7269904" y="914400"/>
            <a:ext cx="4261104" cy="1097280"/>
          </a:xfrm>
        </p:spPr>
        <p:txBody>
          <a:bodyPr vert="horz" lIns="91440" tIns="45720" rIns="91440" bIns="45720" rtlCol="0" anchor="t">
            <a:normAutofit/>
          </a:bodyPr>
          <a:lstStyle/>
          <a:p>
            <a:r>
              <a:rPr lang="en-US" sz="3600"/>
              <a:t>Agenda Items</a:t>
            </a:r>
          </a:p>
        </p:txBody>
      </p:sp>
      <p:pic>
        <p:nvPicPr>
          <p:cNvPr id="5" name="Content Placeholder 4" descr="Blank spiral notebook with work plan">
            <a:extLst>
              <a:ext uri="{FF2B5EF4-FFF2-40B4-BE49-F238E27FC236}">
                <a16:creationId xmlns:a16="http://schemas.microsoft.com/office/drawing/2014/main" id="{A85E8F4E-8DCF-4CED-877F-03BF3A12CA18}"/>
              </a:ext>
            </a:extLst>
          </p:cNvPr>
          <p:cNvPicPr>
            <a:picLocks noGrp="1" noChangeAspect="1"/>
          </p:cNvPicPr>
          <p:nvPr>
            <p:ph sz="half" idx="1"/>
          </p:nvPr>
        </p:nvPicPr>
        <p:blipFill>
          <a:blip r:embed="rId3"/>
          <a:srcRect r="16996" b="2"/>
          <a:stretch/>
        </p:blipFill>
        <p:spPr>
          <a:xfrm>
            <a:off x="-1" y="914399"/>
            <a:ext cx="6657255" cy="5353523"/>
          </a:xfrm>
          <a:prstGeom prst="rect">
            <a:avLst/>
          </a:prstGeom>
        </p:spPr>
      </p:pic>
      <p:cxnSp>
        <p:nvCxnSpPr>
          <p:cNvPr id="14" name="Straight Connector 13">
            <a:extLst>
              <a:ext uri="{FF2B5EF4-FFF2-40B4-BE49-F238E27FC236}">
                <a16:creationId xmlns:a16="http://schemas.microsoft.com/office/drawing/2014/main" id="{08052531-D50B-3899-B150-D05525F4F2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0" y="6267922"/>
            <a:ext cx="6656832" cy="1"/>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90E20DAF-86A1-EB5C-5C8C-E25ECF18E26F}"/>
              </a:ext>
            </a:extLst>
          </p:cNvPr>
          <p:cNvSpPr>
            <a:spLocks noGrp="1"/>
          </p:cNvSpPr>
          <p:nvPr>
            <p:ph sz="half" idx="2"/>
          </p:nvPr>
        </p:nvSpPr>
        <p:spPr>
          <a:xfrm>
            <a:off x="7269905" y="2176036"/>
            <a:ext cx="4261104" cy="4121887"/>
          </a:xfrm>
        </p:spPr>
        <p:txBody>
          <a:bodyPr vert="horz" lIns="91440" tIns="45720" rIns="91440" bIns="45720" rtlCol="0">
            <a:normAutofit/>
          </a:bodyPr>
          <a:lstStyle/>
          <a:p>
            <a:r>
              <a:rPr lang="en-US"/>
              <a:t>Introduction to Wellness Recovery Action Plan (WRAP)</a:t>
            </a:r>
          </a:p>
          <a:p>
            <a:r>
              <a:rPr lang="en-US"/>
              <a:t>The Importance of WRAP for Families</a:t>
            </a:r>
          </a:p>
          <a:p>
            <a:r>
              <a:rPr lang="en-US"/>
              <a:t>Creating a Family WRAP</a:t>
            </a:r>
          </a:p>
          <a:p>
            <a:r>
              <a:rPr lang="en-US"/>
              <a:t>Recognizing and Responding to Triggers</a:t>
            </a:r>
          </a:p>
          <a:p>
            <a:r>
              <a:rPr lang="en-US"/>
              <a:t>Maintaining and Updating the Family WRAP</a:t>
            </a:r>
          </a:p>
        </p:txBody>
      </p:sp>
    </p:spTree>
    <p:extLst>
      <p:ext uri="{BB962C8B-B14F-4D97-AF65-F5344CB8AC3E}">
        <p14:creationId xmlns:p14="http://schemas.microsoft.com/office/powerpoint/2010/main" val="313561378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46B9231A-B34B-4A29-A6AC-532E1EE815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sp useBgFill="1">
        <p:nvSpPr>
          <p:cNvPr id="9" name="Rectangle 8">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sp>
        <p:nvSpPr>
          <p:cNvPr id="2" name="Title 1">
            <a:extLst>
              <a:ext uri="{FF2B5EF4-FFF2-40B4-BE49-F238E27FC236}">
                <a16:creationId xmlns:a16="http://schemas.microsoft.com/office/drawing/2014/main" id="{FDA705F5-0917-3F2D-8758-407006494098}"/>
              </a:ext>
            </a:extLst>
          </p:cNvPr>
          <p:cNvSpPr>
            <a:spLocks noGrp="1"/>
          </p:cNvSpPr>
          <p:nvPr>
            <p:ph type="ctrTitle"/>
          </p:nvPr>
        </p:nvSpPr>
        <p:spPr>
          <a:xfrm>
            <a:off x="559219" y="1115844"/>
            <a:ext cx="7680960" cy="4631911"/>
          </a:xfrm>
        </p:spPr>
        <p:txBody>
          <a:bodyPr anchor="b">
            <a:normAutofit/>
          </a:bodyPr>
          <a:lstStyle/>
          <a:p>
            <a:r>
              <a:rPr lang="en-US" sz="6500"/>
              <a:t>Introduction to Wellness Recovery Action Plan (WRAP)</a:t>
            </a:r>
          </a:p>
        </p:txBody>
      </p:sp>
      <p:cxnSp>
        <p:nvCxnSpPr>
          <p:cNvPr id="11" name="Straight Connector 10">
            <a:extLst>
              <a:ext uri="{FF2B5EF4-FFF2-40B4-BE49-F238E27FC236}">
                <a16:creationId xmlns:a16="http://schemas.microsoft.com/office/drawing/2014/main" id="{53C0BBAA-A5EC-5D5D-32E6-9F7EA604848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3131" y="6268313"/>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8598977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43BAA49-ABD9-A1FF-4574-5861FC74E3AA}"/>
              </a:ext>
            </a:extLst>
          </p:cNvPr>
          <p:cNvSpPr>
            <a:spLocks noGrp="1"/>
          </p:cNvSpPr>
          <p:nvPr>
            <p:ph type="title"/>
          </p:nvPr>
        </p:nvSpPr>
        <p:spPr>
          <a:xfrm>
            <a:off x="5029200" y="914400"/>
            <a:ext cx="6501810" cy="1097280"/>
          </a:xfrm>
        </p:spPr>
        <p:txBody>
          <a:bodyPr vert="horz" lIns="91440" tIns="45720" rIns="91440" bIns="45720" rtlCol="0" anchor="t">
            <a:normAutofit/>
          </a:bodyPr>
          <a:lstStyle/>
          <a:p>
            <a:r>
              <a:rPr lang="en-US"/>
              <a:t>What Is WRAP?</a:t>
            </a:r>
          </a:p>
        </p:txBody>
      </p:sp>
      <p:pic>
        <p:nvPicPr>
          <p:cNvPr id="5" name="Content Placeholder 4" descr="Shot of a businessman holding on to a bunch of cryptocurrency balloons on top of a graph against a white background">
            <a:extLst>
              <a:ext uri="{FF2B5EF4-FFF2-40B4-BE49-F238E27FC236}">
                <a16:creationId xmlns:a16="http://schemas.microsoft.com/office/drawing/2014/main" id="{62778685-342F-4E9B-ACFE-2DB2EC777BE7}"/>
              </a:ext>
            </a:extLst>
          </p:cNvPr>
          <p:cNvPicPr>
            <a:picLocks noGrp="1" noChangeAspect="1"/>
          </p:cNvPicPr>
          <p:nvPr>
            <p:ph sz="half" idx="1"/>
          </p:nvPr>
        </p:nvPicPr>
        <p:blipFill>
          <a:blip r:embed="rId3"/>
          <a:srcRect l="29258"/>
          <a:stretch/>
        </p:blipFill>
        <p:spPr>
          <a:xfrm>
            <a:off x="20" y="914399"/>
            <a:ext cx="4416532" cy="5353523"/>
          </a:xfrm>
          <a:prstGeom prst="rect">
            <a:avLst/>
          </a:prstGeom>
        </p:spPr>
      </p:pic>
      <p:cxnSp>
        <p:nvCxnSpPr>
          <p:cNvPr id="14" name="Straight Connector 13">
            <a:extLst>
              <a:ext uri="{FF2B5EF4-FFF2-40B4-BE49-F238E27FC236}">
                <a16:creationId xmlns:a16="http://schemas.microsoft.com/office/drawing/2014/main" id="{08052531-D50B-3899-B150-D05525F4F2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0" y="6267922"/>
            <a:ext cx="4416552" cy="1"/>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C9F8047F-6CDD-B4A9-6DC3-93FFA882D4BD}"/>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029200" y="2176036"/>
            <a:ext cx="6501810" cy="4121885"/>
          </a:xfrm>
        </p:spPr>
        <p:txBody>
          <a:bodyPr>
            <a:normAutofit/>
          </a:bodyPr>
          <a:lstStyle/>
          <a:p>
            <a:pPr marL="0" indent="0">
              <a:spcBef>
                <a:spcPts val="2500"/>
              </a:spcBef>
              <a:buNone/>
            </a:pPr>
            <a:r>
              <a:rPr lang="en-US" sz="1400" b="1"/>
              <a:t>Definition of WRAP</a:t>
            </a:r>
          </a:p>
          <a:p>
            <a:pPr marL="0" lvl="1" indent="0">
              <a:buNone/>
            </a:pPr>
            <a:r>
              <a:rPr lang="en-US" sz="1400"/>
              <a:t>WRAP, or Wellness Recovery Action Plan, is a self-designed plan aimed at promoting personal wellness.</a:t>
            </a:r>
          </a:p>
          <a:p>
            <a:pPr marL="0" indent="0">
              <a:spcBef>
                <a:spcPts val="2500"/>
              </a:spcBef>
              <a:buNone/>
            </a:pPr>
            <a:r>
              <a:rPr lang="en-US" sz="1400" b="1"/>
              <a:t>Personal Wellness Goals</a:t>
            </a:r>
          </a:p>
          <a:p>
            <a:pPr marL="0" lvl="1" indent="0">
              <a:buNone/>
            </a:pPr>
            <a:r>
              <a:rPr lang="en-US" sz="1400"/>
              <a:t>The WRAP method enables individuals to identify their unique wellness goals and the steps to achieve them.</a:t>
            </a:r>
          </a:p>
          <a:p>
            <a:pPr marL="0" indent="0">
              <a:spcBef>
                <a:spcPts val="2500"/>
              </a:spcBef>
              <a:buNone/>
            </a:pPr>
            <a:r>
              <a:rPr lang="en-US" sz="1400" b="1"/>
              <a:t>Focus on Prevention</a:t>
            </a:r>
          </a:p>
          <a:p>
            <a:pPr marL="0" lvl="1" indent="0">
              <a:buNone/>
            </a:pPr>
            <a:r>
              <a:rPr lang="en-US" sz="1400"/>
              <a:t>WRAP emphasizes the importance of prevention strategies to maintain overall wellness and well-being.</a:t>
            </a:r>
          </a:p>
        </p:txBody>
      </p:sp>
    </p:spTree>
    <p:extLst>
      <p:ext uri="{BB962C8B-B14F-4D97-AF65-F5344CB8AC3E}">
        <p14:creationId xmlns:p14="http://schemas.microsoft.com/office/powerpoint/2010/main" val="246146457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14F2170-AD77-B165-565A-22087F9A7F63}"/>
              </a:ext>
            </a:extLst>
          </p:cNvPr>
          <p:cNvSpPr>
            <a:spLocks noGrp="1"/>
          </p:cNvSpPr>
          <p:nvPr>
            <p:ph type="title"/>
          </p:nvPr>
        </p:nvSpPr>
        <p:spPr>
          <a:xfrm>
            <a:off x="5029200" y="914400"/>
            <a:ext cx="6501810" cy="1097280"/>
          </a:xfrm>
        </p:spPr>
        <p:txBody>
          <a:bodyPr vert="horz" lIns="91440" tIns="45720" rIns="91440" bIns="45720" rtlCol="0" anchor="t">
            <a:normAutofit/>
          </a:bodyPr>
          <a:lstStyle/>
          <a:p>
            <a:pPr>
              <a:lnSpc>
                <a:spcPct val="90000"/>
              </a:lnSpc>
            </a:pPr>
            <a:r>
              <a:rPr lang="en-US" sz="3400"/>
              <a:t>History and Development of WRAP</a:t>
            </a:r>
          </a:p>
        </p:txBody>
      </p:sp>
      <p:pic>
        <p:nvPicPr>
          <p:cNvPr id="5" name="Content Placeholder 4" descr="Carrying the burden of gears in the back">
            <a:extLst>
              <a:ext uri="{FF2B5EF4-FFF2-40B4-BE49-F238E27FC236}">
                <a16:creationId xmlns:a16="http://schemas.microsoft.com/office/drawing/2014/main" id="{4E05586C-D5A9-4E3E-AF50-923AC5AF81F3}"/>
              </a:ext>
            </a:extLst>
          </p:cNvPr>
          <p:cNvPicPr>
            <a:picLocks noGrp="1" noChangeAspect="1"/>
          </p:cNvPicPr>
          <p:nvPr>
            <p:ph sz="half" idx="1"/>
          </p:nvPr>
        </p:nvPicPr>
        <p:blipFill>
          <a:blip r:embed="rId3"/>
          <a:srcRect l="34164" r="10770" b="2"/>
          <a:stretch/>
        </p:blipFill>
        <p:spPr>
          <a:xfrm>
            <a:off x="20" y="914399"/>
            <a:ext cx="4416532" cy="5353523"/>
          </a:xfrm>
          <a:prstGeom prst="rect">
            <a:avLst/>
          </a:prstGeom>
        </p:spPr>
      </p:pic>
      <p:cxnSp>
        <p:nvCxnSpPr>
          <p:cNvPr id="14" name="Straight Connector 13">
            <a:extLst>
              <a:ext uri="{FF2B5EF4-FFF2-40B4-BE49-F238E27FC236}">
                <a16:creationId xmlns:a16="http://schemas.microsoft.com/office/drawing/2014/main" id="{08052531-D50B-3899-B150-D05525F4F2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0" y="6267922"/>
            <a:ext cx="4416552" cy="1"/>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8672E9E0-9F3A-720C-C9D5-E24BF6FD5DE1}"/>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029200" y="2176036"/>
            <a:ext cx="6501810" cy="4121885"/>
          </a:xfrm>
        </p:spPr>
        <p:txBody>
          <a:bodyPr>
            <a:normAutofit/>
          </a:bodyPr>
          <a:lstStyle/>
          <a:p>
            <a:pPr marL="0" indent="0">
              <a:spcBef>
                <a:spcPts val="2500"/>
              </a:spcBef>
              <a:buNone/>
            </a:pPr>
            <a:r>
              <a:rPr lang="en-US" sz="1400" b="1"/>
              <a:t>Creation of WRAP</a:t>
            </a:r>
          </a:p>
          <a:p>
            <a:pPr marL="0" lvl="1" indent="0">
              <a:buNone/>
            </a:pPr>
            <a:r>
              <a:rPr lang="en-US" sz="1400"/>
              <a:t>WRAP was developed in the 1990s to assist individuals facing mental health challenges, promoting self-management and recovery.</a:t>
            </a:r>
          </a:p>
          <a:p>
            <a:pPr marL="0" indent="0">
              <a:spcBef>
                <a:spcPts val="2500"/>
              </a:spcBef>
              <a:buNone/>
            </a:pPr>
            <a:r>
              <a:rPr lang="en-US" sz="1400" b="1"/>
              <a:t>Evolution of WRAP</a:t>
            </a:r>
          </a:p>
          <a:p>
            <a:pPr marL="0" lvl="1" indent="0">
              <a:buNone/>
            </a:pPr>
            <a:r>
              <a:rPr lang="en-US" sz="1400"/>
              <a:t>Over the years, WRAP has evolved into a respected model, utilized in various environments including therapy and family support.</a:t>
            </a:r>
          </a:p>
          <a:p>
            <a:pPr marL="0" indent="0">
              <a:spcBef>
                <a:spcPts val="2500"/>
              </a:spcBef>
              <a:buNone/>
            </a:pPr>
            <a:r>
              <a:rPr lang="en-US" sz="1400" b="1"/>
              <a:t>Impact on Mental Health</a:t>
            </a:r>
          </a:p>
          <a:p>
            <a:pPr marL="0" lvl="1" indent="0">
              <a:buNone/>
            </a:pPr>
            <a:r>
              <a:rPr lang="en-US" sz="1400"/>
              <a:t>WRAP has significantly impacted individuals and families, providing tools for better mental health management and recovery.</a:t>
            </a:r>
          </a:p>
        </p:txBody>
      </p:sp>
    </p:spTree>
    <p:extLst>
      <p:ext uri="{BB962C8B-B14F-4D97-AF65-F5344CB8AC3E}">
        <p14:creationId xmlns:p14="http://schemas.microsoft.com/office/powerpoint/2010/main" val="20118461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12CAFD7-E38B-366B-11C8-A7D99841AAA0}"/>
              </a:ext>
            </a:extLst>
          </p:cNvPr>
          <p:cNvSpPr>
            <a:spLocks noGrp="1"/>
          </p:cNvSpPr>
          <p:nvPr>
            <p:ph type="title"/>
          </p:nvPr>
        </p:nvSpPr>
        <p:spPr>
          <a:xfrm>
            <a:off x="640080" y="914400"/>
            <a:ext cx="6291472" cy="1097280"/>
          </a:xfrm>
        </p:spPr>
        <p:txBody>
          <a:bodyPr vert="horz" lIns="91440" tIns="45720" rIns="91440" bIns="45720" rtlCol="0" anchor="t">
            <a:normAutofit/>
          </a:bodyPr>
          <a:lstStyle/>
          <a:p>
            <a:r>
              <a:rPr lang="en-US"/>
              <a:t>Core Principles and Values</a:t>
            </a:r>
          </a:p>
        </p:txBody>
      </p:sp>
      <p:sp>
        <p:nvSpPr>
          <p:cNvPr id="4" name="Content Placeholder 3">
            <a:extLst>
              <a:ext uri="{FF2B5EF4-FFF2-40B4-BE49-F238E27FC236}">
                <a16:creationId xmlns:a16="http://schemas.microsoft.com/office/drawing/2014/main" id="{1F30D38E-3EEF-845F-64FF-DA7E419CCE9C}"/>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40080" y="2176036"/>
            <a:ext cx="6291472" cy="4123944"/>
          </a:xfrm>
        </p:spPr>
        <p:txBody>
          <a:bodyPr>
            <a:normAutofit/>
          </a:bodyPr>
          <a:lstStyle/>
          <a:p>
            <a:pPr marL="0" indent="0">
              <a:spcBef>
                <a:spcPts val="2500"/>
              </a:spcBef>
              <a:buNone/>
            </a:pPr>
            <a:r>
              <a:rPr lang="en-US" sz="1400" b="1"/>
              <a:t>Self-Determination</a:t>
            </a:r>
          </a:p>
          <a:p>
            <a:pPr marL="0" lvl="1" indent="0">
              <a:buNone/>
            </a:pPr>
            <a:r>
              <a:rPr lang="en-US" sz="1400"/>
              <a:t>Self-determination emphasizes the importance of individuals making their own choices and taking charge of their wellness journey.</a:t>
            </a:r>
          </a:p>
          <a:p>
            <a:pPr marL="0" indent="0">
              <a:spcBef>
                <a:spcPts val="2500"/>
              </a:spcBef>
              <a:buNone/>
            </a:pPr>
            <a:r>
              <a:rPr lang="en-US" sz="1400" b="1"/>
              <a:t>Personal Responsibility</a:t>
            </a:r>
          </a:p>
          <a:p>
            <a:pPr marL="0" lvl="1" indent="0">
              <a:buNone/>
            </a:pPr>
            <a:r>
              <a:rPr lang="en-US" sz="1400"/>
              <a:t>Personal responsibility involves recognizing the role individuals play in their own wellness and taking actions to improve it.</a:t>
            </a:r>
          </a:p>
          <a:p>
            <a:pPr marL="0" indent="0">
              <a:spcBef>
                <a:spcPts val="2500"/>
              </a:spcBef>
              <a:buNone/>
            </a:pPr>
            <a:r>
              <a:rPr lang="en-US" sz="1400" b="1"/>
              <a:t>Importance of Support</a:t>
            </a:r>
          </a:p>
          <a:p>
            <a:pPr marL="0" lvl="1" indent="0">
              <a:buNone/>
            </a:pPr>
            <a:r>
              <a:rPr lang="en-US" sz="1400"/>
              <a:t>Support from family and community is crucial in promoting wellness and ensuring that individuals feel connected and encouraged.</a:t>
            </a:r>
          </a:p>
        </p:txBody>
      </p:sp>
      <p:pic>
        <p:nvPicPr>
          <p:cNvPr id="5" name="Content Placeholder 4" descr="Blackboard Business Strategy Concept">
            <a:extLst>
              <a:ext uri="{FF2B5EF4-FFF2-40B4-BE49-F238E27FC236}">
                <a16:creationId xmlns:a16="http://schemas.microsoft.com/office/drawing/2014/main" id="{B8D184C8-057C-45A1-9A10-FD5891113581}"/>
              </a:ext>
            </a:extLst>
          </p:cNvPr>
          <p:cNvPicPr>
            <a:picLocks noGrp="1" noChangeAspect="1"/>
          </p:cNvPicPr>
          <p:nvPr>
            <p:ph sz="half" idx="1"/>
          </p:nvPr>
        </p:nvPicPr>
        <p:blipFill>
          <a:blip r:embed="rId3"/>
          <a:srcRect l="15944" r="22663" b="1"/>
          <a:stretch/>
        </p:blipFill>
        <p:spPr>
          <a:xfrm>
            <a:off x="7776429" y="914400"/>
            <a:ext cx="4414591" cy="5357106"/>
          </a:xfrm>
          <a:prstGeom prst="rect">
            <a:avLst/>
          </a:prstGeom>
        </p:spPr>
      </p:pic>
      <p:cxnSp>
        <p:nvCxnSpPr>
          <p:cNvPr id="14" name="Straight Connector 13">
            <a:extLst>
              <a:ext uri="{FF2B5EF4-FFF2-40B4-BE49-F238E27FC236}">
                <a16:creationId xmlns:a16="http://schemas.microsoft.com/office/drawing/2014/main" id="{92025DBA-8780-9CA0-2826-FF6E3BD1A0C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774468" y="6271515"/>
            <a:ext cx="4416552" cy="1"/>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4046183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46B9231A-B34B-4A29-A6AC-532E1EE815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sp useBgFill="1">
        <p:nvSpPr>
          <p:cNvPr id="9" name="Rectangle 8">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sp>
        <p:nvSpPr>
          <p:cNvPr id="2" name="Title 1">
            <a:extLst>
              <a:ext uri="{FF2B5EF4-FFF2-40B4-BE49-F238E27FC236}">
                <a16:creationId xmlns:a16="http://schemas.microsoft.com/office/drawing/2014/main" id="{99D4B2B0-8039-848F-D372-C6398EBF8888}"/>
              </a:ext>
            </a:extLst>
          </p:cNvPr>
          <p:cNvSpPr>
            <a:spLocks noGrp="1"/>
          </p:cNvSpPr>
          <p:nvPr>
            <p:ph type="ctrTitle"/>
          </p:nvPr>
        </p:nvSpPr>
        <p:spPr>
          <a:xfrm>
            <a:off x="559219" y="1115844"/>
            <a:ext cx="7680960" cy="4631911"/>
          </a:xfrm>
        </p:spPr>
        <p:txBody>
          <a:bodyPr anchor="b">
            <a:normAutofit/>
          </a:bodyPr>
          <a:lstStyle/>
          <a:p>
            <a:r>
              <a:rPr lang="en-US" sz="6500"/>
              <a:t>The Importance of WRAP for Families</a:t>
            </a:r>
          </a:p>
        </p:txBody>
      </p:sp>
      <p:cxnSp>
        <p:nvCxnSpPr>
          <p:cNvPr id="11" name="Straight Connector 10">
            <a:extLst>
              <a:ext uri="{FF2B5EF4-FFF2-40B4-BE49-F238E27FC236}">
                <a16:creationId xmlns:a16="http://schemas.microsoft.com/office/drawing/2014/main" id="{53C0BBAA-A5EC-5D5D-32E6-9F7EA604848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3131" y="6268313"/>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7519023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44856CF-7FCC-A5A3-5E14-C569329E6754}"/>
              </a:ext>
            </a:extLst>
          </p:cNvPr>
          <p:cNvSpPr>
            <a:spLocks noGrp="1"/>
          </p:cNvSpPr>
          <p:nvPr>
            <p:ph type="title"/>
          </p:nvPr>
        </p:nvSpPr>
        <p:spPr>
          <a:xfrm>
            <a:off x="640080" y="914400"/>
            <a:ext cx="6291472" cy="1097280"/>
          </a:xfrm>
        </p:spPr>
        <p:txBody>
          <a:bodyPr vert="horz" lIns="91440" tIns="45720" rIns="91440" bIns="45720" rtlCol="0" anchor="t">
            <a:normAutofit/>
          </a:bodyPr>
          <a:lstStyle/>
          <a:p>
            <a:pPr>
              <a:lnSpc>
                <a:spcPct val="90000"/>
              </a:lnSpc>
            </a:pPr>
            <a:r>
              <a:rPr lang="en-US" sz="3400"/>
              <a:t>Benefits for Individual Family Members</a:t>
            </a:r>
          </a:p>
        </p:txBody>
      </p:sp>
      <p:sp>
        <p:nvSpPr>
          <p:cNvPr id="4" name="Content Placeholder 3">
            <a:extLst>
              <a:ext uri="{FF2B5EF4-FFF2-40B4-BE49-F238E27FC236}">
                <a16:creationId xmlns:a16="http://schemas.microsoft.com/office/drawing/2014/main" id="{E4AA34D8-A693-AA8E-533C-FB5BC123BE96}"/>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40080" y="2176036"/>
            <a:ext cx="6291472" cy="4123944"/>
          </a:xfrm>
        </p:spPr>
        <p:txBody>
          <a:bodyPr>
            <a:normAutofit/>
          </a:bodyPr>
          <a:lstStyle/>
          <a:p>
            <a:pPr marL="0" indent="0">
              <a:spcBef>
                <a:spcPts val="2500"/>
              </a:spcBef>
              <a:buNone/>
            </a:pPr>
            <a:r>
              <a:rPr lang="en-US" sz="1400" b="1"/>
              <a:t>Self-Care Tools</a:t>
            </a:r>
          </a:p>
          <a:p>
            <a:pPr marL="0" lvl="1" indent="0">
              <a:buNone/>
            </a:pPr>
            <a:r>
              <a:rPr lang="en-US" sz="1400"/>
              <a:t>Family members gain essential self-care tools through WRAP, which help them manage stress and enhance their well-being.</a:t>
            </a:r>
          </a:p>
          <a:p>
            <a:pPr marL="0" indent="0">
              <a:spcBef>
                <a:spcPts val="2500"/>
              </a:spcBef>
              <a:buNone/>
            </a:pPr>
            <a:r>
              <a:rPr lang="en-US" sz="1400" b="1"/>
              <a:t>Empowerment Opportunities</a:t>
            </a:r>
          </a:p>
          <a:p>
            <a:pPr marL="0" lvl="1" indent="0">
              <a:buNone/>
            </a:pPr>
            <a:r>
              <a:rPr lang="en-US" sz="1400"/>
              <a:t>WRAP provides family members with opportunities to empower themselves, leading to personal growth and resilience in facing challenges.</a:t>
            </a:r>
          </a:p>
          <a:p>
            <a:pPr marL="0" indent="0">
              <a:spcBef>
                <a:spcPts val="2500"/>
              </a:spcBef>
              <a:buNone/>
            </a:pPr>
            <a:r>
              <a:rPr lang="en-US" sz="1400" b="1"/>
              <a:t>Increased Confidence</a:t>
            </a:r>
          </a:p>
          <a:p>
            <a:pPr marL="0" lvl="1" indent="0">
              <a:buNone/>
            </a:pPr>
            <a:r>
              <a:rPr lang="en-US" sz="1400"/>
              <a:t>As family members utilize WRAP tools, they experience a boost in confidence and a greater ability to cope with life's challenges.</a:t>
            </a:r>
          </a:p>
        </p:txBody>
      </p:sp>
      <p:pic>
        <p:nvPicPr>
          <p:cNvPr id="5" name="Content Placeholder 4" descr="Jigsaw pieces with a family icon.">
            <a:extLst>
              <a:ext uri="{FF2B5EF4-FFF2-40B4-BE49-F238E27FC236}">
                <a16:creationId xmlns:a16="http://schemas.microsoft.com/office/drawing/2014/main" id="{1FF78F17-2E6D-4E7E-8F2B-1D123C9FB735}"/>
              </a:ext>
            </a:extLst>
          </p:cNvPr>
          <p:cNvPicPr>
            <a:picLocks noGrp="1" noChangeAspect="1"/>
          </p:cNvPicPr>
          <p:nvPr>
            <p:ph sz="half" idx="1"/>
          </p:nvPr>
        </p:nvPicPr>
        <p:blipFill>
          <a:blip r:embed="rId3"/>
          <a:srcRect l="31103" r="7092"/>
          <a:stretch/>
        </p:blipFill>
        <p:spPr>
          <a:xfrm>
            <a:off x="7776429" y="914400"/>
            <a:ext cx="4414591" cy="5357106"/>
          </a:xfrm>
          <a:prstGeom prst="rect">
            <a:avLst/>
          </a:prstGeom>
        </p:spPr>
      </p:pic>
      <p:cxnSp>
        <p:nvCxnSpPr>
          <p:cNvPr id="14" name="Straight Connector 13">
            <a:extLst>
              <a:ext uri="{FF2B5EF4-FFF2-40B4-BE49-F238E27FC236}">
                <a16:creationId xmlns:a16="http://schemas.microsoft.com/office/drawing/2014/main" id="{92025DBA-8780-9CA0-2826-FF6E3BD1A0C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774468" y="6271515"/>
            <a:ext cx="4416552" cy="1"/>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207763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AE86AD8-D4AD-D562-2DD9-944277E73867}"/>
              </a:ext>
            </a:extLst>
          </p:cNvPr>
          <p:cNvSpPr>
            <a:spLocks noGrp="1"/>
          </p:cNvSpPr>
          <p:nvPr>
            <p:ph type="title"/>
          </p:nvPr>
        </p:nvSpPr>
        <p:spPr>
          <a:xfrm>
            <a:off x="5029200" y="914400"/>
            <a:ext cx="6501810" cy="1097280"/>
          </a:xfrm>
        </p:spPr>
        <p:txBody>
          <a:bodyPr vert="horz" lIns="91440" tIns="45720" rIns="91440" bIns="45720" rtlCol="0" anchor="t">
            <a:normAutofit/>
          </a:bodyPr>
          <a:lstStyle/>
          <a:p>
            <a:pPr>
              <a:lnSpc>
                <a:spcPct val="90000"/>
              </a:lnSpc>
            </a:pPr>
            <a:r>
              <a:rPr lang="en-US" sz="3400"/>
              <a:t>Enhancing Family Communication and Support</a:t>
            </a:r>
          </a:p>
        </p:txBody>
      </p:sp>
      <p:pic>
        <p:nvPicPr>
          <p:cNvPr id="5" name="Content Placeholder 4" descr="People in group therapy">
            <a:extLst>
              <a:ext uri="{FF2B5EF4-FFF2-40B4-BE49-F238E27FC236}">
                <a16:creationId xmlns:a16="http://schemas.microsoft.com/office/drawing/2014/main" id="{0C9DD937-9231-4458-A457-F63E1871615F}"/>
              </a:ext>
            </a:extLst>
          </p:cNvPr>
          <p:cNvPicPr>
            <a:picLocks noGrp="1" noChangeAspect="1"/>
          </p:cNvPicPr>
          <p:nvPr>
            <p:ph sz="half" idx="1"/>
          </p:nvPr>
        </p:nvPicPr>
        <p:blipFill>
          <a:blip r:embed="rId3"/>
          <a:srcRect l="17917" r="27017" b="2"/>
          <a:stretch/>
        </p:blipFill>
        <p:spPr>
          <a:xfrm>
            <a:off x="20" y="914399"/>
            <a:ext cx="4416532" cy="5353523"/>
          </a:xfrm>
          <a:prstGeom prst="rect">
            <a:avLst/>
          </a:prstGeom>
        </p:spPr>
      </p:pic>
      <p:cxnSp>
        <p:nvCxnSpPr>
          <p:cNvPr id="14" name="Straight Connector 13">
            <a:extLst>
              <a:ext uri="{FF2B5EF4-FFF2-40B4-BE49-F238E27FC236}">
                <a16:creationId xmlns:a16="http://schemas.microsoft.com/office/drawing/2014/main" id="{08052531-D50B-3899-B150-D05525F4F2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0" y="6267922"/>
            <a:ext cx="4416552" cy="1"/>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B96F2CFA-02C5-C35E-E2B5-49037FE06728}"/>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029200" y="2176036"/>
            <a:ext cx="6501810" cy="4121885"/>
          </a:xfrm>
        </p:spPr>
        <p:txBody>
          <a:bodyPr>
            <a:normAutofit/>
          </a:bodyPr>
          <a:lstStyle/>
          <a:p>
            <a:pPr marL="0" indent="0">
              <a:spcBef>
                <a:spcPts val="2500"/>
              </a:spcBef>
              <a:buNone/>
            </a:pPr>
            <a:r>
              <a:rPr lang="en-US" sz="1400" b="1"/>
              <a:t>Open Communication</a:t>
            </a:r>
          </a:p>
          <a:p>
            <a:pPr marL="0" lvl="1" indent="0">
              <a:buNone/>
            </a:pPr>
            <a:r>
              <a:rPr lang="en-US" sz="1400"/>
              <a:t>Encouraging open communication helps family members express their thoughts and feelings freely, strengthening relationships.</a:t>
            </a:r>
          </a:p>
          <a:p>
            <a:pPr marL="0" indent="0">
              <a:spcBef>
                <a:spcPts val="2500"/>
              </a:spcBef>
              <a:buNone/>
            </a:pPr>
            <a:r>
              <a:rPr lang="en-US" sz="1400" b="1"/>
              <a:t>Mutual Support</a:t>
            </a:r>
          </a:p>
          <a:p>
            <a:pPr marL="0" lvl="1" indent="0">
              <a:buNone/>
            </a:pPr>
            <a:r>
              <a:rPr lang="en-US" sz="1400"/>
              <a:t>Mutual support among family members fosters a loving atmosphere where everyone can rely on each other during challenging times.</a:t>
            </a:r>
          </a:p>
          <a:p>
            <a:pPr marL="0" indent="0">
              <a:spcBef>
                <a:spcPts val="2500"/>
              </a:spcBef>
              <a:buNone/>
            </a:pPr>
            <a:r>
              <a:rPr lang="en-US" sz="1400" b="1"/>
              <a:t>Collaborative Problem-Solving</a:t>
            </a:r>
          </a:p>
          <a:p>
            <a:pPr marL="0" lvl="1" indent="0">
              <a:buNone/>
            </a:pPr>
            <a:r>
              <a:rPr lang="en-US" sz="1400"/>
              <a:t>Working together collaboratively to address issues empowers families to find solutions and enhances their bonds.</a:t>
            </a:r>
          </a:p>
        </p:txBody>
      </p:sp>
    </p:spTree>
    <p:extLst>
      <p:ext uri="{BB962C8B-B14F-4D97-AF65-F5344CB8AC3E}">
        <p14:creationId xmlns:p14="http://schemas.microsoft.com/office/powerpoint/2010/main" val="16562544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F1962FB-5089-DAD1-8BC8-1B098D9163DB}"/>
              </a:ext>
            </a:extLst>
          </p:cNvPr>
          <p:cNvSpPr>
            <a:spLocks noGrp="1"/>
          </p:cNvSpPr>
          <p:nvPr>
            <p:ph type="title"/>
          </p:nvPr>
        </p:nvSpPr>
        <p:spPr>
          <a:xfrm>
            <a:off x="5029200" y="914400"/>
            <a:ext cx="6501810" cy="1097280"/>
          </a:xfrm>
        </p:spPr>
        <p:txBody>
          <a:bodyPr vert="horz" lIns="91440" tIns="45720" rIns="91440" bIns="45720" rtlCol="0" anchor="t">
            <a:normAutofit/>
          </a:bodyPr>
          <a:lstStyle/>
          <a:p>
            <a:pPr>
              <a:lnSpc>
                <a:spcPct val="90000"/>
              </a:lnSpc>
            </a:pPr>
            <a:r>
              <a:rPr lang="en-US" sz="3400"/>
              <a:t>Building Resilience and Coping Strategies</a:t>
            </a:r>
          </a:p>
        </p:txBody>
      </p:sp>
      <p:pic>
        <p:nvPicPr>
          <p:cNvPr id="5" name="Content Placeholder 4" descr="People sitting cross-legged on floor">
            <a:extLst>
              <a:ext uri="{FF2B5EF4-FFF2-40B4-BE49-F238E27FC236}">
                <a16:creationId xmlns:a16="http://schemas.microsoft.com/office/drawing/2014/main" id="{25EDB6CC-B5AE-4B14-B202-4659EEFC5EBB}"/>
              </a:ext>
            </a:extLst>
          </p:cNvPr>
          <p:cNvPicPr>
            <a:picLocks noGrp="1" noChangeAspect="1"/>
          </p:cNvPicPr>
          <p:nvPr>
            <p:ph sz="half" idx="1"/>
          </p:nvPr>
        </p:nvPicPr>
        <p:blipFill>
          <a:blip r:embed="rId3"/>
          <a:srcRect l="26609" r="18325" b="2"/>
          <a:stretch/>
        </p:blipFill>
        <p:spPr>
          <a:xfrm>
            <a:off x="20" y="914399"/>
            <a:ext cx="4416532" cy="5353523"/>
          </a:xfrm>
          <a:prstGeom prst="rect">
            <a:avLst/>
          </a:prstGeom>
        </p:spPr>
      </p:pic>
      <p:cxnSp>
        <p:nvCxnSpPr>
          <p:cNvPr id="14" name="Straight Connector 13">
            <a:extLst>
              <a:ext uri="{FF2B5EF4-FFF2-40B4-BE49-F238E27FC236}">
                <a16:creationId xmlns:a16="http://schemas.microsoft.com/office/drawing/2014/main" id="{08052531-D50B-3899-B150-D05525F4F2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0" y="6267922"/>
            <a:ext cx="4416552" cy="1"/>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56E457BA-1087-BD02-6972-14E8048A7136}"/>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029200" y="2176036"/>
            <a:ext cx="6501810" cy="4121885"/>
          </a:xfrm>
        </p:spPr>
        <p:txBody>
          <a:bodyPr>
            <a:normAutofit/>
          </a:bodyPr>
          <a:lstStyle/>
          <a:p>
            <a:pPr marL="0" indent="0">
              <a:spcBef>
                <a:spcPts val="2500"/>
              </a:spcBef>
              <a:buNone/>
            </a:pPr>
            <a:r>
              <a:rPr lang="en-US" sz="1400" b="1"/>
              <a:t>Strengthening Family Resilience</a:t>
            </a:r>
          </a:p>
          <a:p>
            <a:pPr marL="0" lvl="1" indent="0">
              <a:buNone/>
            </a:pPr>
            <a:r>
              <a:rPr lang="en-US" sz="1400"/>
              <a:t>Adopting WRAP helps families build stronger resilience, enabling them to navigate challenges more effectively.</a:t>
            </a:r>
          </a:p>
          <a:p>
            <a:pPr marL="0" indent="0">
              <a:spcBef>
                <a:spcPts val="2500"/>
              </a:spcBef>
              <a:buNone/>
            </a:pPr>
            <a:r>
              <a:rPr lang="en-US" sz="1400" b="1"/>
              <a:t>Effective Coping Strategies</a:t>
            </a:r>
          </a:p>
          <a:p>
            <a:pPr marL="0" lvl="1" indent="0">
              <a:buNone/>
            </a:pPr>
            <a:r>
              <a:rPr lang="en-US" sz="1400"/>
              <a:t>Families equipped with coping strategies can handle stressors better, enhancing their overall well-being.</a:t>
            </a:r>
          </a:p>
          <a:p>
            <a:pPr marL="0" indent="0">
              <a:spcBef>
                <a:spcPts val="2500"/>
              </a:spcBef>
              <a:buNone/>
            </a:pPr>
            <a:r>
              <a:rPr lang="en-US" sz="1400" b="1"/>
              <a:t>Improving Family Wellness</a:t>
            </a:r>
          </a:p>
          <a:p>
            <a:pPr marL="0" lvl="1" indent="0">
              <a:buNone/>
            </a:pPr>
            <a:r>
              <a:rPr lang="en-US" sz="1400"/>
              <a:t>WRAP promotes overall family wellness through improved communication and support systems.</a:t>
            </a:r>
          </a:p>
        </p:txBody>
      </p:sp>
    </p:spTree>
    <p:extLst>
      <p:ext uri="{BB962C8B-B14F-4D97-AF65-F5344CB8AC3E}">
        <p14:creationId xmlns:p14="http://schemas.microsoft.com/office/powerpoint/2010/main" val="254379486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46B9231A-B34B-4A29-A6AC-532E1EE815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sp useBgFill="1">
        <p:nvSpPr>
          <p:cNvPr id="9" name="Rectangle 8">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sp>
        <p:nvSpPr>
          <p:cNvPr id="2" name="Title 1">
            <a:extLst>
              <a:ext uri="{FF2B5EF4-FFF2-40B4-BE49-F238E27FC236}">
                <a16:creationId xmlns:a16="http://schemas.microsoft.com/office/drawing/2014/main" id="{D57022B3-4F2B-D105-B5E6-8CA104A409BE}"/>
              </a:ext>
            </a:extLst>
          </p:cNvPr>
          <p:cNvSpPr>
            <a:spLocks noGrp="1"/>
          </p:cNvSpPr>
          <p:nvPr>
            <p:ph type="ctrTitle"/>
          </p:nvPr>
        </p:nvSpPr>
        <p:spPr>
          <a:xfrm>
            <a:off x="559219" y="1115844"/>
            <a:ext cx="7680960" cy="4631911"/>
          </a:xfrm>
        </p:spPr>
        <p:txBody>
          <a:bodyPr anchor="b">
            <a:normAutofit/>
          </a:bodyPr>
          <a:lstStyle/>
          <a:p>
            <a:r>
              <a:rPr lang="en-US" sz="6500"/>
              <a:t>Creating a Family WRAP</a:t>
            </a:r>
          </a:p>
        </p:txBody>
      </p:sp>
      <p:cxnSp>
        <p:nvCxnSpPr>
          <p:cNvPr id="11" name="Straight Connector 10">
            <a:extLst>
              <a:ext uri="{FF2B5EF4-FFF2-40B4-BE49-F238E27FC236}">
                <a16:creationId xmlns:a16="http://schemas.microsoft.com/office/drawing/2014/main" id="{53C0BBAA-A5EC-5D5D-32E6-9F7EA604848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3131" y="6268313"/>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9500173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AA3593-5200-24FA-B68B-C157ABDC9527}"/>
              </a:ext>
            </a:extLst>
          </p:cNvPr>
          <p:cNvSpPr>
            <a:spLocks noGrp="1"/>
          </p:cNvSpPr>
          <p:nvPr>
            <p:ph type="title"/>
          </p:nvPr>
        </p:nvSpPr>
        <p:spPr>
          <a:xfrm>
            <a:off x="5029200" y="914400"/>
            <a:ext cx="6501810" cy="1097280"/>
          </a:xfrm>
        </p:spPr>
        <p:txBody>
          <a:bodyPr vert="horz" lIns="91440" tIns="45720" rIns="91440" bIns="45720" rtlCol="0" anchor="t">
            <a:normAutofit/>
          </a:bodyPr>
          <a:lstStyle/>
          <a:p>
            <a:pPr>
              <a:lnSpc>
                <a:spcPct val="90000"/>
              </a:lnSpc>
            </a:pPr>
            <a:r>
              <a:rPr lang="en-US" sz="3400"/>
              <a:t>Identifying Family Strengths and Resources</a:t>
            </a:r>
          </a:p>
        </p:txBody>
      </p:sp>
      <p:pic>
        <p:nvPicPr>
          <p:cNvPr id="5" name="Content Placeholder 4" descr="Top shot of a representation of networks with stick figures.">
            <a:extLst>
              <a:ext uri="{FF2B5EF4-FFF2-40B4-BE49-F238E27FC236}">
                <a16:creationId xmlns:a16="http://schemas.microsoft.com/office/drawing/2014/main" id="{C24C459A-D8C0-41DC-BBA4-6FF512C88EA2}"/>
              </a:ext>
            </a:extLst>
          </p:cNvPr>
          <p:cNvPicPr>
            <a:picLocks noGrp="1" noChangeAspect="1"/>
          </p:cNvPicPr>
          <p:nvPr>
            <p:ph sz="half" idx="1"/>
          </p:nvPr>
        </p:nvPicPr>
        <p:blipFill>
          <a:blip r:embed="rId3"/>
          <a:srcRect l="33419" r="11719"/>
          <a:stretch/>
        </p:blipFill>
        <p:spPr>
          <a:xfrm>
            <a:off x="20" y="914399"/>
            <a:ext cx="4416532" cy="5353523"/>
          </a:xfrm>
          <a:prstGeom prst="rect">
            <a:avLst/>
          </a:prstGeom>
        </p:spPr>
      </p:pic>
      <p:cxnSp>
        <p:nvCxnSpPr>
          <p:cNvPr id="14" name="Straight Connector 13">
            <a:extLst>
              <a:ext uri="{FF2B5EF4-FFF2-40B4-BE49-F238E27FC236}">
                <a16:creationId xmlns:a16="http://schemas.microsoft.com/office/drawing/2014/main" id="{08052531-D50B-3899-B150-D05525F4F2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0" y="6267922"/>
            <a:ext cx="4416552" cy="1"/>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CA3B32A6-232B-74E4-58B8-DF2C9CA126B6}"/>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029200" y="2176036"/>
            <a:ext cx="6501810" cy="4121885"/>
          </a:xfrm>
        </p:spPr>
        <p:txBody>
          <a:bodyPr>
            <a:normAutofit/>
          </a:bodyPr>
          <a:lstStyle/>
          <a:p>
            <a:pPr marL="0" indent="0">
              <a:spcBef>
                <a:spcPts val="2500"/>
              </a:spcBef>
              <a:buNone/>
            </a:pPr>
            <a:r>
              <a:rPr lang="en-US" sz="1400" b="1"/>
              <a:t>Recognizing Family Strengths</a:t>
            </a:r>
          </a:p>
          <a:p>
            <a:pPr marL="0" lvl="1" indent="0">
              <a:buNone/>
            </a:pPr>
            <a:r>
              <a:rPr lang="en-US" sz="1400"/>
              <a:t>Understanding and acknowledging the unique strengths that each family member brings contributes to the family's overall resilience.</a:t>
            </a:r>
          </a:p>
          <a:p>
            <a:pPr marL="0" indent="0">
              <a:spcBef>
                <a:spcPts val="2500"/>
              </a:spcBef>
              <a:buNone/>
            </a:pPr>
            <a:r>
              <a:rPr lang="en-US" sz="1400" b="1"/>
              <a:t>Supportive Relationships</a:t>
            </a:r>
          </a:p>
          <a:p>
            <a:pPr marL="0" lvl="1" indent="0">
              <a:buNone/>
            </a:pPr>
            <a:r>
              <a:rPr lang="en-US" sz="1400"/>
              <a:t>Supportive relationships among family members create a nurturing environment that fosters growth and well-being.</a:t>
            </a:r>
          </a:p>
          <a:p>
            <a:pPr marL="0" indent="0">
              <a:spcBef>
                <a:spcPts val="2500"/>
              </a:spcBef>
              <a:buNone/>
            </a:pPr>
            <a:r>
              <a:rPr lang="en-US" sz="1400" b="1"/>
              <a:t>Community Connections</a:t>
            </a:r>
          </a:p>
          <a:p>
            <a:pPr marL="0" lvl="1" indent="0">
              <a:buNone/>
            </a:pPr>
            <a:r>
              <a:rPr lang="en-US" sz="1400"/>
              <a:t>Building connections with the community enhances family resources and provides additional support systems.</a:t>
            </a:r>
          </a:p>
        </p:txBody>
      </p:sp>
    </p:spTree>
    <p:extLst>
      <p:ext uri="{BB962C8B-B14F-4D97-AF65-F5344CB8AC3E}">
        <p14:creationId xmlns:p14="http://schemas.microsoft.com/office/powerpoint/2010/main" val="195049075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49DB2A9-5DFC-F68D-81AF-550B1373E7C1}"/>
              </a:ext>
            </a:extLst>
          </p:cNvPr>
          <p:cNvSpPr>
            <a:spLocks noGrp="1"/>
          </p:cNvSpPr>
          <p:nvPr>
            <p:ph type="title"/>
          </p:nvPr>
        </p:nvSpPr>
        <p:spPr>
          <a:xfrm>
            <a:off x="5029200" y="914400"/>
            <a:ext cx="6501810" cy="1097280"/>
          </a:xfrm>
        </p:spPr>
        <p:txBody>
          <a:bodyPr vert="horz" lIns="91440" tIns="45720" rIns="91440" bIns="45720" rtlCol="0" anchor="t">
            <a:normAutofit/>
          </a:bodyPr>
          <a:lstStyle/>
          <a:p>
            <a:pPr>
              <a:lnSpc>
                <a:spcPct val="90000"/>
              </a:lnSpc>
            </a:pPr>
            <a:r>
              <a:rPr lang="en-US" sz="3400"/>
              <a:t>Developing a Family Wellness Toolbox</a:t>
            </a:r>
          </a:p>
        </p:txBody>
      </p:sp>
      <p:pic>
        <p:nvPicPr>
          <p:cNvPr id="5" name="Content Placeholder 4" descr="Square wooden blocks convey family stories and health. There are red cross icons with syringe, medicine, pill bag and ambulance on a white background, leave a blank space to insert text for promotional materials, pictures taken and edited in Photoshop by Thai people for everyone">
            <a:extLst>
              <a:ext uri="{FF2B5EF4-FFF2-40B4-BE49-F238E27FC236}">
                <a16:creationId xmlns:a16="http://schemas.microsoft.com/office/drawing/2014/main" id="{14AB38F2-69E8-48AC-B893-E952A0CCCB73}"/>
              </a:ext>
            </a:extLst>
          </p:cNvPr>
          <p:cNvPicPr>
            <a:picLocks noGrp="1" noChangeAspect="1"/>
          </p:cNvPicPr>
          <p:nvPr>
            <p:ph sz="half" idx="1"/>
          </p:nvPr>
        </p:nvPicPr>
        <p:blipFill>
          <a:blip r:embed="rId3"/>
          <a:srcRect l="43902"/>
          <a:stretch/>
        </p:blipFill>
        <p:spPr>
          <a:xfrm>
            <a:off x="20" y="914399"/>
            <a:ext cx="4416532" cy="5353523"/>
          </a:xfrm>
          <a:prstGeom prst="rect">
            <a:avLst/>
          </a:prstGeom>
        </p:spPr>
      </p:pic>
      <p:cxnSp>
        <p:nvCxnSpPr>
          <p:cNvPr id="14" name="Straight Connector 13">
            <a:extLst>
              <a:ext uri="{FF2B5EF4-FFF2-40B4-BE49-F238E27FC236}">
                <a16:creationId xmlns:a16="http://schemas.microsoft.com/office/drawing/2014/main" id="{08052531-D50B-3899-B150-D05525F4F2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0" y="6267922"/>
            <a:ext cx="4416552" cy="1"/>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53D58243-1A1B-E48F-00A3-65ECBC9298C6}"/>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029200" y="2176036"/>
            <a:ext cx="6501810" cy="4121885"/>
          </a:xfrm>
        </p:spPr>
        <p:txBody>
          <a:bodyPr>
            <a:normAutofit/>
          </a:bodyPr>
          <a:lstStyle/>
          <a:p>
            <a:pPr marL="0" indent="0">
              <a:spcBef>
                <a:spcPts val="2500"/>
              </a:spcBef>
              <a:buNone/>
            </a:pPr>
            <a:r>
              <a:rPr lang="en-US" sz="1400" b="1"/>
              <a:t>Relaxation Techniques</a:t>
            </a:r>
          </a:p>
          <a:p>
            <a:pPr marL="0" lvl="1" indent="0">
              <a:buNone/>
            </a:pPr>
            <a:r>
              <a:rPr lang="en-US" sz="1400"/>
              <a:t>Incorporating relaxation techniques such as deep breathing and meditation can help family members manage stress and promote well-being.</a:t>
            </a:r>
          </a:p>
          <a:p>
            <a:pPr marL="0" indent="0">
              <a:spcBef>
                <a:spcPts val="2500"/>
              </a:spcBef>
              <a:buNone/>
            </a:pPr>
            <a:r>
              <a:rPr lang="en-US" sz="1400" b="1"/>
              <a:t>Communication Tools</a:t>
            </a:r>
          </a:p>
          <a:p>
            <a:pPr marL="0" lvl="1" indent="0">
              <a:buNone/>
            </a:pPr>
            <a:r>
              <a:rPr lang="en-US" sz="1400"/>
              <a:t>Effective communication tools can enhance understanding and connection among family members, especially during challenging times.</a:t>
            </a:r>
          </a:p>
          <a:p>
            <a:pPr marL="0" indent="0">
              <a:spcBef>
                <a:spcPts val="2500"/>
              </a:spcBef>
              <a:buNone/>
            </a:pPr>
            <a:r>
              <a:rPr lang="en-US" sz="1400" b="1"/>
              <a:t>Coping Methods</a:t>
            </a:r>
          </a:p>
          <a:p>
            <a:pPr marL="0" lvl="1" indent="0">
              <a:buNone/>
            </a:pPr>
            <a:r>
              <a:rPr lang="en-US" sz="1400"/>
              <a:t>Developing healthy coping methods is essential for families to navigate challenges and support each other's emotional needs.</a:t>
            </a:r>
          </a:p>
        </p:txBody>
      </p:sp>
    </p:spTree>
    <p:extLst>
      <p:ext uri="{BB962C8B-B14F-4D97-AF65-F5344CB8AC3E}">
        <p14:creationId xmlns:p14="http://schemas.microsoft.com/office/powerpoint/2010/main" val="240141575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7696D91-BD6B-F006-AC9D-9B06AB556A72}"/>
              </a:ext>
            </a:extLst>
          </p:cNvPr>
          <p:cNvSpPr>
            <a:spLocks noGrp="1"/>
          </p:cNvSpPr>
          <p:nvPr>
            <p:ph type="title"/>
          </p:nvPr>
        </p:nvSpPr>
        <p:spPr>
          <a:xfrm>
            <a:off x="5029200" y="914400"/>
            <a:ext cx="6501810" cy="1097280"/>
          </a:xfrm>
        </p:spPr>
        <p:txBody>
          <a:bodyPr vert="horz" lIns="91440" tIns="45720" rIns="91440" bIns="45720" rtlCol="0" anchor="t">
            <a:normAutofit/>
          </a:bodyPr>
          <a:lstStyle/>
          <a:p>
            <a:pPr>
              <a:lnSpc>
                <a:spcPct val="90000"/>
              </a:lnSpc>
            </a:pPr>
            <a:r>
              <a:rPr lang="en-US" sz="3400"/>
              <a:t>Establishing Daily Maintenance Plans</a:t>
            </a:r>
          </a:p>
        </p:txBody>
      </p:sp>
      <p:pic>
        <p:nvPicPr>
          <p:cNvPr id="5" name="Content Placeholder 4" descr="Shot of a father and his little daughter doing chores together at home">
            <a:extLst>
              <a:ext uri="{FF2B5EF4-FFF2-40B4-BE49-F238E27FC236}">
                <a16:creationId xmlns:a16="http://schemas.microsoft.com/office/drawing/2014/main" id="{457598E3-96BB-48FA-909A-26BC792B857C}"/>
              </a:ext>
            </a:extLst>
          </p:cNvPr>
          <p:cNvPicPr>
            <a:picLocks noGrp="1" noChangeAspect="1"/>
          </p:cNvPicPr>
          <p:nvPr>
            <p:ph sz="half" idx="1"/>
          </p:nvPr>
        </p:nvPicPr>
        <p:blipFill>
          <a:blip r:embed="rId3"/>
          <a:srcRect l="27517" r="17417" b="2"/>
          <a:stretch/>
        </p:blipFill>
        <p:spPr>
          <a:xfrm>
            <a:off x="20" y="914399"/>
            <a:ext cx="4416532" cy="5353523"/>
          </a:xfrm>
          <a:prstGeom prst="rect">
            <a:avLst/>
          </a:prstGeom>
        </p:spPr>
      </p:pic>
      <p:cxnSp>
        <p:nvCxnSpPr>
          <p:cNvPr id="14" name="Straight Connector 13">
            <a:extLst>
              <a:ext uri="{FF2B5EF4-FFF2-40B4-BE49-F238E27FC236}">
                <a16:creationId xmlns:a16="http://schemas.microsoft.com/office/drawing/2014/main" id="{08052531-D50B-3899-B150-D05525F4F2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0" y="6267922"/>
            <a:ext cx="4416552" cy="1"/>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68F14A83-00C8-095F-371B-440248B5B98A}"/>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029200" y="2176036"/>
            <a:ext cx="6501810" cy="4121885"/>
          </a:xfrm>
        </p:spPr>
        <p:txBody>
          <a:bodyPr>
            <a:normAutofit/>
          </a:bodyPr>
          <a:lstStyle/>
          <a:p>
            <a:pPr marL="0" indent="0">
              <a:spcBef>
                <a:spcPts val="2500"/>
              </a:spcBef>
              <a:buNone/>
            </a:pPr>
            <a:r>
              <a:rPr lang="en-US" sz="1400" b="1"/>
              <a:t>Promoting Family Routines</a:t>
            </a:r>
          </a:p>
          <a:p>
            <a:pPr marL="0" lvl="1" indent="0">
              <a:buNone/>
            </a:pPr>
            <a:r>
              <a:rPr lang="en-US" sz="1400"/>
              <a:t>Establishing daily routines helps families create a sense of stability and promotes overall wellness.</a:t>
            </a:r>
          </a:p>
          <a:p>
            <a:pPr marL="0" indent="0">
              <a:spcBef>
                <a:spcPts val="2500"/>
              </a:spcBef>
              <a:buNone/>
            </a:pPr>
            <a:r>
              <a:rPr lang="en-US" sz="1400" b="1"/>
              <a:t>Mental Health Practices</a:t>
            </a:r>
          </a:p>
          <a:p>
            <a:pPr marL="0" lvl="1" indent="0">
              <a:buNone/>
            </a:pPr>
            <a:r>
              <a:rPr lang="en-US" sz="1400"/>
              <a:t>Incorporating specific actions for mental health, such as mindfulness and stress management, is essential in daily plans.</a:t>
            </a:r>
          </a:p>
          <a:p>
            <a:pPr marL="0" indent="0">
              <a:spcBef>
                <a:spcPts val="2500"/>
              </a:spcBef>
              <a:buNone/>
            </a:pPr>
            <a:r>
              <a:rPr lang="en-US" sz="1400" b="1"/>
              <a:t>Emotional Well-Being</a:t>
            </a:r>
          </a:p>
          <a:p>
            <a:pPr marL="0" lvl="1" indent="0">
              <a:buNone/>
            </a:pPr>
            <a:r>
              <a:rPr lang="en-US" sz="1400"/>
              <a:t>Daily maintenance plans should also include practices that enhance emotional well-being, such as open communication and family bonding.</a:t>
            </a:r>
          </a:p>
        </p:txBody>
      </p:sp>
    </p:spTree>
    <p:extLst>
      <p:ext uri="{BB962C8B-B14F-4D97-AF65-F5344CB8AC3E}">
        <p14:creationId xmlns:p14="http://schemas.microsoft.com/office/powerpoint/2010/main" val="336136816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46B9231A-B34B-4A29-A6AC-532E1EE815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sp useBgFill="1">
        <p:nvSpPr>
          <p:cNvPr id="9" name="Rectangle 8">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sp>
        <p:nvSpPr>
          <p:cNvPr id="2" name="Title 1">
            <a:extLst>
              <a:ext uri="{FF2B5EF4-FFF2-40B4-BE49-F238E27FC236}">
                <a16:creationId xmlns:a16="http://schemas.microsoft.com/office/drawing/2014/main" id="{05771C71-DE8E-AEB5-7A8B-793AC7D13692}"/>
              </a:ext>
            </a:extLst>
          </p:cNvPr>
          <p:cNvSpPr>
            <a:spLocks noGrp="1"/>
          </p:cNvSpPr>
          <p:nvPr>
            <p:ph type="ctrTitle"/>
          </p:nvPr>
        </p:nvSpPr>
        <p:spPr>
          <a:xfrm>
            <a:off x="559219" y="1115844"/>
            <a:ext cx="7680960" cy="4631911"/>
          </a:xfrm>
        </p:spPr>
        <p:txBody>
          <a:bodyPr anchor="b">
            <a:normAutofit/>
          </a:bodyPr>
          <a:lstStyle/>
          <a:p>
            <a:r>
              <a:rPr lang="en-US" sz="6500"/>
              <a:t>Recognizing and Responding to Triggers</a:t>
            </a:r>
          </a:p>
        </p:txBody>
      </p:sp>
      <p:cxnSp>
        <p:nvCxnSpPr>
          <p:cNvPr id="11" name="Straight Connector 10">
            <a:extLst>
              <a:ext uri="{FF2B5EF4-FFF2-40B4-BE49-F238E27FC236}">
                <a16:creationId xmlns:a16="http://schemas.microsoft.com/office/drawing/2014/main" id="{53C0BBAA-A5EC-5D5D-32E6-9F7EA604848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3131" y="6268313"/>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6394939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653AE3C-AC4F-907C-B473-B9A30D2150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2" name="Title 1">
            <a:extLst>
              <a:ext uri="{FF2B5EF4-FFF2-40B4-BE49-F238E27FC236}">
                <a16:creationId xmlns:a16="http://schemas.microsoft.com/office/drawing/2014/main" id="{5D5C49C1-9163-7888-8882-AA1348C95C19}"/>
              </a:ext>
            </a:extLst>
          </p:cNvPr>
          <p:cNvSpPr>
            <a:spLocks noGrp="1"/>
          </p:cNvSpPr>
          <p:nvPr>
            <p:ph type="title"/>
          </p:nvPr>
        </p:nvSpPr>
        <p:spPr>
          <a:xfrm>
            <a:off x="640080" y="914400"/>
            <a:ext cx="3412998" cy="1839433"/>
          </a:xfrm>
        </p:spPr>
        <p:txBody>
          <a:bodyPr>
            <a:normAutofit/>
          </a:bodyPr>
          <a:lstStyle/>
          <a:p>
            <a:r>
              <a:rPr lang="en-US" sz="3600"/>
              <a:t>Identifying Common Family Stressors</a:t>
            </a:r>
          </a:p>
        </p:txBody>
      </p:sp>
      <p:graphicFrame>
        <p:nvGraphicFramePr>
          <p:cNvPr id="4" name="Content Placeholder 4">
            <a:extLst>
              <a:ext uri="{FF2B5EF4-FFF2-40B4-BE49-F238E27FC236}">
                <a16:creationId xmlns:a16="http://schemas.microsoft.com/office/drawing/2014/main" id="{1E18FBC1-2E7D-4815-8D14-D079E3FFF709}"/>
              </a:ext>
            </a:extLst>
          </p:cNvPr>
          <p:cNvGraphicFramePr>
            <a:graphicFrameLocks noGrp="1"/>
          </p:cNvGraphicFramePr>
          <p:nvPr>
            <p:ph idx="1"/>
            <p:extLst>
              <p:ext uri="{D42A27DB-BD31-4B8C-83A1-F6EECF244321}">
                <p14:modId xmlns:p14="http://schemas.microsoft.com/office/powerpoint/2010/main" val="2076983917"/>
              </p:ext>
              <p:ext uri="{E7BDC344-281C-4309-B0C6-D0EE65EED2A8}">
                <p202:designPr xmlns:p202="http://schemas.microsoft.com/office/powerpoint/2020/02/main">
                  <p202:designTagLst>
                    <p202:designTag name="ARCH:1:CLS" val="InformationBlock"/>
                    <p202:designTag name="ARCH:1:VSVAR" val="VisualTitledTextBox"/>
                  </p202:designTagLst>
                </p202:designPr>
              </p:ext>
            </p:extLst>
          </p:nvPr>
        </p:nvGraphicFramePr>
        <p:xfrm>
          <a:off x="4632670" y="1014984"/>
          <a:ext cx="7029274" cy="531468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91639580"/>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653AE3C-AC4F-907C-B473-B9A30D2150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2" name="Title 1">
            <a:extLst>
              <a:ext uri="{FF2B5EF4-FFF2-40B4-BE49-F238E27FC236}">
                <a16:creationId xmlns:a16="http://schemas.microsoft.com/office/drawing/2014/main" id="{388F64CB-7B1F-3E4A-1F67-94C1F38CB6EA}"/>
              </a:ext>
            </a:extLst>
          </p:cNvPr>
          <p:cNvSpPr>
            <a:spLocks noGrp="1"/>
          </p:cNvSpPr>
          <p:nvPr>
            <p:ph type="title"/>
          </p:nvPr>
        </p:nvSpPr>
        <p:spPr>
          <a:xfrm>
            <a:off x="640080" y="914400"/>
            <a:ext cx="3412998" cy="1839433"/>
          </a:xfrm>
        </p:spPr>
        <p:txBody>
          <a:bodyPr>
            <a:normAutofit/>
          </a:bodyPr>
          <a:lstStyle/>
          <a:p>
            <a:r>
              <a:rPr lang="en-US" sz="3600"/>
              <a:t>Creating Action Plans for Triggers</a:t>
            </a:r>
          </a:p>
        </p:txBody>
      </p:sp>
      <p:graphicFrame>
        <p:nvGraphicFramePr>
          <p:cNvPr id="4" name="Content Placeholder 4">
            <a:extLst>
              <a:ext uri="{FF2B5EF4-FFF2-40B4-BE49-F238E27FC236}">
                <a16:creationId xmlns:a16="http://schemas.microsoft.com/office/drawing/2014/main" id="{51EF6ED7-D300-4709-B363-A1B33B8855BE}"/>
              </a:ext>
            </a:extLst>
          </p:cNvPr>
          <p:cNvGraphicFramePr>
            <a:graphicFrameLocks noGrp="1"/>
          </p:cNvGraphicFramePr>
          <p:nvPr>
            <p:ph idx="1"/>
            <p:extLst>
              <p:ext uri="{D42A27DB-BD31-4B8C-83A1-F6EECF244321}">
                <p14:modId xmlns:p14="http://schemas.microsoft.com/office/powerpoint/2010/main" val="1688551932"/>
              </p:ext>
              <p:ext uri="{E7BDC344-281C-4309-B0C6-D0EE65EED2A8}">
                <p202:designPr xmlns:p202="http://schemas.microsoft.com/office/powerpoint/2020/02/main">
                  <p202:designTagLst>
                    <p202:designTag name="ARCH:1:CLS" val="InformationBlock"/>
                    <p202:designTag name="ARCH:1:VSVAR" val="VisualTitledTextBox"/>
                  </p202:designTagLst>
                </p202:designPr>
              </p:ext>
            </p:extLst>
          </p:nvPr>
        </p:nvGraphicFramePr>
        <p:xfrm>
          <a:off x="4632670" y="1014984"/>
          <a:ext cx="7029274" cy="531468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15544072"/>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2C0CFB5-6EFA-02DF-1055-B85BE42E268F}"/>
              </a:ext>
            </a:extLst>
          </p:cNvPr>
          <p:cNvSpPr>
            <a:spLocks noGrp="1"/>
          </p:cNvSpPr>
          <p:nvPr>
            <p:ph type="title"/>
          </p:nvPr>
        </p:nvSpPr>
        <p:spPr>
          <a:xfrm>
            <a:off x="5029200" y="914400"/>
            <a:ext cx="6501810" cy="1097280"/>
          </a:xfrm>
        </p:spPr>
        <p:txBody>
          <a:bodyPr vert="horz" lIns="91440" tIns="45720" rIns="91440" bIns="45720" rtlCol="0" anchor="t">
            <a:normAutofit/>
          </a:bodyPr>
          <a:lstStyle/>
          <a:p>
            <a:pPr>
              <a:lnSpc>
                <a:spcPct val="90000"/>
              </a:lnSpc>
            </a:pPr>
            <a:r>
              <a:rPr lang="en-US" sz="3400"/>
              <a:t>Crisis Planning and Emergency Response</a:t>
            </a:r>
          </a:p>
        </p:txBody>
      </p:sp>
      <p:pic>
        <p:nvPicPr>
          <p:cNvPr id="5" name="Content Placeholder 4" descr="selective focus image of customer survey on clipboard and silver ballpoint pen over wooden desk">
            <a:extLst>
              <a:ext uri="{FF2B5EF4-FFF2-40B4-BE49-F238E27FC236}">
                <a16:creationId xmlns:a16="http://schemas.microsoft.com/office/drawing/2014/main" id="{71DB9CE4-3F10-4C64-8FE9-13979ADC551D}"/>
              </a:ext>
            </a:extLst>
          </p:cNvPr>
          <p:cNvPicPr>
            <a:picLocks noGrp="1" noChangeAspect="1"/>
          </p:cNvPicPr>
          <p:nvPr>
            <p:ph sz="half" idx="1"/>
          </p:nvPr>
        </p:nvPicPr>
        <p:blipFill>
          <a:blip r:embed="rId3"/>
          <a:srcRect l="10609" r="34530"/>
          <a:stretch/>
        </p:blipFill>
        <p:spPr>
          <a:xfrm>
            <a:off x="20" y="914399"/>
            <a:ext cx="4416532" cy="5353523"/>
          </a:xfrm>
          <a:prstGeom prst="rect">
            <a:avLst/>
          </a:prstGeom>
        </p:spPr>
      </p:pic>
      <p:cxnSp>
        <p:nvCxnSpPr>
          <p:cNvPr id="14" name="Straight Connector 13">
            <a:extLst>
              <a:ext uri="{FF2B5EF4-FFF2-40B4-BE49-F238E27FC236}">
                <a16:creationId xmlns:a16="http://schemas.microsoft.com/office/drawing/2014/main" id="{08052531-D50B-3899-B150-D05525F4F2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0" y="6267922"/>
            <a:ext cx="4416552" cy="1"/>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7061476F-412A-E7FB-8699-55696B11625A}"/>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029200" y="2176036"/>
            <a:ext cx="6501810" cy="4121885"/>
          </a:xfrm>
        </p:spPr>
        <p:txBody>
          <a:bodyPr>
            <a:normAutofit/>
          </a:bodyPr>
          <a:lstStyle/>
          <a:p>
            <a:pPr marL="0" indent="0">
              <a:spcBef>
                <a:spcPts val="2500"/>
              </a:spcBef>
              <a:buNone/>
            </a:pPr>
            <a:r>
              <a:rPr lang="en-US" sz="1400" b="1"/>
              <a:t>Importance of Crisis Planning</a:t>
            </a:r>
          </a:p>
          <a:p>
            <a:pPr marL="0" lvl="1" indent="0">
              <a:buNone/>
            </a:pPr>
            <a:r>
              <a:rPr lang="en-US" sz="1400"/>
              <a:t>Crisis planning is essential for families to ensure safety and preparedness during emergencies.</a:t>
            </a:r>
          </a:p>
          <a:p>
            <a:pPr marL="0" indent="0">
              <a:spcBef>
                <a:spcPts val="2500"/>
              </a:spcBef>
              <a:buNone/>
            </a:pPr>
            <a:r>
              <a:rPr lang="en-US" sz="1400" b="1"/>
              <a:t>Identifying Emergency Contacts</a:t>
            </a:r>
          </a:p>
          <a:p>
            <a:pPr marL="0" lvl="1" indent="0">
              <a:buNone/>
            </a:pPr>
            <a:r>
              <a:rPr lang="en-US" sz="1400"/>
              <a:t>Families should identify key emergency contacts to ensure quick communication during a crisis.</a:t>
            </a:r>
          </a:p>
          <a:p>
            <a:pPr marL="0" indent="0">
              <a:spcBef>
                <a:spcPts val="2500"/>
              </a:spcBef>
              <a:buNone/>
            </a:pPr>
            <a:r>
              <a:rPr lang="en-US" sz="1400" b="1"/>
              <a:t>Outlining Response Steps</a:t>
            </a:r>
          </a:p>
          <a:p>
            <a:pPr marL="0" lvl="1" indent="0">
              <a:buNone/>
            </a:pPr>
            <a:r>
              <a:rPr lang="en-US" sz="1400"/>
              <a:t>Clearly outlining steps to take during a crisis helps families respond effectively and calmly to emergencies.</a:t>
            </a:r>
          </a:p>
        </p:txBody>
      </p:sp>
    </p:spTree>
    <p:extLst>
      <p:ext uri="{BB962C8B-B14F-4D97-AF65-F5344CB8AC3E}">
        <p14:creationId xmlns:p14="http://schemas.microsoft.com/office/powerpoint/2010/main" val="57548251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46B9231A-B34B-4A29-A6AC-532E1EE815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sp useBgFill="1">
        <p:nvSpPr>
          <p:cNvPr id="9" name="Rectangle 8">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sp>
        <p:nvSpPr>
          <p:cNvPr id="2" name="Title 1">
            <a:extLst>
              <a:ext uri="{FF2B5EF4-FFF2-40B4-BE49-F238E27FC236}">
                <a16:creationId xmlns:a16="http://schemas.microsoft.com/office/drawing/2014/main" id="{09569CFA-65D2-01AD-AF5F-6FB0ECDA1AA3}"/>
              </a:ext>
            </a:extLst>
          </p:cNvPr>
          <p:cNvSpPr>
            <a:spLocks noGrp="1"/>
          </p:cNvSpPr>
          <p:nvPr>
            <p:ph type="ctrTitle"/>
          </p:nvPr>
        </p:nvSpPr>
        <p:spPr>
          <a:xfrm>
            <a:off x="559219" y="1115844"/>
            <a:ext cx="7680960" cy="4631911"/>
          </a:xfrm>
        </p:spPr>
        <p:txBody>
          <a:bodyPr anchor="b">
            <a:normAutofit/>
          </a:bodyPr>
          <a:lstStyle/>
          <a:p>
            <a:r>
              <a:rPr lang="en-US" sz="6500"/>
              <a:t>Maintaining and Updating the Family WRAP</a:t>
            </a:r>
          </a:p>
        </p:txBody>
      </p:sp>
      <p:cxnSp>
        <p:nvCxnSpPr>
          <p:cNvPr id="11" name="Straight Connector 10">
            <a:extLst>
              <a:ext uri="{FF2B5EF4-FFF2-40B4-BE49-F238E27FC236}">
                <a16:creationId xmlns:a16="http://schemas.microsoft.com/office/drawing/2014/main" id="{53C0BBAA-A5EC-5D5D-32E6-9F7EA604848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3131" y="6268313"/>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6648605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653AE3C-AC4F-907C-B473-B9A30D2150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2" name="Title 1">
            <a:extLst>
              <a:ext uri="{FF2B5EF4-FFF2-40B4-BE49-F238E27FC236}">
                <a16:creationId xmlns:a16="http://schemas.microsoft.com/office/drawing/2014/main" id="{8643349E-E597-5D85-1C4C-D750F4BF24E7}"/>
              </a:ext>
            </a:extLst>
          </p:cNvPr>
          <p:cNvSpPr>
            <a:spLocks noGrp="1"/>
          </p:cNvSpPr>
          <p:nvPr>
            <p:ph type="title"/>
          </p:nvPr>
        </p:nvSpPr>
        <p:spPr>
          <a:xfrm>
            <a:off x="640080" y="914400"/>
            <a:ext cx="3412998" cy="1839433"/>
          </a:xfrm>
        </p:spPr>
        <p:txBody>
          <a:bodyPr>
            <a:normAutofit/>
          </a:bodyPr>
          <a:lstStyle/>
          <a:p>
            <a:r>
              <a:rPr lang="en-US" sz="3600"/>
              <a:t>Regular Review and Adjustment of Plans</a:t>
            </a:r>
          </a:p>
        </p:txBody>
      </p:sp>
      <p:graphicFrame>
        <p:nvGraphicFramePr>
          <p:cNvPr id="4" name="Content Placeholder 4">
            <a:extLst>
              <a:ext uri="{FF2B5EF4-FFF2-40B4-BE49-F238E27FC236}">
                <a16:creationId xmlns:a16="http://schemas.microsoft.com/office/drawing/2014/main" id="{550A52CF-D9E5-4EB7-BA9A-DAB012DFCE49}"/>
              </a:ext>
            </a:extLst>
          </p:cNvPr>
          <p:cNvGraphicFramePr>
            <a:graphicFrameLocks noGrp="1"/>
          </p:cNvGraphicFramePr>
          <p:nvPr>
            <p:ph idx="1"/>
            <p:extLst>
              <p:ext uri="{D42A27DB-BD31-4B8C-83A1-F6EECF244321}">
                <p14:modId xmlns:p14="http://schemas.microsoft.com/office/powerpoint/2010/main" val="1588262555"/>
              </p:ext>
              <p:ext uri="{E7BDC344-281C-4309-B0C6-D0EE65EED2A8}">
                <p202:designPr xmlns:p202="http://schemas.microsoft.com/office/powerpoint/2020/02/main">
                  <p202:designTagLst>
                    <p202:designTag name="ARCH:1:CLS" val="InformationBlock"/>
                    <p202:designTag name="ARCH:1:VSVAR" val="VisualTitledTextBox"/>
                  </p202:designTagLst>
                </p202:designPr>
              </p:ext>
            </p:extLst>
          </p:nvPr>
        </p:nvGraphicFramePr>
        <p:xfrm>
          <a:off x="4632670" y="1014984"/>
          <a:ext cx="7029274" cy="531468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05774068"/>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653AE3C-AC4F-907C-B473-B9A30D2150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2" name="Title 1">
            <a:extLst>
              <a:ext uri="{FF2B5EF4-FFF2-40B4-BE49-F238E27FC236}">
                <a16:creationId xmlns:a16="http://schemas.microsoft.com/office/drawing/2014/main" id="{8E5B422A-FA11-8974-79B0-45A434B63BB2}"/>
              </a:ext>
            </a:extLst>
          </p:cNvPr>
          <p:cNvSpPr>
            <a:spLocks noGrp="1"/>
          </p:cNvSpPr>
          <p:nvPr>
            <p:ph type="title"/>
          </p:nvPr>
        </p:nvSpPr>
        <p:spPr>
          <a:xfrm>
            <a:off x="640080" y="914400"/>
            <a:ext cx="3412998" cy="1839433"/>
          </a:xfrm>
        </p:spPr>
        <p:txBody>
          <a:bodyPr>
            <a:normAutofit/>
          </a:bodyPr>
          <a:lstStyle/>
          <a:p>
            <a:r>
              <a:rPr lang="en-US" sz="3600"/>
              <a:t>Incorporating Feedback and Experiences</a:t>
            </a:r>
          </a:p>
        </p:txBody>
      </p:sp>
      <p:graphicFrame>
        <p:nvGraphicFramePr>
          <p:cNvPr id="4" name="Content Placeholder 4">
            <a:extLst>
              <a:ext uri="{FF2B5EF4-FFF2-40B4-BE49-F238E27FC236}">
                <a16:creationId xmlns:a16="http://schemas.microsoft.com/office/drawing/2014/main" id="{99F25151-2C69-4808-9571-A7471FEDD2F0}"/>
              </a:ext>
            </a:extLst>
          </p:cNvPr>
          <p:cNvGraphicFramePr>
            <a:graphicFrameLocks noGrp="1"/>
          </p:cNvGraphicFramePr>
          <p:nvPr>
            <p:ph idx="1"/>
            <p:extLst>
              <p:ext uri="{D42A27DB-BD31-4B8C-83A1-F6EECF244321}">
                <p14:modId xmlns:p14="http://schemas.microsoft.com/office/powerpoint/2010/main" val="3409600722"/>
              </p:ext>
              <p:ext uri="{E7BDC344-281C-4309-B0C6-D0EE65EED2A8}">
                <p202:designPr xmlns:p202="http://schemas.microsoft.com/office/powerpoint/2020/02/main">
                  <p202:designTagLst>
                    <p202:designTag name="ARCH:1:CLS" val="InformationBlock"/>
                    <p202:designTag name="ARCH:1:VSVAR" val="VisualTitledTextBox"/>
                  </p202:designTagLst>
                </p202:designPr>
              </p:ext>
            </p:extLst>
          </p:nvPr>
        </p:nvGraphicFramePr>
        <p:xfrm>
          <a:off x="4632670" y="1014984"/>
          <a:ext cx="7029274" cy="531468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3496220"/>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622B276-1FEB-5352-0FBF-D440BE3145B6}"/>
              </a:ext>
            </a:extLst>
          </p:cNvPr>
          <p:cNvSpPr>
            <a:spLocks noGrp="1"/>
          </p:cNvSpPr>
          <p:nvPr>
            <p:ph type="title"/>
          </p:nvPr>
        </p:nvSpPr>
        <p:spPr>
          <a:xfrm>
            <a:off x="5029200" y="914400"/>
            <a:ext cx="6501810" cy="1097280"/>
          </a:xfrm>
        </p:spPr>
        <p:txBody>
          <a:bodyPr vert="horz" lIns="91440" tIns="45720" rIns="91440" bIns="45720" rtlCol="0" anchor="t">
            <a:normAutofit/>
          </a:bodyPr>
          <a:lstStyle/>
          <a:p>
            <a:pPr>
              <a:lnSpc>
                <a:spcPct val="90000"/>
              </a:lnSpc>
            </a:pPr>
            <a:r>
              <a:rPr lang="en-US" sz="3400"/>
              <a:t>Sustaining Long-Term Wellness and Recovery</a:t>
            </a:r>
          </a:p>
        </p:txBody>
      </p:sp>
      <p:pic>
        <p:nvPicPr>
          <p:cNvPr id="5" name="Content Placeholder 4" descr="Carefree family having fun in spring day">
            <a:extLst>
              <a:ext uri="{FF2B5EF4-FFF2-40B4-BE49-F238E27FC236}">
                <a16:creationId xmlns:a16="http://schemas.microsoft.com/office/drawing/2014/main" id="{49F86C13-C9BE-4D36-B810-7B84EA97AC2B}"/>
              </a:ext>
            </a:extLst>
          </p:cNvPr>
          <p:cNvPicPr>
            <a:picLocks noGrp="1" noChangeAspect="1"/>
          </p:cNvPicPr>
          <p:nvPr>
            <p:ph sz="half" idx="1"/>
          </p:nvPr>
        </p:nvPicPr>
        <p:blipFill>
          <a:blip r:embed="rId3"/>
          <a:srcRect l="17717" r="27217" b="2"/>
          <a:stretch/>
        </p:blipFill>
        <p:spPr>
          <a:xfrm>
            <a:off x="20" y="914399"/>
            <a:ext cx="4416532" cy="5353523"/>
          </a:xfrm>
          <a:prstGeom prst="rect">
            <a:avLst/>
          </a:prstGeom>
        </p:spPr>
      </p:pic>
      <p:cxnSp>
        <p:nvCxnSpPr>
          <p:cNvPr id="14" name="Straight Connector 13">
            <a:extLst>
              <a:ext uri="{FF2B5EF4-FFF2-40B4-BE49-F238E27FC236}">
                <a16:creationId xmlns:a16="http://schemas.microsoft.com/office/drawing/2014/main" id="{08052531-D50B-3899-B150-D05525F4F2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0" y="6267922"/>
            <a:ext cx="4416552" cy="1"/>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466EAD94-711A-EDC9-1C94-4C30AFDD533A}"/>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029200" y="2176036"/>
            <a:ext cx="6501810" cy="4121885"/>
          </a:xfrm>
        </p:spPr>
        <p:txBody>
          <a:bodyPr>
            <a:normAutofit/>
          </a:bodyPr>
          <a:lstStyle/>
          <a:p>
            <a:pPr marL="0" indent="0">
              <a:spcBef>
                <a:spcPts val="2500"/>
              </a:spcBef>
              <a:buNone/>
            </a:pPr>
            <a:r>
              <a:rPr lang="en-US" sz="1400" b="1"/>
              <a:t>Ongoing Commitment</a:t>
            </a:r>
          </a:p>
          <a:p>
            <a:pPr marL="0" lvl="1" indent="0">
              <a:buNone/>
            </a:pPr>
            <a:r>
              <a:rPr lang="en-US" sz="1400"/>
              <a:t>Long-term wellness requires a consistent commitment from individuals and families to prioritize their health and recovery journey.</a:t>
            </a:r>
          </a:p>
          <a:p>
            <a:pPr marL="0" indent="0">
              <a:spcBef>
                <a:spcPts val="2500"/>
              </a:spcBef>
              <a:buNone/>
            </a:pPr>
            <a:r>
              <a:rPr lang="en-US" sz="1400" b="1"/>
              <a:t>Continuous Communication</a:t>
            </a:r>
          </a:p>
          <a:p>
            <a:pPr marL="0" lvl="1" indent="0">
              <a:buNone/>
            </a:pPr>
            <a:r>
              <a:rPr lang="en-US" sz="1400"/>
              <a:t>Effective communication among family members is essential for supporting each other’s wellness and recovery goals continuously.</a:t>
            </a:r>
          </a:p>
          <a:p>
            <a:pPr marL="0" indent="0">
              <a:spcBef>
                <a:spcPts val="2500"/>
              </a:spcBef>
              <a:buNone/>
            </a:pPr>
            <a:r>
              <a:rPr lang="en-US" sz="1400" b="1"/>
              <a:t>Journey of Recovery</a:t>
            </a:r>
          </a:p>
          <a:p>
            <a:pPr marL="0" lvl="1" indent="0">
              <a:buNone/>
            </a:pPr>
            <a:r>
              <a:rPr lang="en-US" sz="1400"/>
              <a:t>Recovery is a long-term journey that requires patience, resilience, and ongoing support from loved ones throughout the process.</a:t>
            </a:r>
          </a:p>
        </p:txBody>
      </p:sp>
    </p:spTree>
    <p:extLst>
      <p:ext uri="{BB962C8B-B14F-4D97-AF65-F5344CB8AC3E}">
        <p14:creationId xmlns:p14="http://schemas.microsoft.com/office/powerpoint/2010/main" val="256884820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DA151C-5770-45E4-AAFF-59E7F40386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sp>
        <p:nvSpPr>
          <p:cNvPr id="2" name="Title 1">
            <a:extLst>
              <a:ext uri="{FF2B5EF4-FFF2-40B4-BE49-F238E27FC236}">
                <a16:creationId xmlns:a16="http://schemas.microsoft.com/office/drawing/2014/main" id="{5C7D9812-CF20-DFD6-74A5-0A4AB8244550}"/>
              </a:ext>
            </a:extLst>
          </p:cNvPr>
          <p:cNvSpPr>
            <a:spLocks noGrp="1"/>
          </p:cNvSpPr>
          <p:nvPr>
            <p:ph type="title"/>
          </p:nvPr>
        </p:nvSpPr>
        <p:spPr>
          <a:xfrm>
            <a:off x="640079" y="1572768"/>
            <a:ext cx="8162176" cy="1406993"/>
          </a:xfrm>
        </p:spPr>
        <p:txBody>
          <a:bodyPr anchor="b">
            <a:normAutofit/>
          </a:bodyPr>
          <a:lstStyle/>
          <a:p>
            <a:r>
              <a:rPr lang="en-US" sz="6000"/>
              <a:t>Conclusion</a:t>
            </a:r>
          </a:p>
        </p:txBody>
      </p:sp>
      <p:cxnSp>
        <p:nvCxnSpPr>
          <p:cNvPr id="10" name="Straight Connector 9">
            <a:extLst>
              <a:ext uri="{FF2B5EF4-FFF2-40B4-BE49-F238E27FC236}">
                <a16:creationId xmlns:a16="http://schemas.microsoft.com/office/drawing/2014/main" id="{F21FC8CC-145C-8745-889B-6521F9CCB62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3256965"/>
            <a:ext cx="978862" cy="0"/>
          </a:xfrm>
          <a:prstGeom prst="line">
            <a:avLst/>
          </a:prstGeom>
          <a:ln w="57150"/>
        </p:spPr>
        <p:style>
          <a:lnRef idx="1">
            <a:schemeClr val="accent1"/>
          </a:lnRef>
          <a:fillRef idx="0">
            <a:schemeClr val="accent1"/>
          </a:fillRef>
          <a:effectRef idx="0">
            <a:schemeClr val="accent1"/>
          </a:effectRef>
          <a:fontRef idx="minor">
            <a:schemeClr val="tx1"/>
          </a:fontRef>
        </p:style>
      </p:cxnSp>
      <p:graphicFrame>
        <p:nvGraphicFramePr>
          <p:cNvPr id="11" name="Content Placeholder 2">
            <a:extLst>
              <a:ext uri="{FF2B5EF4-FFF2-40B4-BE49-F238E27FC236}">
                <a16:creationId xmlns:a16="http://schemas.microsoft.com/office/drawing/2014/main" id="{417B06BE-AEB7-BBFA-657E-B0CE2BD2D05A}"/>
              </a:ext>
            </a:extLst>
          </p:cNvPr>
          <p:cNvGraphicFramePr>
            <a:graphicFrameLocks noGrp="1"/>
          </p:cNvGraphicFramePr>
          <p:nvPr>
            <p:ph idx="1"/>
            <p:extLst>
              <p:ext uri="{D42A27DB-BD31-4B8C-83A1-F6EECF244321}">
                <p14:modId xmlns:p14="http://schemas.microsoft.com/office/powerpoint/2010/main" val="3975493613"/>
              </p:ext>
              <p:ext uri="{E7BDC344-281C-4309-B0C6-D0EE65EED2A8}">
                <p202:designPr xmlns:p202="http://schemas.microsoft.com/office/powerpoint/2020/02/main">
                  <p202:designTagLst>
                    <p202:designTag name="ARCH:1:CLS" val="InformationBlock"/>
                    <p202:designTag name="ARCH:1:VSVAR" val="TitledTextBox"/>
                  </p202:designTagLst>
                </p202:designPr>
              </p:ext>
            </p:extLst>
          </p:nvPr>
        </p:nvGraphicFramePr>
        <p:xfrm>
          <a:off x="640078" y="3593592"/>
          <a:ext cx="10808208" cy="2514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91646385"/>
      </p:ext>
    </p:extLst>
  </p:cSld>
  <p:clrMapOvr>
    <a:masterClrMapping/>
  </p:clrMapOvr>
  <p:transition>
    <p:fade/>
  </p:transition>
</p:sld>
</file>

<file path=ppt/theme/theme1.xml><?xml version="1.0" encoding="utf-8"?>
<a:theme xmlns:a="http://schemas.openxmlformats.org/drawingml/2006/main" name="DashVTI">
  <a:themeElements>
    <a:clrScheme name="Custom 6">
      <a:dk1>
        <a:sysClr val="windowText" lastClr="000000"/>
      </a:dk1>
      <a:lt1>
        <a:sysClr val="window" lastClr="FFFFFF"/>
      </a:lt1>
      <a:dk2>
        <a:srgbClr val="0D1C3B"/>
      </a:dk2>
      <a:lt2>
        <a:srgbClr val="F5F2F9"/>
      </a:lt2>
      <a:accent1>
        <a:srgbClr val="1973EB"/>
      </a:accent1>
      <a:accent2>
        <a:srgbClr val="25C8A2"/>
      </a:accent2>
      <a:accent3>
        <a:srgbClr val="BF8ED1"/>
      </a:accent3>
      <a:accent4>
        <a:srgbClr val="FE733C"/>
      </a:accent4>
      <a:accent5>
        <a:srgbClr val="FE5A5A"/>
      </a:accent5>
      <a:accent6>
        <a:srgbClr val="1AC16E"/>
      </a:accent6>
      <a:hlink>
        <a:srgbClr val="1AC16E"/>
      </a:hlink>
      <a:folHlink>
        <a:srgbClr val="00B0F0"/>
      </a:folHlink>
    </a:clrScheme>
    <a:fontScheme name="grandview display">
      <a:majorFont>
        <a:latin typeface="Grandview Display"/>
        <a:ea typeface=""/>
        <a:cs typeface=""/>
      </a:majorFont>
      <a:minorFont>
        <a:latin typeface="Grandview Display"/>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ashVTI" id="{0A75137F-CDEB-4E94-A788-9D255EBE1B91}" vid="{DE9A6A09-5855-45A3-8E99-4290ED24057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TotalTime>
  <Words>1888</Words>
  <Application>Microsoft Office PowerPoint</Application>
  <PresentationFormat>Widescreen</PresentationFormat>
  <Paragraphs>173</Paragraphs>
  <Slides>23</Slides>
  <Notes>23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Aptos</vt:lpstr>
      <vt:lpstr>Arial</vt:lpstr>
      <vt:lpstr>Bierstadt</vt:lpstr>
      <vt:lpstr>Grandview Display</vt:lpstr>
      <vt:lpstr>DashVTI</vt:lpstr>
      <vt:lpstr>Wellness Recovery Action Plan for Families: A Comprehensive Guide</vt:lpstr>
      <vt:lpstr>Agenda Items</vt:lpstr>
      <vt:lpstr>Introduction to Wellness Recovery Action Plan (WRAP)</vt:lpstr>
      <vt:lpstr>What Is WRAP?</vt:lpstr>
      <vt:lpstr>History and Development of WRAP</vt:lpstr>
      <vt:lpstr>Core Principles and Values</vt:lpstr>
      <vt:lpstr>The Importance of WRAP for Families</vt:lpstr>
      <vt:lpstr>Benefits for Individual Family Members</vt:lpstr>
      <vt:lpstr>Enhancing Family Communication and Support</vt:lpstr>
      <vt:lpstr>Building Resilience and Coping Strategies</vt:lpstr>
      <vt:lpstr>Creating a Family WRAP</vt:lpstr>
      <vt:lpstr>Identifying Family Strengths and Resources</vt:lpstr>
      <vt:lpstr>Developing a Family Wellness Toolbox</vt:lpstr>
      <vt:lpstr>Establishing Daily Maintenance Plans</vt:lpstr>
      <vt:lpstr>Recognizing and Responding to Triggers</vt:lpstr>
      <vt:lpstr>Identifying Common Family Stressors</vt:lpstr>
      <vt:lpstr>Creating Action Plans for Triggers</vt:lpstr>
      <vt:lpstr>Crisis Planning and Emergency Response</vt:lpstr>
      <vt:lpstr>Maintaining and Updating the Family WRAP</vt:lpstr>
      <vt:lpstr>Regular Review and Adjustment of Plans</vt:lpstr>
      <vt:lpstr>Incorporating Feedback and Experiences</vt:lpstr>
      <vt:lpstr>Sustaining Long-Term Wellness and Recovery</vt:lpstr>
      <vt:lpstr>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WRAP of DC</dc:creator>
  <cp:lastModifiedBy>WRAP of DC</cp:lastModifiedBy>
  <cp:revision>1</cp:revision>
  <dcterms:created xsi:type="dcterms:W3CDTF">2025-03-21T12:18:06Z</dcterms:created>
  <dcterms:modified xsi:type="dcterms:W3CDTF">2026-09-07T12:46:07Z</dcterms:modified>
</cp:coreProperties>
</file>