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75" d="100"/>
          <a:sy n="75" d="100"/>
        </p:scale>
        <p:origin x="84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Welcome — tonight we connect a wellness tool with Step Nine.
• WRAP is a self-designed wellness plan; Step Nine is direct amends.
• Goal: make amends without wrecking our own stability.
• Nothing here replaces a sponsor or clinician.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Step Nine touches people we hurt — emotions run high.
• We cannot control how amends are received.
• WRAP puts structure around that uncertainty.
• Preparation is not avoidance; it is responsibility.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WRAP was developed by Mary Ellen Copeland with peers.
• Five parts, all self-written — ownership is the point.
• No clinical language required; plain words work best.
• Keep it short enough that you will actually use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Read the Step aloud; keep it in the room.
• Direct, specific, and free of justification.
• Living amends — changed behavior over time.
• The exception clause protects third parties.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Each WRAP section has a direct Step Nine use.
• Left column: the plan. Right column: the application.
• Encourage members to add their own row.
• This slide is the heart of the talk.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Never make an amends cold — prepare with a sponsor.
• Script the opening sentence; nerves erase memory.
• Schedule support before you walk in.
• Basic self-care is part of the plan, not a luxury.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Triggers are external; warning signs are internal.
• Write a response beside every trigger — that is the WRAP method.
• Secrecy about an amends outcome is a red flag.
• Ask the group to name one of each for themselves.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Plan for the bad outcome before it happens.
• Do not argue or defend — leave with dignity.
• Call within the hour; do not sit alone with it.
• Remind them: we clean our side of the street only.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WRAP supplements sponsorship — it never replaces it.
• Ask supporters in advance, not in the moment.
• Be specific about what help looks like.
• The plan is written so panic does not have to improvise.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Keep the first plan to one page.
• One amends at a time — no marathons.
• Handwritten is fine; plain language is better.
• Review with a sponsor before acting.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Close with the core message: steadiness, not ease.
• Invite one share: what would go in your toolbox?
• Offer the one-page template to anyone who wants it.
• Thank the group; remind them of anonymity.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3880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htmlgen-assets/c2e295d3-a48c-4c5f-a9ba-67cf1372c940/c9ab0983110440ab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6766560" cy="6858000"/>
          </a:xfrm>
          <a:prstGeom prst="rect">
            <a:avLst/>
          </a:prstGeom>
          <a:solidFill>
            <a:srgbClr val="B85042">
              <a:alpha val="92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731520" y="1737360"/>
            <a:ext cx="548640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44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Steady Hands, Honest Amends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731520" y="3566160"/>
            <a:ext cx="53035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600"/>
              </a:lnSpc>
              <a:buNone/>
            </a:pPr>
            <a:r>
              <a:rPr lang="en-US" sz="17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a Wellness Recovery Action Plan (WRAP) supports the work of Step Nine</a:t>
            </a:r>
            <a:endParaRPr lang="en-US" sz="1700" dirty="0"/>
          </a:p>
        </p:txBody>
      </p:sp>
      <p:sp>
        <p:nvSpPr>
          <p:cNvPr id="6" name="Shape 3"/>
          <p:cNvSpPr/>
          <p:nvPr/>
        </p:nvSpPr>
        <p:spPr>
          <a:xfrm>
            <a:off x="731520" y="4892040"/>
            <a:ext cx="1463040" cy="82296"/>
          </a:xfrm>
          <a:prstGeom prst="rect">
            <a:avLst/>
          </a:prstGeom>
          <a:solidFill>
            <a:srgbClr val="E7E8D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" name="Text 4"/>
          <p:cNvSpPr/>
          <p:nvPr/>
        </p:nvSpPr>
        <p:spPr>
          <a:xfrm>
            <a:off x="731520" y="512064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peers in recovery and their sponsors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5E2E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pair a wellness plan with Step Nine?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554480"/>
            <a:ext cx="5120640" cy="4480560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4" name="Image 0" descr="/agent/turn1/workspace/output/_anthropic_assets/icon-alert-92071d9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1920240"/>
            <a:ext cx="566928" cy="56692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737360" y="1965960"/>
            <a:ext cx="3840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5E2E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Step Nine is high-stakes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1005840" y="2697480"/>
            <a:ext cx="448056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3000"/>
              </a:lnSpc>
              <a:buSzPct val="100000"/>
              <a:buChar char="•"/>
            </a:pPr>
            <a:r>
              <a:rPr lang="en-US" sz="15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reopens old relationships and old feelings</a:t>
            </a:r>
            <a:endParaRPr lang="en-US" sz="1500" dirty="0"/>
          </a:p>
          <a:p>
            <a:pPr marL="342900" indent="-342900">
              <a:lnSpc>
                <a:spcPts val="3000"/>
              </a:lnSpc>
              <a:buSzPct val="100000"/>
              <a:buChar char="•"/>
            </a:pPr>
            <a:r>
              <a:rPr lang="en-US" sz="15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Shame, fear, and resentment can surface fast</a:t>
            </a:r>
            <a:endParaRPr lang="en-US" sz="1500" dirty="0"/>
          </a:p>
          <a:p>
            <a:pPr marL="342900" indent="-342900">
              <a:lnSpc>
                <a:spcPts val="3000"/>
              </a:lnSpc>
              <a:buSzPct val="100000"/>
              <a:buChar char="•"/>
            </a:pPr>
            <a:r>
              <a:rPr lang="en-US" sz="15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Outcomes are outside our control</a:t>
            </a:r>
            <a:endParaRPr lang="en-US" sz="1500" dirty="0"/>
          </a:p>
          <a:p>
            <a:pPr marL="342900" indent="-342900">
              <a:lnSpc>
                <a:spcPts val="3000"/>
              </a:lnSpc>
              <a:buSzPct val="100000"/>
              <a:buChar char="•"/>
            </a:pPr>
            <a:r>
              <a:rPr lang="en-US" sz="15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Emotional risk is a real relapse risk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309360" y="1554480"/>
            <a:ext cx="5212080" cy="4480560"/>
          </a:xfrm>
          <a:prstGeom prst="roundRect">
            <a:avLst>
              <a:gd name="adj" fmla="val 2449"/>
            </a:avLst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1" name="Picture 10" descr="icon-shield-532cca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120" y="1920240"/>
            <a:ext cx="566928" cy="56692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7406640" y="1965960"/>
            <a:ext cx="3840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WRAP is the safety net</a:t>
            </a:r>
            <a:endParaRPr lang="en-US" sz="1900" dirty="0"/>
          </a:p>
        </p:txBody>
      </p:sp>
      <p:sp>
        <p:nvSpPr>
          <p:cNvPr id="10" name="Text 6"/>
          <p:cNvSpPr/>
          <p:nvPr/>
        </p:nvSpPr>
        <p:spPr>
          <a:xfrm>
            <a:off x="6675120" y="2697480"/>
            <a:ext cx="457200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3000"/>
              </a:lnSpc>
              <a:buSzPct val="100000"/>
              <a:buChar char="•"/>
            </a:pPr>
            <a:r>
              <a:rPr lang="en-US" sz="15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plan I write for myself, in my own words</a:t>
            </a:r>
            <a:endParaRPr lang="en-US" sz="1500" dirty="0"/>
          </a:p>
          <a:p>
            <a:pPr marL="342900" indent="-342900">
              <a:lnSpc>
                <a:spcPts val="3000"/>
              </a:lnSpc>
              <a:buSzPct val="100000"/>
              <a:buChar char="•"/>
            </a:pPr>
            <a:r>
              <a:rPr lang="en-US" sz="15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Names my triggers before I meet them</a:t>
            </a:r>
            <a:endParaRPr lang="en-US" sz="1500" dirty="0"/>
          </a:p>
          <a:p>
            <a:pPr marL="342900" indent="-342900">
              <a:lnSpc>
                <a:spcPts val="3000"/>
              </a:lnSpc>
              <a:buSzPct val="100000"/>
              <a:buChar char="•"/>
            </a:pPr>
            <a:r>
              <a:rPr lang="en-US" sz="15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Lists what keeps me well, daily</a:t>
            </a:r>
            <a:endParaRPr lang="en-US" sz="1500" dirty="0"/>
          </a:p>
          <a:p>
            <a:pPr marL="342900" indent="-342900">
              <a:lnSpc>
                <a:spcPts val="3000"/>
              </a:lnSpc>
              <a:buSzPct val="100000"/>
              <a:buChar char="•"/>
            </a:pPr>
            <a:r>
              <a:rPr lang="en-US" sz="15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Turns "I hope I cope" into "here is my plan"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5E2E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WRAP in brief: five working parts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600200"/>
            <a:ext cx="3429000" cy="20574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4" name="Image 0" descr="/agent/turn1/workspace/output/_anthropic_assets/icon-lightbulb-3d89d8d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112" y="1828800"/>
            <a:ext cx="457200" cy="4572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444752" y="1837944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5E2E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Wellness Toolbox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96112" y="2404872"/>
            <a:ext cx="29260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 things that keep me well — meetings, prayer, sleep, a walk, a phone call.</a:t>
            </a:r>
            <a:endParaRPr lang="en-US" sz="1200" dirty="0"/>
          </a:p>
        </p:txBody>
      </p:sp>
      <p:sp>
        <p:nvSpPr>
          <p:cNvPr id="7" name="Shape 4"/>
          <p:cNvSpPr/>
          <p:nvPr/>
        </p:nvSpPr>
        <p:spPr>
          <a:xfrm>
            <a:off x="4343400" y="1600200"/>
            <a:ext cx="3429000" cy="20574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8" name="Image 1" descr="/agent/turn1/workspace/output/_anthropic_assets/icon-checkmark-circle-e6af466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9432" y="1828800"/>
            <a:ext cx="457200" cy="4572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148072" y="1837944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5E2E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Daily Maintenance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4599432" y="2404872"/>
            <a:ext cx="29260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 do every day, and what I need to watch for today.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8046720" y="1600200"/>
            <a:ext cx="3429000" cy="20574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2" name="Image 2" descr="/agent/turn1/workspace/output/_anthropic_assets/icon-alert-92071d9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2752" y="1828800"/>
            <a:ext cx="457200" cy="4572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851392" y="1837944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5E2E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Triggers</a:t>
            </a:r>
            <a:endParaRPr lang="en-US" sz="1500" dirty="0"/>
          </a:p>
        </p:txBody>
      </p:sp>
      <p:sp>
        <p:nvSpPr>
          <p:cNvPr id="14" name="Text 9"/>
          <p:cNvSpPr/>
          <p:nvPr/>
        </p:nvSpPr>
        <p:spPr>
          <a:xfrm>
            <a:off x="8302752" y="2404872"/>
            <a:ext cx="29260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 events that could knock me off balance — and my response to each.</a:t>
            </a:r>
            <a:endParaRPr lang="en-US" sz="1200" dirty="0"/>
          </a:p>
        </p:txBody>
      </p:sp>
      <p:sp>
        <p:nvSpPr>
          <p:cNvPr id="15" name="Shape 10"/>
          <p:cNvSpPr/>
          <p:nvPr/>
        </p:nvSpPr>
        <p:spPr>
          <a:xfrm>
            <a:off x="640080" y="3886200"/>
            <a:ext cx="3429000" cy="20574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6" name="Image 3" descr="/agent/turn1/workspace/output/_anthropic_assets/icon-clock-64b88f8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6112" y="4114800"/>
            <a:ext cx="457200" cy="45720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444752" y="4123944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5E2E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Early Warning Signs</a:t>
            </a:r>
            <a:endParaRPr lang="en-US" sz="1500" dirty="0"/>
          </a:p>
        </p:txBody>
      </p:sp>
      <p:sp>
        <p:nvSpPr>
          <p:cNvPr id="18" name="Text 12"/>
          <p:cNvSpPr/>
          <p:nvPr/>
        </p:nvSpPr>
        <p:spPr>
          <a:xfrm>
            <a:off x="896112" y="4690872"/>
            <a:ext cx="29260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Subtle internal shifts: isolating, irritability, skipping meetings.</a:t>
            </a:r>
            <a:endParaRPr lang="en-US" sz="1200" dirty="0"/>
          </a:p>
        </p:txBody>
      </p:sp>
      <p:sp>
        <p:nvSpPr>
          <p:cNvPr id="19" name="Shape 13"/>
          <p:cNvSpPr/>
          <p:nvPr/>
        </p:nvSpPr>
        <p:spPr>
          <a:xfrm>
            <a:off x="4343400" y="3886200"/>
            <a:ext cx="3429000" cy="20574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0" name="Image 4" descr="/agent/turn1/workspace/output/_anthropic_assets/icon-shield-96cad44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9432" y="4114800"/>
            <a:ext cx="457200" cy="45720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5148072" y="4123944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5E2E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Crisis &amp; Post-Crisis</a:t>
            </a:r>
            <a:endParaRPr lang="en-US" sz="1500" dirty="0"/>
          </a:p>
        </p:txBody>
      </p:sp>
      <p:sp>
        <p:nvSpPr>
          <p:cNvPr id="22" name="Text 15"/>
          <p:cNvSpPr/>
          <p:nvPr/>
        </p:nvSpPr>
        <p:spPr>
          <a:xfrm>
            <a:off x="4599432" y="4690872"/>
            <a:ext cx="29260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to call, what helps, and how I return to routine afterward.</a:t>
            </a:r>
            <a:endParaRPr lang="en-US" sz="1200" dirty="0"/>
          </a:p>
        </p:txBody>
      </p:sp>
      <p:sp>
        <p:nvSpPr>
          <p:cNvPr id="23" name="Shape 16"/>
          <p:cNvSpPr/>
          <p:nvPr/>
        </p:nvSpPr>
        <p:spPr>
          <a:xfrm>
            <a:off x="8092440" y="3886200"/>
            <a:ext cx="3429000" cy="2057400"/>
          </a:xfrm>
          <a:prstGeom prst="roundRect">
            <a:avLst>
              <a:gd name="adj" fmla="val 5333"/>
            </a:avLst>
          </a:prstGeom>
          <a:solidFill>
            <a:srgbClr val="A7BEA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4" name="Text 17"/>
          <p:cNvSpPr/>
          <p:nvPr/>
        </p:nvSpPr>
        <p:spPr>
          <a:xfrm>
            <a:off x="8366760" y="4206240"/>
            <a:ext cx="28803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700" b="1" dirty="0">
                <a:solidFill>
                  <a:srgbClr val="5E2E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section is written by me, not for me.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5E2E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Step Nine in brief</a:t>
            </a:r>
            <a:endParaRPr lang="en-US" sz="3200" dirty="0"/>
          </a:p>
        </p:txBody>
      </p:sp>
      <p:pic>
        <p:nvPicPr>
          <p:cNvPr id="3" name="Image 0" descr="/tmp/htmlgen-assets/c2e295d3-a48c-4c5f-a9ba-67cf1372c940/f5d3e0ed78c74af6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06640" y="1554480"/>
            <a:ext cx="4114800" cy="309067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406640" y="4828032"/>
            <a:ext cx="4114800" cy="1188720"/>
          </a:xfrm>
          <a:prstGeom prst="roundRect">
            <a:avLst>
              <a:gd name="adj" fmla="val 7692"/>
            </a:avLst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" name="Text 2"/>
          <p:cNvSpPr/>
          <p:nvPr/>
        </p:nvSpPr>
        <p:spPr>
          <a:xfrm>
            <a:off x="7680960" y="4937760"/>
            <a:ext cx="356616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300" i="1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Amends are about repair — not applause, and not absolution.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640080" y="1554480"/>
            <a:ext cx="640080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i="1" dirty="0">
                <a:solidFill>
                  <a:srgbClr val="5E2E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“Made direct amends to such people wherever possible, except when to do so would injure them or others.”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640080" y="3017520"/>
            <a:ext cx="6400800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3200"/>
              </a:lnSpc>
              <a:buSzPct val="100000"/>
              <a:buChar char="•"/>
            </a:pPr>
            <a:r>
              <a:rPr lang="en-US" sz="15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— face to face where it is safe and possible</a:t>
            </a:r>
            <a:endParaRPr lang="en-US" sz="1500" dirty="0"/>
          </a:p>
          <a:p>
            <a:pPr marL="342900" indent="-342900">
              <a:lnSpc>
                <a:spcPts val="3200"/>
              </a:lnSpc>
              <a:buSzPct val="100000"/>
              <a:buChar char="•"/>
            </a:pPr>
            <a:r>
              <a:rPr lang="en-US" sz="15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 — name the harm, own it without excuses</a:t>
            </a:r>
            <a:endParaRPr lang="en-US" sz="1500" dirty="0"/>
          </a:p>
          <a:p>
            <a:pPr marL="342900" indent="-342900">
              <a:lnSpc>
                <a:spcPts val="3200"/>
              </a:lnSpc>
              <a:buSzPct val="100000"/>
              <a:buChar char="•"/>
            </a:pPr>
            <a:r>
              <a:rPr lang="en-US" sz="15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Changed behavior — living amends carry the weight</a:t>
            </a:r>
            <a:endParaRPr lang="en-US" sz="1500" dirty="0"/>
          </a:p>
          <a:p>
            <a:pPr marL="342900" indent="-342900">
              <a:lnSpc>
                <a:spcPts val="3200"/>
              </a:lnSpc>
              <a:buSzPct val="100000"/>
              <a:buChar char="•"/>
            </a:pPr>
            <a:r>
              <a:rPr lang="en-US" sz="15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Timing and discernment — some amends must wait</a:t>
            </a:r>
            <a:endParaRPr lang="en-US" sz="1500" dirty="0"/>
          </a:p>
          <a:p>
            <a:pPr marL="342900" indent="-342900">
              <a:lnSpc>
                <a:spcPts val="3200"/>
              </a:lnSpc>
              <a:buSzPct val="100000"/>
              <a:buChar char="•"/>
            </a:pPr>
            <a:r>
              <a:rPr lang="en-US" sz="15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at the cost of someone else’s wellbeing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5E2E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the two fit together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600200"/>
            <a:ext cx="3200400" cy="804672"/>
          </a:xfrm>
          <a:prstGeom prst="roundRect">
            <a:avLst>
              <a:gd name="adj" fmla="val 11364"/>
            </a:avLst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822960" y="1600200"/>
            <a:ext cx="283464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Wellness Toolbox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4069080" y="1600200"/>
            <a:ext cx="7452360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4343400" y="1600200"/>
            <a:ext cx="694944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Steady me before and after an amends conversation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40080" y="2542032"/>
            <a:ext cx="3200400" cy="804672"/>
          </a:xfrm>
          <a:prstGeom prst="roundRect">
            <a:avLst>
              <a:gd name="adj" fmla="val 11364"/>
            </a:avLst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822960" y="2542032"/>
            <a:ext cx="283464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Daily Maintenance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069080" y="2542032"/>
            <a:ext cx="7452360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4343400" y="2542032"/>
            <a:ext cx="694944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me grounded through weeks of amends work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40080" y="3483864"/>
            <a:ext cx="3200400" cy="804672"/>
          </a:xfrm>
          <a:prstGeom prst="roundRect">
            <a:avLst>
              <a:gd name="adj" fmla="val 11364"/>
            </a:avLst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822960" y="3483864"/>
            <a:ext cx="283464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Triggers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4069080" y="3483864"/>
            <a:ext cx="7452360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4343400" y="3483864"/>
            <a:ext cx="694944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Anticipate the person, place, or topic that will sting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40080" y="4425696"/>
            <a:ext cx="3200400" cy="804672"/>
          </a:xfrm>
          <a:prstGeom prst="roundRect">
            <a:avLst>
              <a:gd name="adj" fmla="val 11364"/>
            </a:avLst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822960" y="4425696"/>
            <a:ext cx="283464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Early Warning Signs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4069080" y="4425696"/>
            <a:ext cx="7452360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4343400" y="4425696"/>
            <a:ext cx="694944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Catch drift before it becomes a slip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40080" y="5367528"/>
            <a:ext cx="3200400" cy="804672"/>
          </a:xfrm>
          <a:prstGeom prst="roundRect">
            <a:avLst>
              <a:gd name="adj" fmla="val 11364"/>
            </a:avLst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822960" y="5367528"/>
            <a:ext cx="283464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Crisis Plan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4069080" y="5367528"/>
            <a:ext cx="7452360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4343400" y="5367528"/>
            <a:ext cx="694944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 who to call if an amends goes badly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5E2E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Before the amends: preparation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600200"/>
            <a:ext cx="5349240" cy="438912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4" name="Image 0" descr="/agent/turn1/workspace/output/_anthropic_assets/icon-book-9a77b8f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" y="1920240"/>
            <a:ext cx="502920" cy="5029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600200" y="1938528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5E2E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 the conversation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960120" y="2651760"/>
            <a:ext cx="470916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3200"/>
              </a:lnSpc>
              <a:buSzPct val="100000"/>
              <a:buChar char="•"/>
            </a:pPr>
            <a:r>
              <a:rPr lang="en-US" sz="15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it with a sponsor first</a:t>
            </a:r>
            <a:endParaRPr lang="en-US" sz="1500" dirty="0"/>
          </a:p>
          <a:p>
            <a:pPr marL="342900" indent="-342900">
              <a:lnSpc>
                <a:spcPts val="3200"/>
              </a:lnSpc>
              <a:buSzPct val="100000"/>
              <a:buChar char="•"/>
            </a:pPr>
            <a:r>
              <a:rPr lang="en-US" sz="15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what I will say — harm, ownership, repair</a:t>
            </a:r>
            <a:endParaRPr lang="en-US" sz="1500" dirty="0"/>
          </a:p>
          <a:p>
            <a:pPr marL="342900" indent="-342900">
              <a:lnSpc>
                <a:spcPts val="3200"/>
              </a:lnSpc>
              <a:buSzPct val="100000"/>
              <a:buChar char="•"/>
            </a:pPr>
            <a:r>
              <a:rPr lang="en-US" sz="15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a safe time, place, and exit</a:t>
            </a:r>
            <a:endParaRPr lang="en-US" sz="1500" dirty="0"/>
          </a:p>
          <a:p>
            <a:pPr marL="342900" indent="-342900">
              <a:lnSpc>
                <a:spcPts val="3200"/>
              </a:lnSpc>
              <a:buSzPct val="100000"/>
              <a:buChar char="•"/>
            </a:pPr>
            <a:r>
              <a:rPr lang="en-US" sz="15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Decide what I am willing to offer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263640" y="1600200"/>
            <a:ext cx="5257800" cy="4389120"/>
          </a:xfrm>
          <a:prstGeom prst="roundRect">
            <a:avLst>
              <a:gd name="adj" fmla="val 2500"/>
            </a:avLst>
          </a:prstGeom>
          <a:solidFill>
            <a:srgbClr val="A7BEAE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8" name="Image 1" descr="/agent/turn1/workspace/output/_anthropic_assets/icon-checkmark-circle-e6af466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0" y="1920240"/>
            <a:ext cx="502920" cy="50292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7223760" y="1938528"/>
            <a:ext cx="4023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5E2E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Pre-load the toolbox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6583680" y="2651760"/>
            <a:ext cx="461772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3200"/>
              </a:lnSpc>
              <a:buSzPct val="100000"/>
              <a:buChar char="•"/>
            </a:pPr>
            <a:r>
              <a:rPr lang="en-US" sz="15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Eat, sleep, and pray before — not after</a:t>
            </a:r>
            <a:endParaRPr lang="en-US" sz="1500" dirty="0"/>
          </a:p>
          <a:p>
            <a:pPr marL="342900" indent="-342900">
              <a:lnSpc>
                <a:spcPts val="3200"/>
              </a:lnSpc>
              <a:buSzPct val="100000"/>
              <a:buChar char="•"/>
            </a:pPr>
            <a:r>
              <a:rPr lang="en-US" sz="15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 up a call right after the meeting</a:t>
            </a:r>
            <a:endParaRPr lang="en-US" sz="1500" dirty="0"/>
          </a:p>
          <a:p>
            <a:pPr marL="342900" indent="-342900">
              <a:lnSpc>
                <a:spcPts val="3200"/>
              </a:lnSpc>
              <a:buSzPct val="100000"/>
              <a:buChar char="•"/>
            </a:pPr>
            <a:r>
              <a:rPr lang="en-US" sz="15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 a meeting the same day</a:t>
            </a:r>
            <a:endParaRPr lang="en-US" sz="1500" dirty="0"/>
          </a:p>
          <a:p>
            <a:pPr marL="342900" indent="-342900">
              <a:lnSpc>
                <a:spcPts val="3200"/>
              </a:lnSpc>
              <a:buSzPct val="100000"/>
              <a:buChar char="•"/>
            </a:pPr>
            <a:r>
              <a:rPr lang="en-US" sz="15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my trigger and my response in advance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5E2E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Triggers and early warning signs to watch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4630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Triggers — and my planned response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5394960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868680" y="1984248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E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cold or angry response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868680" y="2340864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Rehearse: their reaction is not my sobriety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40080" y="2944368"/>
            <a:ext cx="5394960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868680" y="3008376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E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Being told “it’s too late”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68680" y="3364992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 with it; call my sponsor within the hour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40080" y="3968496"/>
            <a:ext cx="5394960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68680" y="4032504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E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Old places, old people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68680" y="4389120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Bring someone; keep the visit short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40080" y="4992624"/>
            <a:ext cx="5394960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868680" y="5056632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E2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Money or legal amends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68680" y="5413248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a written plan and a payment schedule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309360" y="1920240"/>
            <a:ext cx="5212080" cy="4023360"/>
          </a:xfrm>
          <a:prstGeom prst="roundRect">
            <a:avLst>
              <a:gd name="adj" fmla="val 2727"/>
            </a:avLst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6309360" y="1463040"/>
            <a:ext cx="5212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Early warning signs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675120" y="2240280"/>
            <a:ext cx="457200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3100"/>
              </a:lnSpc>
              <a:buSzPct val="100000"/>
              <a:buChar char="•"/>
            </a:pPr>
            <a:r>
              <a:rPr lang="en-US" sz="15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Rehearsing arguments in my head</a:t>
            </a:r>
            <a:endParaRPr lang="en-US" sz="1500" dirty="0"/>
          </a:p>
          <a:p>
            <a:pPr marL="342900" indent="-342900">
              <a:lnSpc>
                <a:spcPts val="3100"/>
              </a:lnSpc>
              <a:buSzPct val="100000"/>
              <a:buChar char="•"/>
            </a:pPr>
            <a:r>
              <a:rPr lang="en-US" sz="15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Skipping meetings “just this week”</a:t>
            </a:r>
            <a:endParaRPr lang="en-US" sz="1500" dirty="0"/>
          </a:p>
          <a:p>
            <a:pPr marL="342900" indent="-342900">
              <a:lnSpc>
                <a:spcPts val="3100"/>
              </a:lnSpc>
              <a:buSzPct val="100000"/>
              <a:buChar char="•"/>
            </a:pPr>
            <a:r>
              <a:rPr lang="en-US" sz="15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Sleeping poorly, eating badly</a:t>
            </a:r>
            <a:endParaRPr lang="en-US" sz="1500" dirty="0"/>
          </a:p>
          <a:p>
            <a:pPr marL="342900" indent="-342900">
              <a:lnSpc>
                <a:spcPts val="3100"/>
              </a:lnSpc>
              <a:buSzPct val="100000"/>
              <a:buChar char="•"/>
            </a:pPr>
            <a:r>
              <a:rPr lang="en-US" sz="15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Avoiding my sponsor’s calls</a:t>
            </a:r>
            <a:endParaRPr lang="en-US" sz="1500" dirty="0"/>
          </a:p>
          <a:p>
            <a:pPr marL="342900" indent="-342900">
              <a:lnSpc>
                <a:spcPts val="3100"/>
              </a:lnSpc>
              <a:buSzPct val="100000"/>
              <a:buChar char="•"/>
            </a:pPr>
            <a:r>
              <a:rPr lang="en-US" sz="15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Keeping the outcome a secret</a:t>
            </a:r>
            <a:endParaRPr lang="en-US" sz="1500" dirty="0"/>
          </a:p>
          <a:p>
            <a:pPr marL="342900" indent="-342900">
              <a:lnSpc>
                <a:spcPts val="3100"/>
              </a:lnSpc>
              <a:buSzPct val="100000"/>
              <a:buChar char="•"/>
            </a:pPr>
            <a:r>
              <a:rPr lang="en-US" sz="15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Resentment creeping back in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5E2E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an amends goes badly: the crisis plan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737360"/>
            <a:ext cx="2606040" cy="35661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1627632" y="2011680"/>
            <a:ext cx="640080" cy="64008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1627632" y="201168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868680" y="283464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5E2E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Leave well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8680" y="3474720"/>
            <a:ext cx="214884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3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 the conversation with courtesy, not defense.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456432" y="1737360"/>
            <a:ext cx="2606040" cy="35661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4443984" y="2011680"/>
            <a:ext cx="640080" cy="64008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4443984" y="201168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3685032" y="283464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5E2E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Call immediately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3685032" y="3474720"/>
            <a:ext cx="214884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3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Sponsor first, then one more person in the fellowship.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272784" y="1737360"/>
            <a:ext cx="2606040" cy="35661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2"/>
          <p:cNvSpPr/>
          <p:nvPr/>
        </p:nvSpPr>
        <p:spPr>
          <a:xfrm>
            <a:off x="7260336" y="2011680"/>
            <a:ext cx="640080" cy="64008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7260336" y="201168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501384" y="283464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5E2E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Get to a meeting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501384" y="3474720"/>
            <a:ext cx="214884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3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day if possible. Share honestly about it.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9089136" y="1737360"/>
            <a:ext cx="2606040" cy="35661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Shape 17"/>
          <p:cNvSpPr/>
          <p:nvPr/>
        </p:nvSpPr>
        <p:spPr>
          <a:xfrm>
            <a:off x="10076688" y="2011680"/>
            <a:ext cx="640080" cy="64008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10076688" y="201168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9317736" y="283464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5E2E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Return to routine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9317736" y="3474720"/>
            <a:ext cx="214884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3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Sleep, food, service, prayer — the ordinary things.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640080" y="5532120"/>
            <a:ext cx="10881360" cy="777240"/>
          </a:xfrm>
          <a:prstGeom prst="roundRect">
            <a:avLst>
              <a:gd name="adj" fmla="val 11765"/>
            </a:avLst>
          </a:prstGeom>
          <a:solidFill>
            <a:srgbClr val="A7BEA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4" name="Text 22"/>
          <p:cNvSpPr/>
          <p:nvPr/>
        </p:nvSpPr>
        <p:spPr>
          <a:xfrm>
            <a:off x="868680" y="5532120"/>
            <a:ext cx="104241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5E2E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rejected amends is still a completed amends. My part was making it.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5E2E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Supporters, and what WRAP adds to sponsorship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600200"/>
            <a:ext cx="3429000" cy="438912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4" name="Image 0" descr="/agent/turn1/workspace/output/_anthropic_assets/icon-people-408d9b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" y="1920240"/>
            <a:ext cx="502920" cy="5029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0120" y="2560320"/>
            <a:ext cx="2834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5E2E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My supporters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960120" y="3108960"/>
            <a:ext cx="2834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2800"/>
              </a:lnSpc>
              <a:buSzPct val="100000"/>
              <a:buChar char="•"/>
            </a:pPr>
            <a:r>
              <a:rPr lang="en-US" sz="14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Sponsor</a:t>
            </a:r>
            <a:endParaRPr lang="en-US" sz="1400" dirty="0"/>
          </a:p>
          <a:p>
            <a:pPr marL="342900" indent="-342900">
              <a:lnSpc>
                <a:spcPts val="2800"/>
              </a:lnSpc>
              <a:buSzPct val="100000"/>
              <a:buChar char="•"/>
            </a:pPr>
            <a:r>
              <a:rPr lang="en-US" sz="14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 group members</a:t>
            </a:r>
            <a:endParaRPr lang="en-US" sz="1400" dirty="0"/>
          </a:p>
          <a:p>
            <a:pPr marL="342900" indent="-342900">
              <a:lnSpc>
                <a:spcPts val="2800"/>
              </a:lnSpc>
              <a:buSzPct val="100000"/>
              <a:buChar char="•"/>
            </a:pPr>
            <a:r>
              <a:rPr lang="en-US" sz="14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Family I trust</a:t>
            </a:r>
            <a:endParaRPr lang="en-US" sz="1400" dirty="0"/>
          </a:p>
          <a:p>
            <a:pPr marL="342900" indent="-342900">
              <a:lnSpc>
                <a:spcPts val="2800"/>
              </a:lnSpc>
              <a:buSzPct val="100000"/>
              <a:buChar char="•"/>
            </a:pPr>
            <a:r>
              <a:rPr lang="en-US" sz="14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Counselor or peer specialist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4343400" y="1600200"/>
            <a:ext cx="3429000" cy="4389120"/>
          </a:xfrm>
          <a:prstGeom prst="roundRect">
            <a:avLst>
              <a:gd name="adj" fmla="val 3200"/>
            </a:avLst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5" name="Picture 14" descr="icon-heart-05bf420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3440" y="1920240"/>
            <a:ext cx="502920" cy="50292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663440" y="2560320"/>
            <a:ext cx="2834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 ask of them</a:t>
            </a:r>
            <a:endParaRPr lang="en-US" sz="1700" dirty="0"/>
          </a:p>
        </p:txBody>
      </p:sp>
      <p:sp>
        <p:nvSpPr>
          <p:cNvPr id="10" name="Text 6"/>
          <p:cNvSpPr/>
          <p:nvPr/>
        </p:nvSpPr>
        <p:spPr>
          <a:xfrm>
            <a:off x="4663440" y="3108960"/>
            <a:ext cx="2834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2800"/>
              </a:lnSpc>
              <a:buSzPct val="100000"/>
              <a:buChar char="•"/>
            </a:pPr>
            <a:r>
              <a:rPr lang="en-US" sz="14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 phone after an amends</a:t>
            </a:r>
            <a:endParaRPr lang="en-US" sz="1400" dirty="0"/>
          </a:p>
          <a:p>
            <a:pPr marL="342900" indent="-342900">
              <a:lnSpc>
                <a:spcPts val="2800"/>
              </a:lnSpc>
              <a:buSzPct val="100000"/>
              <a:buChar char="•"/>
            </a:pPr>
            <a:r>
              <a:rPr lang="en-US" sz="14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Tell me what you notice in me</a:t>
            </a:r>
            <a:endParaRPr lang="en-US" sz="1400" dirty="0"/>
          </a:p>
          <a:p>
            <a:pPr marL="342900" indent="-342900">
              <a:lnSpc>
                <a:spcPts val="2800"/>
              </a:lnSpc>
              <a:buSzPct val="100000"/>
              <a:buChar char="•"/>
            </a:pPr>
            <a:r>
              <a:rPr lang="en-US" sz="14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Remind me of my own plan</a:t>
            </a:r>
            <a:endParaRPr lang="en-US" sz="1400" dirty="0"/>
          </a:p>
          <a:p>
            <a:pPr marL="342900" indent="-342900">
              <a:lnSpc>
                <a:spcPts val="2800"/>
              </a:lnSpc>
              <a:buSzPct val="100000"/>
              <a:buChar char="•"/>
            </a:pPr>
            <a:r>
              <a:rPr lang="en-US" sz="14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 carry it for me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8046720" y="1600200"/>
            <a:ext cx="3474720" cy="4389120"/>
          </a:xfrm>
          <a:prstGeom prst="roundRect">
            <a:avLst>
              <a:gd name="adj" fmla="val 3158"/>
            </a:avLst>
          </a:prstGeom>
          <a:solidFill>
            <a:srgbClr val="A7BEAE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2" name="Image 2" descr="/agent/turn1/workspace/output/_anthropic_assets/icon-lightbulb-3d89d8d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6760" y="1920240"/>
            <a:ext cx="502920" cy="50292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366760" y="2560320"/>
            <a:ext cx="2834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5E2E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WRAP adds</a:t>
            </a:r>
            <a:endParaRPr lang="en-US" sz="1700" dirty="0"/>
          </a:p>
        </p:txBody>
      </p:sp>
      <p:sp>
        <p:nvSpPr>
          <p:cNvPr id="14" name="Text 9"/>
          <p:cNvSpPr/>
          <p:nvPr/>
        </p:nvSpPr>
        <p:spPr>
          <a:xfrm>
            <a:off x="8366760" y="3108960"/>
            <a:ext cx="288036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2800"/>
              </a:lnSpc>
              <a:buSzPct val="100000"/>
              <a:buChar char="•"/>
            </a:pPr>
            <a:r>
              <a:rPr lang="en-US" sz="14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Written, so I can use it when shaken</a:t>
            </a:r>
            <a:endParaRPr lang="en-US" sz="1400" dirty="0"/>
          </a:p>
          <a:p>
            <a:pPr marL="342900" indent="-342900">
              <a:lnSpc>
                <a:spcPts val="2800"/>
              </a:lnSpc>
              <a:buSzPct val="100000"/>
              <a:buChar char="•"/>
            </a:pPr>
            <a:r>
              <a:rPr lang="en-US" sz="14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Mine, so I own the outcome</a:t>
            </a:r>
            <a:endParaRPr lang="en-US" sz="1400" dirty="0"/>
          </a:p>
          <a:p>
            <a:pPr marL="342900" indent="-342900">
              <a:lnSpc>
                <a:spcPts val="2800"/>
              </a:lnSpc>
              <a:buSzPct val="100000"/>
              <a:buChar char="•"/>
            </a:pPr>
            <a:r>
              <a:rPr lang="en-US" sz="14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 to each amends</a:t>
            </a:r>
            <a:endParaRPr lang="en-US" sz="1400" dirty="0"/>
          </a:p>
          <a:p>
            <a:pPr marL="342900" indent="-342900">
              <a:lnSpc>
                <a:spcPts val="2800"/>
              </a:lnSpc>
              <a:buSzPct val="100000"/>
              <a:buChar char="•"/>
            </a:pPr>
            <a:r>
              <a:rPr lang="en-US" sz="14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Updated as I learn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5E2E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Start this week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600200"/>
            <a:ext cx="6583680" cy="438912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1005840" y="1965960"/>
            <a:ext cx="594360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3400"/>
              </a:lnSpc>
              <a:buSzPct val="100000"/>
              <a:buChar char="•"/>
            </a:pPr>
            <a:r>
              <a:rPr lang="en-US" sz="15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ONE amends from your Step Eight list</a:t>
            </a:r>
            <a:endParaRPr lang="en-US" sz="1500" dirty="0"/>
          </a:p>
          <a:p>
            <a:pPr marL="342900" indent="-342900">
              <a:lnSpc>
                <a:spcPts val="3400"/>
              </a:lnSpc>
              <a:buSzPct val="100000"/>
              <a:buChar char="•"/>
            </a:pPr>
            <a:r>
              <a:rPr lang="en-US" sz="15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five items for your Wellness Toolbox</a:t>
            </a:r>
            <a:endParaRPr lang="en-US" sz="1500" dirty="0"/>
          </a:p>
          <a:p>
            <a:pPr marL="342900" indent="-342900">
              <a:lnSpc>
                <a:spcPts val="3400"/>
              </a:lnSpc>
              <a:buSzPct val="100000"/>
              <a:buChar char="•"/>
            </a:pPr>
            <a:r>
              <a:rPr lang="en-US" sz="15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two triggers tied to that person — and a response for each</a:t>
            </a:r>
            <a:endParaRPr lang="en-US" sz="1500" dirty="0"/>
          </a:p>
          <a:p>
            <a:pPr marL="342900" indent="-342900">
              <a:lnSpc>
                <a:spcPts val="3400"/>
              </a:lnSpc>
              <a:buSzPct val="100000"/>
              <a:buChar char="•"/>
            </a:pPr>
            <a:r>
              <a:rPr lang="en-US" sz="15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three early warning signs your sponsor can watch for</a:t>
            </a:r>
            <a:endParaRPr lang="en-US" sz="1500" dirty="0"/>
          </a:p>
          <a:p>
            <a:pPr marL="342900" indent="-342900">
              <a:lnSpc>
                <a:spcPts val="3400"/>
              </a:lnSpc>
              <a:buSzPct val="100000"/>
              <a:buChar char="•"/>
            </a:pPr>
            <a:r>
              <a:rPr lang="en-US" sz="15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a one-page crisis plan with three phone numbers</a:t>
            </a:r>
            <a:endParaRPr lang="en-US" sz="1500" dirty="0"/>
          </a:p>
          <a:p>
            <a:pPr marL="342900" indent="-342900">
              <a:lnSpc>
                <a:spcPts val="3400"/>
              </a:lnSpc>
              <a:buSzPct val="100000"/>
              <a:buChar char="•"/>
            </a:pPr>
            <a:r>
              <a:rPr lang="en-US" sz="1500" dirty="0">
                <a:solidFill>
                  <a:srgbClr val="3A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the whole page with your sponsor before you go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7498080" y="1600200"/>
            <a:ext cx="4023360" cy="4389120"/>
          </a:xfrm>
          <a:prstGeom prst="roundRect">
            <a:avLst>
              <a:gd name="adj" fmla="val 2727"/>
            </a:avLst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8" name="Picture 7" descr="icon-checkmark-circle-67f65ed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0" y="1965960"/>
            <a:ext cx="548640" cy="5486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863840" y="2834640"/>
            <a:ext cx="333756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3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page. Your words. Before the conversation — not after.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htmlgen-assets/c2e295d3-a48c-4c5f-a9ba-67cf1372c940/659cf5898da24c42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5E2E27">
              <a:alpha val="88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1280160" y="2286000"/>
            <a:ext cx="96012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46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Amends made from a steady place last longer.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1280160" y="3886200"/>
            <a:ext cx="9601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 does not make Step Nine easier. It makes you steadier while you do it.</a:t>
            </a:r>
            <a:endParaRPr lang="en-US" sz="1700" dirty="0"/>
          </a:p>
        </p:txBody>
      </p:sp>
      <p:sp>
        <p:nvSpPr>
          <p:cNvPr id="6" name="Shape 3"/>
          <p:cNvSpPr/>
          <p:nvPr/>
        </p:nvSpPr>
        <p:spPr>
          <a:xfrm>
            <a:off x="5632704" y="4937760"/>
            <a:ext cx="914400" cy="82296"/>
          </a:xfrm>
          <a:prstGeom prst="rect">
            <a:avLst/>
          </a:prstGeom>
          <a:solidFill>
            <a:srgbClr val="A7BEAE"/>
          </a:solidFill>
          <a:ln/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1311</Words>
  <Application>Microsoft Office PowerPoint</Application>
  <PresentationFormat>Widescreen</PresentationFormat>
  <Paragraphs>135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WRAP of DC</dc:creator>
  <cp:lastModifiedBy>WRAP of DC</cp:lastModifiedBy>
  <cp:revision>1</cp:revision>
  <dcterms:created xsi:type="dcterms:W3CDTF">2026-09-27T21:58:42Z</dcterms:created>
  <dcterms:modified xsi:type="dcterms:W3CDTF">2026-09-27T22:16:35Z</dcterms:modified>
</cp:coreProperties>
</file>