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60"/>
  </p:normalViewPr>
  <p:slideViewPr>
    <p:cSldViewPr snapToGrid="0">
      <p:cViewPr varScale="1">
        <p:scale>
          <a:sx n="60" d="100"/>
          <a:sy n="60" d="100"/>
        </p:scale>
        <p:origin x="660" y="54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6/8/2026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Welcome the audience. This deck walks through why WRAP fits a low-barrier shelter work bed program, the WRAP fundamentals, an implementation roadmap, fidelity requirements, evidence base, and a sample timeline. Frame the conversation as building wellness alongside housing and employment supports — not adding another rule.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Get the executive sponsor early. They unlock budget, space, and policy flexibility. Staff need to understand WRAP is not a clinical intervention they administer — they refer, they make space, and they sometimes participate.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Send at least two staff through Seminar II so groups are always co-facilitated by two certified peers — the evidence base requires it. Costs shown reflect AHP's published rates; budget for travel and backfill of shifts during training.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These are adaptations of delivery, not of the WRAP model. Keep the manualized facilitation intact — what changes is how we make it accessible: room choice, language, optional intro sessions, and coordination with case management. Anything that mandates participation breaks fidelity.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Stay within the model — two co-facilitators, small voluntary group, 8 to 12 weekly sessions of about two hours. Mention that randomized controlled trials of this exact format are what earned WRAP its SAMHSA evidence-based designation.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Note where state Medicaid allows peer support billing — WRAP groups are billable under certain community-based rules (Illinois is a common reference). Partnerships matter: Copeland Center and AHP control facilitator certification, and you cannot stay fidelity-compliant without them.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Stress that the evidence applies to the facilitated peer-group model specifically. Independent workbook use is fine but not the studied intervention. Meta-analyses confirm small but significant gains in self-perceived recovery — the right yardstick for a shelter setting.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If the room remembers only one thing: WRAP is voluntary and the plan belongs to the participant. Every other pitfall flows from forgetting this. Measure success with recovery-oriented metrics — attendance, hope scales, self-reported quality of life — not clinical symptom checklists.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Close with the timeline. The headline: a disciplined organization can move from leadership conversation to a graduated first cohort in roughly nine months. Sources at the bottom support every claim in the deck — leave room for questions and next-step planning.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Frame the deck as five movements. We start with what WRAP is, ground it in our shelter context, then walk through implementation, fidelity, outcomes, and a realistic timeline. Goal today is a shared understanding — not a vote.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WRAP is a process, not a curriculum participants must complete. It emphasizes self-determination — people choose what goes in their plan and whether to share it. This voluntary nature is essential in a low-barrier setting where participation cannot be coerced.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Hope, personal responsibility, education, self-advocacy, and support. These are not just talking points — they appear in every WRAP session and shape how peer facilitators run groups. In a shelter, hope is often the first thing people have lost; restoring it is the foundation.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Wellness Toolbox is the foundation — everything else uses tools from it. Each of the six plans is personal and only shared at the participant's choosing. For shelter residents, these documents can become a portable, practical anchor during transitions.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Low-barrier does not mean low-standard. We hold safety expectations while removing the gatekeeping that historically pushed people back to the street. WRAP fits this philosophy — it is voluntary, strengths-based, and never used as a condition of staying.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Work beds are typically held for guests employed at least part-time. The trade-off — predictability for engagement — creates the perfect environment for WRAP, which thrives when participants can attend a weekly group reliably.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Make the case to staff and leadership in one breath: work beds give us the consistency a peer group needs, and WRAP gives the work bed program the resilience tool it has been missing.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Walk the audience left to right. Each phase has a gate — do not move on until it is met. The most common failure mode is training a facilitator before leadership has agreed on bed reservations and supervision time.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5EFE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57200"/>
          </a:xfrm>
          <a:prstGeom prst="rect">
            <a:avLst/>
          </a:prstGeom>
          <a:solidFill>
            <a:srgbClr val="5E7257"/>
          </a:solidFill>
          <a:ln w="12700">
            <a:solidFill>
              <a:srgbClr val="5E725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0" y="4686300"/>
            <a:ext cx="9144000" cy="457200"/>
          </a:xfrm>
          <a:prstGeom prst="rect">
            <a:avLst/>
          </a:prstGeom>
          <a:solidFill>
            <a:srgbClr val="5E7257"/>
          </a:solidFill>
          <a:ln w="12700">
            <a:solidFill>
              <a:srgbClr val="5E725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7040880" y="1280160"/>
            <a:ext cx="1463040" cy="1463040"/>
          </a:xfrm>
          <a:prstGeom prst="ellipse">
            <a:avLst/>
          </a:prstGeom>
          <a:solidFill>
            <a:srgbClr val="E8B79E"/>
          </a:solidFill>
          <a:ln w="12700">
            <a:solidFill>
              <a:srgbClr val="E8B79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7498080" y="2651760"/>
            <a:ext cx="914400" cy="914400"/>
          </a:xfrm>
          <a:prstGeom prst="ellipse">
            <a:avLst/>
          </a:prstGeom>
          <a:solidFill>
            <a:srgbClr val="C7D2BD"/>
          </a:solidFill>
          <a:ln w="12700">
            <a:solidFill>
              <a:srgbClr val="C7D2B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Shape 4"/>
          <p:cNvSpPr/>
          <p:nvPr/>
        </p:nvSpPr>
        <p:spPr>
          <a:xfrm>
            <a:off x="6309360" y="3017520"/>
            <a:ext cx="502920" cy="502920"/>
          </a:xfrm>
          <a:prstGeom prst="ellipse">
            <a:avLst/>
          </a:prstGeom>
          <a:solidFill>
            <a:srgbClr val="C97B5F"/>
          </a:solidFill>
          <a:ln w="12700">
            <a:solidFill>
              <a:srgbClr val="C97B5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548640" y="1005840"/>
            <a:ext cx="5943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kern="0" spc="400" dirty="0">
                <a:solidFill>
                  <a:srgbClr val="C97B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FIELD GUIDE FOR SHELTER STAFF &amp; LEADERSHIP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548640" y="1417320"/>
            <a:ext cx="594360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200" b="1" dirty="0">
                <a:solidFill>
                  <a:srgbClr val="2E3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Implementing a Wellness Recovery Action Plan (WRAP) Program</a:t>
            </a:r>
            <a:endParaRPr lang="en-US" sz="3200" dirty="0"/>
          </a:p>
        </p:txBody>
      </p:sp>
      <p:sp>
        <p:nvSpPr>
          <p:cNvPr id="9" name="Text 7"/>
          <p:cNvSpPr/>
          <p:nvPr/>
        </p:nvSpPr>
        <p:spPr>
          <a:xfrm>
            <a:off x="548640" y="2606040"/>
            <a:ext cx="5943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i="1" dirty="0">
                <a:solidFill>
                  <a:srgbClr val="5E725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into a Low-Barrier Shelter Work Bed Program</a:t>
            </a:r>
            <a:endParaRPr lang="en-US" sz="2000" dirty="0"/>
          </a:p>
        </p:txBody>
      </p:sp>
      <p:sp>
        <p:nvSpPr>
          <p:cNvPr id="10" name="Text 8"/>
          <p:cNvSpPr/>
          <p:nvPr/>
        </p:nvSpPr>
        <p:spPr>
          <a:xfrm>
            <a:off x="548640" y="3383280"/>
            <a:ext cx="80467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6B6B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Hope · Personal responsibility · Education · Self-advocacy · Support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548640" y="4023360"/>
            <a:ext cx="80467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6B6B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Prepared June 2026  |  Mixed staff + leadership audience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5EFE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" y="320040"/>
            <a:ext cx="411480" cy="54864"/>
          </a:xfrm>
          <a:prstGeom prst="rect">
            <a:avLst/>
          </a:prstGeom>
          <a:solidFill>
            <a:srgbClr val="C97B5F"/>
          </a:solidFill>
          <a:ln w="12700">
            <a:solidFill>
              <a:srgbClr val="C97B5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365760" y="4846320"/>
            <a:ext cx="8412480" cy="0"/>
          </a:xfrm>
          <a:prstGeom prst="line">
            <a:avLst/>
          </a:prstGeom>
          <a:noFill/>
          <a:ln w="9525">
            <a:solidFill>
              <a:srgbClr val="C9C0A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365760" y="4864608"/>
            <a:ext cx="68580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6B6B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Implementing WRAP in a Low-Barrier Shelter Work Bed Program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8229600" y="4864608"/>
            <a:ext cx="54864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365760" y="438912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kern="0" spc="400" dirty="0">
                <a:solidFill>
                  <a:srgbClr val="C97B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ROADMAP  ·  PHASE 1</a:t>
            </a:r>
            <a:endParaRPr lang="en-US" sz="1000" dirty="0"/>
          </a:p>
        </p:txBody>
      </p:sp>
      <p:sp>
        <p:nvSpPr>
          <p:cNvPr id="7" name="Text 5"/>
          <p:cNvSpPr/>
          <p:nvPr/>
        </p:nvSpPr>
        <p:spPr>
          <a:xfrm>
            <a:off x="365760" y="685800"/>
            <a:ext cx="84124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2E3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Secure leadership and staff buy-in</a:t>
            </a:r>
            <a:endParaRPr lang="en-US" sz="2800" dirty="0"/>
          </a:p>
        </p:txBody>
      </p:sp>
      <p:sp>
        <p:nvSpPr>
          <p:cNvPr id="8" name="Text 6"/>
          <p:cNvSpPr/>
          <p:nvPr/>
        </p:nvSpPr>
        <p:spPr>
          <a:xfrm>
            <a:off x="365760" y="1280160"/>
            <a:ext cx="8412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i="1" dirty="0">
                <a:solidFill>
                  <a:srgbClr val="6B6B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Without protected time and bed flexibility, a peer group cannot survive its first month.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365760" y="1828800"/>
            <a:ext cx="42062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5E725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leadership commits to</a:t>
            </a:r>
            <a:endParaRPr lang="en-US" sz="1400" dirty="0"/>
          </a:p>
        </p:txBody>
      </p:sp>
      <p:sp>
        <p:nvSpPr>
          <p:cNvPr id="10" name="Text 8"/>
          <p:cNvSpPr/>
          <p:nvPr/>
        </p:nvSpPr>
        <p:spPr>
          <a:xfrm>
            <a:off x="365760" y="2148840"/>
            <a:ext cx="4206240" cy="2468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2E3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Protected 2-hour weekly group window for 8–12 weeks</a:t>
            </a:r>
            <a:endParaRPr lang="en-US" sz="11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2E3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Paid peer facilitator hours and supervision time</a:t>
            </a:r>
            <a:endParaRPr lang="en-US" sz="11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2E3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Materials budget (~$30–$40 per participant)</a:t>
            </a:r>
            <a:endParaRPr lang="en-US" sz="11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2E3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Bed retention rules that accommodate group attendance</a:t>
            </a:r>
            <a:endParaRPr lang="en-US" sz="11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2E3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 executive sponsor accountable for the pilot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4754880" y="1828800"/>
            <a:ext cx="4023360" cy="2743200"/>
          </a:xfrm>
          <a:prstGeom prst="rect">
            <a:avLst/>
          </a:prstGeom>
          <a:solidFill>
            <a:srgbClr val="FBF6EA"/>
          </a:solidFill>
          <a:ln w="6350">
            <a:solidFill>
              <a:srgbClr val="C9C0A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Text 10"/>
          <p:cNvSpPr/>
          <p:nvPr/>
        </p:nvSpPr>
        <p:spPr>
          <a:xfrm>
            <a:off x="4937760" y="1920240"/>
            <a:ext cx="3657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C97B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frontline staff need</a:t>
            </a:r>
            <a:endParaRPr lang="en-US" sz="1400" dirty="0"/>
          </a:p>
        </p:txBody>
      </p:sp>
      <p:sp>
        <p:nvSpPr>
          <p:cNvPr id="13" name="Text 11"/>
          <p:cNvSpPr/>
          <p:nvPr/>
        </p:nvSpPr>
        <p:spPr>
          <a:xfrm>
            <a:off x="4937760" y="2240280"/>
            <a:ext cx="3657600" cy="22860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2E3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Clear messaging: WRAP is voluntary, not a rule</a:t>
            </a:r>
            <a:endParaRPr lang="en-US" sz="11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2E3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Training on what to refer to / what to leave alone</a:t>
            </a:r>
            <a:endParaRPr lang="en-US" sz="11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2E3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Quiet, private space that respects confidentiality</a:t>
            </a:r>
            <a:endParaRPr lang="en-US" sz="11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2E3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way to flag scheduling conflicts with work shifts</a:t>
            </a:r>
            <a:endParaRPr lang="en-US" sz="11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2E3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Permission to participate alongside residents</a:t>
            </a:r>
            <a:endParaRPr lang="en-US" sz="1100" dirty="0"/>
          </a:p>
        </p:txBody>
      </p:sp>
      <p:sp>
        <p:nvSpPr>
          <p:cNvPr id="14" name="Text 12"/>
          <p:cNvSpPr/>
          <p:nvPr/>
        </p:nvSpPr>
        <p:spPr>
          <a:xfrm>
            <a:off x="8046720" y="4864608"/>
            <a:ext cx="73152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B6B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 / 17</a:t>
            </a:r>
            <a:endParaRPr lang="en-US" sz="9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5EFE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" y="320040"/>
            <a:ext cx="411480" cy="54864"/>
          </a:xfrm>
          <a:prstGeom prst="rect">
            <a:avLst/>
          </a:prstGeom>
          <a:solidFill>
            <a:srgbClr val="C97B5F"/>
          </a:solidFill>
          <a:ln w="12700">
            <a:solidFill>
              <a:srgbClr val="C97B5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365760" y="4846320"/>
            <a:ext cx="8412480" cy="0"/>
          </a:xfrm>
          <a:prstGeom prst="line">
            <a:avLst/>
          </a:prstGeom>
          <a:noFill/>
          <a:ln w="9525">
            <a:solidFill>
              <a:srgbClr val="C9C0A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365760" y="4864608"/>
            <a:ext cx="68580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6B6B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Implementing WRAP in a Low-Barrier Shelter Work Bed Program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8229600" y="4864608"/>
            <a:ext cx="54864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365760" y="438912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kern="0" spc="400" dirty="0">
                <a:solidFill>
                  <a:srgbClr val="C97B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ROADMAP  ·  PHASE 2</a:t>
            </a:r>
            <a:endParaRPr lang="en-US" sz="1000" dirty="0"/>
          </a:p>
        </p:txBody>
      </p:sp>
      <p:sp>
        <p:nvSpPr>
          <p:cNvPr id="7" name="Text 5"/>
          <p:cNvSpPr/>
          <p:nvPr/>
        </p:nvSpPr>
        <p:spPr>
          <a:xfrm>
            <a:off x="365760" y="685800"/>
            <a:ext cx="84124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2E3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Train and certify peer facilitators</a:t>
            </a:r>
            <a:endParaRPr lang="en-US" sz="2800" dirty="0"/>
          </a:p>
        </p:txBody>
      </p:sp>
      <p:sp>
        <p:nvSpPr>
          <p:cNvPr id="8" name="Text 6"/>
          <p:cNvSpPr/>
          <p:nvPr/>
        </p:nvSpPr>
        <p:spPr>
          <a:xfrm>
            <a:off x="365760" y="1280160"/>
            <a:ext cx="8412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i="1" dirty="0">
                <a:solidFill>
                  <a:srgbClr val="6B6B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Fidelity to the AHP / Copeland Center model is what makes this an evidence-based program.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365760" y="1874520"/>
            <a:ext cx="1143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200" dirty="0">
                <a:solidFill>
                  <a:srgbClr val="5E725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Level</a:t>
            </a:r>
            <a:endParaRPr lang="en-US" sz="1100" dirty="0"/>
          </a:p>
        </p:txBody>
      </p:sp>
      <p:sp>
        <p:nvSpPr>
          <p:cNvPr id="10" name="Text 8"/>
          <p:cNvSpPr/>
          <p:nvPr/>
        </p:nvSpPr>
        <p:spPr>
          <a:xfrm>
            <a:off x="1508760" y="1874520"/>
            <a:ext cx="1600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200" dirty="0">
                <a:solidFill>
                  <a:srgbClr val="5E725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Purpose</a:t>
            </a:r>
            <a:endParaRPr lang="en-US" sz="1100" dirty="0"/>
          </a:p>
        </p:txBody>
      </p:sp>
      <p:sp>
        <p:nvSpPr>
          <p:cNvPr id="11" name="Text 9"/>
          <p:cNvSpPr/>
          <p:nvPr/>
        </p:nvSpPr>
        <p:spPr>
          <a:xfrm>
            <a:off x="3108960" y="1874520"/>
            <a:ext cx="18288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200" dirty="0">
                <a:solidFill>
                  <a:srgbClr val="5E725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Time</a:t>
            </a:r>
            <a:endParaRPr lang="en-US" sz="1100" dirty="0"/>
          </a:p>
        </p:txBody>
      </p:sp>
      <p:sp>
        <p:nvSpPr>
          <p:cNvPr id="12" name="Text 10"/>
          <p:cNvSpPr/>
          <p:nvPr/>
        </p:nvSpPr>
        <p:spPr>
          <a:xfrm>
            <a:off x="4937760" y="1874520"/>
            <a:ext cx="16459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200" dirty="0">
                <a:solidFill>
                  <a:srgbClr val="5E725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Cost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6583680" y="1874520"/>
            <a:ext cx="21945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200" dirty="0">
                <a:solidFill>
                  <a:srgbClr val="5E725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Prerequisite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365760" y="2212848"/>
            <a:ext cx="8412480" cy="0"/>
          </a:xfrm>
          <a:prstGeom prst="line">
            <a:avLst/>
          </a:prstGeom>
          <a:noFill/>
          <a:ln w="12700">
            <a:solidFill>
              <a:srgbClr val="8AA07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" name="Text 13"/>
          <p:cNvSpPr/>
          <p:nvPr/>
        </p:nvSpPr>
        <p:spPr>
          <a:xfrm>
            <a:off x="365760" y="2331720"/>
            <a:ext cx="11430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C97B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Seminar I</a:t>
            </a:r>
            <a:endParaRPr lang="en-US" sz="1100" dirty="0"/>
          </a:p>
        </p:txBody>
      </p:sp>
      <p:sp>
        <p:nvSpPr>
          <p:cNvPr id="16" name="Text 14"/>
          <p:cNvSpPr/>
          <p:nvPr/>
        </p:nvSpPr>
        <p:spPr>
          <a:xfrm>
            <a:off x="1508760" y="2331720"/>
            <a:ext cx="16002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2E3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Personal WRAP</a:t>
            </a:r>
            <a:endParaRPr lang="en-US" sz="1100" dirty="0"/>
          </a:p>
        </p:txBody>
      </p:sp>
      <p:sp>
        <p:nvSpPr>
          <p:cNvPr id="17" name="Text 15"/>
          <p:cNvSpPr/>
          <p:nvPr/>
        </p:nvSpPr>
        <p:spPr>
          <a:xfrm>
            <a:off x="3108960" y="2331720"/>
            <a:ext cx="18288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2E3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Four 4.5-hr sessions</a:t>
            </a:r>
            <a:endParaRPr lang="en-US" sz="1100" dirty="0"/>
          </a:p>
        </p:txBody>
      </p:sp>
      <p:sp>
        <p:nvSpPr>
          <p:cNvPr id="18" name="Text 16"/>
          <p:cNvSpPr/>
          <p:nvPr/>
        </p:nvSpPr>
        <p:spPr>
          <a:xfrm>
            <a:off x="4937760" y="2331720"/>
            <a:ext cx="1645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2E3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~$399 + materials</a:t>
            </a:r>
            <a:endParaRPr lang="en-US" sz="1100" dirty="0"/>
          </a:p>
        </p:txBody>
      </p:sp>
      <p:sp>
        <p:nvSpPr>
          <p:cNvPr id="19" name="Text 17"/>
          <p:cNvSpPr/>
          <p:nvPr/>
        </p:nvSpPr>
        <p:spPr>
          <a:xfrm>
            <a:off x="6583680" y="2331720"/>
            <a:ext cx="21945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2E3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Open to anyone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365760" y="2880360"/>
            <a:ext cx="8412480" cy="0"/>
          </a:xfrm>
          <a:prstGeom prst="line">
            <a:avLst/>
          </a:prstGeom>
          <a:noFill/>
          <a:ln w="6350">
            <a:solidFill>
              <a:srgbClr val="C9C0A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1" name="Text 19"/>
          <p:cNvSpPr/>
          <p:nvPr/>
        </p:nvSpPr>
        <p:spPr>
          <a:xfrm>
            <a:off x="365760" y="2926080"/>
            <a:ext cx="11430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C97B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Seminar II</a:t>
            </a:r>
            <a:endParaRPr lang="en-US" sz="1100" dirty="0"/>
          </a:p>
        </p:txBody>
      </p:sp>
      <p:sp>
        <p:nvSpPr>
          <p:cNvPr id="22" name="Text 20"/>
          <p:cNvSpPr/>
          <p:nvPr/>
        </p:nvSpPr>
        <p:spPr>
          <a:xfrm>
            <a:off x="1508760" y="2926080"/>
            <a:ext cx="16002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2E3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Facilitator certification</a:t>
            </a:r>
            <a:endParaRPr lang="en-US" sz="1100" dirty="0"/>
          </a:p>
        </p:txBody>
      </p:sp>
      <p:sp>
        <p:nvSpPr>
          <p:cNvPr id="23" name="Text 21"/>
          <p:cNvSpPr/>
          <p:nvPr/>
        </p:nvSpPr>
        <p:spPr>
          <a:xfrm>
            <a:off x="3108960" y="2926080"/>
            <a:ext cx="18288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2E3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Three 8-hr sessions (8–10 ppl)</a:t>
            </a:r>
            <a:endParaRPr lang="en-US" sz="1100" dirty="0"/>
          </a:p>
        </p:txBody>
      </p:sp>
      <p:sp>
        <p:nvSpPr>
          <p:cNvPr id="24" name="Text 22"/>
          <p:cNvSpPr/>
          <p:nvPr/>
        </p:nvSpPr>
        <p:spPr>
          <a:xfrm>
            <a:off x="4937760" y="2926080"/>
            <a:ext cx="1645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2E3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~$1,099 + manual</a:t>
            </a:r>
            <a:endParaRPr lang="en-US" sz="1100" dirty="0"/>
          </a:p>
        </p:txBody>
      </p:sp>
      <p:sp>
        <p:nvSpPr>
          <p:cNvPr id="25" name="Text 23"/>
          <p:cNvSpPr/>
          <p:nvPr/>
        </p:nvSpPr>
        <p:spPr>
          <a:xfrm>
            <a:off x="6583680" y="2926080"/>
            <a:ext cx="21945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2E3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Requires Seminar I</a:t>
            </a:r>
            <a:endParaRPr lang="en-US" sz="1100" dirty="0"/>
          </a:p>
        </p:txBody>
      </p:sp>
      <p:sp>
        <p:nvSpPr>
          <p:cNvPr id="26" name="Shape 24"/>
          <p:cNvSpPr/>
          <p:nvPr/>
        </p:nvSpPr>
        <p:spPr>
          <a:xfrm>
            <a:off x="365760" y="3474720"/>
            <a:ext cx="8412480" cy="0"/>
          </a:xfrm>
          <a:prstGeom prst="line">
            <a:avLst/>
          </a:prstGeom>
          <a:noFill/>
          <a:ln w="6350">
            <a:solidFill>
              <a:srgbClr val="C9C0A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7" name="Text 25"/>
          <p:cNvSpPr/>
          <p:nvPr/>
        </p:nvSpPr>
        <p:spPr>
          <a:xfrm>
            <a:off x="365760" y="3520440"/>
            <a:ext cx="11430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C97B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Seminar III</a:t>
            </a:r>
            <a:endParaRPr lang="en-US" sz="1100" dirty="0"/>
          </a:p>
        </p:txBody>
      </p:sp>
      <p:sp>
        <p:nvSpPr>
          <p:cNvPr id="28" name="Text 26"/>
          <p:cNvSpPr/>
          <p:nvPr/>
        </p:nvSpPr>
        <p:spPr>
          <a:xfrm>
            <a:off x="1508760" y="3520440"/>
            <a:ext cx="16002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2E3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Advanced Level Facilitator</a:t>
            </a:r>
            <a:endParaRPr lang="en-US" sz="1100" dirty="0"/>
          </a:p>
        </p:txBody>
      </p:sp>
      <p:sp>
        <p:nvSpPr>
          <p:cNvPr id="29" name="Text 27"/>
          <p:cNvSpPr/>
          <p:nvPr/>
        </p:nvSpPr>
        <p:spPr>
          <a:xfrm>
            <a:off x="3108960" y="3520440"/>
            <a:ext cx="18288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2E3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Train future facilitators</a:t>
            </a:r>
            <a:endParaRPr lang="en-US" sz="1100" dirty="0"/>
          </a:p>
        </p:txBody>
      </p:sp>
      <p:sp>
        <p:nvSpPr>
          <p:cNvPr id="30" name="Text 28"/>
          <p:cNvSpPr/>
          <p:nvPr/>
        </p:nvSpPr>
        <p:spPr>
          <a:xfrm>
            <a:off x="4937760" y="3520440"/>
            <a:ext cx="1645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2E3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Higher tuition</a:t>
            </a:r>
            <a:endParaRPr lang="en-US" sz="1100" dirty="0"/>
          </a:p>
        </p:txBody>
      </p:sp>
      <p:sp>
        <p:nvSpPr>
          <p:cNvPr id="31" name="Text 29"/>
          <p:cNvSpPr/>
          <p:nvPr/>
        </p:nvSpPr>
        <p:spPr>
          <a:xfrm>
            <a:off x="6583680" y="3520440"/>
            <a:ext cx="21945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2E3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Requires Seminar II + experience</a:t>
            </a:r>
            <a:endParaRPr lang="en-US" sz="1100" dirty="0"/>
          </a:p>
        </p:txBody>
      </p:sp>
      <p:sp>
        <p:nvSpPr>
          <p:cNvPr id="32" name="Shape 30"/>
          <p:cNvSpPr/>
          <p:nvPr/>
        </p:nvSpPr>
        <p:spPr>
          <a:xfrm>
            <a:off x="365760" y="4069080"/>
            <a:ext cx="8412480" cy="0"/>
          </a:xfrm>
          <a:prstGeom prst="line">
            <a:avLst/>
          </a:prstGeom>
          <a:noFill/>
          <a:ln w="6350">
            <a:solidFill>
              <a:srgbClr val="C9C0A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3" name="Text 31"/>
          <p:cNvSpPr/>
          <p:nvPr/>
        </p:nvSpPr>
        <p:spPr>
          <a:xfrm>
            <a:off x="365760" y="4389120"/>
            <a:ext cx="84124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6B6B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Recertify every 2 years. Only Advanced Level Facilitators can certify new facilitators.</a:t>
            </a:r>
            <a:endParaRPr lang="en-US" sz="1100" dirty="0"/>
          </a:p>
        </p:txBody>
      </p:sp>
      <p:sp>
        <p:nvSpPr>
          <p:cNvPr id="34" name="Text 32"/>
          <p:cNvSpPr/>
          <p:nvPr/>
        </p:nvSpPr>
        <p:spPr>
          <a:xfrm>
            <a:off x="8046720" y="4864608"/>
            <a:ext cx="73152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B6B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11 / 17</a:t>
            </a:r>
            <a:endParaRPr lang="en-US" sz="9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5EFE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" y="320040"/>
            <a:ext cx="411480" cy="54864"/>
          </a:xfrm>
          <a:prstGeom prst="rect">
            <a:avLst/>
          </a:prstGeom>
          <a:solidFill>
            <a:srgbClr val="C97B5F"/>
          </a:solidFill>
          <a:ln w="12700">
            <a:solidFill>
              <a:srgbClr val="C97B5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365760" y="4846320"/>
            <a:ext cx="8412480" cy="0"/>
          </a:xfrm>
          <a:prstGeom prst="line">
            <a:avLst/>
          </a:prstGeom>
          <a:noFill/>
          <a:ln w="9525">
            <a:solidFill>
              <a:srgbClr val="C9C0A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365760" y="4864608"/>
            <a:ext cx="68580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6B6B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Implementing WRAP in a Low-Barrier Shelter Work Bed Program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8229600" y="4864608"/>
            <a:ext cx="54864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365760" y="438912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kern="0" spc="400" dirty="0">
                <a:solidFill>
                  <a:srgbClr val="C97B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ROADMAP  ·  PHASE 3</a:t>
            </a:r>
            <a:endParaRPr lang="en-US" sz="1000" dirty="0"/>
          </a:p>
        </p:txBody>
      </p:sp>
      <p:sp>
        <p:nvSpPr>
          <p:cNvPr id="7" name="Text 5"/>
          <p:cNvSpPr/>
          <p:nvPr/>
        </p:nvSpPr>
        <p:spPr>
          <a:xfrm>
            <a:off x="365760" y="685800"/>
            <a:ext cx="84124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2E3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Adapt for a trauma-informed shelter setting</a:t>
            </a:r>
            <a:endParaRPr lang="en-US" sz="2800" dirty="0"/>
          </a:p>
        </p:txBody>
      </p:sp>
      <p:sp>
        <p:nvSpPr>
          <p:cNvPr id="8" name="Text 6"/>
          <p:cNvSpPr/>
          <p:nvPr/>
        </p:nvSpPr>
        <p:spPr>
          <a:xfrm>
            <a:off x="365760" y="1280160"/>
            <a:ext cx="8412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i="1" dirty="0">
                <a:solidFill>
                  <a:srgbClr val="6B6B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Adjust the wrapper — never the WRAP. Fidelity stays intact; access expands.</a:t>
            </a:r>
            <a:endParaRPr lang="en-US" sz="1300" dirty="0"/>
          </a:p>
        </p:txBody>
      </p:sp>
      <p:sp>
        <p:nvSpPr>
          <p:cNvPr id="9" name="Shape 7"/>
          <p:cNvSpPr/>
          <p:nvPr/>
        </p:nvSpPr>
        <p:spPr>
          <a:xfrm>
            <a:off x="365760" y="1828800"/>
            <a:ext cx="2743200" cy="1280160"/>
          </a:xfrm>
          <a:prstGeom prst="rect">
            <a:avLst/>
          </a:prstGeom>
          <a:solidFill>
            <a:srgbClr val="FBF6EA"/>
          </a:solidFill>
          <a:ln w="6350">
            <a:solidFill>
              <a:srgbClr val="C9C0A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Shape 8"/>
          <p:cNvSpPr/>
          <p:nvPr/>
        </p:nvSpPr>
        <p:spPr>
          <a:xfrm>
            <a:off x="365760" y="1828800"/>
            <a:ext cx="73152" cy="1280160"/>
          </a:xfrm>
          <a:prstGeom prst="rect">
            <a:avLst/>
          </a:prstGeom>
          <a:solidFill>
            <a:srgbClr val="C97B5F"/>
          </a:solidFill>
          <a:ln w="12700">
            <a:solidFill>
              <a:srgbClr val="C97B5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548640" y="1965960"/>
            <a:ext cx="2514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2E3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Safety first</a:t>
            </a:r>
            <a:endParaRPr lang="en-US" sz="1300" dirty="0"/>
          </a:p>
        </p:txBody>
      </p:sp>
      <p:sp>
        <p:nvSpPr>
          <p:cNvPr id="12" name="Text 10"/>
          <p:cNvSpPr/>
          <p:nvPr/>
        </p:nvSpPr>
        <p:spPr>
          <a:xfrm>
            <a:off x="548640" y="2331720"/>
            <a:ext cx="25146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6B6B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Predictable room, same time, same facilitators each week.</a:t>
            </a:r>
            <a:endParaRPr lang="en-US" sz="1050" dirty="0"/>
          </a:p>
        </p:txBody>
      </p:sp>
      <p:sp>
        <p:nvSpPr>
          <p:cNvPr id="13" name="Shape 11"/>
          <p:cNvSpPr/>
          <p:nvPr/>
        </p:nvSpPr>
        <p:spPr>
          <a:xfrm>
            <a:off x="3227832" y="1828800"/>
            <a:ext cx="2743200" cy="1280160"/>
          </a:xfrm>
          <a:prstGeom prst="rect">
            <a:avLst/>
          </a:prstGeom>
          <a:solidFill>
            <a:srgbClr val="FBF6EA"/>
          </a:solidFill>
          <a:ln w="6350">
            <a:solidFill>
              <a:srgbClr val="C9C0A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4" name="Shape 12"/>
          <p:cNvSpPr/>
          <p:nvPr/>
        </p:nvSpPr>
        <p:spPr>
          <a:xfrm>
            <a:off x="3227832" y="1828800"/>
            <a:ext cx="73152" cy="1280160"/>
          </a:xfrm>
          <a:prstGeom prst="rect">
            <a:avLst/>
          </a:prstGeom>
          <a:solidFill>
            <a:srgbClr val="C97B5F"/>
          </a:solidFill>
          <a:ln w="12700">
            <a:solidFill>
              <a:srgbClr val="C97B5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" name="Text 13"/>
          <p:cNvSpPr/>
          <p:nvPr/>
        </p:nvSpPr>
        <p:spPr>
          <a:xfrm>
            <a:off x="3410712" y="1965960"/>
            <a:ext cx="2514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2E3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Choice everywhere</a:t>
            </a:r>
            <a:endParaRPr lang="en-US" sz="1300" dirty="0"/>
          </a:p>
        </p:txBody>
      </p:sp>
      <p:sp>
        <p:nvSpPr>
          <p:cNvPr id="16" name="Text 14"/>
          <p:cNvSpPr/>
          <p:nvPr/>
        </p:nvSpPr>
        <p:spPr>
          <a:xfrm>
            <a:off x="3410712" y="2331720"/>
            <a:ext cx="25146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6B6B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Drop-in OK, plans stay private, sharing always optional.</a:t>
            </a:r>
            <a:endParaRPr lang="en-US" sz="1050" dirty="0"/>
          </a:p>
        </p:txBody>
      </p:sp>
      <p:sp>
        <p:nvSpPr>
          <p:cNvPr id="17" name="Shape 15"/>
          <p:cNvSpPr/>
          <p:nvPr/>
        </p:nvSpPr>
        <p:spPr>
          <a:xfrm>
            <a:off x="6089904" y="1828800"/>
            <a:ext cx="2743200" cy="1280160"/>
          </a:xfrm>
          <a:prstGeom prst="rect">
            <a:avLst/>
          </a:prstGeom>
          <a:solidFill>
            <a:srgbClr val="FBF6EA"/>
          </a:solidFill>
          <a:ln w="6350">
            <a:solidFill>
              <a:srgbClr val="C9C0A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8" name="Shape 16"/>
          <p:cNvSpPr/>
          <p:nvPr/>
        </p:nvSpPr>
        <p:spPr>
          <a:xfrm>
            <a:off x="6089904" y="1828800"/>
            <a:ext cx="73152" cy="1280160"/>
          </a:xfrm>
          <a:prstGeom prst="rect">
            <a:avLst/>
          </a:prstGeom>
          <a:solidFill>
            <a:srgbClr val="C97B5F"/>
          </a:solidFill>
          <a:ln w="12700">
            <a:solidFill>
              <a:srgbClr val="C97B5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9" name="Text 17"/>
          <p:cNvSpPr/>
          <p:nvPr/>
        </p:nvSpPr>
        <p:spPr>
          <a:xfrm>
            <a:off x="6272784" y="1965960"/>
            <a:ext cx="2514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2E3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Shorter on-ramps</a:t>
            </a:r>
            <a:endParaRPr lang="en-US" sz="1300" dirty="0"/>
          </a:p>
        </p:txBody>
      </p:sp>
      <p:sp>
        <p:nvSpPr>
          <p:cNvPr id="20" name="Text 18"/>
          <p:cNvSpPr/>
          <p:nvPr/>
        </p:nvSpPr>
        <p:spPr>
          <a:xfrm>
            <a:off x="6272784" y="2331720"/>
            <a:ext cx="25146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6B6B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Offer a 60-min intro for guests not ready to commit 12 weeks.</a:t>
            </a:r>
            <a:endParaRPr lang="en-US" sz="1050" dirty="0"/>
          </a:p>
        </p:txBody>
      </p:sp>
      <p:sp>
        <p:nvSpPr>
          <p:cNvPr id="21" name="Shape 19"/>
          <p:cNvSpPr/>
          <p:nvPr/>
        </p:nvSpPr>
        <p:spPr>
          <a:xfrm>
            <a:off x="365760" y="3246120"/>
            <a:ext cx="2743200" cy="1280160"/>
          </a:xfrm>
          <a:prstGeom prst="rect">
            <a:avLst/>
          </a:prstGeom>
          <a:solidFill>
            <a:srgbClr val="FBF6EA"/>
          </a:solidFill>
          <a:ln w="6350">
            <a:solidFill>
              <a:srgbClr val="C9C0A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2" name="Shape 20"/>
          <p:cNvSpPr/>
          <p:nvPr/>
        </p:nvSpPr>
        <p:spPr>
          <a:xfrm>
            <a:off x="365760" y="3246120"/>
            <a:ext cx="73152" cy="1280160"/>
          </a:xfrm>
          <a:prstGeom prst="rect">
            <a:avLst/>
          </a:prstGeom>
          <a:solidFill>
            <a:srgbClr val="C97B5F"/>
          </a:solidFill>
          <a:ln w="12700">
            <a:solidFill>
              <a:srgbClr val="C97B5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3" name="Text 21"/>
          <p:cNvSpPr/>
          <p:nvPr/>
        </p:nvSpPr>
        <p:spPr>
          <a:xfrm>
            <a:off x="548640" y="3383280"/>
            <a:ext cx="2514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2E3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Concrete tools</a:t>
            </a:r>
            <a:endParaRPr lang="en-US" sz="1300" dirty="0"/>
          </a:p>
        </p:txBody>
      </p:sp>
      <p:sp>
        <p:nvSpPr>
          <p:cNvPr id="24" name="Text 22"/>
          <p:cNvSpPr/>
          <p:nvPr/>
        </p:nvSpPr>
        <p:spPr>
          <a:xfrm>
            <a:off x="548640" y="3749040"/>
            <a:ext cx="25146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6B6B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Stock the Wellness Toolbox with shelter-realistic items.</a:t>
            </a:r>
            <a:endParaRPr lang="en-US" sz="1050" dirty="0"/>
          </a:p>
        </p:txBody>
      </p:sp>
      <p:sp>
        <p:nvSpPr>
          <p:cNvPr id="25" name="Shape 23"/>
          <p:cNvSpPr/>
          <p:nvPr/>
        </p:nvSpPr>
        <p:spPr>
          <a:xfrm>
            <a:off x="3227832" y="3246120"/>
            <a:ext cx="2743200" cy="1280160"/>
          </a:xfrm>
          <a:prstGeom prst="rect">
            <a:avLst/>
          </a:prstGeom>
          <a:solidFill>
            <a:srgbClr val="FBF6EA"/>
          </a:solidFill>
          <a:ln w="6350">
            <a:solidFill>
              <a:srgbClr val="C9C0A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6" name="Shape 24"/>
          <p:cNvSpPr/>
          <p:nvPr/>
        </p:nvSpPr>
        <p:spPr>
          <a:xfrm>
            <a:off x="3227832" y="3246120"/>
            <a:ext cx="73152" cy="1280160"/>
          </a:xfrm>
          <a:prstGeom prst="rect">
            <a:avLst/>
          </a:prstGeom>
          <a:solidFill>
            <a:srgbClr val="C97B5F"/>
          </a:solidFill>
          <a:ln w="12700">
            <a:solidFill>
              <a:srgbClr val="C97B5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7" name="Text 25"/>
          <p:cNvSpPr/>
          <p:nvPr/>
        </p:nvSpPr>
        <p:spPr>
          <a:xfrm>
            <a:off x="3410712" y="3383280"/>
            <a:ext cx="2514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2E3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Warm handoffs</a:t>
            </a:r>
            <a:endParaRPr lang="en-US" sz="1300" dirty="0"/>
          </a:p>
        </p:txBody>
      </p:sp>
      <p:sp>
        <p:nvSpPr>
          <p:cNvPr id="28" name="Text 26"/>
          <p:cNvSpPr/>
          <p:nvPr/>
        </p:nvSpPr>
        <p:spPr>
          <a:xfrm>
            <a:off x="3410712" y="3749040"/>
            <a:ext cx="25146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6B6B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Coordinate with case managers without breaking confidentiality.</a:t>
            </a:r>
            <a:endParaRPr lang="en-US" sz="1050" dirty="0"/>
          </a:p>
        </p:txBody>
      </p:sp>
      <p:sp>
        <p:nvSpPr>
          <p:cNvPr id="29" name="Shape 27"/>
          <p:cNvSpPr/>
          <p:nvPr/>
        </p:nvSpPr>
        <p:spPr>
          <a:xfrm>
            <a:off x="6089904" y="3246120"/>
            <a:ext cx="2743200" cy="1280160"/>
          </a:xfrm>
          <a:prstGeom prst="rect">
            <a:avLst/>
          </a:prstGeom>
          <a:solidFill>
            <a:srgbClr val="FBF6EA"/>
          </a:solidFill>
          <a:ln w="6350">
            <a:solidFill>
              <a:srgbClr val="C9C0A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0" name="Shape 28"/>
          <p:cNvSpPr/>
          <p:nvPr/>
        </p:nvSpPr>
        <p:spPr>
          <a:xfrm>
            <a:off x="6089904" y="3246120"/>
            <a:ext cx="73152" cy="1280160"/>
          </a:xfrm>
          <a:prstGeom prst="rect">
            <a:avLst/>
          </a:prstGeom>
          <a:solidFill>
            <a:srgbClr val="C97B5F"/>
          </a:solidFill>
          <a:ln w="12700">
            <a:solidFill>
              <a:srgbClr val="C97B5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1" name="Text 29"/>
          <p:cNvSpPr/>
          <p:nvPr/>
        </p:nvSpPr>
        <p:spPr>
          <a:xfrm>
            <a:off x="6272784" y="3383280"/>
            <a:ext cx="2514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2E3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Recovery-aware language</a:t>
            </a:r>
            <a:endParaRPr lang="en-US" sz="1300" dirty="0"/>
          </a:p>
        </p:txBody>
      </p:sp>
      <p:sp>
        <p:nvSpPr>
          <p:cNvPr id="32" name="Text 30"/>
          <p:cNvSpPr/>
          <p:nvPr/>
        </p:nvSpPr>
        <p:spPr>
          <a:xfrm>
            <a:off x="6272784" y="3749040"/>
            <a:ext cx="25146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6B6B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 diagnosis talk, no readiness criteria, no required disclosure.</a:t>
            </a:r>
            <a:endParaRPr lang="en-US" sz="1050" dirty="0"/>
          </a:p>
        </p:txBody>
      </p:sp>
      <p:sp>
        <p:nvSpPr>
          <p:cNvPr id="33" name="Text 31"/>
          <p:cNvSpPr/>
          <p:nvPr/>
        </p:nvSpPr>
        <p:spPr>
          <a:xfrm>
            <a:off x="8046720" y="4864608"/>
            <a:ext cx="73152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B6B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12 / 17</a:t>
            </a:r>
            <a:endParaRPr lang="en-US" sz="9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5EFE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" y="320040"/>
            <a:ext cx="411480" cy="54864"/>
          </a:xfrm>
          <a:prstGeom prst="rect">
            <a:avLst/>
          </a:prstGeom>
          <a:solidFill>
            <a:srgbClr val="C97B5F"/>
          </a:solidFill>
          <a:ln w="12700">
            <a:solidFill>
              <a:srgbClr val="C97B5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365760" y="4846320"/>
            <a:ext cx="8412480" cy="0"/>
          </a:xfrm>
          <a:prstGeom prst="line">
            <a:avLst/>
          </a:prstGeom>
          <a:noFill/>
          <a:ln w="9525">
            <a:solidFill>
              <a:srgbClr val="C9C0A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365760" y="4864608"/>
            <a:ext cx="68580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6B6B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Implementing WRAP in a Low-Barrier Shelter Work Bed Program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8229600" y="4864608"/>
            <a:ext cx="54864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365760" y="438912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kern="0" spc="400" dirty="0">
                <a:solidFill>
                  <a:srgbClr val="C97B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DELIVERY MODEL</a:t>
            </a:r>
            <a:endParaRPr lang="en-US" sz="1000" dirty="0"/>
          </a:p>
        </p:txBody>
      </p:sp>
      <p:sp>
        <p:nvSpPr>
          <p:cNvPr id="7" name="Text 5"/>
          <p:cNvSpPr/>
          <p:nvPr/>
        </p:nvSpPr>
        <p:spPr>
          <a:xfrm>
            <a:off x="365760" y="685800"/>
            <a:ext cx="84124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2E3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a WRAP cohort looks like in our shelter</a:t>
            </a:r>
            <a:endParaRPr lang="en-US" sz="2800" dirty="0"/>
          </a:p>
        </p:txBody>
      </p:sp>
      <p:sp>
        <p:nvSpPr>
          <p:cNvPr id="8" name="Text 6"/>
          <p:cNvSpPr/>
          <p:nvPr/>
        </p:nvSpPr>
        <p:spPr>
          <a:xfrm>
            <a:off x="365760" y="1280160"/>
            <a:ext cx="8412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i="1" dirty="0">
                <a:solidFill>
                  <a:srgbClr val="6B6B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evidence-based delivery model — co-facilitated, weekly, voluntary, time-bound.</a:t>
            </a:r>
            <a:endParaRPr lang="en-US" sz="1300" dirty="0"/>
          </a:p>
        </p:txBody>
      </p:sp>
      <p:sp>
        <p:nvSpPr>
          <p:cNvPr id="9" name="Shape 7"/>
          <p:cNvSpPr/>
          <p:nvPr/>
        </p:nvSpPr>
        <p:spPr>
          <a:xfrm>
            <a:off x="365760" y="1828800"/>
            <a:ext cx="1965960" cy="1554480"/>
          </a:xfrm>
          <a:prstGeom prst="rect">
            <a:avLst/>
          </a:prstGeom>
          <a:solidFill>
            <a:srgbClr val="5E7257"/>
          </a:solidFill>
          <a:ln w="12700">
            <a:solidFill>
              <a:srgbClr val="5E725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Text 8"/>
          <p:cNvSpPr/>
          <p:nvPr/>
        </p:nvSpPr>
        <p:spPr>
          <a:xfrm>
            <a:off x="365760" y="1920240"/>
            <a:ext cx="196596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3200" dirty="0"/>
          </a:p>
        </p:txBody>
      </p:sp>
      <p:sp>
        <p:nvSpPr>
          <p:cNvPr id="11" name="Text 9"/>
          <p:cNvSpPr/>
          <p:nvPr/>
        </p:nvSpPr>
        <p:spPr>
          <a:xfrm>
            <a:off x="502920" y="2697480"/>
            <a:ext cx="16916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F5EFE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certified peer</a:t>
            </a:r>
            <a:endParaRPr lang="en-US" sz="1100" dirty="0"/>
          </a:p>
          <a:p>
            <a:pPr marL="0" indent="0" algn="ctr">
              <a:buNone/>
            </a:pPr>
            <a:r>
              <a:rPr lang="en-US" sz="1100" dirty="0">
                <a:solidFill>
                  <a:srgbClr val="F5EFE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co-facilitators</a:t>
            </a:r>
            <a:endParaRPr lang="en-US" sz="1100" dirty="0"/>
          </a:p>
        </p:txBody>
      </p:sp>
      <p:sp>
        <p:nvSpPr>
          <p:cNvPr id="12" name="Shape 10"/>
          <p:cNvSpPr/>
          <p:nvPr/>
        </p:nvSpPr>
        <p:spPr>
          <a:xfrm>
            <a:off x="2514600" y="1828800"/>
            <a:ext cx="1965960" cy="1554480"/>
          </a:xfrm>
          <a:prstGeom prst="rect">
            <a:avLst/>
          </a:prstGeom>
          <a:solidFill>
            <a:srgbClr val="5E7257"/>
          </a:solidFill>
          <a:ln w="12700">
            <a:solidFill>
              <a:srgbClr val="5E725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Text 11"/>
          <p:cNvSpPr/>
          <p:nvPr/>
        </p:nvSpPr>
        <p:spPr>
          <a:xfrm>
            <a:off x="2514600" y="1920240"/>
            <a:ext cx="196596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6–10</a:t>
            </a:r>
            <a:endParaRPr lang="en-US" sz="3200" dirty="0"/>
          </a:p>
        </p:txBody>
      </p:sp>
      <p:sp>
        <p:nvSpPr>
          <p:cNvPr id="14" name="Text 12"/>
          <p:cNvSpPr/>
          <p:nvPr/>
        </p:nvSpPr>
        <p:spPr>
          <a:xfrm>
            <a:off x="2651760" y="2697480"/>
            <a:ext cx="16916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F5EFE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voluntary</a:t>
            </a:r>
            <a:endParaRPr lang="en-US" sz="1100" dirty="0"/>
          </a:p>
          <a:p>
            <a:pPr marL="0" indent="0" algn="ctr">
              <a:buNone/>
            </a:pPr>
            <a:r>
              <a:rPr lang="en-US" sz="1100" dirty="0">
                <a:solidFill>
                  <a:srgbClr val="F5EFE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participants</a:t>
            </a:r>
            <a:endParaRPr lang="en-US" sz="1100" dirty="0"/>
          </a:p>
        </p:txBody>
      </p:sp>
      <p:sp>
        <p:nvSpPr>
          <p:cNvPr id="15" name="Shape 13"/>
          <p:cNvSpPr/>
          <p:nvPr/>
        </p:nvSpPr>
        <p:spPr>
          <a:xfrm>
            <a:off x="4663440" y="1828800"/>
            <a:ext cx="1965960" cy="1554480"/>
          </a:xfrm>
          <a:prstGeom prst="rect">
            <a:avLst/>
          </a:prstGeom>
          <a:solidFill>
            <a:srgbClr val="5E7257"/>
          </a:solidFill>
          <a:ln w="12700">
            <a:solidFill>
              <a:srgbClr val="5E725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6" name="Text 14"/>
          <p:cNvSpPr/>
          <p:nvPr/>
        </p:nvSpPr>
        <p:spPr>
          <a:xfrm>
            <a:off x="4663440" y="1920240"/>
            <a:ext cx="196596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 hrs</a:t>
            </a:r>
            <a:endParaRPr lang="en-US" sz="3200" dirty="0"/>
          </a:p>
        </p:txBody>
      </p:sp>
      <p:sp>
        <p:nvSpPr>
          <p:cNvPr id="17" name="Text 15"/>
          <p:cNvSpPr/>
          <p:nvPr/>
        </p:nvSpPr>
        <p:spPr>
          <a:xfrm>
            <a:off x="4800600" y="2697480"/>
            <a:ext cx="16916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F5EFE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 weekly</a:t>
            </a:r>
            <a:endParaRPr lang="en-US" sz="1100" dirty="0"/>
          </a:p>
          <a:p>
            <a:pPr marL="0" indent="0" algn="ctr">
              <a:buNone/>
            </a:pPr>
            <a:r>
              <a:rPr lang="en-US" sz="1100" dirty="0">
                <a:solidFill>
                  <a:srgbClr val="F5EFE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session</a:t>
            </a:r>
            <a:endParaRPr lang="en-US" sz="1100" dirty="0"/>
          </a:p>
        </p:txBody>
      </p:sp>
      <p:sp>
        <p:nvSpPr>
          <p:cNvPr id="18" name="Shape 16"/>
          <p:cNvSpPr/>
          <p:nvPr/>
        </p:nvSpPr>
        <p:spPr>
          <a:xfrm>
            <a:off x="6812280" y="1828800"/>
            <a:ext cx="1965960" cy="1554480"/>
          </a:xfrm>
          <a:prstGeom prst="rect">
            <a:avLst/>
          </a:prstGeom>
          <a:solidFill>
            <a:srgbClr val="5E7257"/>
          </a:solidFill>
          <a:ln w="12700">
            <a:solidFill>
              <a:srgbClr val="5E725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9" name="Text 17"/>
          <p:cNvSpPr/>
          <p:nvPr/>
        </p:nvSpPr>
        <p:spPr>
          <a:xfrm>
            <a:off x="6812280" y="1920240"/>
            <a:ext cx="196596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8–12</a:t>
            </a:r>
            <a:endParaRPr lang="en-US" sz="3200" dirty="0"/>
          </a:p>
        </p:txBody>
      </p:sp>
      <p:sp>
        <p:nvSpPr>
          <p:cNvPr id="20" name="Text 18"/>
          <p:cNvSpPr/>
          <p:nvPr/>
        </p:nvSpPr>
        <p:spPr>
          <a:xfrm>
            <a:off x="6949440" y="2697480"/>
            <a:ext cx="16916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F5EFE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weeks per</a:t>
            </a:r>
            <a:endParaRPr lang="en-US" sz="1100" dirty="0"/>
          </a:p>
          <a:p>
            <a:pPr marL="0" indent="0" algn="ctr">
              <a:buNone/>
            </a:pPr>
            <a:r>
              <a:rPr lang="en-US" sz="1100" dirty="0">
                <a:solidFill>
                  <a:srgbClr val="F5EFE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cohort</a:t>
            </a:r>
            <a:endParaRPr lang="en-US" sz="1100" dirty="0"/>
          </a:p>
        </p:txBody>
      </p:sp>
      <p:sp>
        <p:nvSpPr>
          <p:cNvPr id="21" name="Text 19"/>
          <p:cNvSpPr/>
          <p:nvPr/>
        </p:nvSpPr>
        <p:spPr>
          <a:xfrm>
            <a:off x="365760" y="3657600"/>
            <a:ext cx="841248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2E3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Group sessions are the evidence-based delivery; individual WRAP work is supported but not equivalent. Offer both — pair every group with optional 1:1 peer time for residents whose work schedules conflict.</a:t>
            </a:r>
            <a:endParaRPr lang="en-US" sz="1200" dirty="0"/>
          </a:p>
        </p:txBody>
      </p:sp>
      <p:sp>
        <p:nvSpPr>
          <p:cNvPr id="22" name="Text 20"/>
          <p:cNvSpPr/>
          <p:nvPr/>
        </p:nvSpPr>
        <p:spPr>
          <a:xfrm>
            <a:off x="8046720" y="4864608"/>
            <a:ext cx="73152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B6B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13 / 17</a:t>
            </a:r>
            <a:endParaRPr lang="en-US" sz="9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5EFE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" y="320040"/>
            <a:ext cx="411480" cy="54864"/>
          </a:xfrm>
          <a:prstGeom prst="rect">
            <a:avLst/>
          </a:prstGeom>
          <a:solidFill>
            <a:srgbClr val="C97B5F"/>
          </a:solidFill>
          <a:ln w="12700">
            <a:solidFill>
              <a:srgbClr val="C97B5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365760" y="4846320"/>
            <a:ext cx="8412480" cy="0"/>
          </a:xfrm>
          <a:prstGeom prst="line">
            <a:avLst/>
          </a:prstGeom>
          <a:noFill/>
          <a:ln w="9525">
            <a:solidFill>
              <a:srgbClr val="C9C0A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365760" y="4864608"/>
            <a:ext cx="68580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6B6B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Implementing WRAP in a Low-Barrier Shelter Work Bed Program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8229600" y="4864608"/>
            <a:ext cx="54864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365760" y="438912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kern="0" spc="400" dirty="0">
                <a:solidFill>
                  <a:srgbClr val="C97B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ROADMAP  ·  RESOURCING</a:t>
            </a:r>
            <a:endParaRPr lang="en-US" sz="1000" dirty="0"/>
          </a:p>
        </p:txBody>
      </p:sp>
      <p:sp>
        <p:nvSpPr>
          <p:cNvPr id="7" name="Text 5"/>
          <p:cNvSpPr/>
          <p:nvPr/>
        </p:nvSpPr>
        <p:spPr>
          <a:xfrm>
            <a:off x="365760" y="685800"/>
            <a:ext cx="84124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2E3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Staffing, funding, and partnerships</a:t>
            </a:r>
            <a:endParaRPr lang="en-US" sz="2800" dirty="0"/>
          </a:p>
        </p:txBody>
      </p:sp>
      <p:sp>
        <p:nvSpPr>
          <p:cNvPr id="8" name="Text 6"/>
          <p:cNvSpPr/>
          <p:nvPr/>
        </p:nvSpPr>
        <p:spPr>
          <a:xfrm>
            <a:off x="365760" y="1280160"/>
            <a:ext cx="8412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i="1" dirty="0">
                <a:solidFill>
                  <a:srgbClr val="6B6B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Most programs are stood up by combining peer support funding streams already at hand.</a:t>
            </a:r>
            <a:endParaRPr lang="en-US" sz="1300" dirty="0"/>
          </a:p>
        </p:txBody>
      </p:sp>
      <p:sp>
        <p:nvSpPr>
          <p:cNvPr id="9" name="Shape 7"/>
          <p:cNvSpPr/>
          <p:nvPr/>
        </p:nvSpPr>
        <p:spPr>
          <a:xfrm>
            <a:off x="365760" y="1828800"/>
            <a:ext cx="2743200" cy="2743200"/>
          </a:xfrm>
          <a:prstGeom prst="rect">
            <a:avLst/>
          </a:prstGeom>
          <a:solidFill>
            <a:srgbClr val="FBF6EA"/>
          </a:solidFill>
          <a:ln w="6350">
            <a:solidFill>
              <a:srgbClr val="C9C0A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Shape 8"/>
          <p:cNvSpPr/>
          <p:nvPr/>
        </p:nvSpPr>
        <p:spPr>
          <a:xfrm>
            <a:off x="365760" y="1828800"/>
            <a:ext cx="2743200" cy="365760"/>
          </a:xfrm>
          <a:prstGeom prst="rect">
            <a:avLst/>
          </a:prstGeom>
          <a:solidFill>
            <a:srgbClr val="8AA079"/>
          </a:solidFill>
          <a:ln w="12700">
            <a:solidFill>
              <a:srgbClr val="8AA07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548640" y="1847088"/>
            <a:ext cx="23774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Staffing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548640" y="2331720"/>
            <a:ext cx="2468880" cy="21945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50" dirty="0">
                <a:solidFill>
                  <a:srgbClr val="2E3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2+ Certified WRAP Facilitators (peers)</a:t>
            </a:r>
            <a:endParaRPr lang="en-US" sz="105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50" dirty="0">
                <a:solidFill>
                  <a:srgbClr val="2E3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Clinical or program supervisor (off-stage)</a:t>
            </a:r>
            <a:endParaRPr lang="en-US" sz="105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50" dirty="0">
                <a:solidFill>
                  <a:srgbClr val="2E3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Case management liaison for warm handoffs</a:t>
            </a:r>
            <a:endParaRPr lang="en-US" sz="105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50" dirty="0">
                <a:solidFill>
                  <a:srgbClr val="2E3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Executive sponsor for policy issues</a:t>
            </a:r>
            <a:endParaRPr lang="en-US" sz="1050" dirty="0"/>
          </a:p>
        </p:txBody>
      </p:sp>
      <p:sp>
        <p:nvSpPr>
          <p:cNvPr id="13" name="Shape 11"/>
          <p:cNvSpPr/>
          <p:nvPr/>
        </p:nvSpPr>
        <p:spPr>
          <a:xfrm>
            <a:off x="3227832" y="1828800"/>
            <a:ext cx="2743200" cy="2743200"/>
          </a:xfrm>
          <a:prstGeom prst="rect">
            <a:avLst/>
          </a:prstGeom>
          <a:solidFill>
            <a:srgbClr val="FBF6EA"/>
          </a:solidFill>
          <a:ln w="6350">
            <a:solidFill>
              <a:srgbClr val="C9C0A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4" name="Shape 12"/>
          <p:cNvSpPr/>
          <p:nvPr/>
        </p:nvSpPr>
        <p:spPr>
          <a:xfrm>
            <a:off x="3227832" y="1828800"/>
            <a:ext cx="2743200" cy="365760"/>
          </a:xfrm>
          <a:prstGeom prst="rect">
            <a:avLst/>
          </a:prstGeom>
          <a:solidFill>
            <a:srgbClr val="8AA079"/>
          </a:solidFill>
          <a:ln w="12700">
            <a:solidFill>
              <a:srgbClr val="8AA07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" name="Text 13"/>
          <p:cNvSpPr/>
          <p:nvPr/>
        </p:nvSpPr>
        <p:spPr>
          <a:xfrm>
            <a:off x="3410712" y="1847088"/>
            <a:ext cx="23774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Funding sources</a:t>
            </a:r>
            <a:endParaRPr lang="en-US" sz="1400" dirty="0"/>
          </a:p>
        </p:txBody>
      </p:sp>
      <p:sp>
        <p:nvSpPr>
          <p:cNvPr id="16" name="Text 14"/>
          <p:cNvSpPr/>
          <p:nvPr/>
        </p:nvSpPr>
        <p:spPr>
          <a:xfrm>
            <a:off x="3410712" y="2331720"/>
            <a:ext cx="2468880" cy="21945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50" dirty="0">
                <a:solidFill>
                  <a:srgbClr val="2E3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Medicaid peer support billing (varies by state)</a:t>
            </a:r>
            <a:endParaRPr lang="en-US" sz="105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50" dirty="0">
                <a:solidFill>
                  <a:srgbClr val="2E3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SAMHSA peer recovery / block grant funds</a:t>
            </a:r>
            <a:endParaRPr lang="en-US" sz="105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50" dirty="0">
                <a:solidFill>
                  <a:srgbClr val="2E3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Continuum of Care supportive services</a:t>
            </a:r>
            <a:endParaRPr lang="en-US" sz="105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50" dirty="0">
                <a:solidFill>
                  <a:srgbClr val="2E3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Local philanthropy and faith partnerships</a:t>
            </a:r>
            <a:endParaRPr lang="en-US" sz="1050" dirty="0"/>
          </a:p>
        </p:txBody>
      </p:sp>
      <p:sp>
        <p:nvSpPr>
          <p:cNvPr id="17" name="Shape 15"/>
          <p:cNvSpPr/>
          <p:nvPr/>
        </p:nvSpPr>
        <p:spPr>
          <a:xfrm>
            <a:off x="6089904" y="1828800"/>
            <a:ext cx="2743200" cy="2743200"/>
          </a:xfrm>
          <a:prstGeom prst="rect">
            <a:avLst/>
          </a:prstGeom>
          <a:solidFill>
            <a:srgbClr val="FBF6EA"/>
          </a:solidFill>
          <a:ln w="6350">
            <a:solidFill>
              <a:srgbClr val="C9C0A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8" name="Shape 16"/>
          <p:cNvSpPr/>
          <p:nvPr/>
        </p:nvSpPr>
        <p:spPr>
          <a:xfrm>
            <a:off x="6089904" y="1828800"/>
            <a:ext cx="2743200" cy="365760"/>
          </a:xfrm>
          <a:prstGeom prst="rect">
            <a:avLst/>
          </a:prstGeom>
          <a:solidFill>
            <a:srgbClr val="8AA079"/>
          </a:solidFill>
          <a:ln w="12700">
            <a:solidFill>
              <a:srgbClr val="8AA07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9" name="Text 17"/>
          <p:cNvSpPr/>
          <p:nvPr/>
        </p:nvSpPr>
        <p:spPr>
          <a:xfrm>
            <a:off x="6272784" y="1847088"/>
            <a:ext cx="23774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Partnerships</a:t>
            </a:r>
            <a:endParaRPr lang="en-US" sz="1400" dirty="0"/>
          </a:p>
        </p:txBody>
      </p:sp>
      <p:sp>
        <p:nvSpPr>
          <p:cNvPr id="20" name="Text 18"/>
          <p:cNvSpPr/>
          <p:nvPr/>
        </p:nvSpPr>
        <p:spPr>
          <a:xfrm>
            <a:off x="6272784" y="2331720"/>
            <a:ext cx="2468880" cy="21945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50" dirty="0">
                <a:solidFill>
                  <a:srgbClr val="2E3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Copeland Center / AHP for training &amp; fidelity</a:t>
            </a:r>
            <a:endParaRPr lang="en-US" sz="105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50" dirty="0">
                <a:solidFill>
                  <a:srgbClr val="2E3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Local peer-run organizations for backfill peers</a:t>
            </a:r>
            <a:endParaRPr lang="en-US" sz="105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50" dirty="0">
                <a:solidFill>
                  <a:srgbClr val="2E3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Behavioral health authority for clinical backup</a:t>
            </a:r>
            <a:endParaRPr lang="en-US" sz="105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50" dirty="0">
                <a:solidFill>
                  <a:srgbClr val="2E3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Employers offering the work bed roles</a:t>
            </a:r>
            <a:endParaRPr lang="en-US" sz="1050" dirty="0"/>
          </a:p>
        </p:txBody>
      </p:sp>
      <p:sp>
        <p:nvSpPr>
          <p:cNvPr id="21" name="Text 19"/>
          <p:cNvSpPr/>
          <p:nvPr/>
        </p:nvSpPr>
        <p:spPr>
          <a:xfrm>
            <a:off x="8046720" y="4864608"/>
            <a:ext cx="73152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B6B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14 / 17</a:t>
            </a:r>
            <a:endParaRPr lang="en-US" sz="9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5EFE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" y="320040"/>
            <a:ext cx="411480" cy="54864"/>
          </a:xfrm>
          <a:prstGeom prst="rect">
            <a:avLst/>
          </a:prstGeom>
          <a:solidFill>
            <a:srgbClr val="C97B5F"/>
          </a:solidFill>
          <a:ln w="12700">
            <a:solidFill>
              <a:srgbClr val="C97B5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365760" y="4846320"/>
            <a:ext cx="8412480" cy="0"/>
          </a:xfrm>
          <a:prstGeom prst="line">
            <a:avLst/>
          </a:prstGeom>
          <a:noFill/>
          <a:ln w="9525">
            <a:solidFill>
              <a:srgbClr val="C9C0A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365760" y="4864608"/>
            <a:ext cx="68580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6B6B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Implementing WRAP in a Low-Barrier Shelter Work Bed Program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8229600" y="4864608"/>
            <a:ext cx="54864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365760" y="438912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kern="0" spc="400" dirty="0">
                <a:solidFill>
                  <a:srgbClr val="C97B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EVIDENCE  ·  OUTCOMES</a:t>
            </a:r>
            <a:endParaRPr lang="en-US" sz="1000" dirty="0"/>
          </a:p>
        </p:txBody>
      </p:sp>
      <p:sp>
        <p:nvSpPr>
          <p:cNvPr id="7" name="Text 5"/>
          <p:cNvSpPr/>
          <p:nvPr/>
        </p:nvSpPr>
        <p:spPr>
          <a:xfrm>
            <a:off x="365760" y="685800"/>
            <a:ext cx="84124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2E3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the research shows</a:t>
            </a:r>
            <a:endParaRPr lang="en-US" sz="2800" dirty="0"/>
          </a:p>
        </p:txBody>
      </p:sp>
      <p:sp>
        <p:nvSpPr>
          <p:cNvPr id="8" name="Text 6"/>
          <p:cNvSpPr/>
          <p:nvPr/>
        </p:nvSpPr>
        <p:spPr>
          <a:xfrm>
            <a:off x="365760" y="1280160"/>
            <a:ext cx="8412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i="1" dirty="0">
                <a:solidFill>
                  <a:srgbClr val="6B6B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Recognized by SAMHSA as an evidence-based practice in 2010 and studied in multiple RCTs.</a:t>
            </a:r>
            <a:endParaRPr lang="en-US" sz="1300" dirty="0"/>
          </a:p>
        </p:txBody>
      </p:sp>
      <p:sp>
        <p:nvSpPr>
          <p:cNvPr id="9" name="Shape 7"/>
          <p:cNvSpPr/>
          <p:nvPr/>
        </p:nvSpPr>
        <p:spPr>
          <a:xfrm>
            <a:off x="365760" y="1828800"/>
            <a:ext cx="3200400" cy="2743200"/>
          </a:xfrm>
          <a:prstGeom prst="rect">
            <a:avLst/>
          </a:prstGeom>
          <a:solidFill>
            <a:srgbClr val="C97B5F"/>
          </a:solidFill>
          <a:ln w="12700">
            <a:solidFill>
              <a:srgbClr val="C97B5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Text 8"/>
          <p:cNvSpPr/>
          <p:nvPr/>
        </p:nvSpPr>
        <p:spPr>
          <a:xfrm>
            <a:off x="365760" y="1965960"/>
            <a:ext cx="32004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5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2010</a:t>
            </a:r>
            <a:endParaRPr lang="en-US" sz="5200" dirty="0"/>
          </a:p>
        </p:txBody>
      </p:sp>
      <p:sp>
        <p:nvSpPr>
          <p:cNvPr id="11" name="Text 9"/>
          <p:cNvSpPr/>
          <p:nvPr/>
        </p:nvSpPr>
        <p:spPr>
          <a:xfrm>
            <a:off x="548640" y="2834640"/>
            <a:ext cx="283464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SAMHSA designation as an evidence-based practice</a:t>
            </a:r>
            <a:endParaRPr lang="en-US" sz="1300" dirty="0"/>
          </a:p>
        </p:txBody>
      </p:sp>
      <p:sp>
        <p:nvSpPr>
          <p:cNvPr id="12" name="Text 10"/>
          <p:cNvSpPr/>
          <p:nvPr/>
        </p:nvSpPr>
        <p:spPr>
          <a:xfrm>
            <a:off x="548640" y="3611880"/>
            <a:ext cx="283464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i="1" dirty="0">
                <a:solidFill>
                  <a:srgbClr val="F5EFE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Based on randomized controlled trials of the peer co-facilitated group model.</a:t>
            </a:r>
            <a:endParaRPr lang="en-US" sz="1000" dirty="0"/>
          </a:p>
        </p:txBody>
      </p:sp>
      <p:sp>
        <p:nvSpPr>
          <p:cNvPr id="13" name="Text 11"/>
          <p:cNvSpPr/>
          <p:nvPr/>
        </p:nvSpPr>
        <p:spPr>
          <a:xfrm>
            <a:off x="3840480" y="1828800"/>
            <a:ext cx="4937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5E725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Outcomes at 8-month follow-up</a:t>
            </a:r>
            <a:endParaRPr lang="en-US" sz="1400" dirty="0"/>
          </a:p>
        </p:txBody>
      </p:sp>
      <p:sp>
        <p:nvSpPr>
          <p:cNvPr id="14" name="Shape 12"/>
          <p:cNvSpPr/>
          <p:nvPr/>
        </p:nvSpPr>
        <p:spPr>
          <a:xfrm>
            <a:off x="3840480" y="2304288"/>
            <a:ext cx="164592" cy="164592"/>
          </a:xfrm>
          <a:prstGeom prst="ellipse">
            <a:avLst/>
          </a:prstGeom>
          <a:solidFill>
            <a:srgbClr val="8AA079"/>
          </a:solidFill>
          <a:ln w="12700">
            <a:solidFill>
              <a:srgbClr val="8AA07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" name="Text 13"/>
          <p:cNvSpPr/>
          <p:nvPr/>
        </p:nvSpPr>
        <p:spPr>
          <a:xfrm>
            <a:off x="4114800" y="2240280"/>
            <a:ext cx="46634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2E3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Reduced psychiatric symptoms — especially depression and anxiety</a:t>
            </a:r>
            <a:endParaRPr lang="en-US" sz="1200" dirty="0"/>
          </a:p>
        </p:txBody>
      </p:sp>
      <p:sp>
        <p:nvSpPr>
          <p:cNvPr id="16" name="Shape 14"/>
          <p:cNvSpPr/>
          <p:nvPr/>
        </p:nvSpPr>
        <p:spPr>
          <a:xfrm>
            <a:off x="3840480" y="2761488"/>
            <a:ext cx="164592" cy="164592"/>
          </a:xfrm>
          <a:prstGeom prst="ellipse">
            <a:avLst/>
          </a:prstGeom>
          <a:solidFill>
            <a:srgbClr val="8AA079"/>
          </a:solidFill>
          <a:ln w="12700">
            <a:solidFill>
              <a:srgbClr val="8AA07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7" name="Text 15"/>
          <p:cNvSpPr/>
          <p:nvPr/>
        </p:nvSpPr>
        <p:spPr>
          <a:xfrm>
            <a:off x="4114800" y="2697480"/>
            <a:ext cx="46634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2E3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Increased hopefulness</a:t>
            </a:r>
            <a:endParaRPr lang="en-US" sz="1200" dirty="0"/>
          </a:p>
        </p:txBody>
      </p:sp>
      <p:sp>
        <p:nvSpPr>
          <p:cNvPr id="18" name="Shape 16"/>
          <p:cNvSpPr/>
          <p:nvPr/>
        </p:nvSpPr>
        <p:spPr>
          <a:xfrm>
            <a:off x="3840480" y="3218688"/>
            <a:ext cx="164592" cy="164592"/>
          </a:xfrm>
          <a:prstGeom prst="ellipse">
            <a:avLst/>
          </a:prstGeom>
          <a:solidFill>
            <a:srgbClr val="8AA079"/>
          </a:solidFill>
          <a:ln w="12700">
            <a:solidFill>
              <a:srgbClr val="8AA07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9" name="Text 17"/>
          <p:cNvSpPr/>
          <p:nvPr/>
        </p:nvSpPr>
        <p:spPr>
          <a:xfrm>
            <a:off x="4114800" y="3154680"/>
            <a:ext cx="46634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2E3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Increased quality of life</a:t>
            </a:r>
            <a:endParaRPr lang="en-US" sz="1200" dirty="0"/>
          </a:p>
        </p:txBody>
      </p:sp>
      <p:sp>
        <p:nvSpPr>
          <p:cNvPr id="20" name="Shape 18"/>
          <p:cNvSpPr/>
          <p:nvPr/>
        </p:nvSpPr>
        <p:spPr>
          <a:xfrm>
            <a:off x="3840480" y="3675888"/>
            <a:ext cx="164592" cy="164592"/>
          </a:xfrm>
          <a:prstGeom prst="ellipse">
            <a:avLst/>
          </a:prstGeom>
          <a:solidFill>
            <a:srgbClr val="8AA079"/>
          </a:solidFill>
          <a:ln w="12700">
            <a:solidFill>
              <a:srgbClr val="8AA07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1" name="Text 19"/>
          <p:cNvSpPr/>
          <p:nvPr/>
        </p:nvSpPr>
        <p:spPr>
          <a:xfrm>
            <a:off x="4114800" y="3611880"/>
            <a:ext cx="46634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2E3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Increased recovery and empowerment</a:t>
            </a:r>
            <a:endParaRPr lang="en-US" sz="1200" dirty="0"/>
          </a:p>
        </p:txBody>
      </p:sp>
      <p:sp>
        <p:nvSpPr>
          <p:cNvPr id="22" name="Shape 20"/>
          <p:cNvSpPr/>
          <p:nvPr/>
        </p:nvSpPr>
        <p:spPr>
          <a:xfrm>
            <a:off x="3840480" y="4133088"/>
            <a:ext cx="164592" cy="164592"/>
          </a:xfrm>
          <a:prstGeom prst="ellipse">
            <a:avLst/>
          </a:prstGeom>
          <a:solidFill>
            <a:srgbClr val="8AA079"/>
          </a:solidFill>
          <a:ln w="12700">
            <a:solidFill>
              <a:srgbClr val="8AA07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3" name="Text 21"/>
          <p:cNvSpPr/>
          <p:nvPr/>
        </p:nvSpPr>
        <p:spPr>
          <a:xfrm>
            <a:off x="4114800" y="4069080"/>
            <a:ext cx="46634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2E3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Increased self-advocacy</a:t>
            </a:r>
            <a:endParaRPr lang="en-US" sz="1200" dirty="0"/>
          </a:p>
        </p:txBody>
      </p:sp>
      <p:sp>
        <p:nvSpPr>
          <p:cNvPr id="24" name="Text 22"/>
          <p:cNvSpPr/>
          <p:nvPr/>
        </p:nvSpPr>
        <p:spPr>
          <a:xfrm>
            <a:off x="8046720" y="4864608"/>
            <a:ext cx="73152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B6B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15 / 17</a:t>
            </a:r>
            <a:endParaRPr lang="en-US" sz="9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5EFE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" y="320040"/>
            <a:ext cx="411480" cy="54864"/>
          </a:xfrm>
          <a:prstGeom prst="rect">
            <a:avLst/>
          </a:prstGeom>
          <a:solidFill>
            <a:srgbClr val="C97B5F"/>
          </a:solidFill>
          <a:ln w="12700">
            <a:solidFill>
              <a:srgbClr val="C97B5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365760" y="4846320"/>
            <a:ext cx="8412480" cy="0"/>
          </a:xfrm>
          <a:prstGeom prst="line">
            <a:avLst/>
          </a:prstGeom>
          <a:noFill/>
          <a:ln w="9525">
            <a:solidFill>
              <a:srgbClr val="C9C0A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365760" y="4864608"/>
            <a:ext cx="68580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6B6B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Implementing WRAP in a Low-Barrier Shelter Work Bed Program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8229600" y="4864608"/>
            <a:ext cx="54864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365760" y="438912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kern="0" spc="400" dirty="0">
                <a:solidFill>
                  <a:srgbClr val="C97B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PRACTICE  ·  WHAT TO AVOID</a:t>
            </a:r>
            <a:endParaRPr lang="en-US" sz="1000" dirty="0"/>
          </a:p>
        </p:txBody>
      </p:sp>
      <p:sp>
        <p:nvSpPr>
          <p:cNvPr id="7" name="Text 5"/>
          <p:cNvSpPr/>
          <p:nvPr/>
        </p:nvSpPr>
        <p:spPr>
          <a:xfrm>
            <a:off x="365760" y="685800"/>
            <a:ext cx="84124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2E3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Pitfalls and best practices</a:t>
            </a:r>
            <a:endParaRPr lang="en-US" sz="2800" dirty="0"/>
          </a:p>
        </p:txBody>
      </p:sp>
      <p:sp>
        <p:nvSpPr>
          <p:cNvPr id="8" name="Text 6"/>
          <p:cNvSpPr/>
          <p:nvPr/>
        </p:nvSpPr>
        <p:spPr>
          <a:xfrm>
            <a:off x="365760" y="1280160"/>
            <a:ext cx="8412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i="1" dirty="0">
                <a:solidFill>
                  <a:srgbClr val="6B6B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Most programs that fail break one of these rules — usually in the first cohort.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365760" y="1828800"/>
            <a:ext cx="41148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C97B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Avoid</a:t>
            </a:r>
            <a:endParaRPr lang="en-US" sz="1400" dirty="0"/>
          </a:p>
        </p:txBody>
      </p:sp>
      <p:sp>
        <p:nvSpPr>
          <p:cNvPr id="10" name="Text 8"/>
          <p:cNvSpPr/>
          <p:nvPr/>
        </p:nvSpPr>
        <p:spPr>
          <a:xfrm>
            <a:off x="365760" y="2194560"/>
            <a:ext cx="4114800" cy="2468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2E3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Making WRAP attendance a condition of bed retention</a:t>
            </a:r>
            <a:endParaRPr lang="en-US" sz="11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2E3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Using non-peer or solo facilitators</a:t>
            </a:r>
            <a:endParaRPr lang="en-US" sz="11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2E3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Requiring participants to share their plans with staff</a:t>
            </a:r>
            <a:endParaRPr lang="en-US" sz="11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2E3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Mixing WRAP content with case management goals</a:t>
            </a:r>
            <a:endParaRPr lang="en-US" sz="11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2E3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Skipping the every-2-year facilitator refresher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4663440" y="1828800"/>
            <a:ext cx="4114800" cy="2743200"/>
          </a:xfrm>
          <a:prstGeom prst="rect">
            <a:avLst/>
          </a:prstGeom>
          <a:solidFill>
            <a:srgbClr val="FBF6EA"/>
          </a:solidFill>
          <a:ln w="6350">
            <a:solidFill>
              <a:srgbClr val="C9C0A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Text 10"/>
          <p:cNvSpPr/>
          <p:nvPr/>
        </p:nvSpPr>
        <p:spPr>
          <a:xfrm>
            <a:off x="4846320" y="1920240"/>
            <a:ext cx="3749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5E725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</a:t>
            </a:r>
            <a:endParaRPr lang="en-US" sz="1400" dirty="0"/>
          </a:p>
        </p:txBody>
      </p:sp>
      <p:sp>
        <p:nvSpPr>
          <p:cNvPr id="13" name="Text 11"/>
          <p:cNvSpPr/>
          <p:nvPr/>
        </p:nvSpPr>
        <p:spPr>
          <a:xfrm>
            <a:off x="4846320" y="2240280"/>
            <a:ext cx="3749040" cy="22860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2E3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Recruit peer facilitators from lived-experience pool</a:t>
            </a:r>
            <a:endParaRPr lang="en-US" sz="11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2E3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Protect time on the master shelter schedule</a:t>
            </a:r>
            <a:endParaRPr lang="en-US" sz="11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2E3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Offer alumni circles after the 12-week cohort ends</a:t>
            </a:r>
            <a:endParaRPr lang="en-US" sz="11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2E3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Track attendance and self-rated wellness, not symptoms</a:t>
            </a:r>
            <a:endParaRPr lang="en-US" sz="11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2E3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Treat the plan as the resident's property — always</a:t>
            </a:r>
            <a:endParaRPr lang="en-US" sz="1100" dirty="0"/>
          </a:p>
        </p:txBody>
      </p:sp>
      <p:sp>
        <p:nvSpPr>
          <p:cNvPr id="14" name="Text 12"/>
          <p:cNvSpPr/>
          <p:nvPr/>
        </p:nvSpPr>
        <p:spPr>
          <a:xfrm>
            <a:off x="8046720" y="4864608"/>
            <a:ext cx="73152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B6B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16 / 17</a:t>
            </a:r>
            <a:endParaRPr lang="en-US" sz="9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5EFE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" y="320040"/>
            <a:ext cx="411480" cy="54864"/>
          </a:xfrm>
          <a:prstGeom prst="rect">
            <a:avLst/>
          </a:prstGeom>
          <a:solidFill>
            <a:srgbClr val="C97B5F"/>
          </a:solidFill>
          <a:ln w="12700">
            <a:solidFill>
              <a:srgbClr val="C97B5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365760" y="4846320"/>
            <a:ext cx="8412480" cy="0"/>
          </a:xfrm>
          <a:prstGeom prst="line">
            <a:avLst/>
          </a:prstGeom>
          <a:noFill/>
          <a:ln w="9525">
            <a:solidFill>
              <a:srgbClr val="C9C0A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365760" y="4864608"/>
            <a:ext cx="68580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6B6B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Implementing WRAP in a Low-Barrier Shelter Work Bed Program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8229600" y="4864608"/>
            <a:ext cx="54864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365760" y="438912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kern="0" spc="400" dirty="0">
                <a:solidFill>
                  <a:srgbClr val="C97B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ROADMAP  ·  SAMPLE TIMELINE</a:t>
            </a:r>
            <a:endParaRPr lang="en-US" sz="1000" dirty="0"/>
          </a:p>
        </p:txBody>
      </p:sp>
      <p:sp>
        <p:nvSpPr>
          <p:cNvPr id="7" name="Text 5"/>
          <p:cNvSpPr/>
          <p:nvPr/>
        </p:nvSpPr>
        <p:spPr>
          <a:xfrm>
            <a:off x="365760" y="685800"/>
            <a:ext cx="84124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2E3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realistic 12-month rollout</a:t>
            </a:r>
            <a:endParaRPr lang="en-US" sz="2800" dirty="0"/>
          </a:p>
        </p:txBody>
      </p:sp>
      <p:sp>
        <p:nvSpPr>
          <p:cNvPr id="8" name="Text 6"/>
          <p:cNvSpPr/>
          <p:nvPr/>
        </p:nvSpPr>
        <p:spPr>
          <a:xfrm>
            <a:off x="365760" y="1280160"/>
            <a:ext cx="8412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i="1" dirty="0">
                <a:solidFill>
                  <a:srgbClr val="6B6B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Buy-in by month 3, certified facilitators by month 6, first cohort graduating by month 9.</a:t>
            </a:r>
            <a:endParaRPr lang="en-US" sz="1300" dirty="0"/>
          </a:p>
        </p:txBody>
      </p:sp>
      <p:sp>
        <p:nvSpPr>
          <p:cNvPr id="9" name="Shape 7"/>
          <p:cNvSpPr/>
          <p:nvPr/>
        </p:nvSpPr>
        <p:spPr>
          <a:xfrm>
            <a:off x="365760" y="1828800"/>
            <a:ext cx="1188720" cy="384048"/>
          </a:xfrm>
          <a:prstGeom prst="rect">
            <a:avLst/>
          </a:prstGeom>
          <a:solidFill>
            <a:srgbClr val="5E7257"/>
          </a:solidFill>
          <a:ln w="12700">
            <a:solidFill>
              <a:srgbClr val="5E725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Text 8"/>
          <p:cNvSpPr/>
          <p:nvPr/>
        </p:nvSpPr>
        <p:spPr>
          <a:xfrm>
            <a:off x="365760" y="1828800"/>
            <a:ext cx="11887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M1–M2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1691640" y="1828800"/>
            <a:ext cx="146304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2E3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Buy-in</a:t>
            </a:r>
            <a:endParaRPr lang="en-US" sz="1300" dirty="0"/>
          </a:p>
        </p:txBody>
      </p:sp>
      <p:sp>
        <p:nvSpPr>
          <p:cNvPr id="12" name="Text 10"/>
          <p:cNvSpPr/>
          <p:nvPr/>
        </p:nvSpPr>
        <p:spPr>
          <a:xfrm>
            <a:off x="3291840" y="1828800"/>
            <a:ext cx="54864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6B6B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Sponsor named, policy review, budget secured</a:t>
            </a:r>
            <a:endParaRPr lang="en-US" sz="1100" dirty="0"/>
          </a:p>
        </p:txBody>
      </p:sp>
      <p:sp>
        <p:nvSpPr>
          <p:cNvPr id="13" name="Shape 11"/>
          <p:cNvSpPr/>
          <p:nvPr/>
        </p:nvSpPr>
        <p:spPr>
          <a:xfrm>
            <a:off x="365760" y="2286000"/>
            <a:ext cx="1188720" cy="384048"/>
          </a:xfrm>
          <a:prstGeom prst="rect">
            <a:avLst/>
          </a:prstGeom>
          <a:solidFill>
            <a:srgbClr val="C97B5F"/>
          </a:solidFill>
          <a:ln w="12700">
            <a:solidFill>
              <a:srgbClr val="C97B5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4" name="Text 12"/>
          <p:cNvSpPr/>
          <p:nvPr/>
        </p:nvSpPr>
        <p:spPr>
          <a:xfrm>
            <a:off x="365760" y="2286000"/>
            <a:ext cx="11887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M3–M4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1691640" y="2286000"/>
            <a:ext cx="146304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2E3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Train</a:t>
            </a:r>
            <a:endParaRPr lang="en-US" sz="1300" dirty="0"/>
          </a:p>
        </p:txBody>
      </p:sp>
      <p:sp>
        <p:nvSpPr>
          <p:cNvPr id="16" name="Text 14"/>
          <p:cNvSpPr/>
          <p:nvPr/>
        </p:nvSpPr>
        <p:spPr>
          <a:xfrm>
            <a:off x="3291840" y="2286000"/>
            <a:ext cx="54864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6B6B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 staff complete Seminar I → Seminar II</a:t>
            </a:r>
            <a:endParaRPr lang="en-US" sz="1100" dirty="0"/>
          </a:p>
        </p:txBody>
      </p:sp>
      <p:sp>
        <p:nvSpPr>
          <p:cNvPr id="17" name="Shape 15"/>
          <p:cNvSpPr/>
          <p:nvPr/>
        </p:nvSpPr>
        <p:spPr>
          <a:xfrm>
            <a:off x="365760" y="2743200"/>
            <a:ext cx="1188720" cy="384048"/>
          </a:xfrm>
          <a:prstGeom prst="rect">
            <a:avLst/>
          </a:prstGeom>
          <a:solidFill>
            <a:srgbClr val="5E7257"/>
          </a:solidFill>
          <a:ln w="12700">
            <a:solidFill>
              <a:srgbClr val="5E725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8" name="Text 16"/>
          <p:cNvSpPr/>
          <p:nvPr/>
        </p:nvSpPr>
        <p:spPr>
          <a:xfrm>
            <a:off x="365760" y="2743200"/>
            <a:ext cx="11887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M5</a:t>
            </a:r>
            <a:endParaRPr lang="en-US" sz="1200" dirty="0"/>
          </a:p>
        </p:txBody>
      </p:sp>
      <p:sp>
        <p:nvSpPr>
          <p:cNvPr id="19" name="Text 17"/>
          <p:cNvSpPr/>
          <p:nvPr/>
        </p:nvSpPr>
        <p:spPr>
          <a:xfrm>
            <a:off x="1691640" y="2743200"/>
            <a:ext cx="146304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2E3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Adapt</a:t>
            </a:r>
            <a:endParaRPr lang="en-US" sz="1300" dirty="0"/>
          </a:p>
        </p:txBody>
      </p:sp>
      <p:sp>
        <p:nvSpPr>
          <p:cNvPr id="20" name="Text 18"/>
          <p:cNvSpPr/>
          <p:nvPr/>
        </p:nvSpPr>
        <p:spPr>
          <a:xfrm>
            <a:off x="3291840" y="2743200"/>
            <a:ext cx="54864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6B6B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Room, schedule, materials, intake messaging</a:t>
            </a:r>
            <a:endParaRPr lang="en-US" sz="1100" dirty="0"/>
          </a:p>
        </p:txBody>
      </p:sp>
      <p:sp>
        <p:nvSpPr>
          <p:cNvPr id="21" name="Shape 19"/>
          <p:cNvSpPr/>
          <p:nvPr/>
        </p:nvSpPr>
        <p:spPr>
          <a:xfrm>
            <a:off x="365760" y="3200400"/>
            <a:ext cx="1188720" cy="384048"/>
          </a:xfrm>
          <a:prstGeom prst="rect">
            <a:avLst/>
          </a:prstGeom>
          <a:solidFill>
            <a:srgbClr val="C97B5F"/>
          </a:solidFill>
          <a:ln w="12700">
            <a:solidFill>
              <a:srgbClr val="C97B5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2" name="Text 20"/>
          <p:cNvSpPr/>
          <p:nvPr/>
        </p:nvSpPr>
        <p:spPr>
          <a:xfrm>
            <a:off x="365760" y="3200400"/>
            <a:ext cx="11887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M6–M8</a:t>
            </a:r>
            <a:endParaRPr lang="en-US" sz="1200" dirty="0"/>
          </a:p>
        </p:txBody>
      </p:sp>
      <p:sp>
        <p:nvSpPr>
          <p:cNvPr id="23" name="Text 21"/>
          <p:cNvSpPr/>
          <p:nvPr/>
        </p:nvSpPr>
        <p:spPr>
          <a:xfrm>
            <a:off x="1691640" y="3200400"/>
            <a:ext cx="146304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2E3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Pilot</a:t>
            </a:r>
            <a:endParaRPr lang="en-US" sz="1300" dirty="0"/>
          </a:p>
        </p:txBody>
      </p:sp>
      <p:sp>
        <p:nvSpPr>
          <p:cNvPr id="24" name="Text 22"/>
          <p:cNvSpPr/>
          <p:nvPr/>
        </p:nvSpPr>
        <p:spPr>
          <a:xfrm>
            <a:off x="3291840" y="3200400"/>
            <a:ext cx="54864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6B6B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First 8–12 week cohort of 6–10 residents</a:t>
            </a:r>
            <a:endParaRPr lang="en-US" sz="1100" dirty="0"/>
          </a:p>
        </p:txBody>
      </p:sp>
      <p:sp>
        <p:nvSpPr>
          <p:cNvPr id="25" name="Shape 23"/>
          <p:cNvSpPr/>
          <p:nvPr/>
        </p:nvSpPr>
        <p:spPr>
          <a:xfrm>
            <a:off x="365760" y="3657600"/>
            <a:ext cx="1188720" cy="384048"/>
          </a:xfrm>
          <a:prstGeom prst="rect">
            <a:avLst/>
          </a:prstGeom>
          <a:solidFill>
            <a:srgbClr val="5E7257"/>
          </a:solidFill>
          <a:ln w="12700">
            <a:solidFill>
              <a:srgbClr val="5E725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6" name="Text 24"/>
          <p:cNvSpPr/>
          <p:nvPr/>
        </p:nvSpPr>
        <p:spPr>
          <a:xfrm>
            <a:off x="365760" y="3657600"/>
            <a:ext cx="11887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M9</a:t>
            </a:r>
            <a:endParaRPr lang="en-US" sz="1200" dirty="0"/>
          </a:p>
        </p:txBody>
      </p:sp>
      <p:sp>
        <p:nvSpPr>
          <p:cNvPr id="27" name="Text 25"/>
          <p:cNvSpPr/>
          <p:nvPr/>
        </p:nvSpPr>
        <p:spPr>
          <a:xfrm>
            <a:off x="1691640" y="3657600"/>
            <a:ext cx="146304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2E3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Review</a:t>
            </a:r>
            <a:endParaRPr lang="en-US" sz="1300" dirty="0"/>
          </a:p>
        </p:txBody>
      </p:sp>
      <p:sp>
        <p:nvSpPr>
          <p:cNvPr id="28" name="Text 26"/>
          <p:cNvSpPr/>
          <p:nvPr/>
        </p:nvSpPr>
        <p:spPr>
          <a:xfrm>
            <a:off x="3291840" y="3657600"/>
            <a:ext cx="54864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6B6B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Outcomes review with leadership &amp; participants</a:t>
            </a:r>
            <a:endParaRPr lang="en-US" sz="1100" dirty="0"/>
          </a:p>
        </p:txBody>
      </p:sp>
      <p:sp>
        <p:nvSpPr>
          <p:cNvPr id="29" name="Shape 27"/>
          <p:cNvSpPr/>
          <p:nvPr/>
        </p:nvSpPr>
        <p:spPr>
          <a:xfrm>
            <a:off x="365760" y="4114800"/>
            <a:ext cx="1188720" cy="384048"/>
          </a:xfrm>
          <a:prstGeom prst="rect">
            <a:avLst/>
          </a:prstGeom>
          <a:solidFill>
            <a:srgbClr val="C97B5F"/>
          </a:solidFill>
          <a:ln w="12700">
            <a:solidFill>
              <a:srgbClr val="C97B5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0" name="Text 28"/>
          <p:cNvSpPr/>
          <p:nvPr/>
        </p:nvSpPr>
        <p:spPr>
          <a:xfrm>
            <a:off x="365760" y="4114800"/>
            <a:ext cx="11887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M10–M12</a:t>
            </a:r>
            <a:endParaRPr lang="en-US" sz="1200" dirty="0"/>
          </a:p>
        </p:txBody>
      </p:sp>
      <p:sp>
        <p:nvSpPr>
          <p:cNvPr id="31" name="Text 29"/>
          <p:cNvSpPr/>
          <p:nvPr/>
        </p:nvSpPr>
        <p:spPr>
          <a:xfrm>
            <a:off x="1691640" y="4114800"/>
            <a:ext cx="146304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2E3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Sustain</a:t>
            </a:r>
            <a:endParaRPr lang="en-US" sz="1300" dirty="0"/>
          </a:p>
        </p:txBody>
      </p:sp>
      <p:sp>
        <p:nvSpPr>
          <p:cNvPr id="32" name="Text 30"/>
          <p:cNvSpPr/>
          <p:nvPr/>
        </p:nvSpPr>
        <p:spPr>
          <a:xfrm>
            <a:off x="3291840" y="4114800"/>
            <a:ext cx="54864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6B6B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Second cohort, alumni circle, data sharing</a:t>
            </a:r>
            <a:endParaRPr lang="en-US" sz="1100" dirty="0"/>
          </a:p>
        </p:txBody>
      </p:sp>
      <p:sp>
        <p:nvSpPr>
          <p:cNvPr id="33" name="Text 31"/>
          <p:cNvSpPr/>
          <p:nvPr/>
        </p:nvSpPr>
        <p:spPr>
          <a:xfrm>
            <a:off x="365760" y="4572000"/>
            <a:ext cx="84124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50" i="1" dirty="0">
                <a:solidFill>
                  <a:srgbClr val="6B6B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Sources: AHP/Copeland Center; SAMHSA EBP Resource Center; HHRC Low-Barrier Shelter (Oct 2025); National Alliance to End Homelessness; Canacott et al. (2019), Psychiatric Rehabilitation Journal.</a:t>
            </a:r>
            <a:endParaRPr lang="en-US" sz="850" dirty="0"/>
          </a:p>
        </p:txBody>
      </p:sp>
      <p:sp>
        <p:nvSpPr>
          <p:cNvPr id="34" name="Text 32"/>
          <p:cNvSpPr/>
          <p:nvPr/>
        </p:nvSpPr>
        <p:spPr>
          <a:xfrm>
            <a:off x="8046720" y="4864608"/>
            <a:ext cx="73152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B6B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17 / 17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EFE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" y="320040"/>
            <a:ext cx="411480" cy="54864"/>
          </a:xfrm>
          <a:prstGeom prst="rect">
            <a:avLst/>
          </a:prstGeom>
          <a:solidFill>
            <a:srgbClr val="C97B5F"/>
          </a:solidFill>
          <a:ln w="12700">
            <a:solidFill>
              <a:srgbClr val="C97B5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365760" y="4846320"/>
            <a:ext cx="8412480" cy="0"/>
          </a:xfrm>
          <a:prstGeom prst="line">
            <a:avLst/>
          </a:prstGeom>
          <a:noFill/>
          <a:ln w="9525">
            <a:solidFill>
              <a:srgbClr val="C9C0A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365760" y="4864608"/>
            <a:ext cx="68580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6B6B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Implementing WRAP in a Low-Barrier Shelter Work Bed Program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8229600" y="4864608"/>
            <a:ext cx="54864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365760" y="438912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kern="0" spc="400" dirty="0">
                <a:solidFill>
                  <a:srgbClr val="C97B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WHY WE'RE HERE</a:t>
            </a:r>
            <a:endParaRPr lang="en-US" sz="1000" dirty="0"/>
          </a:p>
        </p:txBody>
      </p:sp>
      <p:sp>
        <p:nvSpPr>
          <p:cNvPr id="7" name="Text 5"/>
          <p:cNvSpPr/>
          <p:nvPr/>
        </p:nvSpPr>
        <p:spPr>
          <a:xfrm>
            <a:off x="365760" y="685800"/>
            <a:ext cx="84124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2E3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Wellness belongs in the work bed program</a:t>
            </a:r>
            <a:endParaRPr lang="en-US" sz="2800" dirty="0"/>
          </a:p>
        </p:txBody>
      </p:sp>
      <p:sp>
        <p:nvSpPr>
          <p:cNvPr id="8" name="Text 6"/>
          <p:cNvSpPr/>
          <p:nvPr/>
        </p:nvSpPr>
        <p:spPr>
          <a:xfrm>
            <a:off x="365760" y="1280160"/>
            <a:ext cx="8412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i="1" dirty="0">
                <a:solidFill>
                  <a:srgbClr val="6B6B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Hope, structure, and peer support paired with the stability of shelter and a job.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457200" y="1874520"/>
            <a:ext cx="6400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C97B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01</a:t>
            </a:r>
            <a:endParaRPr lang="en-US" sz="2200" dirty="0"/>
          </a:p>
        </p:txBody>
      </p:sp>
      <p:sp>
        <p:nvSpPr>
          <p:cNvPr id="10" name="Shape 8"/>
          <p:cNvSpPr/>
          <p:nvPr/>
        </p:nvSpPr>
        <p:spPr>
          <a:xfrm>
            <a:off x="1097280" y="2039112"/>
            <a:ext cx="274320" cy="0"/>
          </a:xfrm>
          <a:prstGeom prst="line">
            <a:avLst/>
          </a:prstGeom>
          <a:noFill/>
          <a:ln w="19050">
            <a:solidFill>
              <a:srgbClr val="8AA07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1463040" y="1856232"/>
            <a:ext cx="31089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2E3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WRAP fundamentals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4663440" y="1874520"/>
            <a:ext cx="4114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6B6B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WRAP is and how it works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457200" y="2377440"/>
            <a:ext cx="6400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C97B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02</a:t>
            </a:r>
            <a:endParaRPr lang="en-US" sz="2200" dirty="0"/>
          </a:p>
        </p:txBody>
      </p:sp>
      <p:sp>
        <p:nvSpPr>
          <p:cNvPr id="14" name="Shape 12"/>
          <p:cNvSpPr/>
          <p:nvPr/>
        </p:nvSpPr>
        <p:spPr>
          <a:xfrm>
            <a:off x="1097280" y="2542032"/>
            <a:ext cx="274320" cy="0"/>
          </a:xfrm>
          <a:prstGeom prst="line">
            <a:avLst/>
          </a:prstGeom>
          <a:noFill/>
          <a:ln w="19050">
            <a:solidFill>
              <a:srgbClr val="8AA07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" name="Text 13"/>
          <p:cNvSpPr/>
          <p:nvPr/>
        </p:nvSpPr>
        <p:spPr>
          <a:xfrm>
            <a:off x="1463040" y="2359152"/>
            <a:ext cx="31089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2E3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Our setting</a:t>
            </a:r>
            <a:endParaRPr lang="en-US" sz="1400" dirty="0"/>
          </a:p>
        </p:txBody>
      </p:sp>
      <p:sp>
        <p:nvSpPr>
          <p:cNvPr id="16" name="Text 14"/>
          <p:cNvSpPr/>
          <p:nvPr/>
        </p:nvSpPr>
        <p:spPr>
          <a:xfrm>
            <a:off x="4663440" y="2377440"/>
            <a:ext cx="4114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6B6B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Low-barrier shelter + work bed model</a:t>
            </a:r>
            <a:endParaRPr lang="en-US" sz="1200" dirty="0"/>
          </a:p>
        </p:txBody>
      </p:sp>
      <p:sp>
        <p:nvSpPr>
          <p:cNvPr id="17" name="Text 15"/>
          <p:cNvSpPr/>
          <p:nvPr/>
        </p:nvSpPr>
        <p:spPr>
          <a:xfrm>
            <a:off x="457200" y="2880360"/>
            <a:ext cx="6400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C97B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03</a:t>
            </a:r>
            <a:endParaRPr lang="en-US" sz="2200" dirty="0"/>
          </a:p>
        </p:txBody>
      </p:sp>
      <p:sp>
        <p:nvSpPr>
          <p:cNvPr id="18" name="Shape 16"/>
          <p:cNvSpPr/>
          <p:nvPr/>
        </p:nvSpPr>
        <p:spPr>
          <a:xfrm>
            <a:off x="1097280" y="3044952"/>
            <a:ext cx="274320" cy="0"/>
          </a:xfrm>
          <a:prstGeom prst="line">
            <a:avLst/>
          </a:prstGeom>
          <a:noFill/>
          <a:ln w="19050">
            <a:solidFill>
              <a:srgbClr val="8AA07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9" name="Text 17"/>
          <p:cNvSpPr/>
          <p:nvPr/>
        </p:nvSpPr>
        <p:spPr>
          <a:xfrm>
            <a:off x="1463040" y="2862072"/>
            <a:ext cx="31089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2E3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Roadmap</a:t>
            </a:r>
            <a:endParaRPr lang="en-US" sz="1400" dirty="0"/>
          </a:p>
        </p:txBody>
      </p:sp>
      <p:sp>
        <p:nvSpPr>
          <p:cNvPr id="20" name="Text 18"/>
          <p:cNvSpPr/>
          <p:nvPr/>
        </p:nvSpPr>
        <p:spPr>
          <a:xfrm>
            <a:off x="4663440" y="2880360"/>
            <a:ext cx="4114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6B6B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How we stand the program up, phase by phase</a:t>
            </a:r>
            <a:endParaRPr lang="en-US" sz="1200" dirty="0"/>
          </a:p>
        </p:txBody>
      </p:sp>
      <p:sp>
        <p:nvSpPr>
          <p:cNvPr id="21" name="Text 19"/>
          <p:cNvSpPr/>
          <p:nvPr/>
        </p:nvSpPr>
        <p:spPr>
          <a:xfrm>
            <a:off x="457200" y="3383280"/>
            <a:ext cx="6400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C97B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04</a:t>
            </a:r>
            <a:endParaRPr lang="en-US" sz="2200" dirty="0"/>
          </a:p>
        </p:txBody>
      </p:sp>
      <p:sp>
        <p:nvSpPr>
          <p:cNvPr id="22" name="Shape 20"/>
          <p:cNvSpPr/>
          <p:nvPr/>
        </p:nvSpPr>
        <p:spPr>
          <a:xfrm>
            <a:off x="1097280" y="3547872"/>
            <a:ext cx="274320" cy="0"/>
          </a:xfrm>
          <a:prstGeom prst="line">
            <a:avLst/>
          </a:prstGeom>
          <a:noFill/>
          <a:ln w="19050">
            <a:solidFill>
              <a:srgbClr val="8AA07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3" name="Text 21"/>
          <p:cNvSpPr/>
          <p:nvPr/>
        </p:nvSpPr>
        <p:spPr>
          <a:xfrm>
            <a:off x="1463040" y="3364992"/>
            <a:ext cx="31089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2E3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Fidelity &amp; evidence</a:t>
            </a:r>
            <a:endParaRPr lang="en-US" sz="1400" dirty="0"/>
          </a:p>
        </p:txBody>
      </p:sp>
      <p:sp>
        <p:nvSpPr>
          <p:cNvPr id="24" name="Text 22"/>
          <p:cNvSpPr/>
          <p:nvPr/>
        </p:nvSpPr>
        <p:spPr>
          <a:xfrm>
            <a:off x="4663440" y="3383280"/>
            <a:ext cx="4114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6B6B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Copeland Center / AHP standards and outcomes</a:t>
            </a:r>
            <a:endParaRPr lang="en-US" sz="1200" dirty="0"/>
          </a:p>
        </p:txBody>
      </p:sp>
      <p:sp>
        <p:nvSpPr>
          <p:cNvPr id="25" name="Text 23"/>
          <p:cNvSpPr/>
          <p:nvPr/>
        </p:nvSpPr>
        <p:spPr>
          <a:xfrm>
            <a:off x="457200" y="3886200"/>
            <a:ext cx="6400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C97B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05</a:t>
            </a:r>
            <a:endParaRPr lang="en-US" sz="2200" dirty="0"/>
          </a:p>
        </p:txBody>
      </p:sp>
      <p:sp>
        <p:nvSpPr>
          <p:cNvPr id="26" name="Shape 24"/>
          <p:cNvSpPr/>
          <p:nvPr/>
        </p:nvSpPr>
        <p:spPr>
          <a:xfrm>
            <a:off x="1097280" y="4050792"/>
            <a:ext cx="274320" cy="0"/>
          </a:xfrm>
          <a:prstGeom prst="line">
            <a:avLst/>
          </a:prstGeom>
          <a:noFill/>
          <a:ln w="19050">
            <a:solidFill>
              <a:srgbClr val="8AA07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7" name="Text 25"/>
          <p:cNvSpPr/>
          <p:nvPr/>
        </p:nvSpPr>
        <p:spPr>
          <a:xfrm>
            <a:off x="1463040" y="3867912"/>
            <a:ext cx="31089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2E3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Pitfalls &amp; timeline</a:t>
            </a:r>
            <a:endParaRPr lang="en-US" sz="1400" dirty="0"/>
          </a:p>
        </p:txBody>
      </p:sp>
      <p:sp>
        <p:nvSpPr>
          <p:cNvPr id="28" name="Text 26"/>
          <p:cNvSpPr/>
          <p:nvPr/>
        </p:nvSpPr>
        <p:spPr>
          <a:xfrm>
            <a:off x="4663440" y="3886200"/>
            <a:ext cx="4114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6B6B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to avoid, and a 12-month plan</a:t>
            </a:r>
            <a:endParaRPr lang="en-US" sz="1200" dirty="0"/>
          </a:p>
        </p:txBody>
      </p:sp>
      <p:sp>
        <p:nvSpPr>
          <p:cNvPr id="29" name="Text 27"/>
          <p:cNvSpPr/>
          <p:nvPr/>
        </p:nvSpPr>
        <p:spPr>
          <a:xfrm>
            <a:off x="8046720" y="4864608"/>
            <a:ext cx="73152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B6B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02 / 17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EFE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" y="320040"/>
            <a:ext cx="411480" cy="54864"/>
          </a:xfrm>
          <a:prstGeom prst="rect">
            <a:avLst/>
          </a:prstGeom>
          <a:solidFill>
            <a:srgbClr val="C97B5F"/>
          </a:solidFill>
          <a:ln w="12700">
            <a:solidFill>
              <a:srgbClr val="C97B5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365760" y="4846320"/>
            <a:ext cx="8412480" cy="0"/>
          </a:xfrm>
          <a:prstGeom prst="line">
            <a:avLst/>
          </a:prstGeom>
          <a:noFill/>
          <a:ln w="9525">
            <a:solidFill>
              <a:srgbClr val="C9C0A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365760" y="4864608"/>
            <a:ext cx="68580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6B6B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Implementing WRAP in a Low-Barrier Shelter Work Bed Program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8229600" y="4864608"/>
            <a:ext cx="54864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365760" y="438912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kern="0" spc="400" dirty="0">
                <a:solidFill>
                  <a:srgbClr val="C97B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FUNDAMENTALS  ·  01</a:t>
            </a:r>
            <a:endParaRPr lang="en-US" sz="1000" dirty="0"/>
          </a:p>
        </p:txBody>
      </p:sp>
      <p:sp>
        <p:nvSpPr>
          <p:cNvPr id="7" name="Text 5"/>
          <p:cNvSpPr/>
          <p:nvPr/>
        </p:nvSpPr>
        <p:spPr>
          <a:xfrm>
            <a:off x="365760" y="685800"/>
            <a:ext cx="84124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2E3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is WRAP?</a:t>
            </a:r>
            <a:endParaRPr lang="en-US" sz="2800" dirty="0"/>
          </a:p>
        </p:txBody>
      </p:sp>
      <p:sp>
        <p:nvSpPr>
          <p:cNvPr id="8" name="Text 6"/>
          <p:cNvSpPr/>
          <p:nvPr/>
        </p:nvSpPr>
        <p:spPr>
          <a:xfrm>
            <a:off x="365760" y="1280160"/>
            <a:ext cx="8412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i="1" dirty="0">
                <a:solidFill>
                  <a:srgbClr val="6B6B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simple, peer-led process for staying well — designed by people in recovery, for anyone who wants it.</a:t>
            </a:r>
            <a:endParaRPr lang="en-US" sz="1300" dirty="0"/>
          </a:p>
        </p:txBody>
      </p:sp>
      <p:sp>
        <p:nvSpPr>
          <p:cNvPr id="9" name="Shape 7"/>
          <p:cNvSpPr/>
          <p:nvPr/>
        </p:nvSpPr>
        <p:spPr>
          <a:xfrm>
            <a:off x="365760" y="1828800"/>
            <a:ext cx="4206240" cy="2743200"/>
          </a:xfrm>
          <a:prstGeom prst="rect">
            <a:avLst/>
          </a:prstGeom>
          <a:solidFill>
            <a:srgbClr val="FBF6EA"/>
          </a:solidFill>
          <a:ln w="6350">
            <a:solidFill>
              <a:srgbClr val="C9C0A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Shape 8"/>
          <p:cNvSpPr/>
          <p:nvPr/>
        </p:nvSpPr>
        <p:spPr>
          <a:xfrm>
            <a:off x="365760" y="1828800"/>
            <a:ext cx="73152" cy="2743200"/>
          </a:xfrm>
          <a:prstGeom prst="rect">
            <a:avLst/>
          </a:prstGeom>
          <a:solidFill>
            <a:srgbClr val="5E7257"/>
          </a:solidFill>
          <a:ln w="12700">
            <a:solidFill>
              <a:srgbClr val="5E725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640080" y="1965960"/>
            <a:ext cx="38404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2E3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Wellness Recovery Action Plan</a:t>
            </a:r>
            <a:endParaRPr lang="en-US" sz="1600" dirty="0"/>
          </a:p>
        </p:txBody>
      </p:sp>
      <p:sp>
        <p:nvSpPr>
          <p:cNvPr id="12" name="Text 10"/>
          <p:cNvSpPr/>
          <p:nvPr/>
        </p:nvSpPr>
        <p:spPr>
          <a:xfrm>
            <a:off x="640080" y="2331720"/>
            <a:ext cx="384048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2E3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self-directed wellness and prevention process for getting well, staying well, and navigating crises. Developed in 1997 by Mary Ellen Copeland and a group of people with lived experience of recovery.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640080" y="3703320"/>
            <a:ext cx="384048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5E725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“Wellness is the ability to feel physically and emotionally well despite life's daily challenges.”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4846320" y="1874520"/>
            <a:ext cx="201168" cy="201168"/>
          </a:xfrm>
          <a:prstGeom prst="ellipse">
            <a:avLst/>
          </a:prstGeom>
          <a:solidFill>
            <a:srgbClr val="C97B5F"/>
          </a:solidFill>
          <a:ln w="12700">
            <a:solidFill>
              <a:srgbClr val="C97B5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" name="Text 13"/>
          <p:cNvSpPr/>
          <p:nvPr/>
        </p:nvSpPr>
        <p:spPr>
          <a:xfrm>
            <a:off x="5212080" y="1828800"/>
            <a:ext cx="36576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2E3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100% voluntary</a:t>
            </a:r>
            <a:endParaRPr lang="en-US" sz="1300" dirty="0"/>
          </a:p>
        </p:txBody>
      </p:sp>
      <p:sp>
        <p:nvSpPr>
          <p:cNvPr id="16" name="Text 14"/>
          <p:cNvSpPr/>
          <p:nvPr/>
        </p:nvSpPr>
        <p:spPr>
          <a:xfrm>
            <a:off x="5212080" y="2121408"/>
            <a:ext cx="3657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6B6B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Only criteria to use WRAP is wanting to.</a:t>
            </a:r>
            <a:endParaRPr lang="en-US" sz="1100" dirty="0"/>
          </a:p>
        </p:txBody>
      </p:sp>
      <p:sp>
        <p:nvSpPr>
          <p:cNvPr id="17" name="Shape 15"/>
          <p:cNvSpPr/>
          <p:nvPr/>
        </p:nvSpPr>
        <p:spPr>
          <a:xfrm>
            <a:off x="4846320" y="2587752"/>
            <a:ext cx="201168" cy="201168"/>
          </a:xfrm>
          <a:prstGeom prst="ellipse">
            <a:avLst/>
          </a:prstGeom>
          <a:solidFill>
            <a:srgbClr val="C97B5F"/>
          </a:solidFill>
          <a:ln w="12700">
            <a:solidFill>
              <a:srgbClr val="C97B5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8" name="Text 16"/>
          <p:cNvSpPr/>
          <p:nvPr/>
        </p:nvSpPr>
        <p:spPr>
          <a:xfrm>
            <a:off x="5212080" y="2542032"/>
            <a:ext cx="36576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2E3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Strengths-based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5212080" y="2834640"/>
            <a:ext cx="3657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6B6B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Focuses on life experience, not diagnoses.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4846320" y="3300984"/>
            <a:ext cx="201168" cy="201168"/>
          </a:xfrm>
          <a:prstGeom prst="ellipse">
            <a:avLst/>
          </a:prstGeom>
          <a:solidFill>
            <a:srgbClr val="C97B5F"/>
          </a:solidFill>
          <a:ln w="12700">
            <a:solidFill>
              <a:srgbClr val="C97B5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1" name="Text 19"/>
          <p:cNvSpPr/>
          <p:nvPr/>
        </p:nvSpPr>
        <p:spPr>
          <a:xfrm>
            <a:off x="5212080" y="3255264"/>
            <a:ext cx="36576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2E3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Peer-led</a:t>
            </a:r>
            <a:endParaRPr lang="en-US" sz="1300" dirty="0"/>
          </a:p>
        </p:txBody>
      </p:sp>
      <p:sp>
        <p:nvSpPr>
          <p:cNvPr id="22" name="Text 20"/>
          <p:cNvSpPr/>
          <p:nvPr/>
        </p:nvSpPr>
        <p:spPr>
          <a:xfrm>
            <a:off x="5212080" y="3547872"/>
            <a:ext cx="3657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6B6B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Two certified peer co-facilitators run each group.</a:t>
            </a:r>
            <a:endParaRPr lang="en-US" sz="1100" dirty="0"/>
          </a:p>
        </p:txBody>
      </p:sp>
      <p:sp>
        <p:nvSpPr>
          <p:cNvPr id="23" name="Shape 21"/>
          <p:cNvSpPr/>
          <p:nvPr/>
        </p:nvSpPr>
        <p:spPr>
          <a:xfrm>
            <a:off x="4846320" y="4014216"/>
            <a:ext cx="201168" cy="201168"/>
          </a:xfrm>
          <a:prstGeom prst="ellipse">
            <a:avLst/>
          </a:prstGeom>
          <a:solidFill>
            <a:srgbClr val="C97B5F"/>
          </a:solidFill>
          <a:ln w="12700">
            <a:solidFill>
              <a:srgbClr val="C97B5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4" name="Text 22"/>
          <p:cNvSpPr/>
          <p:nvPr/>
        </p:nvSpPr>
        <p:spPr>
          <a:xfrm>
            <a:off x="5212080" y="3968496"/>
            <a:ext cx="36576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2E3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Used worldwide</a:t>
            </a:r>
            <a:endParaRPr lang="en-US" sz="1300" dirty="0"/>
          </a:p>
        </p:txBody>
      </p:sp>
      <p:sp>
        <p:nvSpPr>
          <p:cNvPr id="25" name="Text 23"/>
          <p:cNvSpPr/>
          <p:nvPr/>
        </p:nvSpPr>
        <p:spPr>
          <a:xfrm>
            <a:off x="5212080" y="4261104"/>
            <a:ext cx="3657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6B6B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Mental health, addictions, trauma, reentry, transitions.</a:t>
            </a:r>
            <a:endParaRPr lang="en-US" sz="1100" dirty="0"/>
          </a:p>
        </p:txBody>
      </p:sp>
      <p:sp>
        <p:nvSpPr>
          <p:cNvPr id="26" name="Text 24"/>
          <p:cNvSpPr/>
          <p:nvPr/>
        </p:nvSpPr>
        <p:spPr>
          <a:xfrm>
            <a:off x="8046720" y="4864608"/>
            <a:ext cx="73152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B6B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03 / 17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EFE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" y="320040"/>
            <a:ext cx="411480" cy="54864"/>
          </a:xfrm>
          <a:prstGeom prst="rect">
            <a:avLst/>
          </a:prstGeom>
          <a:solidFill>
            <a:srgbClr val="C97B5F"/>
          </a:solidFill>
          <a:ln w="12700">
            <a:solidFill>
              <a:srgbClr val="C97B5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365760" y="4846320"/>
            <a:ext cx="8412480" cy="0"/>
          </a:xfrm>
          <a:prstGeom prst="line">
            <a:avLst/>
          </a:prstGeom>
          <a:noFill/>
          <a:ln w="9525">
            <a:solidFill>
              <a:srgbClr val="C9C0A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365760" y="4864608"/>
            <a:ext cx="68580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6B6B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Implementing WRAP in a Low-Barrier Shelter Work Bed Program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8229600" y="4864608"/>
            <a:ext cx="54864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365760" y="438912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kern="0" spc="400" dirty="0">
                <a:solidFill>
                  <a:srgbClr val="C97B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FUNDAMENTALS  ·  02</a:t>
            </a:r>
            <a:endParaRPr lang="en-US" sz="1000" dirty="0"/>
          </a:p>
        </p:txBody>
      </p:sp>
      <p:sp>
        <p:nvSpPr>
          <p:cNvPr id="7" name="Text 5"/>
          <p:cNvSpPr/>
          <p:nvPr/>
        </p:nvSpPr>
        <p:spPr>
          <a:xfrm>
            <a:off x="365760" y="685800"/>
            <a:ext cx="84124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2E3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five key concepts</a:t>
            </a:r>
            <a:endParaRPr lang="en-US" sz="2800" dirty="0"/>
          </a:p>
        </p:txBody>
      </p:sp>
      <p:sp>
        <p:nvSpPr>
          <p:cNvPr id="8" name="Text 6"/>
          <p:cNvSpPr/>
          <p:nvPr/>
        </p:nvSpPr>
        <p:spPr>
          <a:xfrm>
            <a:off x="365760" y="1280160"/>
            <a:ext cx="8412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i="1" dirty="0">
                <a:solidFill>
                  <a:srgbClr val="6B6B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core values that bring WRAP to life — and the heart of every group session.</a:t>
            </a:r>
            <a:endParaRPr lang="en-US" sz="1300" dirty="0"/>
          </a:p>
        </p:txBody>
      </p:sp>
      <p:sp>
        <p:nvSpPr>
          <p:cNvPr id="9" name="Shape 7"/>
          <p:cNvSpPr/>
          <p:nvPr/>
        </p:nvSpPr>
        <p:spPr>
          <a:xfrm>
            <a:off x="365760" y="1828800"/>
            <a:ext cx="1600200" cy="2743200"/>
          </a:xfrm>
          <a:prstGeom prst="rect">
            <a:avLst/>
          </a:prstGeom>
          <a:solidFill>
            <a:srgbClr val="FBF6EA"/>
          </a:solidFill>
          <a:ln w="6350">
            <a:solidFill>
              <a:srgbClr val="C9C0A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Shape 8"/>
          <p:cNvSpPr/>
          <p:nvPr/>
        </p:nvSpPr>
        <p:spPr>
          <a:xfrm>
            <a:off x="868680" y="2057400"/>
            <a:ext cx="594360" cy="594360"/>
          </a:xfrm>
          <a:prstGeom prst="ellipse">
            <a:avLst/>
          </a:prstGeom>
          <a:solidFill>
            <a:srgbClr val="C7D2BD"/>
          </a:solidFill>
          <a:ln w="12700">
            <a:solidFill>
              <a:srgbClr val="C7D2B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868680" y="2075688"/>
            <a:ext cx="5943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5E725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2200" dirty="0"/>
          </a:p>
        </p:txBody>
      </p:sp>
      <p:sp>
        <p:nvSpPr>
          <p:cNvPr id="12" name="Text 10"/>
          <p:cNvSpPr/>
          <p:nvPr/>
        </p:nvSpPr>
        <p:spPr>
          <a:xfrm>
            <a:off x="457200" y="2788920"/>
            <a:ext cx="14173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2E3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Hope</a:t>
            </a:r>
            <a:endParaRPr lang="en-US" sz="1400" dirty="0"/>
          </a:p>
        </p:txBody>
      </p:sp>
      <p:sp>
        <p:nvSpPr>
          <p:cNvPr id="13" name="Text 11"/>
          <p:cNvSpPr/>
          <p:nvPr/>
        </p:nvSpPr>
        <p:spPr>
          <a:xfrm>
            <a:off x="502920" y="3520440"/>
            <a:ext cx="132588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6B6B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Belief we can get well, stay well, and pursue our goals.</a:t>
            </a:r>
            <a:endParaRPr lang="en-US" sz="1000" dirty="0"/>
          </a:p>
        </p:txBody>
      </p:sp>
      <p:sp>
        <p:nvSpPr>
          <p:cNvPr id="14" name="Shape 12"/>
          <p:cNvSpPr/>
          <p:nvPr/>
        </p:nvSpPr>
        <p:spPr>
          <a:xfrm>
            <a:off x="2084832" y="1828800"/>
            <a:ext cx="1600200" cy="2743200"/>
          </a:xfrm>
          <a:prstGeom prst="rect">
            <a:avLst/>
          </a:prstGeom>
          <a:solidFill>
            <a:srgbClr val="FBF6EA"/>
          </a:solidFill>
          <a:ln w="6350">
            <a:solidFill>
              <a:srgbClr val="C9C0A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" name="Shape 13"/>
          <p:cNvSpPr/>
          <p:nvPr/>
        </p:nvSpPr>
        <p:spPr>
          <a:xfrm>
            <a:off x="2587752" y="2057400"/>
            <a:ext cx="594360" cy="594360"/>
          </a:xfrm>
          <a:prstGeom prst="ellipse">
            <a:avLst/>
          </a:prstGeom>
          <a:solidFill>
            <a:srgbClr val="C7D2BD"/>
          </a:solidFill>
          <a:ln w="12700">
            <a:solidFill>
              <a:srgbClr val="C7D2B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6" name="Text 14"/>
          <p:cNvSpPr/>
          <p:nvPr/>
        </p:nvSpPr>
        <p:spPr>
          <a:xfrm>
            <a:off x="2587752" y="2075688"/>
            <a:ext cx="5943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5E725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2200" dirty="0"/>
          </a:p>
        </p:txBody>
      </p:sp>
      <p:sp>
        <p:nvSpPr>
          <p:cNvPr id="17" name="Text 15"/>
          <p:cNvSpPr/>
          <p:nvPr/>
        </p:nvSpPr>
        <p:spPr>
          <a:xfrm>
            <a:off x="2176272" y="2788920"/>
            <a:ext cx="14173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2E3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Personal</a:t>
            </a:r>
            <a:endParaRPr lang="en-US" sz="1400" dirty="0"/>
          </a:p>
          <a:p>
            <a:pPr marL="0" indent="0" algn="ctr">
              <a:buNone/>
            </a:pPr>
            <a:r>
              <a:rPr lang="en-US" sz="1400" b="1" dirty="0">
                <a:solidFill>
                  <a:srgbClr val="2E3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responsibility</a:t>
            </a:r>
            <a:endParaRPr lang="en-US" sz="1400" dirty="0"/>
          </a:p>
        </p:txBody>
      </p:sp>
      <p:sp>
        <p:nvSpPr>
          <p:cNvPr id="18" name="Text 16"/>
          <p:cNvSpPr/>
          <p:nvPr/>
        </p:nvSpPr>
        <p:spPr>
          <a:xfrm>
            <a:off x="2221992" y="3520440"/>
            <a:ext cx="132588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6B6B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Each person chooses the steps that keep them well.</a:t>
            </a:r>
            <a:endParaRPr lang="en-US" sz="1000" dirty="0"/>
          </a:p>
        </p:txBody>
      </p:sp>
      <p:sp>
        <p:nvSpPr>
          <p:cNvPr id="19" name="Shape 17"/>
          <p:cNvSpPr/>
          <p:nvPr/>
        </p:nvSpPr>
        <p:spPr>
          <a:xfrm>
            <a:off x="3803904" y="1828800"/>
            <a:ext cx="1600200" cy="2743200"/>
          </a:xfrm>
          <a:prstGeom prst="rect">
            <a:avLst/>
          </a:prstGeom>
          <a:solidFill>
            <a:srgbClr val="FBF6EA"/>
          </a:solidFill>
          <a:ln w="6350">
            <a:solidFill>
              <a:srgbClr val="C9C0A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0" name="Shape 18"/>
          <p:cNvSpPr/>
          <p:nvPr/>
        </p:nvSpPr>
        <p:spPr>
          <a:xfrm>
            <a:off x="4306824" y="2057400"/>
            <a:ext cx="594360" cy="594360"/>
          </a:xfrm>
          <a:prstGeom prst="ellipse">
            <a:avLst/>
          </a:prstGeom>
          <a:solidFill>
            <a:srgbClr val="C7D2BD"/>
          </a:solidFill>
          <a:ln w="12700">
            <a:solidFill>
              <a:srgbClr val="C7D2B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1" name="Text 19"/>
          <p:cNvSpPr/>
          <p:nvPr/>
        </p:nvSpPr>
        <p:spPr>
          <a:xfrm>
            <a:off x="4306824" y="2075688"/>
            <a:ext cx="5943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5E725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2200" dirty="0"/>
          </a:p>
        </p:txBody>
      </p:sp>
      <p:sp>
        <p:nvSpPr>
          <p:cNvPr id="22" name="Text 20"/>
          <p:cNvSpPr/>
          <p:nvPr/>
        </p:nvSpPr>
        <p:spPr>
          <a:xfrm>
            <a:off x="3895344" y="2788920"/>
            <a:ext cx="14173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2E3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Education</a:t>
            </a:r>
            <a:endParaRPr lang="en-US" sz="1400" dirty="0"/>
          </a:p>
        </p:txBody>
      </p:sp>
      <p:sp>
        <p:nvSpPr>
          <p:cNvPr id="23" name="Text 21"/>
          <p:cNvSpPr/>
          <p:nvPr/>
        </p:nvSpPr>
        <p:spPr>
          <a:xfrm>
            <a:off x="3941064" y="3520440"/>
            <a:ext cx="132588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6B6B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Learning about our experiences to make informed decisions.</a:t>
            </a:r>
            <a:endParaRPr lang="en-US" sz="1000" dirty="0"/>
          </a:p>
        </p:txBody>
      </p:sp>
      <p:sp>
        <p:nvSpPr>
          <p:cNvPr id="24" name="Shape 22"/>
          <p:cNvSpPr/>
          <p:nvPr/>
        </p:nvSpPr>
        <p:spPr>
          <a:xfrm>
            <a:off x="5522976" y="1828800"/>
            <a:ext cx="1600200" cy="2743200"/>
          </a:xfrm>
          <a:prstGeom prst="rect">
            <a:avLst/>
          </a:prstGeom>
          <a:solidFill>
            <a:srgbClr val="FBF6EA"/>
          </a:solidFill>
          <a:ln w="6350">
            <a:solidFill>
              <a:srgbClr val="C9C0A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5" name="Shape 23"/>
          <p:cNvSpPr/>
          <p:nvPr/>
        </p:nvSpPr>
        <p:spPr>
          <a:xfrm>
            <a:off x="6025896" y="2057400"/>
            <a:ext cx="594360" cy="594360"/>
          </a:xfrm>
          <a:prstGeom prst="ellipse">
            <a:avLst/>
          </a:prstGeom>
          <a:solidFill>
            <a:srgbClr val="C7D2BD"/>
          </a:solidFill>
          <a:ln w="12700">
            <a:solidFill>
              <a:srgbClr val="C7D2B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6" name="Text 24"/>
          <p:cNvSpPr/>
          <p:nvPr/>
        </p:nvSpPr>
        <p:spPr>
          <a:xfrm>
            <a:off x="6025896" y="2075688"/>
            <a:ext cx="5943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5E725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2200" dirty="0"/>
          </a:p>
        </p:txBody>
      </p:sp>
      <p:sp>
        <p:nvSpPr>
          <p:cNvPr id="27" name="Text 25"/>
          <p:cNvSpPr/>
          <p:nvPr/>
        </p:nvSpPr>
        <p:spPr>
          <a:xfrm>
            <a:off x="5614416" y="2788920"/>
            <a:ext cx="14173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2E3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Self-advocacy</a:t>
            </a:r>
            <a:endParaRPr lang="en-US" sz="1400" dirty="0"/>
          </a:p>
        </p:txBody>
      </p:sp>
      <p:sp>
        <p:nvSpPr>
          <p:cNvPr id="28" name="Text 26"/>
          <p:cNvSpPr/>
          <p:nvPr/>
        </p:nvSpPr>
        <p:spPr>
          <a:xfrm>
            <a:off x="5660136" y="3520440"/>
            <a:ext cx="132588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6B6B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Reaching out and asking for what we need.</a:t>
            </a:r>
            <a:endParaRPr lang="en-US" sz="1000" dirty="0"/>
          </a:p>
        </p:txBody>
      </p:sp>
      <p:sp>
        <p:nvSpPr>
          <p:cNvPr id="29" name="Shape 27"/>
          <p:cNvSpPr/>
          <p:nvPr/>
        </p:nvSpPr>
        <p:spPr>
          <a:xfrm>
            <a:off x="7242048" y="1828800"/>
            <a:ext cx="1600200" cy="2743200"/>
          </a:xfrm>
          <a:prstGeom prst="rect">
            <a:avLst/>
          </a:prstGeom>
          <a:solidFill>
            <a:srgbClr val="FBF6EA"/>
          </a:solidFill>
          <a:ln w="6350">
            <a:solidFill>
              <a:srgbClr val="C9C0A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0" name="Shape 28"/>
          <p:cNvSpPr/>
          <p:nvPr/>
        </p:nvSpPr>
        <p:spPr>
          <a:xfrm>
            <a:off x="7744968" y="2057400"/>
            <a:ext cx="594360" cy="594360"/>
          </a:xfrm>
          <a:prstGeom prst="ellipse">
            <a:avLst/>
          </a:prstGeom>
          <a:solidFill>
            <a:srgbClr val="C7D2BD"/>
          </a:solidFill>
          <a:ln w="12700">
            <a:solidFill>
              <a:srgbClr val="C7D2B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1" name="Text 29"/>
          <p:cNvSpPr/>
          <p:nvPr/>
        </p:nvSpPr>
        <p:spPr>
          <a:xfrm>
            <a:off x="7744968" y="2075688"/>
            <a:ext cx="5943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5E725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</a:t>
            </a:r>
            <a:endParaRPr lang="en-US" sz="2200" dirty="0"/>
          </a:p>
        </p:txBody>
      </p:sp>
      <p:sp>
        <p:nvSpPr>
          <p:cNvPr id="32" name="Text 30"/>
          <p:cNvSpPr/>
          <p:nvPr/>
        </p:nvSpPr>
        <p:spPr>
          <a:xfrm>
            <a:off x="7333488" y="2788920"/>
            <a:ext cx="14173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2E3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Support</a:t>
            </a:r>
            <a:endParaRPr lang="en-US" sz="1400" dirty="0"/>
          </a:p>
        </p:txBody>
      </p:sp>
      <p:sp>
        <p:nvSpPr>
          <p:cNvPr id="33" name="Text 31"/>
          <p:cNvSpPr/>
          <p:nvPr/>
        </p:nvSpPr>
        <p:spPr>
          <a:xfrm>
            <a:off x="7379208" y="3520440"/>
            <a:ext cx="132588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6B6B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Giving and receiving help that lifts quality of life.</a:t>
            </a:r>
            <a:endParaRPr lang="en-US" sz="1000" dirty="0"/>
          </a:p>
        </p:txBody>
      </p:sp>
      <p:sp>
        <p:nvSpPr>
          <p:cNvPr id="34" name="Text 32"/>
          <p:cNvSpPr/>
          <p:nvPr/>
        </p:nvSpPr>
        <p:spPr>
          <a:xfrm>
            <a:off x="8046720" y="4864608"/>
            <a:ext cx="73152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B6B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04 / 17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EFE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" y="320040"/>
            <a:ext cx="411480" cy="54864"/>
          </a:xfrm>
          <a:prstGeom prst="rect">
            <a:avLst/>
          </a:prstGeom>
          <a:solidFill>
            <a:srgbClr val="C97B5F"/>
          </a:solidFill>
          <a:ln w="12700">
            <a:solidFill>
              <a:srgbClr val="C97B5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365760" y="4846320"/>
            <a:ext cx="8412480" cy="0"/>
          </a:xfrm>
          <a:prstGeom prst="line">
            <a:avLst/>
          </a:prstGeom>
          <a:noFill/>
          <a:ln w="9525">
            <a:solidFill>
              <a:srgbClr val="C9C0A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365760" y="4864608"/>
            <a:ext cx="68580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6B6B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Implementing WRAP in a Low-Barrier Shelter Work Bed Program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8229600" y="4864608"/>
            <a:ext cx="54864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365760" y="438912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kern="0" spc="400" dirty="0">
                <a:solidFill>
                  <a:srgbClr val="C97B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FUNDAMENTALS  ·  03</a:t>
            </a:r>
            <a:endParaRPr lang="en-US" sz="1000" dirty="0"/>
          </a:p>
        </p:txBody>
      </p:sp>
      <p:sp>
        <p:nvSpPr>
          <p:cNvPr id="7" name="Text 5"/>
          <p:cNvSpPr/>
          <p:nvPr/>
        </p:nvSpPr>
        <p:spPr>
          <a:xfrm>
            <a:off x="365760" y="685800"/>
            <a:ext cx="84124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2E3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six parts of a WRAP</a:t>
            </a:r>
            <a:endParaRPr lang="en-US" sz="2800" dirty="0"/>
          </a:p>
        </p:txBody>
      </p:sp>
      <p:sp>
        <p:nvSpPr>
          <p:cNvPr id="8" name="Text 6"/>
          <p:cNvSpPr/>
          <p:nvPr/>
        </p:nvSpPr>
        <p:spPr>
          <a:xfrm>
            <a:off x="365760" y="1280160"/>
            <a:ext cx="8412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i="1" dirty="0">
                <a:solidFill>
                  <a:srgbClr val="6B6B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Built on a personal wellness toolbox — the simple, safe, free things that help us stay well.</a:t>
            </a:r>
            <a:endParaRPr lang="en-US" sz="1300" dirty="0"/>
          </a:p>
        </p:txBody>
      </p:sp>
      <p:sp>
        <p:nvSpPr>
          <p:cNvPr id="9" name="Shape 7"/>
          <p:cNvSpPr/>
          <p:nvPr/>
        </p:nvSpPr>
        <p:spPr>
          <a:xfrm>
            <a:off x="365760" y="1828800"/>
            <a:ext cx="2743200" cy="1280160"/>
          </a:xfrm>
          <a:prstGeom prst="rect">
            <a:avLst/>
          </a:prstGeom>
          <a:solidFill>
            <a:srgbClr val="FBF6EA"/>
          </a:solidFill>
          <a:ln w="6350">
            <a:solidFill>
              <a:srgbClr val="C9C0A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Text 8"/>
          <p:cNvSpPr/>
          <p:nvPr/>
        </p:nvSpPr>
        <p:spPr>
          <a:xfrm>
            <a:off x="502920" y="1920240"/>
            <a:ext cx="640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C97B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01</a:t>
            </a:r>
            <a:endParaRPr lang="en-US" sz="1100" dirty="0"/>
          </a:p>
        </p:txBody>
      </p:sp>
      <p:sp>
        <p:nvSpPr>
          <p:cNvPr id="11" name="Text 9"/>
          <p:cNvSpPr/>
          <p:nvPr/>
        </p:nvSpPr>
        <p:spPr>
          <a:xfrm>
            <a:off x="502920" y="2148840"/>
            <a:ext cx="2514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2E3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Wellness Toolbox</a:t>
            </a:r>
            <a:endParaRPr lang="en-US" sz="1300" dirty="0"/>
          </a:p>
        </p:txBody>
      </p:sp>
      <p:sp>
        <p:nvSpPr>
          <p:cNvPr id="12" name="Text 10"/>
          <p:cNvSpPr/>
          <p:nvPr/>
        </p:nvSpPr>
        <p:spPr>
          <a:xfrm>
            <a:off x="502920" y="2514600"/>
            <a:ext cx="2514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6B6B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Routines, people, sensory items, and skills that keep you grounded.</a:t>
            </a:r>
            <a:endParaRPr lang="en-US" sz="1000" dirty="0"/>
          </a:p>
        </p:txBody>
      </p:sp>
      <p:sp>
        <p:nvSpPr>
          <p:cNvPr id="13" name="Shape 11"/>
          <p:cNvSpPr/>
          <p:nvPr/>
        </p:nvSpPr>
        <p:spPr>
          <a:xfrm>
            <a:off x="3227832" y="1828800"/>
            <a:ext cx="2743200" cy="1280160"/>
          </a:xfrm>
          <a:prstGeom prst="rect">
            <a:avLst/>
          </a:prstGeom>
          <a:solidFill>
            <a:srgbClr val="FBF6EA"/>
          </a:solidFill>
          <a:ln w="6350">
            <a:solidFill>
              <a:srgbClr val="C9C0A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4" name="Text 12"/>
          <p:cNvSpPr/>
          <p:nvPr/>
        </p:nvSpPr>
        <p:spPr>
          <a:xfrm>
            <a:off x="3364992" y="1920240"/>
            <a:ext cx="640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C97B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02</a:t>
            </a:r>
            <a:endParaRPr lang="en-US" sz="1100" dirty="0"/>
          </a:p>
        </p:txBody>
      </p:sp>
      <p:sp>
        <p:nvSpPr>
          <p:cNvPr id="15" name="Text 13"/>
          <p:cNvSpPr/>
          <p:nvPr/>
        </p:nvSpPr>
        <p:spPr>
          <a:xfrm>
            <a:off x="3364992" y="2148840"/>
            <a:ext cx="2514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2E3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Daily Maintenance Plan</a:t>
            </a:r>
            <a:endParaRPr lang="en-US" sz="1300" dirty="0"/>
          </a:p>
        </p:txBody>
      </p:sp>
      <p:sp>
        <p:nvSpPr>
          <p:cNvPr id="16" name="Text 14"/>
          <p:cNvSpPr/>
          <p:nvPr/>
        </p:nvSpPr>
        <p:spPr>
          <a:xfrm>
            <a:off x="3364992" y="2514600"/>
            <a:ext cx="2514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6B6B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you do every day to feel and function at your best.</a:t>
            </a:r>
            <a:endParaRPr lang="en-US" sz="1000" dirty="0"/>
          </a:p>
        </p:txBody>
      </p:sp>
      <p:sp>
        <p:nvSpPr>
          <p:cNvPr id="17" name="Shape 15"/>
          <p:cNvSpPr/>
          <p:nvPr/>
        </p:nvSpPr>
        <p:spPr>
          <a:xfrm>
            <a:off x="6089904" y="1828800"/>
            <a:ext cx="2743200" cy="1280160"/>
          </a:xfrm>
          <a:prstGeom prst="rect">
            <a:avLst/>
          </a:prstGeom>
          <a:solidFill>
            <a:srgbClr val="FBF6EA"/>
          </a:solidFill>
          <a:ln w="6350">
            <a:solidFill>
              <a:srgbClr val="C9C0A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8" name="Text 16"/>
          <p:cNvSpPr/>
          <p:nvPr/>
        </p:nvSpPr>
        <p:spPr>
          <a:xfrm>
            <a:off x="6227064" y="1920240"/>
            <a:ext cx="640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C97B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03</a:t>
            </a:r>
            <a:endParaRPr lang="en-US" sz="1100" dirty="0"/>
          </a:p>
        </p:txBody>
      </p:sp>
      <p:sp>
        <p:nvSpPr>
          <p:cNvPr id="19" name="Text 17"/>
          <p:cNvSpPr/>
          <p:nvPr/>
        </p:nvSpPr>
        <p:spPr>
          <a:xfrm>
            <a:off x="6227064" y="2148840"/>
            <a:ext cx="2514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2E3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Triggers &amp; Action Plans</a:t>
            </a:r>
            <a:endParaRPr lang="en-US" sz="1300" dirty="0"/>
          </a:p>
        </p:txBody>
      </p:sp>
      <p:sp>
        <p:nvSpPr>
          <p:cNvPr id="20" name="Text 18"/>
          <p:cNvSpPr/>
          <p:nvPr/>
        </p:nvSpPr>
        <p:spPr>
          <a:xfrm>
            <a:off x="6227064" y="2514600"/>
            <a:ext cx="2514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6B6B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External stressors and how you respond before they escalate.</a:t>
            </a:r>
            <a:endParaRPr lang="en-US" sz="1000" dirty="0"/>
          </a:p>
        </p:txBody>
      </p:sp>
      <p:sp>
        <p:nvSpPr>
          <p:cNvPr id="21" name="Shape 19"/>
          <p:cNvSpPr/>
          <p:nvPr/>
        </p:nvSpPr>
        <p:spPr>
          <a:xfrm>
            <a:off x="365760" y="3246120"/>
            <a:ext cx="2743200" cy="1280160"/>
          </a:xfrm>
          <a:prstGeom prst="rect">
            <a:avLst/>
          </a:prstGeom>
          <a:solidFill>
            <a:srgbClr val="FBF6EA"/>
          </a:solidFill>
          <a:ln w="6350">
            <a:solidFill>
              <a:srgbClr val="C9C0A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2" name="Text 20"/>
          <p:cNvSpPr/>
          <p:nvPr/>
        </p:nvSpPr>
        <p:spPr>
          <a:xfrm>
            <a:off x="502920" y="3337560"/>
            <a:ext cx="640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C97B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04</a:t>
            </a:r>
            <a:endParaRPr lang="en-US" sz="1100" dirty="0"/>
          </a:p>
        </p:txBody>
      </p:sp>
      <p:sp>
        <p:nvSpPr>
          <p:cNvPr id="23" name="Text 21"/>
          <p:cNvSpPr/>
          <p:nvPr/>
        </p:nvSpPr>
        <p:spPr>
          <a:xfrm>
            <a:off x="502920" y="3566160"/>
            <a:ext cx="2514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2E3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Early Warning Signs</a:t>
            </a:r>
            <a:endParaRPr lang="en-US" sz="1300" dirty="0"/>
          </a:p>
        </p:txBody>
      </p:sp>
      <p:sp>
        <p:nvSpPr>
          <p:cNvPr id="24" name="Text 22"/>
          <p:cNvSpPr/>
          <p:nvPr/>
        </p:nvSpPr>
        <p:spPr>
          <a:xfrm>
            <a:off x="502920" y="3931920"/>
            <a:ext cx="2514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6B6B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Subtle internal shifts that signal it's time to act.</a:t>
            </a:r>
            <a:endParaRPr lang="en-US" sz="1000" dirty="0"/>
          </a:p>
        </p:txBody>
      </p:sp>
      <p:sp>
        <p:nvSpPr>
          <p:cNvPr id="25" name="Shape 23"/>
          <p:cNvSpPr/>
          <p:nvPr/>
        </p:nvSpPr>
        <p:spPr>
          <a:xfrm>
            <a:off x="3227832" y="3246120"/>
            <a:ext cx="2743200" cy="1280160"/>
          </a:xfrm>
          <a:prstGeom prst="rect">
            <a:avLst/>
          </a:prstGeom>
          <a:solidFill>
            <a:srgbClr val="FBF6EA"/>
          </a:solidFill>
          <a:ln w="6350">
            <a:solidFill>
              <a:srgbClr val="C9C0A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6" name="Text 24"/>
          <p:cNvSpPr/>
          <p:nvPr/>
        </p:nvSpPr>
        <p:spPr>
          <a:xfrm>
            <a:off x="3364992" y="3337560"/>
            <a:ext cx="640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C97B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05</a:t>
            </a:r>
            <a:endParaRPr lang="en-US" sz="1100" dirty="0"/>
          </a:p>
        </p:txBody>
      </p:sp>
      <p:sp>
        <p:nvSpPr>
          <p:cNvPr id="27" name="Text 25"/>
          <p:cNvSpPr/>
          <p:nvPr/>
        </p:nvSpPr>
        <p:spPr>
          <a:xfrm>
            <a:off x="3364992" y="3566160"/>
            <a:ext cx="2514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2E3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When Things Are Breaking Down</a:t>
            </a:r>
            <a:endParaRPr lang="en-US" sz="1300" dirty="0"/>
          </a:p>
        </p:txBody>
      </p:sp>
      <p:sp>
        <p:nvSpPr>
          <p:cNvPr id="28" name="Text 26"/>
          <p:cNvSpPr/>
          <p:nvPr/>
        </p:nvSpPr>
        <p:spPr>
          <a:xfrm>
            <a:off x="3364992" y="3931920"/>
            <a:ext cx="2514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6B6B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Steps to take when distress is rising fast.</a:t>
            </a:r>
            <a:endParaRPr lang="en-US" sz="1000" dirty="0"/>
          </a:p>
        </p:txBody>
      </p:sp>
      <p:sp>
        <p:nvSpPr>
          <p:cNvPr id="29" name="Shape 27"/>
          <p:cNvSpPr/>
          <p:nvPr/>
        </p:nvSpPr>
        <p:spPr>
          <a:xfrm>
            <a:off x="6089904" y="3246120"/>
            <a:ext cx="2743200" cy="1280160"/>
          </a:xfrm>
          <a:prstGeom prst="rect">
            <a:avLst/>
          </a:prstGeom>
          <a:solidFill>
            <a:srgbClr val="FBF6EA"/>
          </a:solidFill>
          <a:ln w="6350">
            <a:solidFill>
              <a:srgbClr val="C9C0A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0" name="Text 28"/>
          <p:cNvSpPr/>
          <p:nvPr/>
        </p:nvSpPr>
        <p:spPr>
          <a:xfrm>
            <a:off x="6227064" y="3337560"/>
            <a:ext cx="640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C97B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06</a:t>
            </a:r>
            <a:endParaRPr lang="en-US" sz="1100" dirty="0"/>
          </a:p>
        </p:txBody>
      </p:sp>
      <p:sp>
        <p:nvSpPr>
          <p:cNvPr id="31" name="Text 29"/>
          <p:cNvSpPr/>
          <p:nvPr/>
        </p:nvSpPr>
        <p:spPr>
          <a:xfrm>
            <a:off x="6227064" y="3566160"/>
            <a:ext cx="2514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2E3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Crisis &amp; Post-Crisis Plan</a:t>
            </a:r>
            <a:endParaRPr lang="en-US" sz="1300" dirty="0"/>
          </a:p>
        </p:txBody>
      </p:sp>
      <p:sp>
        <p:nvSpPr>
          <p:cNvPr id="32" name="Text 30"/>
          <p:cNvSpPr/>
          <p:nvPr/>
        </p:nvSpPr>
        <p:spPr>
          <a:xfrm>
            <a:off x="6227064" y="3931920"/>
            <a:ext cx="2514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6B6B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Who decides, who supports you, and how you return to wellness.</a:t>
            </a:r>
            <a:endParaRPr lang="en-US" sz="1000" dirty="0"/>
          </a:p>
        </p:txBody>
      </p:sp>
      <p:sp>
        <p:nvSpPr>
          <p:cNvPr id="33" name="Text 31"/>
          <p:cNvSpPr/>
          <p:nvPr/>
        </p:nvSpPr>
        <p:spPr>
          <a:xfrm>
            <a:off x="8046720" y="4864608"/>
            <a:ext cx="73152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B6B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05 / 17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EFE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" y="320040"/>
            <a:ext cx="411480" cy="54864"/>
          </a:xfrm>
          <a:prstGeom prst="rect">
            <a:avLst/>
          </a:prstGeom>
          <a:solidFill>
            <a:srgbClr val="C97B5F"/>
          </a:solidFill>
          <a:ln w="12700">
            <a:solidFill>
              <a:srgbClr val="C97B5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365760" y="4846320"/>
            <a:ext cx="8412480" cy="0"/>
          </a:xfrm>
          <a:prstGeom prst="line">
            <a:avLst/>
          </a:prstGeom>
          <a:noFill/>
          <a:ln w="9525">
            <a:solidFill>
              <a:srgbClr val="C9C0A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365760" y="4864608"/>
            <a:ext cx="68580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6B6B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Implementing WRAP in a Low-Barrier Shelter Work Bed Program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8229600" y="4864608"/>
            <a:ext cx="54864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365760" y="438912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kern="0" spc="400" dirty="0">
                <a:solidFill>
                  <a:srgbClr val="C97B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OUR SETTING  ·  01</a:t>
            </a:r>
            <a:endParaRPr lang="en-US" sz="1000" dirty="0"/>
          </a:p>
        </p:txBody>
      </p:sp>
      <p:sp>
        <p:nvSpPr>
          <p:cNvPr id="7" name="Text 5"/>
          <p:cNvSpPr/>
          <p:nvPr/>
        </p:nvSpPr>
        <p:spPr>
          <a:xfrm>
            <a:off x="365760" y="685800"/>
            <a:ext cx="84124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2E3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a low-barrier shelter is</a:t>
            </a:r>
            <a:endParaRPr lang="en-US" sz="2800" dirty="0"/>
          </a:p>
        </p:txBody>
      </p:sp>
      <p:sp>
        <p:nvSpPr>
          <p:cNvPr id="8" name="Text 6"/>
          <p:cNvSpPr/>
          <p:nvPr/>
        </p:nvSpPr>
        <p:spPr>
          <a:xfrm>
            <a:off x="365760" y="1280160"/>
            <a:ext cx="8412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i="1" dirty="0">
                <a:solidFill>
                  <a:srgbClr val="6B6B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Meeting people where they are — and removing the requirements that keep them out.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365760" y="1828800"/>
            <a:ext cx="42062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5E725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Barriers we remove</a:t>
            </a:r>
            <a:endParaRPr lang="en-US" sz="1400" dirty="0"/>
          </a:p>
        </p:txBody>
      </p:sp>
      <p:sp>
        <p:nvSpPr>
          <p:cNvPr id="10" name="Text 8"/>
          <p:cNvSpPr/>
          <p:nvPr/>
        </p:nvSpPr>
        <p:spPr>
          <a:xfrm>
            <a:off x="365760" y="2148840"/>
            <a:ext cx="4206240" cy="22860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200" dirty="0">
                <a:solidFill>
                  <a:srgbClr val="2E3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Sobriety requirements at intake</a:t>
            </a:r>
            <a:endParaRPr lang="en-US" sz="12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200" dirty="0">
                <a:solidFill>
                  <a:srgbClr val="2E3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ID, background checks, credit checks</a:t>
            </a:r>
            <a:endParaRPr lang="en-US" sz="12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200" dirty="0">
                <a:solidFill>
                  <a:srgbClr val="2E3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Strict curfews and one-strike bed loss</a:t>
            </a:r>
            <a:endParaRPr lang="en-US" sz="12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200" dirty="0">
                <a:solidFill>
                  <a:srgbClr val="2E3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Complex referrals and long applications</a:t>
            </a:r>
            <a:endParaRPr lang="en-US" sz="12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200" dirty="0">
                <a:solidFill>
                  <a:srgbClr val="2E3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Mandatory program participation</a:t>
            </a:r>
            <a:endParaRPr lang="en-US" sz="1200" dirty="0"/>
          </a:p>
        </p:txBody>
      </p:sp>
      <p:sp>
        <p:nvSpPr>
          <p:cNvPr id="11" name="Shape 9"/>
          <p:cNvSpPr/>
          <p:nvPr/>
        </p:nvSpPr>
        <p:spPr>
          <a:xfrm>
            <a:off x="4754880" y="1828800"/>
            <a:ext cx="4023360" cy="2743200"/>
          </a:xfrm>
          <a:prstGeom prst="rect">
            <a:avLst/>
          </a:prstGeom>
          <a:solidFill>
            <a:srgbClr val="FBF6EA"/>
          </a:solidFill>
          <a:ln w="6350">
            <a:solidFill>
              <a:srgbClr val="C9C0A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Text 10"/>
          <p:cNvSpPr/>
          <p:nvPr/>
        </p:nvSpPr>
        <p:spPr>
          <a:xfrm>
            <a:off x="4937760" y="1920240"/>
            <a:ext cx="3657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C97B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we keep</a:t>
            </a:r>
            <a:endParaRPr lang="en-US" sz="1400" dirty="0"/>
          </a:p>
        </p:txBody>
      </p:sp>
      <p:sp>
        <p:nvSpPr>
          <p:cNvPr id="13" name="Text 11"/>
          <p:cNvSpPr/>
          <p:nvPr/>
        </p:nvSpPr>
        <p:spPr>
          <a:xfrm>
            <a:off x="4937760" y="2240280"/>
            <a:ext cx="3657600" cy="22860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200" dirty="0">
                <a:solidFill>
                  <a:srgbClr val="2E3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Safety: no drugs, alcohol, or weapons on-site</a:t>
            </a:r>
            <a:endParaRPr lang="en-US" sz="12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200" dirty="0">
                <a:solidFill>
                  <a:srgbClr val="2E3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Respectful, non-disruptive behavior</a:t>
            </a:r>
            <a:endParaRPr lang="en-US" sz="12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200" dirty="0">
                <a:solidFill>
                  <a:srgbClr val="2E3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Harm reduction and housing-focused services</a:t>
            </a:r>
            <a:endParaRPr lang="en-US" sz="12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200" dirty="0">
                <a:solidFill>
                  <a:srgbClr val="2E3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Discharge only as a true last resort</a:t>
            </a:r>
            <a:endParaRPr lang="en-US" sz="12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200" dirty="0">
                <a:solidFill>
                  <a:srgbClr val="2E3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Continuous program improvement</a:t>
            </a:r>
            <a:endParaRPr lang="en-US" sz="1200" dirty="0"/>
          </a:p>
        </p:txBody>
      </p:sp>
      <p:sp>
        <p:nvSpPr>
          <p:cNvPr id="14" name="Text 12"/>
          <p:cNvSpPr/>
          <p:nvPr/>
        </p:nvSpPr>
        <p:spPr>
          <a:xfrm>
            <a:off x="8046720" y="4864608"/>
            <a:ext cx="73152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B6B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06 / 17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EFE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" y="320040"/>
            <a:ext cx="411480" cy="54864"/>
          </a:xfrm>
          <a:prstGeom prst="rect">
            <a:avLst/>
          </a:prstGeom>
          <a:solidFill>
            <a:srgbClr val="C97B5F"/>
          </a:solidFill>
          <a:ln w="12700">
            <a:solidFill>
              <a:srgbClr val="C97B5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365760" y="4846320"/>
            <a:ext cx="8412480" cy="0"/>
          </a:xfrm>
          <a:prstGeom prst="line">
            <a:avLst/>
          </a:prstGeom>
          <a:noFill/>
          <a:ln w="9525">
            <a:solidFill>
              <a:srgbClr val="C9C0A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365760" y="4864608"/>
            <a:ext cx="68580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6B6B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Implementing WRAP in a Low-Barrier Shelter Work Bed Program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8229600" y="4864608"/>
            <a:ext cx="54864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365760" y="438912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kern="0" spc="400" dirty="0">
                <a:solidFill>
                  <a:srgbClr val="C97B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OUR SETTING  ·  02</a:t>
            </a:r>
            <a:endParaRPr lang="en-US" sz="1000" dirty="0"/>
          </a:p>
        </p:txBody>
      </p:sp>
      <p:sp>
        <p:nvSpPr>
          <p:cNvPr id="7" name="Text 5"/>
          <p:cNvSpPr/>
          <p:nvPr/>
        </p:nvSpPr>
        <p:spPr>
          <a:xfrm>
            <a:off x="365760" y="685800"/>
            <a:ext cx="84124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2E3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work bed program model</a:t>
            </a:r>
            <a:endParaRPr lang="en-US" sz="2800" dirty="0"/>
          </a:p>
        </p:txBody>
      </p:sp>
      <p:sp>
        <p:nvSpPr>
          <p:cNvPr id="8" name="Text 6"/>
          <p:cNvSpPr/>
          <p:nvPr/>
        </p:nvSpPr>
        <p:spPr>
          <a:xfrm>
            <a:off x="365760" y="1280160"/>
            <a:ext cx="8412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i="1" dirty="0">
                <a:solidFill>
                  <a:srgbClr val="6B6B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reserved bed paired with a paid work commitment — stability, income, and structure together.</a:t>
            </a:r>
            <a:endParaRPr lang="en-US" sz="1300" dirty="0"/>
          </a:p>
        </p:txBody>
      </p:sp>
      <p:sp>
        <p:nvSpPr>
          <p:cNvPr id="9" name="Shape 7"/>
          <p:cNvSpPr/>
          <p:nvPr/>
        </p:nvSpPr>
        <p:spPr>
          <a:xfrm>
            <a:off x="365760" y="1828800"/>
            <a:ext cx="2743200" cy="2743200"/>
          </a:xfrm>
          <a:prstGeom prst="rect">
            <a:avLst/>
          </a:prstGeom>
          <a:solidFill>
            <a:srgbClr val="FBF6EA"/>
          </a:solidFill>
          <a:ln w="6350">
            <a:solidFill>
              <a:srgbClr val="C9C0A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Shape 8"/>
          <p:cNvSpPr/>
          <p:nvPr/>
        </p:nvSpPr>
        <p:spPr>
          <a:xfrm>
            <a:off x="365760" y="1828800"/>
            <a:ext cx="2743200" cy="109728"/>
          </a:xfrm>
          <a:prstGeom prst="rect">
            <a:avLst/>
          </a:prstGeom>
          <a:solidFill>
            <a:srgbClr val="5E7257"/>
          </a:solidFill>
          <a:ln w="12700">
            <a:solidFill>
              <a:srgbClr val="5E725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548640" y="2103120"/>
            <a:ext cx="23774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2E3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Who it serves</a:t>
            </a:r>
            <a:endParaRPr lang="en-US" sz="1500" dirty="0"/>
          </a:p>
        </p:txBody>
      </p:sp>
      <p:sp>
        <p:nvSpPr>
          <p:cNvPr id="12" name="Text 10"/>
          <p:cNvSpPr/>
          <p:nvPr/>
        </p:nvSpPr>
        <p:spPr>
          <a:xfrm>
            <a:off x="548640" y="2514600"/>
            <a:ext cx="237744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6B6B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Adults experiencing homelessness who want to work but need shelter stability while they do.</a:t>
            </a:r>
            <a:endParaRPr lang="en-US" sz="1200" dirty="0"/>
          </a:p>
        </p:txBody>
      </p:sp>
      <p:sp>
        <p:nvSpPr>
          <p:cNvPr id="13" name="Shape 11"/>
          <p:cNvSpPr/>
          <p:nvPr/>
        </p:nvSpPr>
        <p:spPr>
          <a:xfrm>
            <a:off x="3227832" y="1828800"/>
            <a:ext cx="2743200" cy="2743200"/>
          </a:xfrm>
          <a:prstGeom prst="rect">
            <a:avLst/>
          </a:prstGeom>
          <a:solidFill>
            <a:srgbClr val="FBF6EA"/>
          </a:solidFill>
          <a:ln w="6350">
            <a:solidFill>
              <a:srgbClr val="C9C0A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4" name="Shape 12"/>
          <p:cNvSpPr/>
          <p:nvPr/>
        </p:nvSpPr>
        <p:spPr>
          <a:xfrm>
            <a:off x="3227832" y="1828800"/>
            <a:ext cx="2743200" cy="109728"/>
          </a:xfrm>
          <a:prstGeom prst="rect">
            <a:avLst/>
          </a:prstGeom>
          <a:solidFill>
            <a:srgbClr val="C97B5F"/>
          </a:solidFill>
          <a:ln w="12700">
            <a:solidFill>
              <a:srgbClr val="C97B5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" name="Text 13"/>
          <p:cNvSpPr/>
          <p:nvPr/>
        </p:nvSpPr>
        <p:spPr>
          <a:xfrm>
            <a:off x="3410712" y="2103120"/>
            <a:ext cx="23774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2E3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residents get</a:t>
            </a:r>
            <a:endParaRPr lang="en-US" sz="1500" dirty="0"/>
          </a:p>
        </p:txBody>
      </p:sp>
      <p:sp>
        <p:nvSpPr>
          <p:cNvPr id="16" name="Text 14"/>
          <p:cNvSpPr/>
          <p:nvPr/>
        </p:nvSpPr>
        <p:spPr>
          <a:xfrm>
            <a:off x="3410712" y="2514600"/>
            <a:ext cx="237744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6B6B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reserved bed, flexible curfew tied to work schedules, case management, and supportive peers.</a:t>
            </a:r>
            <a:endParaRPr lang="en-US" sz="1200" dirty="0"/>
          </a:p>
        </p:txBody>
      </p:sp>
      <p:sp>
        <p:nvSpPr>
          <p:cNvPr id="17" name="Shape 15"/>
          <p:cNvSpPr/>
          <p:nvPr/>
        </p:nvSpPr>
        <p:spPr>
          <a:xfrm>
            <a:off x="6089904" y="1828800"/>
            <a:ext cx="2743200" cy="2743200"/>
          </a:xfrm>
          <a:prstGeom prst="rect">
            <a:avLst/>
          </a:prstGeom>
          <a:solidFill>
            <a:srgbClr val="FBF6EA"/>
          </a:solidFill>
          <a:ln w="6350">
            <a:solidFill>
              <a:srgbClr val="C9C0A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8" name="Shape 16"/>
          <p:cNvSpPr/>
          <p:nvPr/>
        </p:nvSpPr>
        <p:spPr>
          <a:xfrm>
            <a:off x="6089904" y="1828800"/>
            <a:ext cx="2743200" cy="109728"/>
          </a:xfrm>
          <a:prstGeom prst="rect">
            <a:avLst/>
          </a:prstGeom>
          <a:solidFill>
            <a:srgbClr val="5E7257"/>
          </a:solidFill>
          <a:ln w="12700">
            <a:solidFill>
              <a:srgbClr val="5E725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9" name="Text 17"/>
          <p:cNvSpPr/>
          <p:nvPr/>
        </p:nvSpPr>
        <p:spPr>
          <a:xfrm>
            <a:off x="6272784" y="2103120"/>
            <a:ext cx="23774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2E3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we ask</a:t>
            </a:r>
            <a:endParaRPr lang="en-US" sz="1500" dirty="0"/>
          </a:p>
        </p:txBody>
      </p:sp>
      <p:sp>
        <p:nvSpPr>
          <p:cNvPr id="20" name="Text 18"/>
          <p:cNvSpPr/>
          <p:nvPr/>
        </p:nvSpPr>
        <p:spPr>
          <a:xfrm>
            <a:off x="6272784" y="2514600"/>
            <a:ext cx="237744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6B6B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Active engagement in work, a wellness plan of their choosing, and respect for shared space.</a:t>
            </a:r>
            <a:endParaRPr lang="en-US" sz="1200" dirty="0"/>
          </a:p>
        </p:txBody>
      </p:sp>
      <p:sp>
        <p:nvSpPr>
          <p:cNvPr id="21" name="Text 19"/>
          <p:cNvSpPr/>
          <p:nvPr/>
        </p:nvSpPr>
        <p:spPr>
          <a:xfrm>
            <a:off x="8046720" y="4864608"/>
            <a:ext cx="73152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B6B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07 / 17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5EFE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" y="320040"/>
            <a:ext cx="411480" cy="54864"/>
          </a:xfrm>
          <a:prstGeom prst="rect">
            <a:avLst/>
          </a:prstGeom>
          <a:solidFill>
            <a:srgbClr val="C97B5F"/>
          </a:solidFill>
          <a:ln w="12700">
            <a:solidFill>
              <a:srgbClr val="C97B5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365760" y="4846320"/>
            <a:ext cx="8412480" cy="0"/>
          </a:xfrm>
          <a:prstGeom prst="line">
            <a:avLst/>
          </a:prstGeom>
          <a:noFill/>
          <a:ln w="9525">
            <a:solidFill>
              <a:srgbClr val="C9C0A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365760" y="4864608"/>
            <a:ext cx="68580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6B6B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Implementing WRAP in a Low-Barrier Shelter Work Bed Program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8229600" y="4864608"/>
            <a:ext cx="54864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365760" y="438912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kern="0" spc="400" dirty="0">
                <a:solidFill>
                  <a:srgbClr val="C97B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OUR SETTING  ·  03</a:t>
            </a:r>
            <a:endParaRPr lang="en-US" sz="1000" dirty="0"/>
          </a:p>
        </p:txBody>
      </p:sp>
      <p:sp>
        <p:nvSpPr>
          <p:cNvPr id="7" name="Text 5"/>
          <p:cNvSpPr/>
          <p:nvPr/>
        </p:nvSpPr>
        <p:spPr>
          <a:xfrm>
            <a:off x="365760" y="685800"/>
            <a:ext cx="84124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2E3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Why WRAP and work beds belong together</a:t>
            </a:r>
            <a:endParaRPr lang="en-US" sz="2800" dirty="0"/>
          </a:p>
        </p:txBody>
      </p:sp>
      <p:sp>
        <p:nvSpPr>
          <p:cNvPr id="8" name="Text 6"/>
          <p:cNvSpPr/>
          <p:nvPr/>
        </p:nvSpPr>
        <p:spPr>
          <a:xfrm>
            <a:off x="365760" y="1280160"/>
            <a:ext cx="8412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i="1" dirty="0">
                <a:solidFill>
                  <a:srgbClr val="6B6B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structure of a job, the safety of a bed, and a plan that travels with you.</a:t>
            </a:r>
            <a:endParaRPr lang="en-US" sz="1300" dirty="0"/>
          </a:p>
        </p:txBody>
      </p:sp>
      <p:sp>
        <p:nvSpPr>
          <p:cNvPr id="9" name="Shape 7"/>
          <p:cNvSpPr/>
          <p:nvPr/>
        </p:nvSpPr>
        <p:spPr>
          <a:xfrm>
            <a:off x="365760" y="1874520"/>
            <a:ext cx="4023360" cy="1280160"/>
          </a:xfrm>
          <a:prstGeom prst="rect">
            <a:avLst/>
          </a:prstGeom>
          <a:solidFill>
            <a:srgbClr val="FBF6EA"/>
          </a:solidFill>
          <a:ln w="6350">
            <a:solidFill>
              <a:srgbClr val="C9C0A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Shape 8"/>
          <p:cNvSpPr/>
          <p:nvPr/>
        </p:nvSpPr>
        <p:spPr>
          <a:xfrm>
            <a:off x="548640" y="2057400"/>
            <a:ext cx="457200" cy="457200"/>
          </a:xfrm>
          <a:prstGeom prst="ellipse">
            <a:avLst/>
          </a:prstGeom>
          <a:solidFill>
            <a:srgbClr val="C7D2BD"/>
          </a:solidFill>
          <a:ln w="12700">
            <a:solidFill>
              <a:srgbClr val="C7D2B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548640" y="2057400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5E725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</a:t>
            </a:r>
            <a:endParaRPr lang="en-US" sz="1800" dirty="0"/>
          </a:p>
        </p:txBody>
      </p:sp>
      <p:sp>
        <p:nvSpPr>
          <p:cNvPr id="12" name="Text 10"/>
          <p:cNvSpPr/>
          <p:nvPr/>
        </p:nvSpPr>
        <p:spPr>
          <a:xfrm>
            <a:off x="1143000" y="2039112"/>
            <a:ext cx="31089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2E3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Predictable schedules</a:t>
            </a:r>
            <a:endParaRPr lang="en-US" sz="1400" dirty="0"/>
          </a:p>
        </p:txBody>
      </p:sp>
      <p:sp>
        <p:nvSpPr>
          <p:cNvPr id="13" name="Text 11"/>
          <p:cNvSpPr/>
          <p:nvPr/>
        </p:nvSpPr>
        <p:spPr>
          <a:xfrm>
            <a:off x="1143000" y="2377440"/>
            <a:ext cx="310896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6B6B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Work beds create the consistent weekly window WRAP groups require (2 hrs × 8–12 weeks).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4572000" y="1874520"/>
            <a:ext cx="4023360" cy="1280160"/>
          </a:xfrm>
          <a:prstGeom prst="rect">
            <a:avLst/>
          </a:prstGeom>
          <a:solidFill>
            <a:srgbClr val="FBF6EA"/>
          </a:solidFill>
          <a:ln w="6350">
            <a:solidFill>
              <a:srgbClr val="C9C0A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" name="Shape 13"/>
          <p:cNvSpPr/>
          <p:nvPr/>
        </p:nvSpPr>
        <p:spPr>
          <a:xfrm>
            <a:off x="4754880" y="2057400"/>
            <a:ext cx="457200" cy="457200"/>
          </a:xfrm>
          <a:prstGeom prst="ellipse">
            <a:avLst/>
          </a:prstGeom>
          <a:solidFill>
            <a:srgbClr val="C7D2BD"/>
          </a:solidFill>
          <a:ln w="12700">
            <a:solidFill>
              <a:srgbClr val="C7D2B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6" name="Text 14"/>
          <p:cNvSpPr/>
          <p:nvPr/>
        </p:nvSpPr>
        <p:spPr>
          <a:xfrm>
            <a:off x="4754880" y="2057400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5E725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</a:t>
            </a:r>
            <a:endParaRPr lang="en-US" sz="1800" dirty="0"/>
          </a:p>
        </p:txBody>
      </p:sp>
      <p:sp>
        <p:nvSpPr>
          <p:cNvPr id="17" name="Text 15"/>
          <p:cNvSpPr/>
          <p:nvPr/>
        </p:nvSpPr>
        <p:spPr>
          <a:xfrm>
            <a:off x="5349240" y="2039112"/>
            <a:ext cx="31089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2E3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Trauma-aware peers</a:t>
            </a:r>
            <a:endParaRPr lang="en-US" sz="1400" dirty="0"/>
          </a:p>
        </p:txBody>
      </p:sp>
      <p:sp>
        <p:nvSpPr>
          <p:cNvPr id="18" name="Text 16"/>
          <p:cNvSpPr/>
          <p:nvPr/>
        </p:nvSpPr>
        <p:spPr>
          <a:xfrm>
            <a:off x="5349240" y="2377440"/>
            <a:ext cx="310896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6B6B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Peer co-facilitators model recovery for residents juggling work, housing, and health.</a:t>
            </a:r>
            <a:endParaRPr lang="en-US" sz="1100" dirty="0"/>
          </a:p>
        </p:txBody>
      </p:sp>
      <p:sp>
        <p:nvSpPr>
          <p:cNvPr id="19" name="Shape 17"/>
          <p:cNvSpPr/>
          <p:nvPr/>
        </p:nvSpPr>
        <p:spPr>
          <a:xfrm>
            <a:off x="365760" y="3291840"/>
            <a:ext cx="4023360" cy="1280160"/>
          </a:xfrm>
          <a:prstGeom prst="rect">
            <a:avLst/>
          </a:prstGeom>
          <a:solidFill>
            <a:srgbClr val="FBF6EA"/>
          </a:solidFill>
          <a:ln w="6350">
            <a:solidFill>
              <a:srgbClr val="C9C0A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0" name="Shape 18"/>
          <p:cNvSpPr/>
          <p:nvPr/>
        </p:nvSpPr>
        <p:spPr>
          <a:xfrm>
            <a:off x="548640" y="3474720"/>
            <a:ext cx="457200" cy="457200"/>
          </a:xfrm>
          <a:prstGeom prst="ellipse">
            <a:avLst/>
          </a:prstGeom>
          <a:solidFill>
            <a:srgbClr val="C7D2BD"/>
          </a:solidFill>
          <a:ln w="12700">
            <a:solidFill>
              <a:srgbClr val="C7D2B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1" name="Text 19"/>
          <p:cNvSpPr/>
          <p:nvPr/>
        </p:nvSpPr>
        <p:spPr>
          <a:xfrm>
            <a:off x="548640" y="3474720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5E725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</a:t>
            </a:r>
            <a:endParaRPr lang="en-US" sz="1800" dirty="0"/>
          </a:p>
        </p:txBody>
      </p:sp>
      <p:sp>
        <p:nvSpPr>
          <p:cNvPr id="22" name="Text 20"/>
          <p:cNvSpPr/>
          <p:nvPr/>
        </p:nvSpPr>
        <p:spPr>
          <a:xfrm>
            <a:off x="1143000" y="3456432"/>
            <a:ext cx="31089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2E3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Portable wellness plan</a:t>
            </a:r>
            <a:endParaRPr lang="en-US" sz="1400" dirty="0"/>
          </a:p>
        </p:txBody>
      </p:sp>
      <p:sp>
        <p:nvSpPr>
          <p:cNvPr id="23" name="Text 21"/>
          <p:cNvSpPr/>
          <p:nvPr/>
        </p:nvSpPr>
        <p:spPr>
          <a:xfrm>
            <a:off x="1143000" y="3794760"/>
            <a:ext cx="310896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6B6B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Residents leave shelter with a written, owned plan they can use in housing and on the job.</a:t>
            </a:r>
            <a:endParaRPr lang="en-US" sz="1100" dirty="0"/>
          </a:p>
        </p:txBody>
      </p:sp>
      <p:sp>
        <p:nvSpPr>
          <p:cNvPr id="24" name="Shape 22"/>
          <p:cNvSpPr/>
          <p:nvPr/>
        </p:nvSpPr>
        <p:spPr>
          <a:xfrm>
            <a:off x="4572000" y="3291840"/>
            <a:ext cx="4023360" cy="1280160"/>
          </a:xfrm>
          <a:prstGeom prst="rect">
            <a:avLst/>
          </a:prstGeom>
          <a:solidFill>
            <a:srgbClr val="FBF6EA"/>
          </a:solidFill>
          <a:ln w="6350">
            <a:solidFill>
              <a:srgbClr val="C9C0A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5" name="Shape 23"/>
          <p:cNvSpPr/>
          <p:nvPr/>
        </p:nvSpPr>
        <p:spPr>
          <a:xfrm>
            <a:off x="4754880" y="3474720"/>
            <a:ext cx="457200" cy="457200"/>
          </a:xfrm>
          <a:prstGeom prst="ellipse">
            <a:avLst/>
          </a:prstGeom>
          <a:solidFill>
            <a:srgbClr val="C7D2BD"/>
          </a:solidFill>
          <a:ln w="12700">
            <a:solidFill>
              <a:srgbClr val="C7D2B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6" name="Text 24"/>
          <p:cNvSpPr/>
          <p:nvPr/>
        </p:nvSpPr>
        <p:spPr>
          <a:xfrm>
            <a:off x="4754880" y="3474720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5E725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</a:t>
            </a:r>
            <a:endParaRPr lang="en-US" sz="1800" dirty="0"/>
          </a:p>
        </p:txBody>
      </p:sp>
      <p:sp>
        <p:nvSpPr>
          <p:cNvPr id="27" name="Text 25"/>
          <p:cNvSpPr/>
          <p:nvPr/>
        </p:nvSpPr>
        <p:spPr>
          <a:xfrm>
            <a:off x="5349240" y="3456432"/>
            <a:ext cx="31089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2E3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Aligned values</a:t>
            </a:r>
            <a:endParaRPr lang="en-US" sz="1400" dirty="0"/>
          </a:p>
        </p:txBody>
      </p:sp>
      <p:sp>
        <p:nvSpPr>
          <p:cNvPr id="28" name="Text 26"/>
          <p:cNvSpPr/>
          <p:nvPr/>
        </p:nvSpPr>
        <p:spPr>
          <a:xfrm>
            <a:off x="5349240" y="3794760"/>
            <a:ext cx="310896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6B6B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Voluntary, strengths-based, harm-reduction friendly — same posture as low-barrier shelter.</a:t>
            </a:r>
            <a:endParaRPr lang="en-US" sz="1100" dirty="0"/>
          </a:p>
        </p:txBody>
      </p:sp>
      <p:sp>
        <p:nvSpPr>
          <p:cNvPr id="29" name="Text 27"/>
          <p:cNvSpPr/>
          <p:nvPr/>
        </p:nvSpPr>
        <p:spPr>
          <a:xfrm>
            <a:off x="8046720" y="4864608"/>
            <a:ext cx="73152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B6B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08 / 17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5EFE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" y="320040"/>
            <a:ext cx="411480" cy="54864"/>
          </a:xfrm>
          <a:prstGeom prst="rect">
            <a:avLst/>
          </a:prstGeom>
          <a:solidFill>
            <a:srgbClr val="C97B5F"/>
          </a:solidFill>
          <a:ln w="12700">
            <a:solidFill>
              <a:srgbClr val="C97B5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365760" y="4846320"/>
            <a:ext cx="8412480" cy="0"/>
          </a:xfrm>
          <a:prstGeom prst="line">
            <a:avLst/>
          </a:prstGeom>
          <a:noFill/>
          <a:ln w="9525">
            <a:solidFill>
              <a:srgbClr val="C9C0A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365760" y="4864608"/>
            <a:ext cx="68580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6B6B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Implementing WRAP in a Low-Barrier Shelter Work Bed Program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8229600" y="4864608"/>
            <a:ext cx="54864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365760" y="438912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kern="0" spc="400" dirty="0">
                <a:solidFill>
                  <a:srgbClr val="C97B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ROADMAP  ·  OVERVIEW</a:t>
            </a:r>
            <a:endParaRPr lang="en-US" sz="1000" dirty="0"/>
          </a:p>
        </p:txBody>
      </p:sp>
      <p:sp>
        <p:nvSpPr>
          <p:cNvPr id="7" name="Text 5"/>
          <p:cNvSpPr/>
          <p:nvPr/>
        </p:nvSpPr>
        <p:spPr>
          <a:xfrm>
            <a:off x="365760" y="685800"/>
            <a:ext cx="84124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2E3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Five phases from buy-in to delivery</a:t>
            </a:r>
            <a:endParaRPr lang="en-US" sz="2800" dirty="0"/>
          </a:p>
        </p:txBody>
      </p:sp>
      <p:sp>
        <p:nvSpPr>
          <p:cNvPr id="8" name="Text 6"/>
          <p:cNvSpPr/>
          <p:nvPr/>
        </p:nvSpPr>
        <p:spPr>
          <a:xfrm>
            <a:off x="365760" y="1280160"/>
            <a:ext cx="8412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i="1" dirty="0">
                <a:solidFill>
                  <a:srgbClr val="6B6B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Sequence matters. Skipping ahead is the #1 source of low-fidelity WRAP groups.</a:t>
            </a:r>
            <a:endParaRPr lang="en-US" sz="1300" dirty="0"/>
          </a:p>
        </p:txBody>
      </p:sp>
      <p:sp>
        <p:nvSpPr>
          <p:cNvPr id="9" name="Shape 7"/>
          <p:cNvSpPr/>
          <p:nvPr/>
        </p:nvSpPr>
        <p:spPr>
          <a:xfrm>
            <a:off x="914400" y="3017520"/>
            <a:ext cx="7315200" cy="0"/>
          </a:xfrm>
          <a:prstGeom prst="line">
            <a:avLst/>
          </a:prstGeom>
          <a:noFill/>
          <a:ln w="38100">
            <a:solidFill>
              <a:srgbClr val="C7D2B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Shape 8"/>
          <p:cNvSpPr/>
          <p:nvPr/>
        </p:nvSpPr>
        <p:spPr>
          <a:xfrm>
            <a:off x="640080" y="2743200"/>
            <a:ext cx="548640" cy="548640"/>
          </a:xfrm>
          <a:prstGeom prst="ellipse">
            <a:avLst/>
          </a:prstGeom>
          <a:solidFill>
            <a:srgbClr val="C97B5F"/>
          </a:solidFill>
          <a:ln w="12700">
            <a:solidFill>
              <a:srgbClr val="C97B5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640080" y="2761488"/>
            <a:ext cx="5486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2000" dirty="0"/>
          </a:p>
        </p:txBody>
      </p:sp>
      <p:sp>
        <p:nvSpPr>
          <p:cNvPr id="12" name="Text 10"/>
          <p:cNvSpPr/>
          <p:nvPr/>
        </p:nvSpPr>
        <p:spPr>
          <a:xfrm>
            <a:off x="137160" y="3429000"/>
            <a:ext cx="15544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2E3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Buy-in</a:t>
            </a:r>
            <a:endParaRPr lang="en-US" sz="1400" dirty="0"/>
          </a:p>
        </p:txBody>
      </p:sp>
      <p:sp>
        <p:nvSpPr>
          <p:cNvPr id="13" name="Text 11"/>
          <p:cNvSpPr/>
          <p:nvPr/>
        </p:nvSpPr>
        <p:spPr>
          <a:xfrm>
            <a:off x="45720" y="3794760"/>
            <a:ext cx="17373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6B6B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Leadership &amp; staff alignment</a:t>
            </a:r>
            <a:endParaRPr lang="en-US" sz="1000" dirty="0"/>
          </a:p>
        </p:txBody>
      </p:sp>
      <p:sp>
        <p:nvSpPr>
          <p:cNvPr id="14" name="Shape 12"/>
          <p:cNvSpPr/>
          <p:nvPr/>
        </p:nvSpPr>
        <p:spPr>
          <a:xfrm>
            <a:off x="2468880" y="2743200"/>
            <a:ext cx="548640" cy="548640"/>
          </a:xfrm>
          <a:prstGeom prst="ellipse">
            <a:avLst/>
          </a:prstGeom>
          <a:solidFill>
            <a:srgbClr val="5E7257"/>
          </a:solidFill>
          <a:ln w="12700">
            <a:solidFill>
              <a:srgbClr val="5E725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" name="Text 13"/>
          <p:cNvSpPr/>
          <p:nvPr/>
        </p:nvSpPr>
        <p:spPr>
          <a:xfrm>
            <a:off x="2468880" y="2761488"/>
            <a:ext cx="5486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2000" dirty="0"/>
          </a:p>
        </p:txBody>
      </p:sp>
      <p:sp>
        <p:nvSpPr>
          <p:cNvPr id="16" name="Text 14"/>
          <p:cNvSpPr/>
          <p:nvPr/>
        </p:nvSpPr>
        <p:spPr>
          <a:xfrm>
            <a:off x="1965960" y="3429000"/>
            <a:ext cx="15544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2E3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Train</a:t>
            </a:r>
            <a:endParaRPr lang="en-US" sz="1400" dirty="0"/>
          </a:p>
        </p:txBody>
      </p:sp>
      <p:sp>
        <p:nvSpPr>
          <p:cNvPr id="17" name="Text 15"/>
          <p:cNvSpPr/>
          <p:nvPr/>
        </p:nvSpPr>
        <p:spPr>
          <a:xfrm>
            <a:off x="1874520" y="3794760"/>
            <a:ext cx="17373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6B6B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Certify peer facilitators (AHP)</a:t>
            </a:r>
            <a:endParaRPr lang="en-US" sz="1000" dirty="0"/>
          </a:p>
        </p:txBody>
      </p:sp>
      <p:sp>
        <p:nvSpPr>
          <p:cNvPr id="18" name="Shape 16"/>
          <p:cNvSpPr/>
          <p:nvPr/>
        </p:nvSpPr>
        <p:spPr>
          <a:xfrm>
            <a:off x="4297680" y="2743200"/>
            <a:ext cx="548640" cy="548640"/>
          </a:xfrm>
          <a:prstGeom prst="ellipse">
            <a:avLst/>
          </a:prstGeom>
          <a:solidFill>
            <a:srgbClr val="5E7257"/>
          </a:solidFill>
          <a:ln w="12700">
            <a:solidFill>
              <a:srgbClr val="5E725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9" name="Text 17"/>
          <p:cNvSpPr/>
          <p:nvPr/>
        </p:nvSpPr>
        <p:spPr>
          <a:xfrm>
            <a:off x="4297680" y="2761488"/>
            <a:ext cx="5486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2000" dirty="0"/>
          </a:p>
        </p:txBody>
      </p:sp>
      <p:sp>
        <p:nvSpPr>
          <p:cNvPr id="20" name="Text 18"/>
          <p:cNvSpPr/>
          <p:nvPr/>
        </p:nvSpPr>
        <p:spPr>
          <a:xfrm>
            <a:off x="3794760" y="3429000"/>
            <a:ext cx="15544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2E3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Adapt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3703320" y="3794760"/>
            <a:ext cx="17373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6B6B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Trauma-informed shelter fit</a:t>
            </a:r>
            <a:endParaRPr lang="en-US" sz="1000" dirty="0"/>
          </a:p>
        </p:txBody>
      </p:sp>
      <p:sp>
        <p:nvSpPr>
          <p:cNvPr id="22" name="Shape 20"/>
          <p:cNvSpPr/>
          <p:nvPr/>
        </p:nvSpPr>
        <p:spPr>
          <a:xfrm>
            <a:off x="6126480" y="2743200"/>
            <a:ext cx="548640" cy="548640"/>
          </a:xfrm>
          <a:prstGeom prst="ellipse">
            <a:avLst/>
          </a:prstGeom>
          <a:solidFill>
            <a:srgbClr val="5E7257"/>
          </a:solidFill>
          <a:ln w="12700">
            <a:solidFill>
              <a:srgbClr val="5E725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3" name="Text 21"/>
          <p:cNvSpPr/>
          <p:nvPr/>
        </p:nvSpPr>
        <p:spPr>
          <a:xfrm>
            <a:off x="6126480" y="2761488"/>
            <a:ext cx="5486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2000" dirty="0"/>
          </a:p>
        </p:txBody>
      </p:sp>
      <p:sp>
        <p:nvSpPr>
          <p:cNvPr id="24" name="Text 22"/>
          <p:cNvSpPr/>
          <p:nvPr/>
        </p:nvSpPr>
        <p:spPr>
          <a:xfrm>
            <a:off x="5623560" y="3429000"/>
            <a:ext cx="15544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2E3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Pilot</a:t>
            </a:r>
            <a:endParaRPr lang="en-US" sz="1400" dirty="0"/>
          </a:p>
        </p:txBody>
      </p:sp>
      <p:sp>
        <p:nvSpPr>
          <p:cNvPr id="25" name="Text 23"/>
          <p:cNvSpPr/>
          <p:nvPr/>
        </p:nvSpPr>
        <p:spPr>
          <a:xfrm>
            <a:off x="5532120" y="3794760"/>
            <a:ext cx="17373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6B6B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First cohort + case management</a:t>
            </a:r>
            <a:endParaRPr lang="en-US" sz="1000" dirty="0"/>
          </a:p>
        </p:txBody>
      </p:sp>
      <p:sp>
        <p:nvSpPr>
          <p:cNvPr id="26" name="Shape 24"/>
          <p:cNvSpPr/>
          <p:nvPr/>
        </p:nvSpPr>
        <p:spPr>
          <a:xfrm>
            <a:off x="7955280" y="2743200"/>
            <a:ext cx="548640" cy="548640"/>
          </a:xfrm>
          <a:prstGeom prst="ellipse">
            <a:avLst/>
          </a:prstGeom>
          <a:solidFill>
            <a:srgbClr val="5E7257"/>
          </a:solidFill>
          <a:ln w="12700">
            <a:solidFill>
              <a:srgbClr val="5E725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7" name="Text 25"/>
          <p:cNvSpPr/>
          <p:nvPr/>
        </p:nvSpPr>
        <p:spPr>
          <a:xfrm>
            <a:off x="7955280" y="2761488"/>
            <a:ext cx="5486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</a:t>
            </a:r>
            <a:endParaRPr lang="en-US" sz="2000" dirty="0"/>
          </a:p>
        </p:txBody>
      </p:sp>
      <p:sp>
        <p:nvSpPr>
          <p:cNvPr id="28" name="Text 26"/>
          <p:cNvSpPr/>
          <p:nvPr/>
        </p:nvSpPr>
        <p:spPr>
          <a:xfrm>
            <a:off x="7452360" y="3429000"/>
            <a:ext cx="15544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2E3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Sustain</a:t>
            </a:r>
            <a:endParaRPr lang="en-US" sz="1400" dirty="0"/>
          </a:p>
        </p:txBody>
      </p:sp>
      <p:sp>
        <p:nvSpPr>
          <p:cNvPr id="29" name="Text 27"/>
          <p:cNvSpPr/>
          <p:nvPr/>
        </p:nvSpPr>
        <p:spPr>
          <a:xfrm>
            <a:off x="7360920" y="3794760"/>
            <a:ext cx="17373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6B6B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Refreshers, data, expansion</a:t>
            </a:r>
            <a:endParaRPr lang="en-US" sz="1000" dirty="0"/>
          </a:p>
        </p:txBody>
      </p:sp>
      <p:sp>
        <p:nvSpPr>
          <p:cNvPr id="30" name="Text 28"/>
          <p:cNvSpPr/>
          <p:nvPr/>
        </p:nvSpPr>
        <p:spPr>
          <a:xfrm>
            <a:off x="8046720" y="4864608"/>
            <a:ext cx="73152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B6B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09 / 17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2531</Words>
  <Application>Microsoft Office PowerPoint</Application>
  <PresentationFormat>On-screen Show (16:9)</PresentationFormat>
  <Paragraphs>337</Paragraphs>
  <Slides>17</Slides>
  <Notes>17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0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WRAP of DC</dc:creator>
  <cp:lastModifiedBy>WRAP of DC</cp:lastModifiedBy>
  <cp:revision>1</cp:revision>
  <dcterms:created xsi:type="dcterms:W3CDTF">2026-06-08T18:17:45Z</dcterms:created>
  <dcterms:modified xsi:type="dcterms:W3CDTF">2026-06-08T18:28:20Z</dcterms:modified>
</cp:coreProperties>
</file>