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0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and framing.
• Today: what WRAP is, what the evidence says, and why it fits a low-barrier shelter.
• WRAP is not a clinical treatment — it is a self-management tool each woman writes for herself.
• Ask staff and partners to listen for where this could plug into what we already 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Map WRAP onto SAMHSA's six trauma-informed principles — this answers 'is it safe for our population'.
• Safety: she names her own warning signs, so we respond earlier and with less force.
• Trustworthiness and transparency: nothing hidden; she writes and holds the document.
• Peer support: this is not an add-on to WRAP, it is the delivery mechanism.
• Collaboration and mutuality: flattens the power gap between staff and resident.
• Empowerment, voice and choice: the entire premise is her choice.
• Cultural, historical and gender responsiveness: the plan is written in her own words and context.
• Bottom line: WRAP doesn't just tolerate trauma-informed practice, it operationalizes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 it back to the woman herself.
• She arrives with something of her own — often the first document in the system she controls.
• Language for the hard days: 'I'm seeing my early warning signs' is easier to say than asking for help cold.
• Crisis planning done in advance, while calm, instead of negotiated mid-escalation.
• Connection: the group itself reduces isolation, which matters as much as the workbook.
• Continuity: the plan survives discharge, so progress isn't erased when she leaves.
• Keep expectations honest — this is not a cure, and not every woman will engage.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operational case — this is what leadership and partners will weigh.
• Better de-escalation: staff act on her stated preferences instead of guessing under pressure.
• Fewer power struggles: the plan is her instruction, so we're enforcing her choices, not ours.
• Shared language across shifts and across agencies — a common vocabulary for handoffs.
• Warmer referrals: the plan gives partners real information she has consented to share.
• Staff morale: peer facilitation adds capacity and gives staff something constructive to offer.
• Be honest that this takes staff time to set up and protect.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realistic sequence — roughly six to nine months to a steady group.
• Phase 1: build the base. Leadership buy-in, a budget line, a quiet consistent room, and identify potential facilitators including former residents.
• Phase 2: train. Send two people to certified WRAP facilitator training; brief all staff so they understand and support the group.
• Phase 3: pilot one 8-week cycle. Open drop-in attendance, no attendance requirements, gather feedback each week.
• Phase 4: sustain. Review what worked, embed the plan into intake and handoffs with consent, run continuous cycles.
• Flag the real risks: facilitator turnover and protected time. Both need a plan on day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accountability and a clear ask.
• Track simple things: attendance and completion, plans completed, self-reported hope and wellness before and after, crisis incidents and use of restrictive responses, and staff feedback.
• Protect fidelity while measuring — do not turn the group into a data collection exercise.
• The ask: approve a pilot, fund facilitator training for two people, and commit a room and a weekly time slot.
• Invite partners to co-refer and to sit in on an information session.
• Final line: this is a small, evidence-backed investment that gives women something they can carry out our door — and gives staff a better way to respond when things get hard.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context before introducing the tool.
• Low-barrier means we accept people as they are — active substance use, untreated mental illness, no sobriety or program requirements.
• That is the right ethical choice, and it means high acuity and short, unpredictable stays.
• Many residents carry complex trauma; traditional programming asks for commitment they cannot give today.
• The gap: we stabilize crises well, but offer little that a woman can carry out the door with her.
• WRAP is designed to close exactly that gap.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plain-language.
• Developed in 1997 by Mary Ellen Copeland with a group of people living with mental health challenges — built by peers, not clinicians.
• The woman writes it herself; she owns it and decides who sees it.
• Delivered as a facilitated peer group: two certified peer facilitators, about 2 to 2.5 hours weekly for 8 to 12 weeks.
• It is self-management, not therapy or a treatment plan — it complements clinical care, it does not replace it.
• Emphasize: no diagnosis required, no sobriety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five concepts are the spine of WRAP.
• Hope — recovery is possible; women who have been written off hear this first.
• Personal responsibility — she is in charge of her own wellness, which restores agency trauma took.
• Education — learning about her own patterns so choices are informed.
• Self-advocacy — getting her needs met in systems that often talk over her.
• Support — mutual, reciprocal relationships, not one-way service delivery.
• Note these map directly onto trauma-informed practice, which we'll come back 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six sections quickly — this is the concrete product.
• Wellness Toolbox: the running list of what helps her, from a shower to a phone call to medication.
• Daily Maintenance: what she does to stay well on an ordinary day.
• Triggers: external events and her planned response.
• Early Warning Signs: subtle internal shifts and what to do about them.
• When Things Are Breaking Down: she still has agency here — this is the section staff most often need.
• Crisis and Post-Crisis: who decides, who to call, what helps, what to avoid, and how she comes back.
• Stress that the last two sections are effectively her instructions to 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 slide.
• We've covered what WRAP is — now the evidence for why we'd invest in it.
• Short answer: it is one of the few recovery tools with a real trial behind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credibility slide — funders will care about this.
• SAMHSA designated WRAP an evidence-based practice in 2010, listing it on the National Registry of Evidence-Based Programs and Practices.
• The key study: Cook et al., Schizophrenia Bulletin, 2012 (published online 2011). 519 adults with severe and persistent mental illness across six Ohio communities.
• Randomized controlled trial: 8-week peer-led WRAP versus a wait-list control, with intent-to-treat analysis.
• Outcomes measured at end of treatment and again at six-month follow-up — the gains held.
• Caveat to state plainly: the evidence is for the facilitated peer group model. Handing someone a workbook is not the researched intervention.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 outcomes from the randomized trials, all measured against controls.
• Reduced psychiatric symptoms — the primary outcome, especially depression and anxiety, on the Brief Symptom Inventory.
• Increased hopefulness — Hope Scale total and the goal-directed subscale.
• Improved quality of life — WHO Quality of Life-BREF, environment subscale.
• Plus increased recovery, empowerment, and self-advocacy.
• The point to land: gains were still present at six-month follow-up, after the group ended. She kept the skill.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heart of the argument — spend time here.
• No prerequisites: no sobriety, no diagnosis, no medication compliance, no length-of-stay requirement. Nothing to disqualify a woman.
• Voluntary and self-paced: she can attend one session or eight, and nothing is lost by leaving.
• Harm-reduction compatible: her toolbox and triggers can include using, and the plan still works. We're not asking her to lie.
• Portable: the plan is hers and leaves with her — to the next shelter, to housing, to jail, to detox.
• Peer-delivered: credibility from someone who has been where she is, which lands differently than staff instruction.
• Low fixed cost: a room, two facilitators, and materials.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solidFill>
          <a:srgbClr val="FAF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1691640"/>
            <a:ext cx="484632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3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>
              <a:buNone/>
            </a:pPr>
            <a:endParaRPr lang="en-US" sz="33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AF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7C8F6F"/>
          </a:solidFill>
          <a:ln/>
        </p:spPr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>
              <a:buNone/>
            </a:pP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548640" y="969264"/>
            <a:ext cx="685800" cy="41148"/>
          </a:xfrm>
          <a:prstGeom prst="rect">
            <a:avLst/>
          </a:prstGeom>
          <a:solidFill>
            <a:srgbClr val="BE6E49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445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920240"/>
            <a:ext cx="4754880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3000" b="1" dirty="0">
                <a:solidFill>
                  <a:srgbClr val="FAF6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>
              <a:buNone/>
            </a:pPr>
            <a:endParaRPr lang="en-US" sz="30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414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sunlit community room with armchairs arranged in a circle, ready for a peer support group."/>
          <p:cNvPicPr>
            <a:picLocks noChangeAspect="1"/>
          </p:cNvPicPr>
          <p:nvPr/>
        </p:nvPicPr>
        <p:blipFill>
          <a:blip r:embed="rId3"/>
          <a:srcRect l="26296" r="26296"/>
          <a:stretch/>
        </p:blipFill>
        <p:spPr>
          <a:xfrm>
            <a:off x="5486400" y="0"/>
            <a:ext cx="3657600" cy="5143500"/>
          </a:xfrm>
          <a:prstGeom prst="rect">
            <a:avLst/>
          </a:prstGeom>
        </p:spPr>
      </p:pic>
      <p:sp>
        <p:nvSpPr>
          <p:cNvPr id="3" name="Left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" cy="5143500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8640" y="11430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BE6E4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EVIDENCE-BASED PRACTICE BRIEFING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1691640"/>
            <a:ext cx="4846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Wellness Recovery Action Plan (WRAP)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548640" y="315468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a peer-led, trauma-informed recovery tool can strengthen a low-barrier women's shelter</a:t>
            </a:r>
            <a:endParaRPr lang="en-US" sz="1300" dirty="0"/>
          </a:p>
        </p:txBody>
      </p:sp>
      <p:sp>
        <p:nvSpPr>
          <p:cNvPr id="7" name="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114800"/>
            <a:ext cx="914400" cy="36576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640" y="4279392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Prepared for shelter staff and community partners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Aligned with trauma-informed care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48640" y="1170432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SAMHSA's six principles of a trauma-informed approach — and how WRAP delivers each</a:t>
            </a:r>
            <a:endParaRPr lang="en-US" sz="1100" dirty="0"/>
          </a:p>
        </p:txBody>
      </p:sp>
      <p:sp>
        <p:nvSpPr>
          <p:cNvPr id="5" name="Table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536192"/>
            <a:ext cx="8046720" cy="438912"/>
          </a:xfrm>
          <a:prstGeom prst="rect">
            <a:avLst/>
          </a:prstGeom>
          <a:solidFill>
            <a:srgbClr val="F0E9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536192"/>
            <a:ext cx="45720" cy="438912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49808" y="1536192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Safety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520440" y="1536192"/>
            <a:ext cx="4937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She names her own early warning signs, so we can respond sooner and more gently.</a:t>
            </a:r>
            <a:endParaRPr lang="en-US" sz="1050" dirty="0"/>
          </a:p>
        </p:txBody>
      </p:sp>
      <p:sp>
        <p:nvSpPr>
          <p:cNvPr id="9" name="Table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039112"/>
            <a:ext cx="8046720" cy="43891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039112"/>
            <a:ext cx="45720" cy="438912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9808" y="2039112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Trustworthiness and transparency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520440" y="2039112"/>
            <a:ext cx="4937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Nothing is hidden — she writes the document and she holds it.</a:t>
            </a:r>
            <a:endParaRPr lang="en-US" sz="1050" dirty="0"/>
          </a:p>
        </p:txBody>
      </p:sp>
      <p:sp>
        <p:nvSpPr>
          <p:cNvPr id="13" name="Table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542032"/>
            <a:ext cx="8046720" cy="438912"/>
          </a:xfrm>
          <a:prstGeom prst="rect">
            <a:avLst/>
          </a:prstGeom>
          <a:solidFill>
            <a:srgbClr val="F0E9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542032"/>
            <a:ext cx="45720" cy="438912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49808" y="2542032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Peer support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520440" y="2542032"/>
            <a:ext cx="4937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Not an add-on. Peer facilitation is how WRAP is delivered.</a:t>
            </a:r>
            <a:endParaRPr lang="en-US" sz="1050" dirty="0"/>
          </a:p>
        </p:txBody>
      </p:sp>
      <p:sp>
        <p:nvSpPr>
          <p:cNvPr id="17" name="Table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44952"/>
            <a:ext cx="8046720" cy="43891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44952"/>
            <a:ext cx="45720" cy="438912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49808" y="3044952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Collaboration and mutuality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3520440" y="3044952"/>
            <a:ext cx="4937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plan flattens the power gap between staff and resident.</a:t>
            </a:r>
            <a:endParaRPr lang="en-US" sz="1050" dirty="0"/>
          </a:p>
        </p:txBody>
      </p:sp>
      <p:sp>
        <p:nvSpPr>
          <p:cNvPr id="21" name="Table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547872"/>
            <a:ext cx="8046720" cy="438912"/>
          </a:xfrm>
          <a:prstGeom prst="rect">
            <a:avLst/>
          </a:prstGeom>
          <a:solidFill>
            <a:srgbClr val="F0E9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547872"/>
            <a:ext cx="45720" cy="438912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749808" y="3547872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Empowerment, voice and choice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3520440" y="3547872"/>
            <a:ext cx="4937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Her choices are the entire content of the plan.</a:t>
            </a:r>
            <a:endParaRPr lang="en-US" sz="1050" dirty="0"/>
          </a:p>
        </p:txBody>
      </p:sp>
      <p:sp>
        <p:nvSpPr>
          <p:cNvPr id="25" name="Table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050792"/>
            <a:ext cx="8046720" cy="43891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050792"/>
            <a:ext cx="45720" cy="438912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749808" y="4050792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Cultural, historical, gender responsiveness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3520440" y="4050792"/>
            <a:ext cx="4937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Written in her own words, out of her own life and context.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548640" y="461772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BE6E4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WRAP does not merely tolerate trauma-informed practice — it puts it into operation.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changes for residents</a:t>
            </a:r>
            <a:endParaRPr lang="en-US" sz="2500" dirty="0"/>
          </a:p>
        </p:txBody>
      </p:sp>
      <p:pic>
        <p:nvPicPr>
          <p:cNvPr id="4" name="Image 0" descr="Two women sitting together at a table in a bright community space, one listening supportively."/>
          <p:cNvPicPr>
            <a:picLocks noChangeAspect="1"/>
          </p:cNvPicPr>
          <p:nvPr/>
        </p:nvPicPr>
        <p:blipFill>
          <a:blip r:embed="rId3"/>
          <a:srcRect l="16667" r="16667"/>
          <a:stretch/>
        </p:blipFill>
        <p:spPr>
          <a:xfrm>
            <a:off x="548640" y="1234440"/>
            <a:ext cx="3291840" cy="3291840"/>
          </a:xfrm>
          <a:prstGeom prst="rect">
            <a:avLst/>
          </a:prstGeom>
        </p:spPr>
      </p:pic>
      <p:sp>
        <p:nvSpPr>
          <p:cNvPr id="5" name="Benefi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1234440"/>
            <a:ext cx="448056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1234440"/>
            <a:ext cx="45720" cy="74980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4315968" y="1289304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Something that is hers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315968" y="1536192"/>
            <a:ext cx="4160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Often the first document in the system that she controls and no one else can revise.</a:t>
            </a:r>
            <a:endParaRPr lang="en-US" sz="1000" dirty="0"/>
          </a:p>
        </p:txBody>
      </p:sp>
      <p:sp>
        <p:nvSpPr>
          <p:cNvPr id="9" name="Benefi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2084832"/>
            <a:ext cx="448056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2084832"/>
            <a:ext cx="45720" cy="74980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4315968" y="2139696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Language for hard days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4315968" y="2386584"/>
            <a:ext cx="4160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"I'm seeing my early warning signs" is far easier to say than asking for help from nowhere.</a:t>
            </a:r>
            <a:endParaRPr lang="en-US" sz="1000" dirty="0"/>
          </a:p>
        </p:txBody>
      </p:sp>
      <p:sp>
        <p:nvSpPr>
          <p:cNvPr id="13" name="Benefi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2935224"/>
            <a:ext cx="448056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2935224"/>
            <a:ext cx="45720" cy="74980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4315968" y="2990088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Crisis planned while calm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4315968" y="3236976"/>
            <a:ext cx="4160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Decisions made in advance, not negotiated in the middle of an escalation.</a:t>
            </a:r>
            <a:endParaRPr lang="en-US" sz="1000" dirty="0"/>
          </a:p>
        </p:txBody>
      </p:sp>
      <p:sp>
        <p:nvSpPr>
          <p:cNvPr id="17" name="Benefi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3785616"/>
            <a:ext cx="4480560" cy="74980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3785616"/>
            <a:ext cx="45720" cy="74980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4315968" y="3840480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Connection to other women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4315968" y="4087368"/>
            <a:ext cx="4160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group itself reduces isolation — often as valuable as the plan it produces.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changes for staff and the shelter</a:t>
            </a:r>
            <a:endParaRPr lang="en-US" sz="2500" dirty="0"/>
          </a:p>
        </p:txBody>
      </p:sp>
      <p:sp>
        <p:nvSpPr>
          <p:cNvPr id="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34440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34440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86384" y="1335024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De-escalation gets easier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86384" y="1737360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Staff act on what she has already told us works, instead of guessing under pressure.</a:t>
            </a:r>
            <a:endParaRPr lang="en-US" sz="1000" dirty="0"/>
          </a:p>
        </p:txBody>
      </p:sp>
      <p:sp>
        <p:nvSpPr>
          <p:cNvPr id="8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1234440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1234440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547872" y="1335024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Fewer power struggles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3547872" y="1737360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 are following her stated instructions rather than imposing ours. The dynamic changes.</a:t>
            </a:r>
            <a:endParaRPr lang="en-US" sz="1000" dirty="0"/>
          </a:p>
        </p:txBody>
      </p:sp>
      <p:sp>
        <p:nvSpPr>
          <p:cNvPr id="12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1234440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1234440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309360" y="1335024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shared language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309360" y="1737360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Warning signs and toolbox items give shifts, teams and partners a common vocabulary.</a:t>
            </a:r>
            <a:endParaRPr lang="en-US" sz="1000" dirty="0"/>
          </a:p>
        </p:txBody>
      </p:sp>
      <p:sp>
        <p:nvSpPr>
          <p:cNvPr id="16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843784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843784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86384" y="2944368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Warmer handoffs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86384" y="3346704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Partners receive real, consented information rather than starting the woman over from zero.</a:t>
            </a:r>
            <a:endParaRPr lang="en-US" sz="1000" dirty="0"/>
          </a:p>
        </p:txBody>
      </p:sp>
      <p:sp>
        <p:nvSpPr>
          <p:cNvPr id="20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2843784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2843784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547872" y="2944368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Capacity through peers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3547872" y="3346704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Trained peer facilitators extend what the team can offer without adding clinical staff.</a:t>
            </a:r>
            <a:endParaRPr lang="en-US" sz="1000" dirty="0"/>
          </a:p>
        </p:txBody>
      </p:sp>
      <p:sp>
        <p:nvSpPr>
          <p:cNvPr id="2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2843784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2843784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309360" y="2944368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Something to offer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6309360" y="3346704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Staff have a constructive, hopeful option in moments where they otherwise have very few.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Getting it started here</a:t>
            </a:r>
            <a:endParaRPr lang="en-US" sz="2500" dirty="0"/>
          </a:p>
        </p:txBody>
      </p:sp>
      <p:sp>
        <p:nvSpPr>
          <p:cNvPr id="4" name="Phas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17320"/>
            <a:ext cx="1865376" cy="2514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Phase hea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17320"/>
            <a:ext cx="1865376" cy="384048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94944" y="1417320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 01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694944" y="19019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 the base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94944" y="2395728"/>
            <a:ext cx="16002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Leadership commitment, a budget line, a quiet consistent room, and candidates to facilitate — including former residents.</a:t>
            </a:r>
            <a:endParaRPr lang="en-US" sz="950" dirty="0"/>
          </a:p>
        </p:txBody>
      </p:sp>
      <p:sp>
        <p:nvSpPr>
          <p:cNvPr id="9" name="Phas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6896" y="1417320"/>
            <a:ext cx="1865376" cy="2514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Phase hea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6896" y="1417320"/>
            <a:ext cx="1865376" cy="384048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743200" y="1417320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 02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2743200" y="19019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Train facilitators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2743200" y="2395728"/>
            <a:ext cx="16002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Send two people to certified WRAP facilitator training. Brief the whole team so every shift understands the group.</a:t>
            </a:r>
            <a:endParaRPr lang="en-US" sz="950" dirty="0"/>
          </a:p>
        </p:txBody>
      </p:sp>
      <p:sp>
        <p:nvSpPr>
          <p:cNvPr id="14" name="Phas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152" y="1417320"/>
            <a:ext cx="1865376" cy="2514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Phase hea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152" y="1417320"/>
            <a:ext cx="1865376" cy="384048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791456" y="1417320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 03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791456" y="19019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Pilot one cycle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791456" y="2395728"/>
            <a:ext cx="16002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Run a single 8-week group with open drop-in attendance. No requirements. Collect feedback every week.</a:t>
            </a:r>
            <a:endParaRPr lang="en-US" sz="950" dirty="0"/>
          </a:p>
        </p:txBody>
      </p:sp>
      <p:sp>
        <p:nvSpPr>
          <p:cNvPr id="19" name="Phas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93408" y="1417320"/>
            <a:ext cx="1865376" cy="2514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Phase hea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93408" y="1417320"/>
            <a:ext cx="1865376" cy="384048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839712" y="1417320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PHASE 04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6839712" y="1901952"/>
            <a:ext cx="1600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Sustain and embed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6839712" y="2395728"/>
            <a:ext cx="16002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Review, then run continuous cycles. With consent, let plans inform intake, shift handoffs and partner referrals.</a:t>
            </a:r>
            <a:endParaRPr lang="en-US" sz="950" dirty="0"/>
          </a:p>
        </p:txBody>
      </p:sp>
      <p:sp>
        <p:nvSpPr>
          <p:cNvPr id="24" name="Risk note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160520"/>
            <a:ext cx="8046720" cy="603504"/>
          </a:xfrm>
          <a:prstGeom prst="rect">
            <a:avLst/>
          </a:prstGeom>
          <a:solidFill>
            <a:srgbClr val="F0E9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777240" y="4224528"/>
            <a:ext cx="7589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BE6E4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Watch two things. </a:t>
            </a:r>
            <a:r>
              <a:rPr lang="en-US" sz="105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Facilitator turnover, and protected time for the group. Both need an answer before the first session, not after.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Measuring it, and what we're asking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48640" y="118872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E6E4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we would know it is working</a:t>
            </a:r>
            <a:endParaRPr lang="en-US" sz="1250" dirty="0"/>
          </a:p>
        </p:txBody>
      </p:sp>
      <p:sp>
        <p:nvSpPr>
          <p:cNvPr id="5" name="Bullet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673352"/>
            <a:ext cx="118872" cy="118872"/>
          </a:xfrm>
          <a:prstGeom prst="ellipse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22960" y="1572768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Attendance, completion and repeat participation</a:t>
            </a:r>
            <a:endParaRPr lang="en-US" sz="1100" dirty="0"/>
          </a:p>
        </p:txBody>
      </p:sp>
      <p:sp>
        <p:nvSpPr>
          <p:cNvPr id="7" name="Bullet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2148840"/>
            <a:ext cx="118872" cy="118872"/>
          </a:xfrm>
          <a:prstGeom prst="ellipse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22960" y="2048256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Number of plans completed and taken at discharge</a:t>
            </a:r>
            <a:endParaRPr lang="en-US" sz="1100" dirty="0"/>
          </a:p>
        </p:txBody>
      </p:sp>
      <p:sp>
        <p:nvSpPr>
          <p:cNvPr id="9" name="Bullet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2624328"/>
            <a:ext cx="118872" cy="118872"/>
          </a:xfrm>
          <a:prstGeom prst="ellipse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22960" y="2523744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Self-reported hope and wellness, before and after</a:t>
            </a:r>
            <a:endParaRPr lang="en-US" sz="1100" dirty="0"/>
          </a:p>
        </p:txBody>
      </p:sp>
      <p:sp>
        <p:nvSpPr>
          <p:cNvPr id="11" name="Bullet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3099816"/>
            <a:ext cx="118872" cy="118872"/>
          </a:xfrm>
          <a:prstGeom prst="ellipse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22960" y="299923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Crisis incidents and use of restrictive responses</a:t>
            </a:r>
            <a:endParaRPr lang="en-US" sz="1100" dirty="0"/>
          </a:p>
        </p:txBody>
      </p:sp>
      <p:sp>
        <p:nvSpPr>
          <p:cNvPr id="13" name="Bullet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3575304"/>
            <a:ext cx="118872" cy="118872"/>
          </a:xfrm>
          <a:prstGeom prst="ellipse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22960" y="3474720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Staff and partner feedback each cycle</a:t>
            </a:r>
            <a:endParaRPr lang="en-US" sz="1100" dirty="0"/>
          </a:p>
        </p:txBody>
      </p:sp>
      <p:sp>
        <p:nvSpPr>
          <p:cNvPr id="15" name="Ask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6320" y="1188720"/>
            <a:ext cx="3749040" cy="2697480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12064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we're asking for</a:t>
            </a:r>
            <a:endParaRPr lang="en-US" sz="1700" dirty="0"/>
          </a:p>
        </p:txBody>
      </p:sp>
      <p:sp>
        <p:nvSpPr>
          <p:cNvPr id="17" name="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640" y="1828800"/>
            <a:ext cx="640080" cy="36576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138928" y="2029968"/>
            <a:ext cx="32461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DCE3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Approve an 8-week pilot group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DCE3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Fund certified facilitator training for two people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DCE3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Commit a quiet room and a weekly time slot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DCE3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Partners: co-refer, and join an information session</a:t>
            </a:r>
            <a:endParaRPr lang="en-US" sz="1150" dirty="0"/>
          </a:p>
        </p:txBody>
      </p:sp>
      <p:sp>
        <p:nvSpPr>
          <p:cNvPr id="19" name="Closing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114800"/>
            <a:ext cx="8046720" cy="658368"/>
          </a:xfrm>
          <a:prstGeom prst="rect">
            <a:avLst/>
          </a:prstGeom>
          <a:solidFill>
            <a:srgbClr val="F0E9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822960" y="4169664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modest, evidence-backed investment that gives every woman something she can carry out our door — and gives staff a better way to respond when things get hard.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matters in our setting</a:t>
            </a:r>
            <a:endParaRPr lang="en-US" sz="2500" dirty="0"/>
          </a:p>
        </p:txBody>
      </p:sp>
      <p:pic>
        <p:nvPicPr>
          <p:cNvPr id="4" name="Image 0" descr="Daylight spilling through an open doorway into a calm, welcoming room."/>
          <p:cNvPicPr>
            <a:picLocks noChangeAspect="1"/>
          </p:cNvPicPr>
          <p:nvPr/>
        </p:nvPicPr>
        <p:blipFill>
          <a:blip r:embed="rId3"/>
          <a:srcRect l="19907" r="19907"/>
          <a:stretch/>
        </p:blipFill>
        <p:spPr>
          <a:xfrm>
            <a:off x="5623560" y="1234440"/>
            <a:ext cx="2971800" cy="3291840"/>
          </a:xfrm>
          <a:prstGeom prst="rect">
            <a:avLst/>
          </a:prstGeom>
        </p:spPr>
      </p:pic>
      <p:sp>
        <p:nvSpPr>
          <p:cNvPr id="5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34440"/>
            <a:ext cx="45720" cy="74980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758952" y="123444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High acuity, few conditions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58952" y="1499616"/>
            <a:ext cx="43434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 serve women through active substance use, untreated mental illness, and ongoing crisis — by design.</a:t>
            </a:r>
            <a:endParaRPr lang="en-US" sz="1050" dirty="0"/>
          </a:p>
        </p:txBody>
      </p:sp>
      <p:sp>
        <p:nvSpPr>
          <p:cNvPr id="8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084832"/>
            <a:ext cx="45720" cy="74980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758952" y="2084832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Short, unpredictable stays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758952" y="2350008"/>
            <a:ext cx="43434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Programming that requires months of engagement rarely reaches the women who need it most.</a:t>
            </a:r>
            <a:endParaRPr lang="en-US" sz="1050" dirty="0"/>
          </a:p>
        </p:txBody>
      </p:sp>
      <p:sp>
        <p:nvSpPr>
          <p:cNvPr id="11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935224"/>
            <a:ext cx="45720" cy="74980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758952" y="2935224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Complex, layered trauma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758952" y="3200400"/>
            <a:ext cx="43434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Violence, homelessness, and system harm shape how women engage with any offer of help.</a:t>
            </a:r>
            <a:endParaRPr lang="en-US" sz="1050" dirty="0"/>
          </a:p>
        </p:txBody>
      </p:sp>
      <p:sp>
        <p:nvSpPr>
          <p:cNvPr id="14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785616"/>
            <a:ext cx="45720" cy="74980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758952" y="3785616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Little that travels with her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758952" y="4050792"/>
            <a:ext cx="434340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 stabilize the crisis, but a woman often leaves with no plan of her own.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WRAP actually is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48640" y="1207008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3236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personal, self-directed plan a woman writes </a:t>
            </a:r>
            <a:r>
              <a:rPr lang="en-US" sz="1600" b="1" i="1" dirty="0">
                <a:solidFill>
                  <a:srgbClr val="BE6E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herself</a:t>
            </a:r>
            <a:r>
              <a:rPr lang="en-US" sz="1600" i="1" dirty="0">
                <a:solidFill>
                  <a:srgbClr val="3236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— naming what keeps her well, what tips her off balance, and what she wants done when things get hard.</a:t>
            </a:r>
            <a:endParaRPr lang="en-US" sz="1600" dirty="0"/>
          </a:p>
        </p:txBody>
      </p:sp>
      <p:sp>
        <p:nvSpPr>
          <p:cNvPr id="5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48840"/>
            <a:ext cx="3895344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48840"/>
            <a:ext cx="54864" cy="123444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86384" y="2249424"/>
            <a:ext cx="3483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Peer-created, peer-led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86384" y="2651760"/>
            <a:ext cx="3483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Developed in 1997 by Mary Ellen Copeland and a group of people with lived experience. Facilitated by trained peers.</a:t>
            </a:r>
            <a:endParaRPr lang="en-US" sz="1000" dirty="0"/>
          </a:p>
        </p:txBody>
      </p:sp>
      <p:sp>
        <p:nvSpPr>
          <p:cNvPr id="9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0016" y="2148840"/>
            <a:ext cx="3895344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0016" y="2148840"/>
            <a:ext cx="54864" cy="123444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937760" y="2249424"/>
            <a:ext cx="3483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She owns it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937760" y="2651760"/>
            <a:ext cx="3483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woman writes it, keeps it, and decides who sees it. Nothing is imposed and nothing is filed against her.</a:t>
            </a:r>
            <a:endParaRPr lang="en-US" sz="1000" dirty="0"/>
          </a:p>
        </p:txBody>
      </p:sp>
      <p:sp>
        <p:nvSpPr>
          <p:cNvPr id="13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639312"/>
            <a:ext cx="3895344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639312"/>
            <a:ext cx="54864" cy="123444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86384" y="3739896"/>
            <a:ext cx="3483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 to 12 weekly sessions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786384" y="4142232"/>
            <a:ext cx="3483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researched model: two certified peer facilitators, roughly 2 to 2.5 hours once a week, voluntary attendance.</a:t>
            </a:r>
            <a:endParaRPr lang="en-US" sz="1000" dirty="0"/>
          </a:p>
        </p:txBody>
      </p:sp>
      <p:sp>
        <p:nvSpPr>
          <p:cNvPr id="17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0016" y="3639312"/>
            <a:ext cx="3895344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0016" y="3639312"/>
            <a:ext cx="54864" cy="123444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937760" y="3739896"/>
            <a:ext cx="3483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Self-management, not therapy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4937760" y="4142232"/>
            <a:ext cx="3483864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 complements clinical care and case management rather than replacing either. No diagnosis required.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values underneath it</a:t>
            </a:r>
            <a:endParaRPr lang="en-US" sz="2500" dirty="0"/>
          </a:p>
        </p:txBody>
      </p:sp>
      <p:sp>
        <p:nvSpPr>
          <p:cNvPr id="4" name="Valu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371600"/>
            <a:ext cx="1481328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Car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371600"/>
            <a:ext cx="1481328" cy="4572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13232" y="157276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0E9D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13232" y="1975104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Hope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13232" y="2523744"/>
            <a:ext cx="1188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Recovery is possible — and she hears it from someone who has lived it.</a:t>
            </a:r>
            <a:endParaRPr lang="en-US" sz="1000" dirty="0"/>
          </a:p>
        </p:txBody>
      </p:sp>
      <p:sp>
        <p:nvSpPr>
          <p:cNvPr id="9" name="Valu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5416" y="1371600"/>
            <a:ext cx="1481328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Car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5416" y="1371600"/>
            <a:ext cx="1481328" cy="45720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350008" y="157276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0E9D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2350008" y="1975104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Personal responsibility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2350008" y="2523744"/>
            <a:ext cx="1188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She is in charge of her own wellness and her own choices.</a:t>
            </a:r>
            <a:endParaRPr lang="en-US" sz="1000" dirty="0"/>
          </a:p>
        </p:txBody>
      </p:sp>
      <p:sp>
        <p:nvSpPr>
          <p:cNvPr id="14" name="Valu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2192" y="1371600"/>
            <a:ext cx="1481328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Car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2192" y="1371600"/>
            <a:ext cx="1481328" cy="4572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986784" y="157276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0E9D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3986784" y="1975104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Education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3986784" y="2523744"/>
            <a:ext cx="1188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her own patterns so decisions are informed, not reactive.</a:t>
            </a:r>
            <a:endParaRPr lang="en-US" sz="1000" dirty="0"/>
          </a:p>
        </p:txBody>
      </p:sp>
      <p:sp>
        <p:nvSpPr>
          <p:cNvPr id="19" name="Valu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8968" y="1371600"/>
            <a:ext cx="1481328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Car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8968" y="1371600"/>
            <a:ext cx="1481328" cy="45720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623560" y="157276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0E9D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22" name="Text 19"/>
          <p:cNvSpPr/>
          <p:nvPr/>
        </p:nvSpPr>
        <p:spPr>
          <a:xfrm>
            <a:off x="5623560" y="1975104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Self-advocacy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623560" y="2523744"/>
            <a:ext cx="1188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Skills to be heard in systems that often speak over her.</a:t>
            </a:r>
            <a:endParaRPr lang="en-US" sz="1000" dirty="0"/>
          </a:p>
        </p:txBody>
      </p:sp>
      <p:sp>
        <p:nvSpPr>
          <p:cNvPr id="24" name="Valu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95744" y="1371600"/>
            <a:ext cx="1481328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Car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95744" y="1371600"/>
            <a:ext cx="1481328" cy="4572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7260336" y="157276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0E9D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7260336" y="1975104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Support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7260336" y="2523744"/>
            <a:ext cx="1188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Mutual, reciprocal relationships rather than one-way service.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548640" y="443484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Five key recovery concepts that shape every WRAP group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 woman's plan contains</a:t>
            </a:r>
            <a:endParaRPr lang="en-US" sz="2500" dirty="0"/>
          </a:p>
        </p:txBody>
      </p:sp>
      <p:sp>
        <p:nvSpPr>
          <p:cNvPr id="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07008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07008"/>
            <a:ext cx="54864" cy="129844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86384" y="1307592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1. Wellness Toolbox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86384" y="1709928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Her running list of what actually helps — a shower, a call, music, medication, fresh air.</a:t>
            </a:r>
            <a:endParaRPr lang="en-US" sz="1000" dirty="0"/>
          </a:p>
        </p:txBody>
      </p:sp>
      <p:sp>
        <p:nvSpPr>
          <p:cNvPr id="8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1207008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1207008"/>
            <a:ext cx="54864" cy="129844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541776" y="1307592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2. Daily Maintenance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3541776" y="1709928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she does on an ordinary day to stay well, and how she knows a good day when she has one.</a:t>
            </a:r>
            <a:endParaRPr lang="en-US" sz="1000" dirty="0"/>
          </a:p>
        </p:txBody>
      </p:sp>
      <p:sp>
        <p:nvSpPr>
          <p:cNvPr id="12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1207008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1207008"/>
            <a:ext cx="54864" cy="129844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297168" y="1307592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3. Triggers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297168" y="1709928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External events likely to knock her off balance, and the response she has chosen in advance.</a:t>
            </a:r>
            <a:endParaRPr lang="en-US" sz="1000" dirty="0"/>
          </a:p>
        </p:txBody>
      </p:sp>
      <p:sp>
        <p:nvSpPr>
          <p:cNvPr id="16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724912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724912"/>
            <a:ext cx="54864" cy="129844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86384" y="2825496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4. Early Warning Signs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86384" y="3227832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subtle internal shifts that come before a crisis, plus the actions that head it off.</a:t>
            </a:r>
            <a:endParaRPr lang="en-US" sz="1000" dirty="0"/>
          </a:p>
        </p:txBody>
      </p:sp>
      <p:sp>
        <p:nvSpPr>
          <p:cNvPr id="20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2724912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2724912"/>
            <a:ext cx="54864" cy="129844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541776" y="2825496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5. When Things Break Down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3541776" y="3227832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is happening when it is getting serious — and what she still wants to do about it.</a:t>
            </a:r>
            <a:endParaRPr lang="en-US" sz="1000" dirty="0"/>
          </a:p>
        </p:txBody>
      </p:sp>
      <p:sp>
        <p:nvSpPr>
          <p:cNvPr id="2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2724912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2724912"/>
            <a:ext cx="54864" cy="1298448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297168" y="2825496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6. Crisis and Post-Crisis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6297168" y="3227832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Her instructions to us: who to call, what helps, what to avoid, how she wants to come back.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548640" y="431596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BE6E4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Sections five and six are, in effect, her written instructions to shelter staff.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woman's hands writing in an open notebook beside a mug of tea in warm daylight."/>
          <p:cNvPicPr>
            <a:picLocks noChangeAspect="1"/>
          </p:cNvPicPr>
          <p:nvPr/>
        </p:nvPicPr>
        <p:blipFill>
          <a:blip r:embed="rId3"/>
          <a:srcRect l="25704" r="25704"/>
          <a:stretch/>
        </p:blipFill>
        <p:spPr>
          <a:xfrm>
            <a:off x="5394960" y="0"/>
            <a:ext cx="3749040" cy="5143500"/>
          </a:xfrm>
          <a:prstGeom prst="rect">
            <a:avLst/>
          </a:prstGeom>
        </p:spPr>
      </p:pic>
      <p:sp>
        <p:nvSpPr>
          <p:cNvPr id="3" name="Divid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00200"/>
            <a:ext cx="822960" cy="45720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120700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50" dirty="0">
                <a:solidFill>
                  <a:srgbClr val="7C8F6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TWO</a:t>
            </a:r>
            <a:endParaRPr lang="en-US" sz="11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92024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AF6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the evidence says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3063240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9D2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designated evidence-based practice with randomized controlled trial support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evidence base</a:t>
            </a:r>
            <a:endParaRPr lang="en-US" sz="2500" dirty="0"/>
          </a:p>
        </p:txBody>
      </p:sp>
      <p:sp>
        <p:nvSpPr>
          <p:cNvPr id="4" name="Statistic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80160"/>
            <a:ext cx="2560320" cy="1234440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49808" y="14173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2010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749808" y="1938528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C9D2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SAMHSA designated WRAP an evidence-based practice</a:t>
            </a:r>
            <a:endParaRPr lang="en-US" sz="1000" dirty="0"/>
          </a:p>
        </p:txBody>
      </p:sp>
      <p:sp>
        <p:nvSpPr>
          <p:cNvPr id="7" name="Statistic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91840" y="1280160"/>
            <a:ext cx="2560320" cy="1234440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493008" y="14173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519</a:t>
            </a:r>
            <a:endParaRPr lang="en-US" sz="2700" dirty="0"/>
          </a:p>
        </p:txBody>
      </p:sp>
      <p:sp>
        <p:nvSpPr>
          <p:cNvPr id="9" name="Text 6"/>
          <p:cNvSpPr/>
          <p:nvPr/>
        </p:nvSpPr>
        <p:spPr>
          <a:xfrm>
            <a:off x="3493008" y="1938528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C9D2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Adults randomized in the landmark controlled trial</a:t>
            </a:r>
            <a:endParaRPr lang="en-US" sz="1000" dirty="0"/>
          </a:p>
        </p:txBody>
      </p:sp>
      <p:sp>
        <p:nvSpPr>
          <p:cNvPr id="10" name="Statistic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0" y="1280160"/>
            <a:ext cx="2560320" cy="1234440"/>
          </a:xfrm>
          <a:prstGeom prst="rect">
            <a:avLst/>
          </a:prstGeom>
          <a:solidFill>
            <a:srgbClr val="4454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36208" y="14173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 mo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6236208" y="1938528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C9D2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Follow-up at which improvements were still holding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48640" y="27432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E6E4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landmark study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48640" y="3035808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Cook and colleagues randomized 519 adults with severe and persistent mental illness across six Ohio communities to an 8-week peer-led WRAP group or a wait-list control. Outcomes were assessed at the end of treatment and again at six-month follow-up.</a:t>
            </a:r>
            <a:endParaRPr lang="en-US" sz="1150" dirty="0"/>
          </a:p>
        </p:txBody>
      </p:sp>
      <p:sp>
        <p:nvSpPr>
          <p:cNvPr id="15" name="Note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840480"/>
            <a:ext cx="8046720" cy="658368"/>
          </a:xfrm>
          <a:prstGeom prst="rect">
            <a:avLst/>
          </a:prstGeom>
          <a:solidFill>
            <a:srgbClr val="F0E9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77240" y="3913632"/>
            <a:ext cx="7589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BE6E4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One important caveat. </a:t>
            </a:r>
            <a:r>
              <a:rPr lang="en-US" sz="1050" dirty="0">
                <a:solidFill>
                  <a:srgbClr val="32362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evidence supports the facilitated peer group model — two trained facilitators, weekly for 8 to 12 weeks. Handing out a workbook is not the researched practice.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48640" y="459028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Cook JA et al., Schizophrenia Bulletin 2012;38(4):881–891. SAMHSA National Registry of Evidence-Based Programs and Practices, 2010.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improved, and it held</a:t>
            </a:r>
            <a:endParaRPr lang="en-US" sz="2500" dirty="0"/>
          </a:p>
        </p:txBody>
      </p:sp>
      <p:sp>
        <p:nvSpPr>
          <p:cNvPr id="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07008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07008"/>
            <a:ext cx="54864" cy="129844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86384" y="1307592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Reduced psychiatric symptoms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86384" y="1709928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Greater reduction over time in overall symptom severity, especially depression and anxiety.</a:t>
            </a:r>
            <a:endParaRPr lang="en-US" sz="1000" dirty="0"/>
          </a:p>
        </p:txBody>
      </p:sp>
      <p:sp>
        <p:nvSpPr>
          <p:cNvPr id="8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1207008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1207008"/>
            <a:ext cx="54864" cy="129844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541776" y="1307592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Increased hopefulness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3541776" y="1709928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Significant gains on hope, including goal-directed hopefulness — the belief that change is worth attempting.</a:t>
            </a:r>
            <a:endParaRPr lang="en-US" sz="1000" dirty="0"/>
          </a:p>
        </p:txBody>
      </p:sp>
      <p:sp>
        <p:nvSpPr>
          <p:cNvPr id="12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1207008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1207008"/>
            <a:ext cx="54864" cy="129844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297168" y="1307592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Improved quality of life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297168" y="1709928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Measured gains in quality of life, most clearly in how women experienced their environment.</a:t>
            </a:r>
            <a:endParaRPr lang="en-US" sz="1000" dirty="0"/>
          </a:p>
        </p:txBody>
      </p:sp>
      <p:sp>
        <p:nvSpPr>
          <p:cNvPr id="16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724912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724912"/>
            <a:ext cx="54864" cy="129844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86384" y="2825496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Stronger self-advocacy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86384" y="3227832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Participants got better at stating needs and being heard within services and systems.</a:t>
            </a:r>
            <a:endParaRPr lang="en-US" sz="1000" dirty="0"/>
          </a:p>
        </p:txBody>
      </p:sp>
      <p:sp>
        <p:nvSpPr>
          <p:cNvPr id="20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2724912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4032" y="2724912"/>
            <a:ext cx="54864" cy="129844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541776" y="2825496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Greater empowerment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3541776" y="3227832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measurable shift in sense of control over her own circumstances and decisions.</a:t>
            </a:r>
            <a:endParaRPr lang="en-US" sz="1000" dirty="0"/>
          </a:p>
        </p:txBody>
      </p:sp>
      <p:sp>
        <p:nvSpPr>
          <p:cNvPr id="2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2724912"/>
            <a:ext cx="2535936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9424" y="2724912"/>
            <a:ext cx="54864" cy="1298448"/>
          </a:xfrm>
          <a:prstGeom prst="rect">
            <a:avLst/>
          </a:prstGeom>
          <a:solidFill>
            <a:srgbClr val="BE6E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297168" y="2825496"/>
            <a:ext cx="2124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Advanced recovery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6297168" y="3227832"/>
            <a:ext cx="2124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Movement on recovery measures overall — not just symptom reduction, but life moving forward.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548640" y="431596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All improvements measured against controls and still present at six-month follow-up.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548640" y="347472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4454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it fits a low-barrier shelter</a:t>
            </a:r>
            <a:endParaRPr lang="en-US" sz="2500" dirty="0"/>
          </a:p>
        </p:txBody>
      </p:sp>
      <p:sp>
        <p:nvSpPr>
          <p:cNvPr id="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34440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234440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86384" y="1335024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prerequisites to enter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86384" y="1737360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 sobriety, no diagnosis, no medication compliance, no minimum stay. Nothing here disqualifies a woman.</a:t>
            </a:r>
            <a:endParaRPr lang="en-US" sz="1000" dirty="0"/>
          </a:p>
        </p:txBody>
      </p:sp>
      <p:sp>
        <p:nvSpPr>
          <p:cNvPr id="8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1234440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1234440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547872" y="1335024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Voluntary and self-paced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3547872" y="1737360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She can come to one session or all eight. Leaving costs her nothing and closes no doors.</a:t>
            </a:r>
            <a:endParaRPr lang="en-US" sz="1000" dirty="0"/>
          </a:p>
        </p:txBody>
      </p:sp>
      <p:sp>
        <p:nvSpPr>
          <p:cNvPr id="12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1234440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1234440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309360" y="1335024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Compatible with harm reduction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309360" y="1737360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Her triggers and coping tools can include substance use. The plan works without asking her to pretend.</a:t>
            </a:r>
            <a:endParaRPr lang="en-US" sz="1000" dirty="0"/>
          </a:p>
        </p:txBody>
      </p:sp>
      <p:sp>
        <p:nvSpPr>
          <p:cNvPr id="16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843784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843784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86384" y="2944368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 travels with her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86384" y="3346704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plan is hers — it goes to the next shelter, to housing, to detox, to jail, and back again.</a:t>
            </a:r>
            <a:endParaRPr lang="en-US" sz="1000" dirty="0"/>
          </a:p>
        </p:txBody>
      </p:sp>
      <p:sp>
        <p:nvSpPr>
          <p:cNvPr id="20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2843784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128" y="2843784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547872" y="2944368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Credibility through peers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3547872" y="3346704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Guidance from a woman who has lived it lands differently than instruction from staff.</a:t>
            </a:r>
            <a:endParaRPr lang="en-US" sz="1000" dirty="0"/>
          </a:p>
        </p:txBody>
      </p:sp>
      <p:sp>
        <p:nvSpPr>
          <p:cNvPr id="2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2843784"/>
            <a:ext cx="2523744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6C7164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Card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1616" y="2843784"/>
            <a:ext cx="54864" cy="1371600"/>
          </a:xfrm>
          <a:prstGeom prst="rect">
            <a:avLst/>
          </a:prstGeom>
          <a:solidFill>
            <a:srgbClr val="7C8F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309360" y="2944368"/>
            <a:ext cx="2112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44543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Modest, fixed cost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6309360" y="3346704"/>
            <a:ext cx="21122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6C716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quiet room, two trained facilitators, and materials — no new clinical infrastructure.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3101</Words>
  <Application>Microsoft Office PowerPoint</Application>
  <PresentationFormat>On-screen Show (16:9)</PresentationFormat>
  <Paragraphs>187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Georgia</vt:lpstr>
      <vt:lpstr>Trebuchet MS</vt:lpstr>
      <vt:lpstr>Office Theme</vt:lpstr>
      <vt:lpstr>The Wellness Recovery Action Plan (WRAP)</vt:lpstr>
      <vt:lpstr>Why this matters in our setting</vt:lpstr>
      <vt:lpstr>What WRAP actually is</vt:lpstr>
      <vt:lpstr>The values underneath it</vt:lpstr>
      <vt:lpstr>What a woman's plan contains</vt:lpstr>
      <vt:lpstr>What the evidence says</vt:lpstr>
      <vt:lpstr>The evidence base</vt:lpstr>
      <vt:lpstr>What improved, and it held</vt:lpstr>
      <vt:lpstr>Why it fits a low-barrier shelter</vt:lpstr>
      <vt:lpstr>Aligned with trauma-informed care</vt:lpstr>
      <vt:lpstr>What changes for residents</vt:lpstr>
      <vt:lpstr>What changes for staff and the shelter</vt:lpstr>
      <vt:lpstr>Getting it started here</vt:lpstr>
      <vt:lpstr>Measuring it, and what we're asking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1</cp:revision>
  <dcterms:created xsi:type="dcterms:W3CDTF">2026-07-30T22:13:38Z</dcterms:created>
  <dcterms:modified xsi:type="dcterms:W3CDTF">2026-07-30T22:22:09Z</dcterms:modified>
</cp:coreProperties>
</file>