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89" d="100"/>
          <a:sy n="89" d="100"/>
        </p:scale>
        <p:origin x="78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6/1/2026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the team. Frame the session: this is both about understanding chronic stress exposure in our work and learning a practical tool — WRAP — to support ourselves and each other. Acknowledge the emotional weight of low-barrier shelter work before diving in. Plan: ~45 minutes presentation, ~15 minutes discussion.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'when I'm well' description is the anchor of the whole plan. On a hard day, you can re-read it and aim toward it — without having to invent your goals on the worst day. Encourage staff to write these in plain language; specificity beats elegance.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Triggers are external — events that happen to us. Pair each one with tools from your Toolbox. The point isn't to avoid triggers (impossible in this work), but to have a planned response so the next shift doesn't get derailed too. Encourage swapping examples in pairs.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Early warning signs are the most actionable section of WRAP. They're your private dashboard. The aim is to catch a yellow light, not wait for red. Encourage staff to share signs they've noticed in themselves with one trusted person — that visibility helps.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section is for the hard middle — not crisis yet, but the trajectory is wrong. Having this written before you need it removes the cognitive load of figuring out what to do when you have the least bandwidth. Normalize that everyone in this work hits this stretch at some point.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for staff who don't think they'll ever need a crisis plan, building one is protective — it forces clarity about your supports and preferences. For colleagues who do hit crisis, an advance plan keeps their voice in the room. Treat this section with care; consider doing it with a trusted person or therapist.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the four action steps and a clear ask: start your own WRAP this week. Reinforce that organizational support matters — staff cannot self-care their way out of structural problems. End on the line about the work, and open the floor for discussion. Resources: wellnessrecoveryactionplan.com, SAMHSA EBP registry, Copeland Center.</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these numbers to ground the conversation. Emphasize the Schiff &amp; Lane finding: 1 in 3 shelter workers report PTSD symptoms — higher than many comparable social-service workforces. Pair the burnout/turnover data with the 'newness to profession' stat to show why structured self-care matters early in careers. Avoid pathologizing — frame as occupational risk, like any other PPE conversation.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terms overlap but mean different things. Burnout is about workload and depletion. Secondary traumatic stress and vicarious trauma come specifically from exposure to clients' trauma. Compassion fatigue is the combination. Knowing which is which helps us pick the right intervention. Source: WHO, NCFH 2025, Migration Matters 2021.</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staff through these categories. Encourage normalization: noticing one or two of these signs in yourself doesn't mean you're broken — it means you're paying attention. The goal of WRAP is to catch these signals early and respond with planned tools, before they cascade. Invite a moment of silent self-check.</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Name what's specific to low-barrier work. Acknowledge moral distress — this is often underdiscussed. The point isn't that the work is uniquely terrible; it's that the cumulative exposure is real and predictable, which is exactly why a structured plan helps.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Stress that WRAP is evidence-based — SAMHSA-recognized since 2010 — and was originally developed by and for people in mental-health recovery. The outcomes panel comes from randomized controlled trials (Cook et al. 2011, Schizophrenia Bulletin; Copeland et al. 2012, Psychiatric Services). The strongest evidence is for the co-facilitated 8-week peer-group model. Individual workbook use is still valuable but less rigorously studied.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concepts are the soil WRAP grows in. For shelter staff, reframe each toward our context: Hope = we have seen guests stabilize; Personal Responsibility = noticing my own signals; Education = knowing what burnout actually is; Self-Advocacy = asking for the shift change or supervision I need; Support = peers who can actually hear it. The letters spell 'HPESU' — no acronym intended; the concepts are what matter.</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road map for the next several slides. Each section is action-oriented and written in the person's own voice — there are no 'right answers.' Note the progression: from maintaining wellness, to noticing problems early, to having a plan when things are hardest. We'll walk through each one with shelter-work examples.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Have staff start their own toolbox in the workbook or a notes app today. The list should be tailored, accessible, and low-friction — not aspirational. For shelter staff, encourage tools that fit awkward schedules and post-shift decompression. The toolbox feeds every other section of WRAP.</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6B7548"/>
          </a:solidFill>
          <a:ln w="12700">
            <a:solidFill>
              <a:srgbClr val="6B7548"/>
            </a:solidFill>
            <a:prstDash val="solid"/>
          </a:ln>
        </p:spPr>
        <p:txBody>
          <a:bodyPr/>
          <a:lstStyle/>
          <a:p>
            <a:endParaRPr lang="en-US"/>
          </a:p>
        </p:txBody>
      </p:sp>
      <p:sp>
        <p:nvSpPr>
          <p:cNvPr id="3" name="Shape 1"/>
          <p:cNvSpPr/>
          <p:nvPr/>
        </p:nvSpPr>
        <p:spPr>
          <a:xfrm>
            <a:off x="320040" y="0"/>
            <a:ext cx="109728" cy="5143500"/>
          </a:xfrm>
          <a:prstGeom prst="rect">
            <a:avLst/>
          </a:prstGeom>
          <a:solidFill>
            <a:srgbClr val="B85C38"/>
          </a:solidFill>
          <a:ln w="12700">
            <a:solidFill>
              <a:srgbClr val="B85C38"/>
            </a:solidFill>
            <a:prstDash val="solid"/>
          </a:ln>
        </p:spPr>
        <p:txBody>
          <a:bodyPr/>
          <a:lstStyle/>
          <a:p>
            <a:endParaRPr lang="en-US"/>
          </a:p>
        </p:txBody>
      </p:sp>
      <p:sp>
        <p:nvSpPr>
          <p:cNvPr id="4" name="Text 2"/>
          <p:cNvSpPr/>
          <p:nvPr/>
        </p:nvSpPr>
        <p:spPr>
          <a:xfrm>
            <a:off x="822960" y="960120"/>
            <a:ext cx="7315200" cy="274320"/>
          </a:xfrm>
          <a:prstGeom prst="rect">
            <a:avLst/>
          </a:prstGeom>
          <a:noFill/>
          <a:ln/>
        </p:spPr>
        <p:txBody>
          <a:bodyPr wrap="square" lIns="0" tIns="0" rIns="0" bIns="0" rtlCol="0" anchor="ctr"/>
          <a:lstStyle/>
          <a:p>
            <a:pPr marL="0" indent="0">
              <a:buNone/>
            </a:pPr>
            <a:r>
              <a:rPr lang="en-US" sz="1100" b="1" kern="0" spc="600" dirty="0">
                <a:solidFill>
                  <a:srgbClr val="B85C38"/>
                </a:solidFill>
                <a:latin typeface="Georgia" pitchFamily="34" charset="0"/>
                <a:ea typeface="Georgia" pitchFamily="34" charset="-122"/>
                <a:cs typeface="Georgia" pitchFamily="34" charset="-120"/>
              </a:rPr>
              <a:t>A STAFF WELLNESS TRAINING</a:t>
            </a:r>
            <a:endParaRPr lang="en-US" sz="1100" dirty="0"/>
          </a:p>
        </p:txBody>
      </p:sp>
      <p:sp>
        <p:nvSpPr>
          <p:cNvPr id="5" name="Text 3"/>
          <p:cNvSpPr/>
          <p:nvPr/>
        </p:nvSpPr>
        <p:spPr>
          <a:xfrm>
            <a:off x="822960" y="1280160"/>
            <a:ext cx="7772400" cy="1737360"/>
          </a:xfrm>
          <a:prstGeom prst="rect">
            <a:avLst/>
          </a:prstGeom>
          <a:noFill/>
          <a:ln/>
        </p:spPr>
        <p:txBody>
          <a:bodyPr wrap="square" lIns="0" tIns="0" rIns="0" bIns="0" rtlCol="0" anchor="ctr"/>
          <a:lstStyle/>
          <a:p>
            <a:pPr marL="0" indent="0">
              <a:buNone/>
            </a:pPr>
            <a:r>
              <a:rPr lang="en-US" sz="4400" b="1" dirty="0">
                <a:solidFill>
                  <a:srgbClr val="2B2620"/>
                </a:solidFill>
                <a:latin typeface="Georgia" pitchFamily="34" charset="0"/>
                <a:ea typeface="Georgia" pitchFamily="34" charset="-122"/>
                <a:cs typeface="Georgia" pitchFamily="34" charset="-120"/>
              </a:rPr>
              <a:t>Wrapping Around</a:t>
            </a:r>
            <a:endParaRPr lang="en-US" sz="4400" dirty="0"/>
          </a:p>
          <a:p>
            <a:pPr marL="0" indent="0">
              <a:buNone/>
            </a:pPr>
            <a:r>
              <a:rPr lang="en-US" sz="4400" b="1" dirty="0">
                <a:solidFill>
                  <a:srgbClr val="2B2620"/>
                </a:solidFill>
                <a:latin typeface="Georgia" pitchFamily="34" charset="0"/>
                <a:ea typeface="Georgia" pitchFamily="34" charset="-122"/>
                <a:cs typeface="Georgia" pitchFamily="34" charset="-120"/>
              </a:rPr>
              <a:t>The Helpers</a:t>
            </a:r>
            <a:endParaRPr lang="en-US" sz="4400" dirty="0"/>
          </a:p>
        </p:txBody>
      </p:sp>
      <p:sp>
        <p:nvSpPr>
          <p:cNvPr id="6" name="Text 4"/>
          <p:cNvSpPr/>
          <p:nvPr/>
        </p:nvSpPr>
        <p:spPr>
          <a:xfrm>
            <a:off x="822960" y="3154680"/>
            <a:ext cx="6858000" cy="822960"/>
          </a:xfrm>
          <a:prstGeom prst="rect">
            <a:avLst/>
          </a:prstGeom>
          <a:noFill/>
          <a:ln/>
        </p:spPr>
        <p:txBody>
          <a:bodyPr wrap="square" lIns="0" tIns="0" rIns="0" bIns="0" rtlCol="0" anchor="ctr"/>
          <a:lstStyle/>
          <a:p>
            <a:pPr marL="0" indent="0">
              <a:buNone/>
            </a:pPr>
            <a:r>
              <a:rPr lang="en-US" sz="1600" i="1" dirty="0">
                <a:solidFill>
                  <a:srgbClr val="4A413A"/>
                </a:solidFill>
                <a:latin typeface="Georgia" pitchFamily="34" charset="0"/>
                <a:ea typeface="Georgia" pitchFamily="34" charset="-122"/>
                <a:cs typeface="Georgia" pitchFamily="34" charset="-120"/>
              </a:rPr>
              <a:t>How the Wellness Recovery Action Plan (WRAP) supports low-barrier shelter staff facing chronic stress exposure.</a:t>
            </a:r>
            <a:endParaRPr lang="en-US" sz="1600" dirty="0"/>
          </a:p>
        </p:txBody>
      </p:sp>
      <p:sp>
        <p:nvSpPr>
          <p:cNvPr id="7" name="Shape 5"/>
          <p:cNvSpPr/>
          <p:nvPr/>
        </p:nvSpPr>
        <p:spPr>
          <a:xfrm>
            <a:off x="7315200" y="3291840"/>
            <a:ext cx="1188720" cy="1188720"/>
          </a:xfrm>
          <a:prstGeom prst="ellipse">
            <a:avLst/>
          </a:prstGeom>
          <a:solidFill>
            <a:srgbClr val="FBF6EB"/>
          </a:solidFill>
          <a:ln w="25400">
            <a:solidFill>
              <a:srgbClr val="6B7548"/>
            </a:solidFill>
            <a:prstDash val="solid"/>
          </a:ln>
        </p:spPr>
        <p:txBody>
          <a:bodyPr/>
          <a:lstStyle/>
          <a:p>
            <a:endParaRPr lang="en-US"/>
          </a:p>
        </p:txBody>
      </p:sp>
      <p:sp>
        <p:nvSpPr>
          <p:cNvPr id="8" name="Shape 6"/>
          <p:cNvSpPr/>
          <p:nvPr/>
        </p:nvSpPr>
        <p:spPr>
          <a:xfrm>
            <a:off x="7543800" y="3520440"/>
            <a:ext cx="731520" cy="731520"/>
          </a:xfrm>
          <a:prstGeom prst="ellipse">
            <a:avLst/>
          </a:prstGeom>
          <a:solidFill>
            <a:srgbClr val="FFFFFF">
              <a:alpha val="0"/>
            </a:srgbClr>
          </a:solidFill>
          <a:ln w="25400">
            <a:solidFill>
              <a:srgbClr val="B85C38"/>
            </a:solidFill>
            <a:prstDash val="solid"/>
          </a:ln>
        </p:spPr>
        <p:txBody>
          <a:bodyPr/>
          <a:lstStyle/>
          <a:p>
            <a:endParaRPr lang="en-US"/>
          </a:p>
        </p:txBody>
      </p:sp>
      <p:sp>
        <p:nvSpPr>
          <p:cNvPr id="9" name="Text 7"/>
          <p:cNvSpPr/>
          <p:nvPr/>
        </p:nvSpPr>
        <p:spPr>
          <a:xfrm>
            <a:off x="822960" y="4160520"/>
            <a:ext cx="6400800" cy="274320"/>
          </a:xfrm>
          <a:prstGeom prst="rect">
            <a:avLst/>
          </a:prstGeom>
          <a:noFill/>
          <a:ln/>
        </p:spPr>
        <p:txBody>
          <a:bodyPr wrap="square" lIns="0" tIns="0" rIns="0" bIns="0" rtlCol="0" anchor="ctr"/>
          <a:lstStyle/>
          <a:p>
            <a:pPr marL="0" indent="0">
              <a:buNone/>
            </a:pPr>
            <a:r>
              <a:rPr lang="en-US" sz="1100" i="1" kern="0" spc="300" dirty="0">
                <a:solidFill>
                  <a:srgbClr val="6B7548"/>
                </a:solidFill>
                <a:latin typeface="Georgia" pitchFamily="34" charset="0"/>
                <a:ea typeface="Georgia" pitchFamily="34" charset="-122"/>
                <a:cs typeface="Georgia" pitchFamily="34" charset="-120"/>
              </a:rPr>
              <a:t>hope · support · action</a:t>
            </a:r>
            <a:endParaRPr lang="en-US" sz="1100" dirty="0"/>
          </a:p>
        </p:txBody>
      </p:sp>
      <p:sp>
        <p:nvSpPr>
          <p:cNvPr id="10" name="Text 8"/>
          <p:cNvSpPr/>
          <p:nvPr/>
        </p:nvSpPr>
        <p:spPr>
          <a:xfrm>
            <a:off x="822960" y="4617720"/>
            <a:ext cx="6400800" cy="274320"/>
          </a:xfrm>
          <a:prstGeom prst="rect">
            <a:avLst/>
          </a:prstGeom>
          <a:noFill/>
          <a:ln/>
        </p:spPr>
        <p:txBody>
          <a:bodyPr wrap="square" lIns="0" tIns="0" rIns="0" bIns="0" rtlCol="0" anchor="ctr"/>
          <a:lstStyle/>
          <a:p>
            <a:pPr marL="0" indent="0">
              <a:buNone/>
            </a:pPr>
            <a:r>
              <a:rPr lang="en-US" sz="1000" dirty="0">
                <a:solidFill>
                  <a:srgbClr val="4A413A"/>
                </a:solidFill>
                <a:latin typeface="Georgia" pitchFamily="34" charset="0"/>
                <a:ea typeface="Georgia" pitchFamily="34" charset="-122"/>
                <a:cs typeface="Georgia" pitchFamily="34" charset="-120"/>
              </a:rPr>
              <a:t>Prepared for mixed shelter staff  ·  June 2026</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SECTION 2</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Daily Maintenance Plan — what wellness looks like for you</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783080"/>
            <a:ext cx="8229600" cy="868680"/>
          </a:xfrm>
          <a:prstGeom prst="rect">
            <a:avLst/>
          </a:prstGeom>
          <a:solidFill>
            <a:srgbClr val="FBF6EB"/>
          </a:solidFill>
          <a:ln w="12700">
            <a:solidFill>
              <a:srgbClr val="6B7548"/>
            </a:solidFill>
            <a:prstDash val="solid"/>
          </a:ln>
        </p:spPr>
        <p:txBody>
          <a:bodyPr/>
          <a:lstStyle/>
          <a:p>
            <a:endParaRPr lang="en-US"/>
          </a:p>
        </p:txBody>
      </p:sp>
      <p:sp>
        <p:nvSpPr>
          <p:cNvPr id="8" name="Text 6"/>
          <p:cNvSpPr/>
          <p:nvPr/>
        </p:nvSpPr>
        <p:spPr>
          <a:xfrm>
            <a:off x="594360" y="1947672"/>
            <a:ext cx="822960" cy="548640"/>
          </a:xfrm>
          <a:prstGeom prst="rect">
            <a:avLst/>
          </a:prstGeom>
          <a:noFill/>
          <a:ln/>
        </p:spPr>
        <p:txBody>
          <a:bodyPr wrap="square" lIns="0" tIns="0" rIns="0" bIns="0" rtlCol="0" anchor="ctr"/>
          <a:lstStyle/>
          <a:p>
            <a:pPr marL="0" indent="0">
              <a:buNone/>
            </a:pPr>
            <a:r>
              <a:rPr lang="en-US" sz="2800" b="1" dirty="0">
                <a:solidFill>
                  <a:srgbClr val="B85C38"/>
                </a:solidFill>
                <a:latin typeface="Georgia" pitchFamily="34" charset="0"/>
                <a:ea typeface="Georgia" pitchFamily="34" charset="-122"/>
                <a:cs typeface="Georgia" pitchFamily="34" charset="-120"/>
              </a:rPr>
              <a:t>01</a:t>
            </a:r>
            <a:endParaRPr lang="en-US" sz="2800" dirty="0"/>
          </a:p>
        </p:txBody>
      </p:sp>
      <p:sp>
        <p:nvSpPr>
          <p:cNvPr id="9" name="Text 7"/>
          <p:cNvSpPr/>
          <p:nvPr/>
        </p:nvSpPr>
        <p:spPr>
          <a:xfrm>
            <a:off x="1554480" y="1892808"/>
            <a:ext cx="6858000" cy="32004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What I'm like when I'm well</a:t>
            </a:r>
            <a:endParaRPr lang="en-US" sz="1400" dirty="0"/>
          </a:p>
        </p:txBody>
      </p:sp>
      <p:sp>
        <p:nvSpPr>
          <p:cNvPr id="10" name="Text 8"/>
          <p:cNvSpPr/>
          <p:nvPr/>
        </p:nvSpPr>
        <p:spPr>
          <a:xfrm>
            <a:off x="1554480" y="2194560"/>
            <a:ext cx="6858000" cy="45720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Words that describe you at your best: focused, patient, curious, present with guests, calm in the milieu.</a:t>
            </a:r>
            <a:endParaRPr lang="en-US" sz="1100" dirty="0"/>
          </a:p>
        </p:txBody>
      </p:sp>
      <p:sp>
        <p:nvSpPr>
          <p:cNvPr id="11" name="Shape 9"/>
          <p:cNvSpPr/>
          <p:nvPr/>
        </p:nvSpPr>
        <p:spPr>
          <a:xfrm>
            <a:off x="457200" y="2788920"/>
            <a:ext cx="8229600" cy="868680"/>
          </a:xfrm>
          <a:prstGeom prst="rect">
            <a:avLst/>
          </a:prstGeom>
          <a:solidFill>
            <a:srgbClr val="FBF6EB"/>
          </a:solidFill>
          <a:ln w="12700">
            <a:solidFill>
              <a:srgbClr val="6B7548"/>
            </a:solidFill>
            <a:prstDash val="solid"/>
          </a:ln>
        </p:spPr>
        <p:txBody>
          <a:bodyPr/>
          <a:lstStyle/>
          <a:p>
            <a:endParaRPr lang="en-US"/>
          </a:p>
        </p:txBody>
      </p:sp>
      <p:sp>
        <p:nvSpPr>
          <p:cNvPr id="12" name="Text 10"/>
          <p:cNvSpPr/>
          <p:nvPr/>
        </p:nvSpPr>
        <p:spPr>
          <a:xfrm>
            <a:off x="594360" y="2953512"/>
            <a:ext cx="822960" cy="548640"/>
          </a:xfrm>
          <a:prstGeom prst="rect">
            <a:avLst/>
          </a:prstGeom>
          <a:noFill/>
          <a:ln/>
        </p:spPr>
        <p:txBody>
          <a:bodyPr wrap="square" lIns="0" tIns="0" rIns="0" bIns="0" rtlCol="0" anchor="ctr"/>
          <a:lstStyle/>
          <a:p>
            <a:pPr marL="0" indent="0">
              <a:buNone/>
            </a:pPr>
            <a:r>
              <a:rPr lang="en-US" sz="2800" b="1" dirty="0">
                <a:solidFill>
                  <a:srgbClr val="B85C38"/>
                </a:solidFill>
                <a:latin typeface="Georgia" pitchFamily="34" charset="0"/>
                <a:ea typeface="Georgia" pitchFamily="34" charset="-122"/>
                <a:cs typeface="Georgia" pitchFamily="34" charset="-120"/>
              </a:rPr>
              <a:t>02</a:t>
            </a:r>
            <a:endParaRPr lang="en-US" sz="2800" dirty="0"/>
          </a:p>
        </p:txBody>
      </p:sp>
      <p:sp>
        <p:nvSpPr>
          <p:cNvPr id="13" name="Text 11"/>
          <p:cNvSpPr/>
          <p:nvPr/>
        </p:nvSpPr>
        <p:spPr>
          <a:xfrm>
            <a:off x="1554480" y="2898648"/>
            <a:ext cx="6858000" cy="32004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What I need to do every day</a:t>
            </a:r>
            <a:endParaRPr lang="en-US" sz="1400" dirty="0"/>
          </a:p>
        </p:txBody>
      </p:sp>
      <p:sp>
        <p:nvSpPr>
          <p:cNvPr id="14" name="Text 12"/>
          <p:cNvSpPr/>
          <p:nvPr/>
        </p:nvSpPr>
        <p:spPr>
          <a:xfrm>
            <a:off x="1554480" y="3200400"/>
            <a:ext cx="6858000" cy="45720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Non-negotiables that keep you well: sleep window, meal cadence, movement, brief mindful pauses, one human connection.</a:t>
            </a:r>
            <a:endParaRPr lang="en-US" sz="1100" dirty="0"/>
          </a:p>
        </p:txBody>
      </p:sp>
      <p:sp>
        <p:nvSpPr>
          <p:cNvPr id="15" name="Shape 13"/>
          <p:cNvSpPr/>
          <p:nvPr/>
        </p:nvSpPr>
        <p:spPr>
          <a:xfrm>
            <a:off x="457200" y="3794760"/>
            <a:ext cx="8229600" cy="868680"/>
          </a:xfrm>
          <a:prstGeom prst="rect">
            <a:avLst/>
          </a:prstGeom>
          <a:solidFill>
            <a:srgbClr val="FBF6EB"/>
          </a:solidFill>
          <a:ln w="12700">
            <a:solidFill>
              <a:srgbClr val="6B7548"/>
            </a:solidFill>
            <a:prstDash val="solid"/>
          </a:ln>
        </p:spPr>
        <p:txBody>
          <a:bodyPr/>
          <a:lstStyle/>
          <a:p>
            <a:endParaRPr lang="en-US"/>
          </a:p>
        </p:txBody>
      </p:sp>
      <p:sp>
        <p:nvSpPr>
          <p:cNvPr id="16" name="Text 14"/>
          <p:cNvSpPr/>
          <p:nvPr/>
        </p:nvSpPr>
        <p:spPr>
          <a:xfrm>
            <a:off x="594360" y="3959352"/>
            <a:ext cx="822960" cy="548640"/>
          </a:xfrm>
          <a:prstGeom prst="rect">
            <a:avLst/>
          </a:prstGeom>
          <a:noFill/>
          <a:ln/>
        </p:spPr>
        <p:txBody>
          <a:bodyPr wrap="square" lIns="0" tIns="0" rIns="0" bIns="0" rtlCol="0" anchor="ctr"/>
          <a:lstStyle/>
          <a:p>
            <a:pPr marL="0" indent="0">
              <a:buNone/>
            </a:pPr>
            <a:r>
              <a:rPr lang="en-US" sz="2800" b="1" dirty="0">
                <a:solidFill>
                  <a:srgbClr val="B85C38"/>
                </a:solidFill>
                <a:latin typeface="Georgia" pitchFamily="34" charset="0"/>
                <a:ea typeface="Georgia" pitchFamily="34" charset="-122"/>
                <a:cs typeface="Georgia" pitchFamily="34" charset="-120"/>
              </a:rPr>
              <a:t>03</a:t>
            </a:r>
            <a:endParaRPr lang="en-US" sz="2800" dirty="0"/>
          </a:p>
        </p:txBody>
      </p:sp>
      <p:sp>
        <p:nvSpPr>
          <p:cNvPr id="17" name="Text 15"/>
          <p:cNvSpPr/>
          <p:nvPr/>
        </p:nvSpPr>
        <p:spPr>
          <a:xfrm>
            <a:off x="1554480" y="3904488"/>
            <a:ext cx="6858000" cy="32004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What I might need to do today</a:t>
            </a:r>
            <a:endParaRPr lang="en-US" sz="1400" dirty="0"/>
          </a:p>
        </p:txBody>
      </p:sp>
      <p:sp>
        <p:nvSpPr>
          <p:cNvPr id="18" name="Text 16"/>
          <p:cNvSpPr/>
          <p:nvPr/>
        </p:nvSpPr>
        <p:spPr>
          <a:xfrm>
            <a:off x="1554480" y="4206240"/>
            <a:ext cx="6858000" cy="45720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Conditional tools for harder days: an extra walk, calling a friend, asking for a buddy shift, leaving paperwork for tomorrow.</a:t>
            </a:r>
            <a:endParaRPr lang="en-US" sz="1100" dirty="0"/>
          </a:p>
        </p:txBody>
      </p:sp>
      <p:sp>
        <p:nvSpPr>
          <p:cNvPr id="19" name="Text 17"/>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0" name="Text 18"/>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SECTION 3</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Triggers + Action Plan — external events that knock you off course</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Text 5"/>
          <p:cNvSpPr/>
          <p:nvPr/>
        </p:nvSpPr>
        <p:spPr>
          <a:xfrm>
            <a:off x="457200" y="1737360"/>
            <a:ext cx="3931920" cy="274320"/>
          </a:xfrm>
          <a:prstGeom prst="rect">
            <a:avLst/>
          </a:prstGeom>
          <a:noFill/>
          <a:ln/>
        </p:spPr>
        <p:txBody>
          <a:bodyPr wrap="square" lIns="0" tIns="0" rIns="0" bIns="0" rtlCol="0" anchor="ctr"/>
          <a:lstStyle/>
          <a:p>
            <a:pPr marL="0" indent="0">
              <a:buNone/>
            </a:pPr>
            <a:r>
              <a:rPr lang="en-US" sz="1050" b="1" kern="0" spc="300" dirty="0">
                <a:solidFill>
                  <a:srgbClr val="B85C38"/>
                </a:solidFill>
                <a:latin typeface="Georgia" pitchFamily="34" charset="0"/>
                <a:ea typeface="Georgia" pitchFamily="34" charset="-122"/>
                <a:cs typeface="Georgia" pitchFamily="34" charset="-120"/>
              </a:rPr>
              <a:t>LIKELY TRIGGERS IN OUR WORK</a:t>
            </a:r>
            <a:endParaRPr lang="en-US" sz="1050" dirty="0"/>
          </a:p>
        </p:txBody>
      </p:sp>
      <p:sp>
        <p:nvSpPr>
          <p:cNvPr id="8" name="Text 6"/>
          <p:cNvSpPr/>
          <p:nvPr/>
        </p:nvSpPr>
        <p:spPr>
          <a:xfrm>
            <a:off x="457200" y="2057400"/>
            <a:ext cx="3931920" cy="260604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Overdose response on shift</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Death of a long-time guest</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Violent or hostile interaction</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Mandatory overtime / short staffing</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Discharging someone with nowhere to go</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Conflict with a coworker or supervisor</a:t>
            </a:r>
            <a:endParaRPr lang="en-US" sz="1150" dirty="0"/>
          </a:p>
        </p:txBody>
      </p:sp>
      <p:sp>
        <p:nvSpPr>
          <p:cNvPr id="9" name="Shape 7"/>
          <p:cNvSpPr/>
          <p:nvPr/>
        </p:nvSpPr>
        <p:spPr>
          <a:xfrm>
            <a:off x="4572000" y="1828800"/>
            <a:ext cx="0" cy="2743200"/>
          </a:xfrm>
          <a:prstGeom prst="line">
            <a:avLst/>
          </a:prstGeom>
          <a:noFill/>
          <a:ln w="12700">
            <a:solidFill>
              <a:srgbClr val="6B7548"/>
            </a:solidFill>
            <a:prstDash val="solid"/>
          </a:ln>
        </p:spPr>
        <p:txBody>
          <a:bodyPr/>
          <a:lstStyle/>
          <a:p>
            <a:endParaRPr lang="en-US"/>
          </a:p>
        </p:txBody>
      </p:sp>
      <p:sp>
        <p:nvSpPr>
          <p:cNvPr id="10" name="Text 8"/>
          <p:cNvSpPr/>
          <p:nvPr/>
        </p:nvSpPr>
        <p:spPr>
          <a:xfrm>
            <a:off x="4754880" y="1737360"/>
            <a:ext cx="3931920" cy="274320"/>
          </a:xfrm>
          <a:prstGeom prst="rect">
            <a:avLst/>
          </a:prstGeom>
          <a:noFill/>
          <a:ln/>
        </p:spPr>
        <p:txBody>
          <a:bodyPr wrap="square" lIns="0" tIns="0" rIns="0" bIns="0" rtlCol="0" anchor="ctr"/>
          <a:lstStyle/>
          <a:p>
            <a:pPr marL="0" indent="0">
              <a:buNone/>
            </a:pPr>
            <a:r>
              <a:rPr lang="en-US" sz="1050" b="1" kern="0" spc="300" dirty="0">
                <a:solidFill>
                  <a:srgbClr val="B85C38"/>
                </a:solidFill>
                <a:latin typeface="Georgia" pitchFamily="34" charset="0"/>
                <a:ea typeface="Georgia" pitchFamily="34" charset="-122"/>
                <a:cs typeface="Georgia" pitchFamily="34" charset="-120"/>
              </a:rPr>
              <a:t>ACTION PLAN — TOOLS TO USE</a:t>
            </a:r>
            <a:endParaRPr lang="en-US" sz="1050" dirty="0"/>
          </a:p>
        </p:txBody>
      </p:sp>
      <p:sp>
        <p:nvSpPr>
          <p:cNvPr id="11" name="Text 9"/>
          <p:cNvSpPr/>
          <p:nvPr/>
        </p:nvSpPr>
        <p:spPr>
          <a:xfrm>
            <a:off x="4754880" y="2057400"/>
            <a:ext cx="3931920" cy="2606040"/>
          </a:xfrm>
          <a:prstGeom prst="rect">
            <a:avLst/>
          </a:prstGeom>
          <a:noFill/>
          <a:ln/>
        </p:spPr>
        <p:txBody>
          <a:bodyPr wrap="square" lIns="0" tIns="0" rIns="0" bIns="0" rtlCol="0" anchor="ctr"/>
          <a:lstStyle/>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Take the post-incident debrief offered</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60-second grounding before next interaction</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Text a peer; name the feeling</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Walk outside on break, no phone</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End-of-shift transition ritual</a:t>
            </a:r>
            <a:endParaRPr lang="en-US" sz="1150" dirty="0"/>
          </a:p>
          <a:p>
            <a:pPr marL="342900" indent="-342900">
              <a:spcAft>
                <a:spcPts val="400"/>
              </a:spcAft>
              <a:buSzPct val="100000"/>
              <a:buChar char="✓"/>
            </a:pPr>
            <a:r>
              <a:rPr lang="en-US" sz="1150" dirty="0">
                <a:solidFill>
                  <a:srgbClr val="4A413A"/>
                </a:solidFill>
                <a:latin typeface="Georgia" pitchFamily="34" charset="0"/>
                <a:ea typeface="Georgia" pitchFamily="34" charset="-122"/>
                <a:cs typeface="Georgia" pitchFamily="34" charset="-120"/>
              </a:rPr>
              <a:t>Bring it to supervision within 48 hrs</a:t>
            </a:r>
            <a:endParaRPr lang="en-US" sz="1150" dirty="0"/>
          </a:p>
        </p:txBody>
      </p:sp>
      <p:sp>
        <p:nvSpPr>
          <p:cNvPr id="12" name="Text 10"/>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13" name="Text 11"/>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SECTION 4</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Early Warning Signs — internal signals to catch early</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Text 5"/>
          <p:cNvSpPr/>
          <p:nvPr/>
        </p:nvSpPr>
        <p:spPr>
          <a:xfrm>
            <a:off x="457200" y="1691640"/>
            <a:ext cx="8229600" cy="411480"/>
          </a:xfrm>
          <a:prstGeom prst="rect">
            <a:avLst/>
          </a:prstGeom>
          <a:noFill/>
          <a:ln/>
        </p:spPr>
        <p:txBody>
          <a:bodyPr wrap="square" lIns="0" tIns="0" rIns="0" bIns="0" rtlCol="0" anchor="ctr"/>
          <a:lstStyle/>
          <a:p>
            <a:pPr marL="0" indent="0">
              <a:buNone/>
            </a:pPr>
            <a:r>
              <a:rPr lang="en-US" sz="1200" i="1" dirty="0">
                <a:solidFill>
                  <a:srgbClr val="4E5635"/>
                </a:solidFill>
                <a:latin typeface="Georgia" pitchFamily="34" charset="0"/>
                <a:ea typeface="Georgia" pitchFamily="34" charset="-122"/>
                <a:cs typeface="Georgia" pitchFamily="34" charset="-120"/>
              </a:rPr>
              <a:t>Subtle, internal shifts that say something is off — before things get serious. Notice them, act on them.</a:t>
            </a:r>
            <a:endParaRPr lang="en-US" sz="1200" dirty="0"/>
          </a:p>
        </p:txBody>
      </p:sp>
      <p:sp>
        <p:nvSpPr>
          <p:cNvPr id="8" name="Shape 6"/>
          <p:cNvSpPr/>
          <p:nvPr/>
        </p:nvSpPr>
        <p:spPr>
          <a:xfrm>
            <a:off x="457200" y="2240280"/>
            <a:ext cx="3931920" cy="2194560"/>
          </a:xfrm>
          <a:prstGeom prst="rect">
            <a:avLst/>
          </a:prstGeom>
          <a:solidFill>
            <a:srgbClr val="FBF6EB"/>
          </a:solidFill>
          <a:ln w="12700">
            <a:solidFill>
              <a:srgbClr val="6B7548"/>
            </a:solidFill>
            <a:prstDash val="solid"/>
          </a:ln>
        </p:spPr>
        <p:txBody>
          <a:bodyPr/>
          <a:lstStyle/>
          <a:p>
            <a:endParaRPr lang="en-US"/>
          </a:p>
        </p:txBody>
      </p:sp>
      <p:sp>
        <p:nvSpPr>
          <p:cNvPr id="9" name="Text 7"/>
          <p:cNvSpPr/>
          <p:nvPr/>
        </p:nvSpPr>
        <p:spPr>
          <a:xfrm>
            <a:off x="594360" y="2331720"/>
            <a:ext cx="3657600" cy="274320"/>
          </a:xfrm>
          <a:prstGeom prst="rect">
            <a:avLst/>
          </a:prstGeom>
          <a:noFill/>
          <a:ln/>
        </p:spPr>
        <p:txBody>
          <a:bodyPr wrap="square" lIns="0" tIns="0" rIns="0" bIns="0" rtlCol="0" anchor="ctr"/>
          <a:lstStyle/>
          <a:p>
            <a:pPr marL="0" indent="0">
              <a:buNone/>
            </a:pPr>
            <a:r>
              <a:rPr lang="en-US" sz="1200" b="1" dirty="0">
                <a:solidFill>
                  <a:srgbClr val="B85C38"/>
                </a:solidFill>
                <a:latin typeface="Georgia" pitchFamily="34" charset="0"/>
                <a:ea typeface="Georgia" pitchFamily="34" charset="-122"/>
                <a:cs typeface="Georgia" pitchFamily="34" charset="-120"/>
              </a:rPr>
              <a:t>Signs I might notice</a:t>
            </a:r>
            <a:endParaRPr lang="en-US" sz="1200" dirty="0"/>
          </a:p>
        </p:txBody>
      </p:sp>
      <p:sp>
        <p:nvSpPr>
          <p:cNvPr id="10" name="Text 8"/>
          <p:cNvSpPr/>
          <p:nvPr/>
        </p:nvSpPr>
        <p:spPr>
          <a:xfrm>
            <a:off x="640080" y="2651760"/>
            <a:ext cx="3657600" cy="16916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Sleep slipping, lying awake</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Snapping at family or coworkers</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Dreading the next shift</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Skipping meals or over-eating</a:t>
            </a:r>
            <a:endParaRPr lang="en-US" sz="1100" dirty="0"/>
          </a:p>
        </p:txBody>
      </p:sp>
      <p:sp>
        <p:nvSpPr>
          <p:cNvPr id="11" name="Shape 9"/>
          <p:cNvSpPr/>
          <p:nvPr/>
        </p:nvSpPr>
        <p:spPr>
          <a:xfrm>
            <a:off x="4754880" y="2240280"/>
            <a:ext cx="3931920" cy="2194560"/>
          </a:xfrm>
          <a:prstGeom prst="rect">
            <a:avLst/>
          </a:prstGeom>
          <a:solidFill>
            <a:srgbClr val="FBF6EB"/>
          </a:solidFill>
          <a:ln w="12700">
            <a:solidFill>
              <a:srgbClr val="6B7548"/>
            </a:solidFill>
            <a:prstDash val="solid"/>
          </a:ln>
        </p:spPr>
        <p:txBody>
          <a:bodyPr/>
          <a:lstStyle/>
          <a:p>
            <a:endParaRPr lang="en-US"/>
          </a:p>
        </p:txBody>
      </p:sp>
      <p:sp>
        <p:nvSpPr>
          <p:cNvPr id="12" name="Text 10"/>
          <p:cNvSpPr/>
          <p:nvPr/>
        </p:nvSpPr>
        <p:spPr>
          <a:xfrm>
            <a:off x="4892040" y="2331720"/>
            <a:ext cx="3657600" cy="274320"/>
          </a:xfrm>
          <a:prstGeom prst="rect">
            <a:avLst/>
          </a:prstGeom>
          <a:noFill/>
          <a:ln/>
        </p:spPr>
        <p:txBody>
          <a:bodyPr wrap="square" lIns="0" tIns="0" rIns="0" bIns="0" rtlCol="0" anchor="ctr"/>
          <a:lstStyle/>
          <a:p>
            <a:pPr marL="0" indent="0">
              <a:buNone/>
            </a:pPr>
            <a:r>
              <a:rPr lang="en-US" sz="1200" b="1" dirty="0">
                <a:solidFill>
                  <a:srgbClr val="B85C38"/>
                </a:solidFill>
                <a:latin typeface="Georgia" pitchFamily="34" charset="0"/>
                <a:ea typeface="Georgia" pitchFamily="34" charset="-122"/>
                <a:cs typeface="Georgia" pitchFamily="34" charset="-120"/>
              </a:rPr>
              <a:t>More signs to watch</a:t>
            </a:r>
            <a:endParaRPr lang="en-US" sz="1200" dirty="0"/>
          </a:p>
        </p:txBody>
      </p:sp>
      <p:sp>
        <p:nvSpPr>
          <p:cNvPr id="13" name="Text 11"/>
          <p:cNvSpPr/>
          <p:nvPr/>
        </p:nvSpPr>
        <p:spPr>
          <a:xfrm>
            <a:off x="4937760" y="2651760"/>
            <a:ext cx="3657600" cy="16916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Cynicism about guests creeping in</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Losing humor, less small talk</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Avoiding paperwork or calls</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Drinking more, scrolling more</a:t>
            </a:r>
            <a:endParaRPr lang="en-US" sz="1100" dirty="0"/>
          </a:p>
        </p:txBody>
      </p:sp>
      <p:sp>
        <p:nvSpPr>
          <p:cNvPr id="14" name="Text 12"/>
          <p:cNvSpPr/>
          <p:nvPr/>
        </p:nvSpPr>
        <p:spPr>
          <a:xfrm>
            <a:off x="457200" y="4526280"/>
            <a:ext cx="8229600" cy="320040"/>
          </a:xfrm>
          <a:prstGeom prst="rect">
            <a:avLst/>
          </a:prstGeom>
          <a:noFill/>
          <a:ln/>
        </p:spPr>
        <p:txBody>
          <a:bodyPr wrap="square" lIns="0" tIns="0" rIns="0" bIns="0" rtlCol="0" anchor="ctr"/>
          <a:lstStyle/>
          <a:p>
            <a:pPr marL="0" indent="0">
              <a:buNone/>
            </a:pPr>
            <a:r>
              <a:rPr lang="en-US" sz="1200" b="1" i="1" dirty="0">
                <a:solidFill>
                  <a:srgbClr val="2B2620"/>
                </a:solidFill>
                <a:latin typeface="Georgia" pitchFamily="34" charset="0"/>
                <a:ea typeface="Georgia" pitchFamily="34" charset="-122"/>
                <a:cs typeface="Georgia" pitchFamily="34" charset="-120"/>
              </a:rPr>
              <a:t>Action: pull two or three tools from your toolbox today, not next week.</a:t>
            </a:r>
            <a:endParaRPr lang="en-US" sz="1200" dirty="0"/>
          </a:p>
        </p:txBody>
      </p:sp>
      <p:sp>
        <p:nvSpPr>
          <p:cNvPr id="15" name="Text 13"/>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16" name="Text 14"/>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SECTION 5</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When Things Are Breaking Down — clear plan for a hard stretch</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691640"/>
            <a:ext cx="3931920" cy="2926080"/>
          </a:xfrm>
          <a:prstGeom prst="rect">
            <a:avLst/>
          </a:prstGeom>
          <a:solidFill>
            <a:srgbClr val="FBF6EB"/>
          </a:solidFill>
          <a:ln w="12700">
            <a:solidFill>
              <a:srgbClr val="6B7548"/>
            </a:solidFill>
            <a:prstDash val="solid"/>
          </a:ln>
        </p:spPr>
        <p:txBody>
          <a:bodyPr/>
          <a:lstStyle/>
          <a:p>
            <a:endParaRPr lang="en-US"/>
          </a:p>
        </p:txBody>
      </p:sp>
      <p:sp>
        <p:nvSpPr>
          <p:cNvPr id="8" name="Text 6"/>
          <p:cNvSpPr/>
          <p:nvPr/>
        </p:nvSpPr>
        <p:spPr>
          <a:xfrm>
            <a:off x="594360" y="1783080"/>
            <a:ext cx="3657600" cy="274320"/>
          </a:xfrm>
          <a:prstGeom prst="rect">
            <a:avLst/>
          </a:prstGeom>
          <a:noFill/>
          <a:ln/>
        </p:spPr>
        <p:txBody>
          <a:bodyPr wrap="square" lIns="0" tIns="0" rIns="0" bIns="0" rtlCol="0" anchor="ctr"/>
          <a:lstStyle/>
          <a:p>
            <a:pPr marL="0" indent="0">
              <a:buNone/>
            </a:pPr>
            <a:r>
              <a:rPr lang="en-US" sz="1100" b="1" kern="0" spc="300" dirty="0">
                <a:solidFill>
                  <a:srgbClr val="B85C38"/>
                </a:solidFill>
                <a:latin typeface="Georgia" pitchFamily="34" charset="0"/>
                <a:ea typeface="Georgia" pitchFamily="34" charset="-122"/>
                <a:cs typeface="Georgia" pitchFamily="34" charset="-120"/>
              </a:rPr>
              <a:t>WHAT THIS LOOKS LIKE</a:t>
            </a:r>
            <a:endParaRPr lang="en-US" sz="1100" dirty="0"/>
          </a:p>
        </p:txBody>
      </p:sp>
      <p:sp>
        <p:nvSpPr>
          <p:cNvPr id="9" name="Text 7"/>
          <p:cNvSpPr/>
          <p:nvPr/>
        </p:nvSpPr>
        <p:spPr>
          <a:xfrm>
            <a:off x="640080" y="2103120"/>
            <a:ext cx="3657600" cy="23774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Can't sleep more than a few hours</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Crying before shifts or in the car</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Numbness, can't feel much of anything</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Persistent intrusive images from work</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Calling out more than usual</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Thoughts of quitting daily</a:t>
            </a:r>
            <a:endParaRPr lang="en-US" sz="1100" dirty="0"/>
          </a:p>
        </p:txBody>
      </p:sp>
      <p:sp>
        <p:nvSpPr>
          <p:cNvPr id="10" name="Shape 8"/>
          <p:cNvSpPr/>
          <p:nvPr/>
        </p:nvSpPr>
        <p:spPr>
          <a:xfrm>
            <a:off x="4754880" y="1691640"/>
            <a:ext cx="3931920" cy="2926080"/>
          </a:xfrm>
          <a:prstGeom prst="rect">
            <a:avLst/>
          </a:prstGeom>
          <a:solidFill>
            <a:srgbClr val="FBF6EB"/>
          </a:solidFill>
          <a:ln w="12700">
            <a:solidFill>
              <a:srgbClr val="6B7548"/>
            </a:solidFill>
            <a:prstDash val="solid"/>
          </a:ln>
        </p:spPr>
        <p:txBody>
          <a:bodyPr/>
          <a:lstStyle/>
          <a:p>
            <a:endParaRPr lang="en-US"/>
          </a:p>
        </p:txBody>
      </p:sp>
      <p:sp>
        <p:nvSpPr>
          <p:cNvPr id="11" name="Text 9"/>
          <p:cNvSpPr/>
          <p:nvPr/>
        </p:nvSpPr>
        <p:spPr>
          <a:xfrm>
            <a:off x="4892040" y="1783080"/>
            <a:ext cx="3657600" cy="274320"/>
          </a:xfrm>
          <a:prstGeom prst="rect">
            <a:avLst/>
          </a:prstGeom>
          <a:noFill/>
          <a:ln/>
        </p:spPr>
        <p:txBody>
          <a:bodyPr wrap="square" lIns="0" tIns="0" rIns="0" bIns="0" rtlCol="0" anchor="ctr"/>
          <a:lstStyle/>
          <a:p>
            <a:pPr marL="0" indent="0">
              <a:buNone/>
            </a:pPr>
            <a:r>
              <a:rPr lang="en-US" sz="1100" b="1" kern="0" spc="300" dirty="0">
                <a:solidFill>
                  <a:srgbClr val="B85C38"/>
                </a:solidFill>
                <a:latin typeface="Georgia" pitchFamily="34" charset="0"/>
                <a:ea typeface="Georgia" pitchFamily="34" charset="-122"/>
                <a:cs typeface="Georgia" pitchFamily="34" charset="-120"/>
              </a:rPr>
              <a:t>ACTION PLAN</a:t>
            </a:r>
            <a:endParaRPr lang="en-US" sz="1100" dirty="0"/>
          </a:p>
        </p:txBody>
      </p:sp>
      <p:sp>
        <p:nvSpPr>
          <p:cNvPr id="12" name="Text 10"/>
          <p:cNvSpPr/>
          <p:nvPr/>
        </p:nvSpPr>
        <p:spPr>
          <a:xfrm>
            <a:off x="4937760" y="2103120"/>
            <a:ext cx="3657600" cy="23774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Tell my supervisor this is happening</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Use ALL daily maintenance tools, no skipping</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Call my therapist / EAP within 24 hrs</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Ask for shift adjustment or PTO</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Lean on two named people in my support circle</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No major decisions for two weeks</a:t>
            </a:r>
            <a:endParaRPr lang="en-US" sz="1100" dirty="0"/>
          </a:p>
        </p:txBody>
      </p:sp>
      <p:sp>
        <p:nvSpPr>
          <p:cNvPr id="13" name="Text 11"/>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14" name="Text 12"/>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SECTION 6</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Crisis Plan — your advance directive for the hardest days</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Text 5"/>
          <p:cNvSpPr/>
          <p:nvPr/>
        </p:nvSpPr>
        <p:spPr>
          <a:xfrm>
            <a:off x="457200" y="1691640"/>
            <a:ext cx="8229600" cy="365760"/>
          </a:xfrm>
          <a:prstGeom prst="rect">
            <a:avLst/>
          </a:prstGeom>
          <a:noFill/>
          <a:ln/>
        </p:spPr>
        <p:txBody>
          <a:bodyPr wrap="square" lIns="0" tIns="0" rIns="0" bIns="0" rtlCol="0" anchor="ctr"/>
          <a:lstStyle/>
          <a:p>
            <a:pPr marL="0" indent="0">
              <a:buNone/>
            </a:pPr>
            <a:r>
              <a:rPr lang="en-US" sz="1200" i="1" dirty="0">
                <a:solidFill>
                  <a:srgbClr val="4E5635"/>
                </a:solidFill>
                <a:latin typeface="Georgia" pitchFamily="34" charset="0"/>
                <a:ea typeface="Georgia" pitchFamily="34" charset="-122"/>
                <a:cs typeface="Georgia" pitchFamily="34" charset="-120"/>
              </a:rPr>
              <a:t>A written agreement, made when you're well, about what you want others to do if you cannot care for yourself.</a:t>
            </a:r>
            <a:endParaRPr lang="en-US" sz="1200" dirty="0"/>
          </a:p>
        </p:txBody>
      </p:sp>
      <p:sp>
        <p:nvSpPr>
          <p:cNvPr id="8" name="Shape 6"/>
          <p:cNvSpPr/>
          <p:nvPr/>
        </p:nvSpPr>
        <p:spPr>
          <a:xfrm>
            <a:off x="457200" y="2240280"/>
            <a:ext cx="73152" cy="640080"/>
          </a:xfrm>
          <a:prstGeom prst="rect">
            <a:avLst/>
          </a:prstGeom>
          <a:solidFill>
            <a:srgbClr val="B85C38"/>
          </a:solidFill>
          <a:ln w="12700">
            <a:solidFill>
              <a:srgbClr val="B85C38"/>
            </a:solidFill>
            <a:prstDash val="solid"/>
          </a:ln>
        </p:spPr>
        <p:txBody>
          <a:bodyPr/>
          <a:lstStyle/>
          <a:p>
            <a:endParaRPr lang="en-US"/>
          </a:p>
        </p:txBody>
      </p:sp>
      <p:sp>
        <p:nvSpPr>
          <p:cNvPr id="9" name="Text 7"/>
          <p:cNvSpPr/>
          <p:nvPr/>
        </p:nvSpPr>
        <p:spPr>
          <a:xfrm>
            <a:off x="640080" y="2221992"/>
            <a:ext cx="3840480" cy="320040"/>
          </a:xfrm>
          <a:prstGeom prst="rect">
            <a:avLst/>
          </a:prstGeom>
          <a:noFill/>
          <a:ln/>
        </p:spPr>
        <p:txBody>
          <a:bodyPr wrap="square" lIns="0" tIns="0" rIns="0" bIns="0" rtlCol="0" anchor="ctr"/>
          <a:lstStyle/>
          <a:p>
            <a:pPr marL="0" indent="0">
              <a:buNone/>
            </a:pPr>
            <a:r>
              <a:rPr lang="en-US" sz="1200" b="1" dirty="0">
                <a:solidFill>
                  <a:srgbClr val="2B2620"/>
                </a:solidFill>
                <a:latin typeface="Georgia" pitchFamily="34" charset="0"/>
                <a:ea typeface="Georgia" pitchFamily="34" charset="-122"/>
                <a:cs typeface="Georgia" pitchFamily="34" charset="-120"/>
              </a:rPr>
              <a:t>Signs others should watch for</a:t>
            </a:r>
            <a:endParaRPr lang="en-US" sz="1200" dirty="0"/>
          </a:p>
        </p:txBody>
      </p:sp>
      <p:sp>
        <p:nvSpPr>
          <p:cNvPr id="10" name="Text 8"/>
          <p:cNvSpPr/>
          <p:nvPr/>
        </p:nvSpPr>
        <p:spPr>
          <a:xfrm>
            <a:off x="640080" y="2532888"/>
            <a:ext cx="3840480" cy="384048"/>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What lets them know you need them to step in</a:t>
            </a:r>
            <a:endParaRPr lang="en-US" sz="1050" dirty="0"/>
          </a:p>
        </p:txBody>
      </p:sp>
      <p:sp>
        <p:nvSpPr>
          <p:cNvPr id="11" name="Shape 9"/>
          <p:cNvSpPr/>
          <p:nvPr/>
        </p:nvSpPr>
        <p:spPr>
          <a:xfrm>
            <a:off x="4663440" y="2240280"/>
            <a:ext cx="73152" cy="640080"/>
          </a:xfrm>
          <a:prstGeom prst="rect">
            <a:avLst/>
          </a:prstGeom>
          <a:solidFill>
            <a:srgbClr val="B85C38"/>
          </a:solidFill>
          <a:ln w="12700">
            <a:solidFill>
              <a:srgbClr val="B85C38"/>
            </a:solidFill>
            <a:prstDash val="solid"/>
          </a:ln>
        </p:spPr>
        <p:txBody>
          <a:bodyPr/>
          <a:lstStyle/>
          <a:p>
            <a:endParaRPr lang="en-US"/>
          </a:p>
        </p:txBody>
      </p:sp>
      <p:sp>
        <p:nvSpPr>
          <p:cNvPr id="12" name="Text 10"/>
          <p:cNvSpPr/>
          <p:nvPr/>
        </p:nvSpPr>
        <p:spPr>
          <a:xfrm>
            <a:off x="4846320" y="2221992"/>
            <a:ext cx="3840480" cy="320040"/>
          </a:xfrm>
          <a:prstGeom prst="rect">
            <a:avLst/>
          </a:prstGeom>
          <a:noFill/>
          <a:ln/>
        </p:spPr>
        <p:txBody>
          <a:bodyPr wrap="square" lIns="0" tIns="0" rIns="0" bIns="0" rtlCol="0" anchor="ctr"/>
          <a:lstStyle/>
          <a:p>
            <a:pPr marL="0" indent="0">
              <a:buNone/>
            </a:pPr>
            <a:r>
              <a:rPr lang="en-US" sz="1200" b="1" dirty="0">
                <a:solidFill>
                  <a:srgbClr val="2B2620"/>
                </a:solidFill>
                <a:latin typeface="Georgia" pitchFamily="34" charset="0"/>
                <a:ea typeface="Georgia" pitchFamily="34" charset="-122"/>
                <a:cs typeface="Georgia" pitchFamily="34" charset="-120"/>
              </a:rPr>
              <a:t>Who I want involved</a:t>
            </a:r>
            <a:endParaRPr lang="en-US" sz="1200" dirty="0"/>
          </a:p>
        </p:txBody>
      </p:sp>
      <p:sp>
        <p:nvSpPr>
          <p:cNvPr id="13" name="Text 11"/>
          <p:cNvSpPr/>
          <p:nvPr/>
        </p:nvSpPr>
        <p:spPr>
          <a:xfrm>
            <a:off x="4846320" y="2532888"/>
            <a:ext cx="3840480" cy="384048"/>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Named supporters, providers, emergency contacts</a:t>
            </a:r>
            <a:endParaRPr lang="en-US" sz="1050" dirty="0"/>
          </a:p>
        </p:txBody>
      </p:sp>
      <p:sp>
        <p:nvSpPr>
          <p:cNvPr id="14" name="Shape 12"/>
          <p:cNvSpPr/>
          <p:nvPr/>
        </p:nvSpPr>
        <p:spPr>
          <a:xfrm>
            <a:off x="457200" y="3017520"/>
            <a:ext cx="73152" cy="640080"/>
          </a:xfrm>
          <a:prstGeom prst="rect">
            <a:avLst/>
          </a:prstGeom>
          <a:solidFill>
            <a:srgbClr val="B85C38"/>
          </a:solidFill>
          <a:ln w="12700">
            <a:solidFill>
              <a:srgbClr val="B85C38"/>
            </a:solidFill>
            <a:prstDash val="solid"/>
          </a:ln>
        </p:spPr>
        <p:txBody>
          <a:bodyPr/>
          <a:lstStyle/>
          <a:p>
            <a:endParaRPr lang="en-US"/>
          </a:p>
        </p:txBody>
      </p:sp>
      <p:sp>
        <p:nvSpPr>
          <p:cNvPr id="15" name="Text 13"/>
          <p:cNvSpPr/>
          <p:nvPr/>
        </p:nvSpPr>
        <p:spPr>
          <a:xfrm>
            <a:off x="640080" y="2999232"/>
            <a:ext cx="3840480" cy="320040"/>
          </a:xfrm>
          <a:prstGeom prst="rect">
            <a:avLst/>
          </a:prstGeom>
          <a:noFill/>
          <a:ln/>
        </p:spPr>
        <p:txBody>
          <a:bodyPr wrap="square" lIns="0" tIns="0" rIns="0" bIns="0" rtlCol="0" anchor="ctr"/>
          <a:lstStyle/>
          <a:p>
            <a:pPr marL="0" indent="0">
              <a:buNone/>
            </a:pPr>
            <a:r>
              <a:rPr lang="en-US" sz="1200" b="1" dirty="0">
                <a:solidFill>
                  <a:srgbClr val="2B2620"/>
                </a:solidFill>
                <a:latin typeface="Georgia" pitchFamily="34" charset="0"/>
                <a:ea typeface="Georgia" pitchFamily="34" charset="-122"/>
                <a:cs typeface="Georgia" pitchFamily="34" charset="-120"/>
              </a:rPr>
              <a:t>What helps me</a:t>
            </a:r>
            <a:endParaRPr lang="en-US" sz="1200" dirty="0"/>
          </a:p>
        </p:txBody>
      </p:sp>
      <p:sp>
        <p:nvSpPr>
          <p:cNvPr id="16" name="Text 14"/>
          <p:cNvSpPr/>
          <p:nvPr/>
        </p:nvSpPr>
        <p:spPr>
          <a:xfrm>
            <a:off x="640080" y="3310128"/>
            <a:ext cx="3840480" cy="384048"/>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Treatments, settings, language, comforts that work</a:t>
            </a:r>
            <a:endParaRPr lang="en-US" sz="1050" dirty="0"/>
          </a:p>
        </p:txBody>
      </p:sp>
      <p:sp>
        <p:nvSpPr>
          <p:cNvPr id="17" name="Shape 15"/>
          <p:cNvSpPr/>
          <p:nvPr/>
        </p:nvSpPr>
        <p:spPr>
          <a:xfrm>
            <a:off x="4663440" y="3017520"/>
            <a:ext cx="73152" cy="640080"/>
          </a:xfrm>
          <a:prstGeom prst="rect">
            <a:avLst/>
          </a:prstGeom>
          <a:solidFill>
            <a:srgbClr val="B85C38"/>
          </a:solidFill>
          <a:ln w="12700">
            <a:solidFill>
              <a:srgbClr val="B85C38"/>
            </a:solidFill>
            <a:prstDash val="solid"/>
          </a:ln>
        </p:spPr>
        <p:txBody>
          <a:bodyPr/>
          <a:lstStyle/>
          <a:p>
            <a:endParaRPr lang="en-US"/>
          </a:p>
        </p:txBody>
      </p:sp>
      <p:sp>
        <p:nvSpPr>
          <p:cNvPr id="18" name="Text 16"/>
          <p:cNvSpPr/>
          <p:nvPr/>
        </p:nvSpPr>
        <p:spPr>
          <a:xfrm>
            <a:off x="4846320" y="2999232"/>
            <a:ext cx="3840480" cy="320040"/>
          </a:xfrm>
          <a:prstGeom prst="rect">
            <a:avLst/>
          </a:prstGeom>
          <a:noFill/>
          <a:ln/>
        </p:spPr>
        <p:txBody>
          <a:bodyPr wrap="square" lIns="0" tIns="0" rIns="0" bIns="0" rtlCol="0" anchor="ctr"/>
          <a:lstStyle/>
          <a:p>
            <a:pPr marL="0" indent="0">
              <a:buNone/>
            </a:pPr>
            <a:r>
              <a:rPr lang="en-US" sz="1200" b="1" dirty="0">
                <a:solidFill>
                  <a:srgbClr val="2B2620"/>
                </a:solidFill>
                <a:latin typeface="Georgia" pitchFamily="34" charset="0"/>
                <a:ea typeface="Georgia" pitchFamily="34" charset="-122"/>
                <a:cs typeface="Georgia" pitchFamily="34" charset="-120"/>
              </a:rPr>
              <a:t>What does not help</a:t>
            </a:r>
            <a:endParaRPr lang="en-US" sz="1200" dirty="0"/>
          </a:p>
        </p:txBody>
      </p:sp>
      <p:sp>
        <p:nvSpPr>
          <p:cNvPr id="19" name="Text 17"/>
          <p:cNvSpPr/>
          <p:nvPr/>
        </p:nvSpPr>
        <p:spPr>
          <a:xfrm>
            <a:off x="4846320" y="3310128"/>
            <a:ext cx="3840480" cy="384048"/>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Approaches to avoid, prior bad experiences</a:t>
            </a:r>
            <a:endParaRPr lang="en-US" sz="1050" dirty="0"/>
          </a:p>
        </p:txBody>
      </p:sp>
      <p:sp>
        <p:nvSpPr>
          <p:cNvPr id="20" name="Shape 18"/>
          <p:cNvSpPr/>
          <p:nvPr/>
        </p:nvSpPr>
        <p:spPr>
          <a:xfrm>
            <a:off x="457200" y="3794760"/>
            <a:ext cx="73152" cy="640080"/>
          </a:xfrm>
          <a:prstGeom prst="rect">
            <a:avLst/>
          </a:prstGeom>
          <a:solidFill>
            <a:srgbClr val="B85C38"/>
          </a:solidFill>
          <a:ln w="12700">
            <a:solidFill>
              <a:srgbClr val="B85C38"/>
            </a:solidFill>
            <a:prstDash val="solid"/>
          </a:ln>
        </p:spPr>
        <p:txBody>
          <a:bodyPr/>
          <a:lstStyle/>
          <a:p>
            <a:endParaRPr lang="en-US"/>
          </a:p>
        </p:txBody>
      </p:sp>
      <p:sp>
        <p:nvSpPr>
          <p:cNvPr id="21" name="Text 19"/>
          <p:cNvSpPr/>
          <p:nvPr/>
        </p:nvSpPr>
        <p:spPr>
          <a:xfrm>
            <a:off x="640080" y="3776472"/>
            <a:ext cx="3840480" cy="320040"/>
          </a:xfrm>
          <a:prstGeom prst="rect">
            <a:avLst/>
          </a:prstGeom>
          <a:noFill/>
          <a:ln/>
        </p:spPr>
        <p:txBody>
          <a:bodyPr wrap="square" lIns="0" tIns="0" rIns="0" bIns="0" rtlCol="0" anchor="ctr"/>
          <a:lstStyle/>
          <a:p>
            <a:pPr marL="0" indent="0">
              <a:buNone/>
            </a:pPr>
            <a:r>
              <a:rPr lang="en-US" sz="1200" b="1" dirty="0">
                <a:solidFill>
                  <a:srgbClr val="2B2620"/>
                </a:solidFill>
                <a:latin typeface="Georgia" pitchFamily="34" charset="0"/>
                <a:ea typeface="Georgia" pitchFamily="34" charset="-122"/>
                <a:cs typeface="Georgia" pitchFamily="34" charset="-120"/>
              </a:rPr>
              <a:t>Healthcare information</a:t>
            </a:r>
            <a:endParaRPr lang="en-US" sz="1200" dirty="0"/>
          </a:p>
        </p:txBody>
      </p:sp>
      <p:sp>
        <p:nvSpPr>
          <p:cNvPr id="22" name="Text 20"/>
          <p:cNvSpPr/>
          <p:nvPr/>
        </p:nvSpPr>
        <p:spPr>
          <a:xfrm>
            <a:off x="640080" y="4087368"/>
            <a:ext cx="3840480" cy="384048"/>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Medications, allergies, providers, insurance</a:t>
            </a:r>
            <a:endParaRPr lang="en-US" sz="1050" dirty="0"/>
          </a:p>
        </p:txBody>
      </p:sp>
      <p:sp>
        <p:nvSpPr>
          <p:cNvPr id="23" name="Shape 21"/>
          <p:cNvSpPr/>
          <p:nvPr/>
        </p:nvSpPr>
        <p:spPr>
          <a:xfrm>
            <a:off x="4663440" y="3794760"/>
            <a:ext cx="73152" cy="640080"/>
          </a:xfrm>
          <a:prstGeom prst="rect">
            <a:avLst/>
          </a:prstGeom>
          <a:solidFill>
            <a:srgbClr val="B85C38"/>
          </a:solidFill>
          <a:ln w="12700">
            <a:solidFill>
              <a:srgbClr val="B85C38"/>
            </a:solidFill>
            <a:prstDash val="solid"/>
          </a:ln>
        </p:spPr>
        <p:txBody>
          <a:bodyPr/>
          <a:lstStyle/>
          <a:p>
            <a:endParaRPr lang="en-US"/>
          </a:p>
        </p:txBody>
      </p:sp>
      <p:sp>
        <p:nvSpPr>
          <p:cNvPr id="24" name="Text 22"/>
          <p:cNvSpPr/>
          <p:nvPr/>
        </p:nvSpPr>
        <p:spPr>
          <a:xfrm>
            <a:off x="4846320" y="3776472"/>
            <a:ext cx="3840480" cy="320040"/>
          </a:xfrm>
          <a:prstGeom prst="rect">
            <a:avLst/>
          </a:prstGeom>
          <a:noFill/>
          <a:ln/>
        </p:spPr>
        <p:txBody>
          <a:bodyPr wrap="square" lIns="0" tIns="0" rIns="0" bIns="0" rtlCol="0" anchor="ctr"/>
          <a:lstStyle/>
          <a:p>
            <a:pPr marL="0" indent="0">
              <a:buNone/>
            </a:pPr>
            <a:r>
              <a:rPr lang="en-US" sz="1200" b="1" dirty="0">
                <a:solidFill>
                  <a:srgbClr val="2B2620"/>
                </a:solidFill>
                <a:latin typeface="Georgia" pitchFamily="34" charset="0"/>
                <a:ea typeface="Georgia" pitchFamily="34" charset="-122"/>
                <a:cs typeface="Georgia" pitchFamily="34" charset="-120"/>
              </a:rPr>
              <a:t>How I'll know I'm ready to take over again</a:t>
            </a:r>
            <a:endParaRPr lang="en-US" sz="1200" dirty="0"/>
          </a:p>
        </p:txBody>
      </p:sp>
      <p:sp>
        <p:nvSpPr>
          <p:cNvPr id="25" name="Text 23"/>
          <p:cNvSpPr/>
          <p:nvPr/>
        </p:nvSpPr>
        <p:spPr>
          <a:xfrm>
            <a:off x="4846320" y="4087368"/>
            <a:ext cx="3840480" cy="384048"/>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Your own criteria for stepping back into your life</a:t>
            </a:r>
            <a:endParaRPr lang="en-US" sz="1050" dirty="0"/>
          </a:p>
        </p:txBody>
      </p:sp>
      <p:sp>
        <p:nvSpPr>
          <p:cNvPr id="26" name="Text 24"/>
          <p:cNvSpPr/>
          <p:nvPr/>
        </p:nvSpPr>
        <p:spPr>
          <a:xfrm>
            <a:off x="457200" y="4572000"/>
            <a:ext cx="8229600" cy="320040"/>
          </a:xfrm>
          <a:prstGeom prst="rect">
            <a:avLst/>
          </a:prstGeom>
          <a:noFill/>
          <a:ln/>
        </p:spPr>
        <p:txBody>
          <a:bodyPr wrap="square" lIns="0" tIns="0" rIns="0" bIns="0" rtlCol="0" anchor="ctr"/>
          <a:lstStyle/>
          <a:p>
            <a:pPr marL="0" indent="0">
              <a:buNone/>
            </a:pPr>
            <a:r>
              <a:rPr lang="en-US" sz="1100" i="1" dirty="0">
                <a:solidFill>
                  <a:srgbClr val="6B7548"/>
                </a:solidFill>
                <a:latin typeface="Georgia" pitchFamily="34" charset="0"/>
                <a:ea typeface="Georgia" pitchFamily="34" charset="-122"/>
                <a:cs typeface="Georgia" pitchFamily="34" charset="-120"/>
              </a:rPr>
              <a:t>Some workbooks add a Post-Crisis Plan: a gentle re-entry guide for returning to daily life and work.</a:t>
            </a:r>
            <a:endParaRPr lang="en-US" sz="1100" dirty="0"/>
          </a:p>
        </p:txBody>
      </p:sp>
      <p:sp>
        <p:nvSpPr>
          <p:cNvPr id="27" name="Text 25"/>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8" name="Text 26"/>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PUTTING WRAP TO WORK</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How we'll bring this into our shelter</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783080"/>
            <a:ext cx="457200" cy="457200"/>
          </a:xfrm>
          <a:prstGeom prst="ellipse">
            <a:avLst/>
          </a:prstGeom>
          <a:solidFill>
            <a:srgbClr val="FBF6EB"/>
          </a:solidFill>
          <a:ln w="22225">
            <a:solidFill>
              <a:srgbClr val="6B7548"/>
            </a:solidFill>
            <a:prstDash val="solid"/>
          </a:ln>
        </p:spPr>
        <p:txBody>
          <a:bodyPr/>
          <a:lstStyle/>
          <a:p>
            <a:endParaRPr lang="en-US"/>
          </a:p>
        </p:txBody>
      </p:sp>
      <p:sp>
        <p:nvSpPr>
          <p:cNvPr id="8" name="Text 6"/>
          <p:cNvSpPr/>
          <p:nvPr/>
        </p:nvSpPr>
        <p:spPr>
          <a:xfrm>
            <a:off x="457200" y="1783080"/>
            <a:ext cx="457200" cy="457200"/>
          </a:xfrm>
          <a:prstGeom prst="rect">
            <a:avLst/>
          </a:prstGeom>
          <a:noFill/>
          <a:ln/>
        </p:spPr>
        <p:txBody>
          <a:bodyPr wrap="square" lIns="0" tIns="0" rIns="0" bIns="0" rtlCol="0" anchor="ctr"/>
          <a:lstStyle/>
          <a:p>
            <a:pPr marL="0" indent="0" algn="ctr">
              <a:buNone/>
            </a:pPr>
            <a:r>
              <a:rPr lang="en-US" sz="1300" b="1" dirty="0">
                <a:solidFill>
                  <a:srgbClr val="B85C38"/>
                </a:solidFill>
                <a:latin typeface="Georgia" pitchFamily="34" charset="0"/>
                <a:ea typeface="Georgia" pitchFamily="34" charset="-122"/>
                <a:cs typeface="Georgia" pitchFamily="34" charset="-120"/>
              </a:rPr>
              <a:t>1</a:t>
            </a:r>
            <a:endParaRPr lang="en-US" sz="1300" dirty="0"/>
          </a:p>
        </p:txBody>
      </p:sp>
      <p:sp>
        <p:nvSpPr>
          <p:cNvPr id="9" name="Text 7"/>
          <p:cNvSpPr/>
          <p:nvPr/>
        </p:nvSpPr>
        <p:spPr>
          <a:xfrm>
            <a:off x="1051560" y="1783080"/>
            <a:ext cx="7498080" cy="256032"/>
          </a:xfrm>
          <a:prstGeom prst="rect">
            <a:avLst/>
          </a:prstGeom>
          <a:noFill/>
          <a:ln/>
        </p:spPr>
        <p:txBody>
          <a:bodyPr wrap="square" lIns="0" tIns="0" rIns="0" bIns="0" rtlCol="0" anchor="ctr"/>
          <a:lstStyle/>
          <a:p>
            <a:pPr marL="0" indent="0">
              <a:buNone/>
            </a:pPr>
            <a:r>
              <a:rPr lang="en-US" sz="1300" b="1" dirty="0">
                <a:solidFill>
                  <a:srgbClr val="2B2620"/>
                </a:solidFill>
                <a:latin typeface="Georgia" pitchFamily="34" charset="0"/>
                <a:ea typeface="Georgia" pitchFamily="34" charset="-122"/>
                <a:cs typeface="Georgia" pitchFamily="34" charset="-120"/>
              </a:rPr>
              <a:t>Start your own plan this week</a:t>
            </a:r>
            <a:endParaRPr lang="en-US" sz="1300" dirty="0"/>
          </a:p>
        </p:txBody>
      </p:sp>
      <p:sp>
        <p:nvSpPr>
          <p:cNvPr id="10" name="Text 8"/>
          <p:cNvSpPr/>
          <p:nvPr/>
        </p:nvSpPr>
        <p:spPr>
          <a:xfrm>
            <a:off x="1051560" y="2039112"/>
            <a:ext cx="7498080" cy="365760"/>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Use the free Copeland workbook; one section per sitting is plenty.</a:t>
            </a:r>
            <a:endParaRPr lang="en-US" sz="1050" dirty="0"/>
          </a:p>
        </p:txBody>
      </p:sp>
      <p:sp>
        <p:nvSpPr>
          <p:cNvPr id="11" name="Shape 9"/>
          <p:cNvSpPr/>
          <p:nvPr/>
        </p:nvSpPr>
        <p:spPr>
          <a:xfrm>
            <a:off x="457200" y="2423160"/>
            <a:ext cx="457200" cy="457200"/>
          </a:xfrm>
          <a:prstGeom prst="ellipse">
            <a:avLst/>
          </a:prstGeom>
          <a:solidFill>
            <a:srgbClr val="FBF6EB"/>
          </a:solidFill>
          <a:ln w="22225">
            <a:solidFill>
              <a:srgbClr val="6B7548"/>
            </a:solidFill>
            <a:prstDash val="solid"/>
          </a:ln>
        </p:spPr>
        <p:txBody>
          <a:bodyPr/>
          <a:lstStyle/>
          <a:p>
            <a:endParaRPr lang="en-US"/>
          </a:p>
        </p:txBody>
      </p:sp>
      <p:sp>
        <p:nvSpPr>
          <p:cNvPr id="12" name="Text 10"/>
          <p:cNvSpPr/>
          <p:nvPr/>
        </p:nvSpPr>
        <p:spPr>
          <a:xfrm>
            <a:off x="457200" y="2423160"/>
            <a:ext cx="457200" cy="457200"/>
          </a:xfrm>
          <a:prstGeom prst="rect">
            <a:avLst/>
          </a:prstGeom>
          <a:noFill/>
          <a:ln/>
        </p:spPr>
        <p:txBody>
          <a:bodyPr wrap="square" lIns="0" tIns="0" rIns="0" bIns="0" rtlCol="0" anchor="ctr"/>
          <a:lstStyle/>
          <a:p>
            <a:pPr marL="0" indent="0" algn="ctr">
              <a:buNone/>
            </a:pPr>
            <a:r>
              <a:rPr lang="en-US" sz="1300" b="1" dirty="0">
                <a:solidFill>
                  <a:srgbClr val="B85C38"/>
                </a:solidFill>
                <a:latin typeface="Georgia" pitchFamily="34" charset="0"/>
                <a:ea typeface="Georgia" pitchFamily="34" charset="-122"/>
                <a:cs typeface="Georgia" pitchFamily="34" charset="-120"/>
              </a:rPr>
              <a:t>2</a:t>
            </a:r>
            <a:endParaRPr lang="en-US" sz="1300" dirty="0"/>
          </a:p>
        </p:txBody>
      </p:sp>
      <p:sp>
        <p:nvSpPr>
          <p:cNvPr id="13" name="Text 11"/>
          <p:cNvSpPr/>
          <p:nvPr/>
        </p:nvSpPr>
        <p:spPr>
          <a:xfrm>
            <a:off x="1051560" y="2423160"/>
            <a:ext cx="7498080" cy="256032"/>
          </a:xfrm>
          <a:prstGeom prst="rect">
            <a:avLst/>
          </a:prstGeom>
          <a:noFill/>
          <a:ln/>
        </p:spPr>
        <p:txBody>
          <a:bodyPr wrap="square" lIns="0" tIns="0" rIns="0" bIns="0" rtlCol="0" anchor="ctr"/>
          <a:lstStyle/>
          <a:p>
            <a:pPr marL="0" indent="0">
              <a:buNone/>
            </a:pPr>
            <a:r>
              <a:rPr lang="en-US" sz="1300" b="1" dirty="0">
                <a:solidFill>
                  <a:srgbClr val="2B2620"/>
                </a:solidFill>
                <a:latin typeface="Georgia" pitchFamily="34" charset="0"/>
                <a:ea typeface="Georgia" pitchFamily="34" charset="-122"/>
                <a:cs typeface="Georgia" pitchFamily="34" charset="-120"/>
              </a:rPr>
              <a:t>Identify two peer supports</a:t>
            </a:r>
            <a:endParaRPr lang="en-US" sz="1300" dirty="0"/>
          </a:p>
        </p:txBody>
      </p:sp>
      <p:sp>
        <p:nvSpPr>
          <p:cNvPr id="14" name="Text 12"/>
          <p:cNvSpPr/>
          <p:nvPr/>
        </p:nvSpPr>
        <p:spPr>
          <a:xfrm>
            <a:off x="1051560" y="2679192"/>
            <a:ext cx="7498080" cy="365760"/>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People you can text after a hard shift — and offer the same to them.</a:t>
            </a:r>
            <a:endParaRPr lang="en-US" sz="1050" dirty="0"/>
          </a:p>
        </p:txBody>
      </p:sp>
      <p:sp>
        <p:nvSpPr>
          <p:cNvPr id="15" name="Shape 13"/>
          <p:cNvSpPr/>
          <p:nvPr/>
        </p:nvSpPr>
        <p:spPr>
          <a:xfrm>
            <a:off x="457200" y="3063240"/>
            <a:ext cx="457200" cy="457200"/>
          </a:xfrm>
          <a:prstGeom prst="ellipse">
            <a:avLst/>
          </a:prstGeom>
          <a:solidFill>
            <a:srgbClr val="FBF6EB"/>
          </a:solidFill>
          <a:ln w="22225">
            <a:solidFill>
              <a:srgbClr val="6B7548"/>
            </a:solidFill>
            <a:prstDash val="solid"/>
          </a:ln>
        </p:spPr>
        <p:txBody>
          <a:bodyPr/>
          <a:lstStyle/>
          <a:p>
            <a:endParaRPr lang="en-US"/>
          </a:p>
        </p:txBody>
      </p:sp>
      <p:sp>
        <p:nvSpPr>
          <p:cNvPr id="16" name="Text 14"/>
          <p:cNvSpPr/>
          <p:nvPr/>
        </p:nvSpPr>
        <p:spPr>
          <a:xfrm>
            <a:off x="457200" y="3063240"/>
            <a:ext cx="457200" cy="457200"/>
          </a:xfrm>
          <a:prstGeom prst="rect">
            <a:avLst/>
          </a:prstGeom>
          <a:noFill/>
          <a:ln/>
        </p:spPr>
        <p:txBody>
          <a:bodyPr wrap="square" lIns="0" tIns="0" rIns="0" bIns="0" rtlCol="0" anchor="ctr"/>
          <a:lstStyle/>
          <a:p>
            <a:pPr marL="0" indent="0" algn="ctr">
              <a:buNone/>
            </a:pPr>
            <a:r>
              <a:rPr lang="en-US" sz="1300" b="1" dirty="0">
                <a:solidFill>
                  <a:srgbClr val="B85C38"/>
                </a:solidFill>
                <a:latin typeface="Georgia" pitchFamily="34" charset="0"/>
                <a:ea typeface="Georgia" pitchFamily="34" charset="-122"/>
                <a:cs typeface="Georgia" pitchFamily="34" charset="-120"/>
              </a:rPr>
              <a:t>3</a:t>
            </a:r>
            <a:endParaRPr lang="en-US" sz="1300" dirty="0"/>
          </a:p>
        </p:txBody>
      </p:sp>
      <p:sp>
        <p:nvSpPr>
          <p:cNvPr id="17" name="Text 15"/>
          <p:cNvSpPr/>
          <p:nvPr/>
        </p:nvSpPr>
        <p:spPr>
          <a:xfrm>
            <a:off x="1051560" y="3063240"/>
            <a:ext cx="7498080" cy="256032"/>
          </a:xfrm>
          <a:prstGeom prst="rect">
            <a:avLst/>
          </a:prstGeom>
          <a:noFill/>
          <a:ln/>
        </p:spPr>
        <p:txBody>
          <a:bodyPr wrap="square" lIns="0" tIns="0" rIns="0" bIns="0" rtlCol="0" anchor="ctr"/>
          <a:lstStyle/>
          <a:p>
            <a:pPr marL="0" indent="0">
              <a:buNone/>
            </a:pPr>
            <a:r>
              <a:rPr lang="en-US" sz="1300" b="1" dirty="0">
                <a:solidFill>
                  <a:srgbClr val="2B2620"/>
                </a:solidFill>
                <a:latin typeface="Georgia" pitchFamily="34" charset="0"/>
                <a:ea typeface="Georgia" pitchFamily="34" charset="-122"/>
                <a:cs typeface="Georgia" pitchFamily="34" charset="-120"/>
              </a:rPr>
              <a:t>Bring early warning signs to supervision</a:t>
            </a:r>
            <a:endParaRPr lang="en-US" sz="1300" dirty="0"/>
          </a:p>
        </p:txBody>
      </p:sp>
      <p:sp>
        <p:nvSpPr>
          <p:cNvPr id="18" name="Text 16"/>
          <p:cNvSpPr/>
          <p:nvPr/>
        </p:nvSpPr>
        <p:spPr>
          <a:xfrm>
            <a:off x="1051560" y="3319272"/>
            <a:ext cx="7498080" cy="365760"/>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We'll add a 5-minute wellness check to monthly 1:1s.</a:t>
            </a:r>
            <a:endParaRPr lang="en-US" sz="1050" dirty="0"/>
          </a:p>
        </p:txBody>
      </p:sp>
      <p:sp>
        <p:nvSpPr>
          <p:cNvPr id="19" name="Shape 17"/>
          <p:cNvSpPr/>
          <p:nvPr/>
        </p:nvSpPr>
        <p:spPr>
          <a:xfrm>
            <a:off x="457200" y="3703320"/>
            <a:ext cx="457200" cy="457200"/>
          </a:xfrm>
          <a:prstGeom prst="ellipse">
            <a:avLst/>
          </a:prstGeom>
          <a:solidFill>
            <a:srgbClr val="FBF6EB"/>
          </a:solidFill>
          <a:ln w="22225">
            <a:solidFill>
              <a:srgbClr val="6B7548"/>
            </a:solidFill>
            <a:prstDash val="solid"/>
          </a:ln>
        </p:spPr>
        <p:txBody>
          <a:bodyPr/>
          <a:lstStyle/>
          <a:p>
            <a:endParaRPr lang="en-US"/>
          </a:p>
        </p:txBody>
      </p:sp>
      <p:sp>
        <p:nvSpPr>
          <p:cNvPr id="20" name="Text 18"/>
          <p:cNvSpPr/>
          <p:nvPr/>
        </p:nvSpPr>
        <p:spPr>
          <a:xfrm>
            <a:off x="457200" y="3703320"/>
            <a:ext cx="457200" cy="457200"/>
          </a:xfrm>
          <a:prstGeom prst="rect">
            <a:avLst/>
          </a:prstGeom>
          <a:noFill/>
          <a:ln/>
        </p:spPr>
        <p:txBody>
          <a:bodyPr wrap="square" lIns="0" tIns="0" rIns="0" bIns="0" rtlCol="0" anchor="ctr"/>
          <a:lstStyle/>
          <a:p>
            <a:pPr marL="0" indent="0" algn="ctr">
              <a:buNone/>
            </a:pPr>
            <a:r>
              <a:rPr lang="en-US" sz="1300" b="1" dirty="0">
                <a:solidFill>
                  <a:srgbClr val="B85C38"/>
                </a:solidFill>
                <a:latin typeface="Georgia" pitchFamily="34" charset="0"/>
                <a:ea typeface="Georgia" pitchFamily="34" charset="-122"/>
                <a:cs typeface="Georgia" pitchFamily="34" charset="-120"/>
              </a:rPr>
              <a:t>4</a:t>
            </a:r>
            <a:endParaRPr lang="en-US" sz="1300" dirty="0"/>
          </a:p>
        </p:txBody>
      </p:sp>
      <p:sp>
        <p:nvSpPr>
          <p:cNvPr id="21" name="Text 19"/>
          <p:cNvSpPr/>
          <p:nvPr/>
        </p:nvSpPr>
        <p:spPr>
          <a:xfrm>
            <a:off x="1051560" y="3703320"/>
            <a:ext cx="7498080" cy="256032"/>
          </a:xfrm>
          <a:prstGeom prst="rect">
            <a:avLst/>
          </a:prstGeom>
          <a:noFill/>
          <a:ln/>
        </p:spPr>
        <p:txBody>
          <a:bodyPr wrap="square" lIns="0" tIns="0" rIns="0" bIns="0" rtlCol="0" anchor="ctr"/>
          <a:lstStyle/>
          <a:p>
            <a:pPr marL="0" indent="0">
              <a:buNone/>
            </a:pPr>
            <a:r>
              <a:rPr lang="en-US" sz="1300" b="1" dirty="0">
                <a:solidFill>
                  <a:srgbClr val="2B2620"/>
                </a:solidFill>
                <a:latin typeface="Georgia" pitchFamily="34" charset="0"/>
                <a:ea typeface="Georgia" pitchFamily="34" charset="-122"/>
                <a:cs typeface="Georgia" pitchFamily="34" charset="-120"/>
              </a:rPr>
              <a:t>Explore a co-facilitated WRAP group</a:t>
            </a:r>
            <a:endParaRPr lang="en-US" sz="1300" dirty="0"/>
          </a:p>
        </p:txBody>
      </p:sp>
      <p:sp>
        <p:nvSpPr>
          <p:cNvPr id="22" name="Text 20"/>
          <p:cNvSpPr/>
          <p:nvPr/>
        </p:nvSpPr>
        <p:spPr>
          <a:xfrm>
            <a:off x="1051560" y="3959352"/>
            <a:ext cx="7498080" cy="365760"/>
          </a:xfrm>
          <a:prstGeom prst="rect">
            <a:avLst/>
          </a:prstGeom>
          <a:noFill/>
          <a:ln/>
        </p:spPr>
        <p:txBody>
          <a:bodyPr wrap="square" lIns="0" tIns="0" rIns="0" bIns="0" rtlCol="0" anchor="ctr"/>
          <a:lstStyle/>
          <a:p>
            <a:pPr marL="0" indent="0">
              <a:buNone/>
            </a:pPr>
            <a:r>
              <a:rPr lang="en-US" sz="1050" dirty="0">
                <a:solidFill>
                  <a:srgbClr val="4A413A"/>
                </a:solidFill>
                <a:latin typeface="Georgia" pitchFamily="34" charset="0"/>
                <a:ea typeface="Georgia" pitchFamily="34" charset="-122"/>
                <a:cs typeface="Georgia" pitchFamily="34" charset="-120"/>
              </a:rPr>
              <a:t>The evidence base is for 8-week peer groups; we'll scope local facilitators.</a:t>
            </a:r>
            <a:endParaRPr lang="en-US" sz="1050" dirty="0"/>
          </a:p>
        </p:txBody>
      </p:sp>
      <p:sp>
        <p:nvSpPr>
          <p:cNvPr id="23" name="Shape 21"/>
          <p:cNvSpPr/>
          <p:nvPr/>
        </p:nvSpPr>
        <p:spPr>
          <a:xfrm>
            <a:off x="457200" y="4370832"/>
            <a:ext cx="8229600" cy="365760"/>
          </a:xfrm>
          <a:prstGeom prst="rect">
            <a:avLst/>
          </a:prstGeom>
          <a:solidFill>
            <a:srgbClr val="6B7548"/>
          </a:solidFill>
          <a:ln w="12700">
            <a:solidFill>
              <a:srgbClr val="6B7548"/>
            </a:solidFill>
            <a:prstDash val="solid"/>
          </a:ln>
        </p:spPr>
        <p:txBody>
          <a:bodyPr/>
          <a:lstStyle/>
          <a:p>
            <a:endParaRPr lang="en-US"/>
          </a:p>
        </p:txBody>
      </p:sp>
      <p:sp>
        <p:nvSpPr>
          <p:cNvPr id="24" name="Text 22"/>
          <p:cNvSpPr/>
          <p:nvPr/>
        </p:nvSpPr>
        <p:spPr>
          <a:xfrm>
            <a:off x="457200" y="4370832"/>
            <a:ext cx="8229600" cy="365760"/>
          </a:xfrm>
          <a:prstGeom prst="rect">
            <a:avLst/>
          </a:prstGeom>
          <a:noFill/>
          <a:ln/>
        </p:spPr>
        <p:txBody>
          <a:bodyPr wrap="square" lIns="0" tIns="0" rIns="0" bIns="0" rtlCol="0" anchor="ctr"/>
          <a:lstStyle/>
          <a:p>
            <a:pPr marL="0" indent="0" algn="ctr">
              <a:buNone/>
            </a:pPr>
            <a:r>
              <a:rPr lang="en-US" sz="1200" b="1" i="1" dirty="0">
                <a:solidFill>
                  <a:srgbClr val="FFFFFF"/>
                </a:solidFill>
                <a:latin typeface="Georgia" pitchFamily="34" charset="0"/>
                <a:ea typeface="Georgia" pitchFamily="34" charset="-122"/>
                <a:cs typeface="Georgia" pitchFamily="34" charset="-120"/>
              </a:rPr>
              <a:t>You take care of people for a living. WRAP is how you take care of you.</a:t>
            </a:r>
            <a:endParaRPr lang="en-US" sz="1200" dirty="0"/>
          </a:p>
        </p:txBody>
      </p:sp>
      <p:sp>
        <p:nvSpPr>
          <p:cNvPr id="25" name="Text 23"/>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6" name="Text 24"/>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15</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WHY THIS MATTERS</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The work is heavy — the data confirms it</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783080"/>
            <a:ext cx="2606040" cy="2468880"/>
          </a:xfrm>
          <a:prstGeom prst="rect">
            <a:avLst/>
          </a:prstGeom>
          <a:solidFill>
            <a:srgbClr val="FBF6EB"/>
          </a:solidFill>
          <a:ln w="12700">
            <a:solidFill>
              <a:srgbClr val="6B7548"/>
            </a:solidFill>
            <a:prstDash val="solid"/>
          </a:ln>
        </p:spPr>
        <p:txBody>
          <a:bodyPr/>
          <a:lstStyle/>
          <a:p>
            <a:endParaRPr lang="en-US"/>
          </a:p>
        </p:txBody>
      </p:sp>
      <p:sp>
        <p:nvSpPr>
          <p:cNvPr id="8" name="Shape 6"/>
          <p:cNvSpPr/>
          <p:nvPr/>
        </p:nvSpPr>
        <p:spPr>
          <a:xfrm>
            <a:off x="457200" y="1783080"/>
            <a:ext cx="2606040" cy="73152"/>
          </a:xfrm>
          <a:prstGeom prst="rect">
            <a:avLst/>
          </a:prstGeom>
          <a:solidFill>
            <a:srgbClr val="B85C38"/>
          </a:solidFill>
          <a:ln w="12700">
            <a:solidFill>
              <a:srgbClr val="B85C38"/>
            </a:solidFill>
            <a:prstDash val="solid"/>
          </a:ln>
        </p:spPr>
        <p:txBody>
          <a:bodyPr/>
          <a:lstStyle/>
          <a:p>
            <a:endParaRPr lang="en-US"/>
          </a:p>
        </p:txBody>
      </p:sp>
      <p:sp>
        <p:nvSpPr>
          <p:cNvPr id="9" name="Text 7"/>
          <p:cNvSpPr/>
          <p:nvPr/>
        </p:nvSpPr>
        <p:spPr>
          <a:xfrm>
            <a:off x="548640" y="1965960"/>
            <a:ext cx="2423160" cy="868680"/>
          </a:xfrm>
          <a:prstGeom prst="rect">
            <a:avLst/>
          </a:prstGeom>
          <a:noFill/>
          <a:ln/>
        </p:spPr>
        <p:txBody>
          <a:bodyPr wrap="square" lIns="0" tIns="0" rIns="0" bIns="0" rtlCol="0" anchor="ctr"/>
          <a:lstStyle/>
          <a:p>
            <a:pPr marL="0" indent="0">
              <a:buNone/>
            </a:pPr>
            <a:r>
              <a:rPr lang="en-US" sz="4400" b="1" dirty="0">
                <a:solidFill>
                  <a:srgbClr val="2B2620"/>
                </a:solidFill>
                <a:latin typeface="Georgia" pitchFamily="34" charset="0"/>
                <a:ea typeface="Georgia" pitchFamily="34" charset="-122"/>
                <a:cs typeface="Georgia" pitchFamily="34" charset="-120"/>
              </a:rPr>
              <a:t>33%</a:t>
            </a:r>
            <a:endParaRPr lang="en-US" sz="4400" dirty="0"/>
          </a:p>
        </p:txBody>
      </p:sp>
      <p:sp>
        <p:nvSpPr>
          <p:cNvPr id="10" name="Text 8"/>
          <p:cNvSpPr/>
          <p:nvPr/>
        </p:nvSpPr>
        <p:spPr>
          <a:xfrm>
            <a:off x="640080" y="2880360"/>
            <a:ext cx="2331720" cy="1005840"/>
          </a:xfrm>
          <a:prstGeom prst="rect">
            <a:avLst/>
          </a:prstGeom>
          <a:noFill/>
          <a:ln/>
        </p:spPr>
        <p:txBody>
          <a:bodyPr wrap="square" lIns="0" tIns="0" rIns="0" bIns="0" rtlCol="0" anchor="ctr"/>
          <a:lstStyle/>
          <a:p>
            <a:pPr marL="0" indent="0">
              <a:buNone/>
            </a:pPr>
            <a:r>
              <a:rPr lang="en-US" sz="1200" dirty="0">
                <a:solidFill>
                  <a:srgbClr val="4A413A"/>
                </a:solidFill>
                <a:latin typeface="Georgia" pitchFamily="34" charset="0"/>
                <a:ea typeface="Georgia" pitchFamily="34" charset="-122"/>
                <a:cs typeface="Georgia" pitchFamily="34" charset="-120"/>
              </a:rPr>
              <a:t>of frontline homeless-sector workers report PTSD symptoms</a:t>
            </a:r>
            <a:endParaRPr lang="en-US" sz="1200" dirty="0"/>
          </a:p>
        </p:txBody>
      </p:sp>
      <p:sp>
        <p:nvSpPr>
          <p:cNvPr id="11" name="Text 9"/>
          <p:cNvSpPr/>
          <p:nvPr/>
        </p:nvSpPr>
        <p:spPr>
          <a:xfrm>
            <a:off x="640080" y="3886200"/>
            <a:ext cx="2331720" cy="274320"/>
          </a:xfrm>
          <a:prstGeom prst="rect">
            <a:avLst/>
          </a:prstGeom>
          <a:noFill/>
          <a:ln/>
        </p:spPr>
        <p:txBody>
          <a:bodyPr wrap="square" lIns="0" tIns="0" rIns="0" bIns="0" rtlCol="0" anchor="ctr"/>
          <a:lstStyle/>
          <a:p>
            <a:pPr marL="0" indent="0">
              <a:buNone/>
            </a:pPr>
            <a:r>
              <a:rPr lang="en-US" sz="850" i="1" dirty="0">
                <a:solidFill>
                  <a:srgbClr val="6B7548"/>
                </a:solidFill>
                <a:latin typeface="Georgia" pitchFamily="34" charset="0"/>
                <a:ea typeface="Georgia" pitchFamily="34" charset="-122"/>
                <a:cs typeface="Georgia" pitchFamily="34" charset="-120"/>
              </a:rPr>
              <a:t>Schiff &amp; Lane, 2019 (n=472)</a:t>
            </a:r>
            <a:endParaRPr lang="en-US" sz="850" dirty="0"/>
          </a:p>
        </p:txBody>
      </p:sp>
      <p:sp>
        <p:nvSpPr>
          <p:cNvPr id="12" name="Shape 10"/>
          <p:cNvSpPr/>
          <p:nvPr/>
        </p:nvSpPr>
        <p:spPr>
          <a:xfrm>
            <a:off x="3246120" y="1783080"/>
            <a:ext cx="2606040" cy="2468880"/>
          </a:xfrm>
          <a:prstGeom prst="rect">
            <a:avLst/>
          </a:prstGeom>
          <a:solidFill>
            <a:srgbClr val="FBF6EB"/>
          </a:solidFill>
          <a:ln w="12700">
            <a:solidFill>
              <a:srgbClr val="6B7548"/>
            </a:solidFill>
            <a:prstDash val="solid"/>
          </a:ln>
        </p:spPr>
        <p:txBody>
          <a:bodyPr/>
          <a:lstStyle/>
          <a:p>
            <a:endParaRPr lang="en-US"/>
          </a:p>
        </p:txBody>
      </p:sp>
      <p:sp>
        <p:nvSpPr>
          <p:cNvPr id="13" name="Shape 11"/>
          <p:cNvSpPr/>
          <p:nvPr/>
        </p:nvSpPr>
        <p:spPr>
          <a:xfrm>
            <a:off x="3246120" y="1783080"/>
            <a:ext cx="2606040" cy="73152"/>
          </a:xfrm>
          <a:prstGeom prst="rect">
            <a:avLst/>
          </a:prstGeom>
          <a:solidFill>
            <a:srgbClr val="B85C38"/>
          </a:solidFill>
          <a:ln w="12700">
            <a:solidFill>
              <a:srgbClr val="B85C38"/>
            </a:solidFill>
            <a:prstDash val="solid"/>
          </a:ln>
        </p:spPr>
        <p:txBody>
          <a:bodyPr/>
          <a:lstStyle/>
          <a:p>
            <a:endParaRPr lang="en-US"/>
          </a:p>
        </p:txBody>
      </p:sp>
      <p:sp>
        <p:nvSpPr>
          <p:cNvPr id="14" name="Text 12"/>
          <p:cNvSpPr/>
          <p:nvPr/>
        </p:nvSpPr>
        <p:spPr>
          <a:xfrm>
            <a:off x="3337560" y="1965960"/>
            <a:ext cx="2423160" cy="868680"/>
          </a:xfrm>
          <a:prstGeom prst="rect">
            <a:avLst/>
          </a:prstGeom>
          <a:noFill/>
          <a:ln/>
        </p:spPr>
        <p:txBody>
          <a:bodyPr wrap="square" lIns="0" tIns="0" rIns="0" bIns="0" rtlCol="0" anchor="ctr"/>
          <a:lstStyle/>
          <a:p>
            <a:pPr marL="0" indent="0">
              <a:buNone/>
            </a:pPr>
            <a:r>
              <a:rPr lang="en-US" sz="4400" b="1" dirty="0">
                <a:solidFill>
                  <a:srgbClr val="2B2620"/>
                </a:solidFill>
                <a:latin typeface="Georgia" pitchFamily="34" charset="0"/>
                <a:ea typeface="Georgia" pitchFamily="34" charset="-122"/>
                <a:cs typeface="Georgia" pitchFamily="34" charset="-120"/>
              </a:rPr>
              <a:t>43%</a:t>
            </a:r>
            <a:endParaRPr lang="en-US" sz="4400" dirty="0"/>
          </a:p>
        </p:txBody>
      </p:sp>
      <p:sp>
        <p:nvSpPr>
          <p:cNvPr id="15" name="Text 13"/>
          <p:cNvSpPr/>
          <p:nvPr/>
        </p:nvSpPr>
        <p:spPr>
          <a:xfrm>
            <a:off x="3429000" y="2880360"/>
            <a:ext cx="2331720" cy="1005840"/>
          </a:xfrm>
          <a:prstGeom prst="rect">
            <a:avLst/>
          </a:prstGeom>
          <a:noFill/>
          <a:ln/>
        </p:spPr>
        <p:txBody>
          <a:bodyPr wrap="square" lIns="0" tIns="0" rIns="0" bIns="0" rtlCol="0" anchor="ctr"/>
          <a:lstStyle/>
          <a:p>
            <a:pPr marL="0" indent="0">
              <a:buNone/>
            </a:pPr>
            <a:r>
              <a:rPr lang="en-US" sz="1200" dirty="0">
                <a:solidFill>
                  <a:srgbClr val="4A413A"/>
                </a:solidFill>
                <a:latin typeface="Georgia" pitchFamily="34" charset="0"/>
                <a:ea typeface="Georgia" pitchFamily="34" charset="-122"/>
                <a:cs typeface="Georgia" pitchFamily="34" charset="-120"/>
              </a:rPr>
              <a:t>of frontline homeless services workers report intention to leave</a:t>
            </a:r>
            <a:endParaRPr lang="en-US" sz="1200" dirty="0"/>
          </a:p>
        </p:txBody>
      </p:sp>
      <p:sp>
        <p:nvSpPr>
          <p:cNvPr id="16" name="Text 14"/>
          <p:cNvSpPr/>
          <p:nvPr/>
        </p:nvSpPr>
        <p:spPr>
          <a:xfrm>
            <a:off x="3429000" y="3886200"/>
            <a:ext cx="2331720" cy="274320"/>
          </a:xfrm>
          <a:prstGeom prst="rect">
            <a:avLst/>
          </a:prstGeom>
          <a:noFill/>
          <a:ln/>
        </p:spPr>
        <p:txBody>
          <a:bodyPr wrap="square" lIns="0" tIns="0" rIns="0" bIns="0" rtlCol="0" anchor="ctr"/>
          <a:lstStyle/>
          <a:p>
            <a:pPr marL="0" indent="0">
              <a:buNone/>
            </a:pPr>
            <a:r>
              <a:rPr lang="en-US" sz="850" i="1" dirty="0">
                <a:solidFill>
                  <a:srgbClr val="6B7548"/>
                </a:solidFill>
                <a:latin typeface="Georgia" pitchFamily="34" charset="0"/>
                <a:ea typeface="Georgia" pitchFamily="34" charset="-122"/>
                <a:cs typeface="Georgia" pitchFamily="34" charset="-120"/>
              </a:rPr>
              <a:t>Aykanian et al., 2026</a:t>
            </a:r>
            <a:endParaRPr lang="en-US" sz="850" dirty="0"/>
          </a:p>
        </p:txBody>
      </p:sp>
      <p:sp>
        <p:nvSpPr>
          <p:cNvPr id="17" name="Shape 15"/>
          <p:cNvSpPr/>
          <p:nvPr/>
        </p:nvSpPr>
        <p:spPr>
          <a:xfrm>
            <a:off x="6035040" y="1783080"/>
            <a:ext cx="2606040" cy="2468880"/>
          </a:xfrm>
          <a:prstGeom prst="rect">
            <a:avLst/>
          </a:prstGeom>
          <a:solidFill>
            <a:srgbClr val="FBF6EB"/>
          </a:solidFill>
          <a:ln w="12700">
            <a:solidFill>
              <a:srgbClr val="6B7548"/>
            </a:solidFill>
            <a:prstDash val="solid"/>
          </a:ln>
        </p:spPr>
        <p:txBody>
          <a:bodyPr/>
          <a:lstStyle/>
          <a:p>
            <a:endParaRPr lang="en-US"/>
          </a:p>
        </p:txBody>
      </p:sp>
      <p:sp>
        <p:nvSpPr>
          <p:cNvPr id="18" name="Shape 16"/>
          <p:cNvSpPr/>
          <p:nvPr/>
        </p:nvSpPr>
        <p:spPr>
          <a:xfrm>
            <a:off x="6035040" y="1783080"/>
            <a:ext cx="2606040" cy="73152"/>
          </a:xfrm>
          <a:prstGeom prst="rect">
            <a:avLst/>
          </a:prstGeom>
          <a:solidFill>
            <a:srgbClr val="B85C38"/>
          </a:solidFill>
          <a:ln w="12700">
            <a:solidFill>
              <a:srgbClr val="B85C38"/>
            </a:solidFill>
            <a:prstDash val="solid"/>
          </a:ln>
        </p:spPr>
        <p:txBody>
          <a:bodyPr/>
          <a:lstStyle/>
          <a:p>
            <a:endParaRPr lang="en-US"/>
          </a:p>
        </p:txBody>
      </p:sp>
      <p:sp>
        <p:nvSpPr>
          <p:cNvPr id="19" name="Text 17"/>
          <p:cNvSpPr/>
          <p:nvPr/>
        </p:nvSpPr>
        <p:spPr>
          <a:xfrm>
            <a:off x="6126480" y="1965960"/>
            <a:ext cx="2423160" cy="868680"/>
          </a:xfrm>
          <a:prstGeom prst="rect">
            <a:avLst/>
          </a:prstGeom>
          <a:noFill/>
          <a:ln/>
        </p:spPr>
        <p:txBody>
          <a:bodyPr wrap="square" lIns="0" tIns="0" rIns="0" bIns="0" rtlCol="0" anchor="ctr"/>
          <a:lstStyle/>
          <a:p>
            <a:pPr marL="0" indent="0">
              <a:buNone/>
            </a:pPr>
            <a:r>
              <a:rPr lang="en-US" sz="4400" b="1" dirty="0">
                <a:solidFill>
                  <a:srgbClr val="2B2620"/>
                </a:solidFill>
                <a:latin typeface="Georgia" pitchFamily="34" charset="0"/>
                <a:ea typeface="Georgia" pitchFamily="34" charset="-122"/>
                <a:cs typeface="Georgia" pitchFamily="34" charset="-120"/>
              </a:rPr>
              <a:t>60%</a:t>
            </a:r>
            <a:endParaRPr lang="en-US" sz="4400" dirty="0"/>
          </a:p>
        </p:txBody>
      </p:sp>
      <p:sp>
        <p:nvSpPr>
          <p:cNvPr id="20" name="Text 18"/>
          <p:cNvSpPr/>
          <p:nvPr/>
        </p:nvSpPr>
        <p:spPr>
          <a:xfrm>
            <a:off x="6217920" y="2880360"/>
            <a:ext cx="2331720" cy="1005840"/>
          </a:xfrm>
          <a:prstGeom prst="rect">
            <a:avLst/>
          </a:prstGeom>
          <a:noFill/>
          <a:ln/>
        </p:spPr>
        <p:txBody>
          <a:bodyPr wrap="square" lIns="0" tIns="0" rIns="0" bIns="0" rtlCol="0" anchor="ctr"/>
          <a:lstStyle/>
          <a:p>
            <a:pPr marL="0" indent="0">
              <a:buNone/>
            </a:pPr>
            <a:r>
              <a:rPr lang="en-US" sz="1200" dirty="0">
                <a:solidFill>
                  <a:srgbClr val="4A413A"/>
                </a:solidFill>
                <a:latin typeface="Georgia" pitchFamily="34" charset="0"/>
                <a:ea typeface="Georgia" pitchFamily="34" charset="-122"/>
                <a:cs typeface="Georgia" pitchFamily="34" charset="-120"/>
              </a:rPr>
              <a:t>of street-outreach &amp; drop-in staff have ≤5 years in the field</a:t>
            </a:r>
            <a:endParaRPr lang="en-US" sz="1200" dirty="0"/>
          </a:p>
        </p:txBody>
      </p:sp>
      <p:sp>
        <p:nvSpPr>
          <p:cNvPr id="21" name="Text 19"/>
          <p:cNvSpPr/>
          <p:nvPr/>
        </p:nvSpPr>
        <p:spPr>
          <a:xfrm>
            <a:off x="6217920" y="3886200"/>
            <a:ext cx="2331720" cy="274320"/>
          </a:xfrm>
          <a:prstGeom prst="rect">
            <a:avLst/>
          </a:prstGeom>
          <a:noFill/>
          <a:ln/>
        </p:spPr>
        <p:txBody>
          <a:bodyPr wrap="square" lIns="0" tIns="0" rIns="0" bIns="0" rtlCol="0" anchor="ctr"/>
          <a:lstStyle/>
          <a:p>
            <a:pPr marL="0" indent="0">
              <a:buNone/>
            </a:pPr>
            <a:r>
              <a:rPr lang="en-US" sz="850" i="1" dirty="0">
                <a:solidFill>
                  <a:srgbClr val="6B7548"/>
                </a:solidFill>
                <a:latin typeface="Georgia" pitchFamily="34" charset="0"/>
                <a:ea typeface="Georgia" pitchFamily="34" charset="-122"/>
                <a:cs typeface="Georgia" pitchFamily="34" charset="-120"/>
              </a:rPr>
              <a:t>NAEH Workforce Survey, 2023</a:t>
            </a:r>
            <a:endParaRPr lang="en-US" sz="850" dirty="0"/>
          </a:p>
        </p:txBody>
      </p:sp>
      <p:sp>
        <p:nvSpPr>
          <p:cNvPr id="22" name="Text 20"/>
          <p:cNvSpPr/>
          <p:nvPr/>
        </p:nvSpPr>
        <p:spPr>
          <a:xfrm>
            <a:off x="457200" y="4370832"/>
            <a:ext cx="8229600" cy="365760"/>
          </a:xfrm>
          <a:prstGeom prst="rect">
            <a:avLst/>
          </a:prstGeom>
          <a:noFill/>
          <a:ln/>
        </p:spPr>
        <p:txBody>
          <a:bodyPr wrap="square" lIns="0" tIns="0" rIns="0" bIns="0" rtlCol="0" anchor="ctr"/>
          <a:lstStyle/>
          <a:p>
            <a:pPr marL="0" indent="0">
              <a:buNone/>
            </a:pPr>
            <a:r>
              <a:rPr lang="en-US" sz="1300" i="1" dirty="0">
                <a:solidFill>
                  <a:srgbClr val="4E5635"/>
                </a:solidFill>
                <a:latin typeface="Georgia" pitchFamily="34" charset="0"/>
                <a:ea typeface="Georgia" pitchFamily="34" charset="-122"/>
                <a:cs typeface="Georgia" pitchFamily="34" charset="-120"/>
              </a:rPr>
              <a:t>These aren't individual weaknesses — they're occupational realities of trauma-exposed work.</a:t>
            </a:r>
            <a:endParaRPr lang="en-US" sz="1300" dirty="0"/>
          </a:p>
        </p:txBody>
      </p:sp>
      <p:sp>
        <p:nvSpPr>
          <p:cNvPr id="23" name="Text 21"/>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4" name="Text 22"/>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TERMS WE'LL USE</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What we mean by chronic stress exposure</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691640"/>
            <a:ext cx="73152" cy="594360"/>
          </a:xfrm>
          <a:prstGeom prst="rect">
            <a:avLst/>
          </a:prstGeom>
          <a:solidFill>
            <a:srgbClr val="B85C38"/>
          </a:solidFill>
          <a:ln w="12700">
            <a:solidFill>
              <a:srgbClr val="B85C38"/>
            </a:solidFill>
            <a:prstDash val="solid"/>
          </a:ln>
        </p:spPr>
        <p:txBody>
          <a:bodyPr/>
          <a:lstStyle/>
          <a:p>
            <a:endParaRPr lang="en-US"/>
          </a:p>
        </p:txBody>
      </p:sp>
      <p:sp>
        <p:nvSpPr>
          <p:cNvPr id="8" name="Text 6"/>
          <p:cNvSpPr/>
          <p:nvPr/>
        </p:nvSpPr>
        <p:spPr>
          <a:xfrm>
            <a:off x="685800" y="1691640"/>
            <a:ext cx="2286000" cy="36576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Burnout</a:t>
            </a:r>
            <a:endParaRPr lang="en-US" sz="1400" dirty="0"/>
          </a:p>
        </p:txBody>
      </p:sp>
      <p:sp>
        <p:nvSpPr>
          <p:cNvPr id="9" name="Text 7"/>
          <p:cNvSpPr/>
          <p:nvPr/>
        </p:nvSpPr>
        <p:spPr>
          <a:xfrm>
            <a:off x="3017520" y="1673352"/>
            <a:ext cx="5669280" cy="640080"/>
          </a:xfrm>
          <a:prstGeom prst="rect">
            <a:avLst/>
          </a:prstGeom>
          <a:noFill/>
          <a:ln/>
        </p:spPr>
        <p:txBody>
          <a:bodyPr wrap="square" lIns="0" tIns="0" rIns="0" bIns="0" rtlCol="0" anchor="ctr"/>
          <a:lstStyle/>
          <a:p>
            <a:pPr marL="0" indent="0">
              <a:buNone/>
            </a:pPr>
            <a:r>
              <a:rPr lang="en-US" sz="1150" dirty="0">
                <a:solidFill>
                  <a:srgbClr val="4A413A"/>
                </a:solidFill>
                <a:latin typeface="Georgia" pitchFamily="34" charset="0"/>
                <a:ea typeface="Georgia" pitchFamily="34" charset="-122"/>
                <a:cs typeface="Georgia" pitchFamily="34" charset="-120"/>
              </a:rPr>
              <a:t>WHO: occupational phenomenon from chronic workplace stress that has not been successfully managed — exhaustion, cynicism, reduced efficacy.</a:t>
            </a:r>
            <a:endParaRPr lang="en-US" sz="1150" dirty="0"/>
          </a:p>
        </p:txBody>
      </p:sp>
      <p:sp>
        <p:nvSpPr>
          <p:cNvPr id="10" name="Shape 8"/>
          <p:cNvSpPr/>
          <p:nvPr/>
        </p:nvSpPr>
        <p:spPr>
          <a:xfrm>
            <a:off x="457200" y="2404872"/>
            <a:ext cx="73152" cy="594360"/>
          </a:xfrm>
          <a:prstGeom prst="rect">
            <a:avLst/>
          </a:prstGeom>
          <a:solidFill>
            <a:srgbClr val="B85C38"/>
          </a:solidFill>
          <a:ln w="12700">
            <a:solidFill>
              <a:srgbClr val="B85C38"/>
            </a:solidFill>
            <a:prstDash val="solid"/>
          </a:ln>
        </p:spPr>
        <p:txBody>
          <a:bodyPr/>
          <a:lstStyle/>
          <a:p>
            <a:endParaRPr lang="en-US"/>
          </a:p>
        </p:txBody>
      </p:sp>
      <p:sp>
        <p:nvSpPr>
          <p:cNvPr id="11" name="Text 9"/>
          <p:cNvSpPr/>
          <p:nvPr/>
        </p:nvSpPr>
        <p:spPr>
          <a:xfrm>
            <a:off x="685800" y="2404872"/>
            <a:ext cx="2286000" cy="36576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Secondary Traumatic Stress</a:t>
            </a:r>
            <a:endParaRPr lang="en-US" sz="1400" dirty="0"/>
          </a:p>
        </p:txBody>
      </p:sp>
      <p:sp>
        <p:nvSpPr>
          <p:cNvPr id="12" name="Text 10"/>
          <p:cNvSpPr/>
          <p:nvPr/>
        </p:nvSpPr>
        <p:spPr>
          <a:xfrm>
            <a:off x="3017520" y="2386584"/>
            <a:ext cx="5669280" cy="640080"/>
          </a:xfrm>
          <a:prstGeom prst="rect">
            <a:avLst/>
          </a:prstGeom>
          <a:noFill/>
          <a:ln/>
        </p:spPr>
        <p:txBody>
          <a:bodyPr wrap="square" lIns="0" tIns="0" rIns="0" bIns="0" rtlCol="0" anchor="ctr"/>
          <a:lstStyle/>
          <a:p>
            <a:pPr marL="0" indent="0">
              <a:buNone/>
            </a:pPr>
            <a:r>
              <a:rPr lang="en-US" sz="1150" dirty="0">
                <a:solidFill>
                  <a:srgbClr val="4A413A"/>
                </a:solidFill>
                <a:latin typeface="Georgia" pitchFamily="34" charset="0"/>
                <a:ea typeface="Georgia" pitchFamily="34" charset="-122"/>
                <a:cs typeface="Georgia" pitchFamily="34" charset="-120"/>
              </a:rPr>
              <a:t>PTSD-like symptoms from indirectly hearing about or witnessing the trauma of those we serve.</a:t>
            </a:r>
            <a:endParaRPr lang="en-US" sz="1150" dirty="0"/>
          </a:p>
        </p:txBody>
      </p:sp>
      <p:sp>
        <p:nvSpPr>
          <p:cNvPr id="13" name="Shape 11"/>
          <p:cNvSpPr/>
          <p:nvPr/>
        </p:nvSpPr>
        <p:spPr>
          <a:xfrm>
            <a:off x="457200" y="3118104"/>
            <a:ext cx="73152" cy="594360"/>
          </a:xfrm>
          <a:prstGeom prst="rect">
            <a:avLst/>
          </a:prstGeom>
          <a:solidFill>
            <a:srgbClr val="B85C38"/>
          </a:solidFill>
          <a:ln w="12700">
            <a:solidFill>
              <a:srgbClr val="B85C38"/>
            </a:solidFill>
            <a:prstDash val="solid"/>
          </a:ln>
        </p:spPr>
        <p:txBody>
          <a:bodyPr/>
          <a:lstStyle/>
          <a:p>
            <a:endParaRPr lang="en-US"/>
          </a:p>
        </p:txBody>
      </p:sp>
      <p:sp>
        <p:nvSpPr>
          <p:cNvPr id="14" name="Text 12"/>
          <p:cNvSpPr/>
          <p:nvPr/>
        </p:nvSpPr>
        <p:spPr>
          <a:xfrm>
            <a:off x="685800" y="3118104"/>
            <a:ext cx="2286000" cy="36576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Vicarious Trauma</a:t>
            </a:r>
            <a:endParaRPr lang="en-US" sz="1400" dirty="0"/>
          </a:p>
        </p:txBody>
      </p:sp>
      <p:sp>
        <p:nvSpPr>
          <p:cNvPr id="15" name="Text 13"/>
          <p:cNvSpPr/>
          <p:nvPr/>
        </p:nvSpPr>
        <p:spPr>
          <a:xfrm>
            <a:off x="3017520" y="3099816"/>
            <a:ext cx="5669280" cy="640080"/>
          </a:xfrm>
          <a:prstGeom prst="rect">
            <a:avLst/>
          </a:prstGeom>
          <a:noFill/>
          <a:ln/>
        </p:spPr>
        <p:txBody>
          <a:bodyPr wrap="square" lIns="0" tIns="0" rIns="0" bIns="0" rtlCol="0" anchor="ctr"/>
          <a:lstStyle/>
          <a:p>
            <a:pPr marL="0" indent="0">
              <a:buNone/>
            </a:pPr>
            <a:r>
              <a:rPr lang="en-US" sz="1150" dirty="0">
                <a:solidFill>
                  <a:srgbClr val="4A413A"/>
                </a:solidFill>
                <a:latin typeface="Georgia" pitchFamily="34" charset="0"/>
                <a:ea typeface="Georgia" pitchFamily="34" charset="-122"/>
                <a:cs typeface="Georgia" pitchFamily="34" charset="-120"/>
              </a:rPr>
              <a:t>Cumulative shift in worldview, identity, or beliefs from prolonged trauma exposure in helping work.</a:t>
            </a:r>
            <a:endParaRPr lang="en-US" sz="1150" dirty="0"/>
          </a:p>
        </p:txBody>
      </p:sp>
      <p:sp>
        <p:nvSpPr>
          <p:cNvPr id="16" name="Shape 14"/>
          <p:cNvSpPr/>
          <p:nvPr/>
        </p:nvSpPr>
        <p:spPr>
          <a:xfrm>
            <a:off x="457200" y="3831336"/>
            <a:ext cx="73152" cy="594360"/>
          </a:xfrm>
          <a:prstGeom prst="rect">
            <a:avLst/>
          </a:prstGeom>
          <a:solidFill>
            <a:srgbClr val="B85C38"/>
          </a:solidFill>
          <a:ln w="12700">
            <a:solidFill>
              <a:srgbClr val="B85C38"/>
            </a:solidFill>
            <a:prstDash val="solid"/>
          </a:ln>
        </p:spPr>
        <p:txBody>
          <a:bodyPr/>
          <a:lstStyle/>
          <a:p>
            <a:endParaRPr lang="en-US"/>
          </a:p>
        </p:txBody>
      </p:sp>
      <p:sp>
        <p:nvSpPr>
          <p:cNvPr id="17" name="Text 15"/>
          <p:cNvSpPr/>
          <p:nvPr/>
        </p:nvSpPr>
        <p:spPr>
          <a:xfrm>
            <a:off x="685800" y="3831336"/>
            <a:ext cx="2286000" cy="365760"/>
          </a:xfrm>
          <a:prstGeom prst="rect">
            <a:avLst/>
          </a:prstGeom>
          <a:noFill/>
          <a:ln/>
        </p:spPr>
        <p:txBody>
          <a:bodyPr wrap="square" lIns="0" tIns="0" rIns="0" bIns="0" rtlCol="0" anchor="ctr"/>
          <a:lstStyle/>
          <a:p>
            <a:pPr marL="0" indent="0">
              <a:buNone/>
            </a:pPr>
            <a:r>
              <a:rPr lang="en-US" sz="1400" b="1" dirty="0">
                <a:solidFill>
                  <a:srgbClr val="2B2620"/>
                </a:solidFill>
                <a:latin typeface="Georgia" pitchFamily="34" charset="0"/>
                <a:ea typeface="Georgia" pitchFamily="34" charset="-122"/>
                <a:cs typeface="Georgia" pitchFamily="34" charset="-120"/>
              </a:rPr>
              <a:t>Compassion Fatigue</a:t>
            </a:r>
            <a:endParaRPr lang="en-US" sz="1400" dirty="0"/>
          </a:p>
        </p:txBody>
      </p:sp>
      <p:sp>
        <p:nvSpPr>
          <p:cNvPr id="18" name="Text 16"/>
          <p:cNvSpPr/>
          <p:nvPr/>
        </p:nvSpPr>
        <p:spPr>
          <a:xfrm>
            <a:off x="3017520" y="3813048"/>
            <a:ext cx="5669280" cy="640080"/>
          </a:xfrm>
          <a:prstGeom prst="rect">
            <a:avLst/>
          </a:prstGeom>
          <a:noFill/>
          <a:ln/>
        </p:spPr>
        <p:txBody>
          <a:bodyPr wrap="square" lIns="0" tIns="0" rIns="0" bIns="0" rtlCol="0" anchor="ctr"/>
          <a:lstStyle/>
          <a:p>
            <a:pPr marL="0" indent="0">
              <a:buNone/>
            </a:pPr>
            <a:r>
              <a:rPr lang="en-US" sz="1150" dirty="0">
                <a:solidFill>
                  <a:srgbClr val="4A413A"/>
                </a:solidFill>
                <a:latin typeface="Georgia" pitchFamily="34" charset="0"/>
                <a:ea typeface="Georgia" pitchFamily="34" charset="-122"/>
                <a:cs typeface="Georgia" pitchFamily="34" charset="-120"/>
              </a:rPr>
              <a:t>Exhaustion and dysfunction from prolonged exposure to compassion stress — emotionally heavy work without satisfying replenishment.</a:t>
            </a:r>
            <a:endParaRPr lang="en-US" sz="1150" dirty="0"/>
          </a:p>
        </p:txBody>
      </p:sp>
      <p:sp>
        <p:nvSpPr>
          <p:cNvPr id="19" name="Text 17"/>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0" name="Text 18"/>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RECOGNIZE THE SIGNS</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What chronic stress looks like in our bodies, minds, and teams</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691640"/>
            <a:ext cx="4023360" cy="1371600"/>
          </a:xfrm>
          <a:prstGeom prst="rect">
            <a:avLst/>
          </a:prstGeom>
          <a:solidFill>
            <a:srgbClr val="FBF6EB"/>
          </a:solidFill>
          <a:ln w="12700">
            <a:solidFill>
              <a:srgbClr val="6B7548"/>
            </a:solidFill>
            <a:prstDash val="solid"/>
          </a:ln>
        </p:spPr>
        <p:txBody>
          <a:bodyPr/>
          <a:lstStyle/>
          <a:p>
            <a:endParaRPr lang="en-US"/>
          </a:p>
        </p:txBody>
      </p:sp>
      <p:sp>
        <p:nvSpPr>
          <p:cNvPr id="8" name="Text 6"/>
          <p:cNvSpPr/>
          <p:nvPr/>
        </p:nvSpPr>
        <p:spPr>
          <a:xfrm>
            <a:off x="594360" y="1764792"/>
            <a:ext cx="3657600" cy="27432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Physical</a:t>
            </a:r>
            <a:endParaRPr lang="en-US" sz="1300" dirty="0"/>
          </a:p>
        </p:txBody>
      </p:sp>
      <p:sp>
        <p:nvSpPr>
          <p:cNvPr id="9" name="Text 7"/>
          <p:cNvSpPr/>
          <p:nvPr/>
        </p:nvSpPr>
        <p:spPr>
          <a:xfrm>
            <a:off x="621792" y="2075688"/>
            <a:ext cx="3749040" cy="960120"/>
          </a:xfrm>
          <a:prstGeom prst="rect">
            <a:avLst/>
          </a:prstGeom>
          <a:noFill/>
          <a:ln/>
        </p:spPr>
        <p:txBody>
          <a:bodyPr wrap="square" lIns="0" tIns="0" rIns="0" bIns="0" rtlCol="0" anchor="ctr"/>
          <a:lstStyle/>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Persistent fatigue</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Headaches, GI issues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Sleep difficulties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Increased substance use</a:t>
            </a:r>
            <a:endParaRPr lang="en-US" sz="1050" dirty="0"/>
          </a:p>
        </p:txBody>
      </p:sp>
      <p:sp>
        <p:nvSpPr>
          <p:cNvPr id="10" name="Shape 8"/>
          <p:cNvSpPr/>
          <p:nvPr/>
        </p:nvSpPr>
        <p:spPr>
          <a:xfrm>
            <a:off x="4663440" y="1691640"/>
            <a:ext cx="4023360" cy="1371600"/>
          </a:xfrm>
          <a:prstGeom prst="rect">
            <a:avLst/>
          </a:prstGeom>
          <a:solidFill>
            <a:srgbClr val="FBF6EB"/>
          </a:solidFill>
          <a:ln w="12700">
            <a:solidFill>
              <a:srgbClr val="6B7548"/>
            </a:solidFill>
            <a:prstDash val="solid"/>
          </a:ln>
        </p:spPr>
        <p:txBody>
          <a:bodyPr/>
          <a:lstStyle/>
          <a:p>
            <a:endParaRPr lang="en-US"/>
          </a:p>
        </p:txBody>
      </p:sp>
      <p:sp>
        <p:nvSpPr>
          <p:cNvPr id="11" name="Text 9"/>
          <p:cNvSpPr/>
          <p:nvPr/>
        </p:nvSpPr>
        <p:spPr>
          <a:xfrm>
            <a:off x="4800600" y="1764792"/>
            <a:ext cx="3657600" cy="27432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Emotional</a:t>
            </a:r>
            <a:endParaRPr lang="en-US" sz="1300" dirty="0"/>
          </a:p>
        </p:txBody>
      </p:sp>
      <p:sp>
        <p:nvSpPr>
          <p:cNvPr id="12" name="Text 10"/>
          <p:cNvSpPr/>
          <p:nvPr/>
        </p:nvSpPr>
        <p:spPr>
          <a:xfrm>
            <a:off x="4828032" y="2075688"/>
            <a:ext cx="3749040" cy="960120"/>
          </a:xfrm>
          <a:prstGeom prst="rect">
            <a:avLst/>
          </a:prstGeom>
          <a:noFill/>
          <a:ln/>
        </p:spPr>
        <p:txBody>
          <a:bodyPr wrap="square" lIns="0" tIns="0" rIns="0" bIns="0" rtlCol="0" anchor="ctr"/>
          <a:lstStyle/>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Irritability, anger</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Numbness, detachment</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Helplessness, hopelessness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Hypersensitivity or apathy</a:t>
            </a:r>
            <a:endParaRPr lang="en-US" sz="1050" dirty="0"/>
          </a:p>
        </p:txBody>
      </p:sp>
      <p:sp>
        <p:nvSpPr>
          <p:cNvPr id="13" name="Shape 11"/>
          <p:cNvSpPr/>
          <p:nvPr/>
        </p:nvSpPr>
        <p:spPr>
          <a:xfrm>
            <a:off x="457200" y="3200400"/>
            <a:ext cx="4023360" cy="1371600"/>
          </a:xfrm>
          <a:prstGeom prst="rect">
            <a:avLst/>
          </a:prstGeom>
          <a:solidFill>
            <a:srgbClr val="FBF6EB"/>
          </a:solidFill>
          <a:ln w="12700">
            <a:solidFill>
              <a:srgbClr val="6B7548"/>
            </a:solidFill>
            <a:prstDash val="solid"/>
          </a:ln>
        </p:spPr>
        <p:txBody>
          <a:bodyPr/>
          <a:lstStyle/>
          <a:p>
            <a:endParaRPr lang="en-US"/>
          </a:p>
        </p:txBody>
      </p:sp>
      <p:sp>
        <p:nvSpPr>
          <p:cNvPr id="14" name="Text 12"/>
          <p:cNvSpPr/>
          <p:nvPr/>
        </p:nvSpPr>
        <p:spPr>
          <a:xfrm>
            <a:off x="594360" y="3273552"/>
            <a:ext cx="3657600" cy="27432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Cognitive</a:t>
            </a:r>
            <a:endParaRPr lang="en-US" sz="1300" dirty="0"/>
          </a:p>
        </p:txBody>
      </p:sp>
      <p:sp>
        <p:nvSpPr>
          <p:cNvPr id="15" name="Text 13"/>
          <p:cNvSpPr/>
          <p:nvPr/>
        </p:nvSpPr>
        <p:spPr>
          <a:xfrm>
            <a:off x="621792" y="3584448"/>
            <a:ext cx="3749040" cy="960120"/>
          </a:xfrm>
          <a:prstGeom prst="rect">
            <a:avLst/>
          </a:prstGeom>
          <a:noFill/>
          <a:ln/>
        </p:spPr>
        <p:txBody>
          <a:bodyPr wrap="square" lIns="0" tIns="0" rIns="0" bIns="0" rtlCol="0" anchor="ctr"/>
          <a:lstStyle/>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Trouble concentrating</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Intrusive thoughts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Memory problems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Reduced productivity</a:t>
            </a:r>
            <a:endParaRPr lang="en-US" sz="1050" dirty="0"/>
          </a:p>
        </p:txBody>
      </p:sp>
      <p:sp>
        <p:nvSpPr>
          <p:cNvPr id="16" name="Shape 14"/>
          <p:cNvSpPr/>
          <p:nvPr/>
        </p:nvSpPr>
        <p:spPr>
          <a:xfrm>
            <a:off x="4663440" y="3200400"/>
            <a:ext cx="4023360" cy="1371600"/>
          </a:xfrm>
          <a:prstGeom prst="rect">
            <a:avLst/>
          </a:prstGeom>
          <a:solidFill>
            <a:srgbClr val="FBF6EB"/>
          </a:solidFill>
          <a:ln w="12700">
            <a:solidFill>
              <a:srgbClr val="6B7548"/>
            </a:solidFill>
            <a:prstDash val="solid"/>
          </a:ln>
        </p:spPr>
        <p:txBody>
          <a:bodyPr/>
          <a:lstStyle/>
          <a:p>
            <a:endParaRPr lang="en-US"/>
          </a:p>
        </p:txBody>
      </p:sp>
      <p:sp>
        <p:nvSpPr>
          <p:cNvPr id="17" name="Text 15"/>
          <p:cNvSpPr/>
          <p:nvPr/>
        </p:nvSpPr>
        <p:spPr>
          <a:xfrm>
            <a:off x="4800600" y="3273552"/>
            <a:ext cx="3657600" cy="27432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Relational</a:t>
            </a:r>
            <a:endParaRPr lang="en-US" sz="1300" dirty="0"/>
          </a:p>
        </p:txBody>
      </p:sp>
      <p:sp>
        <p:nvSpPr>
          <p:cNvPr id="18" name="Text 16"/>
          <p:cNvSpPr/>
          <p:nvPr/>
        </p:nvSpPr>
        <p:spPr>
          <a:xfrm>
            <a:off x="4828032" y="3584448"/>
            <a:ext cx="3749040" cy="960120"/>
          </a:xfrm>
          <a:prstGeom prst="rect">
            <a:avLst/>
          </a:prstGeom>
          <a:noFill/>
          <a:ln/>
        </p:spPr>
        <p:txBody>
          <a:bodyPr wrap="square" lIns="0" tIns="0" rIns="0" bIns="0" rtlCol="0" anchor="ctr"/>
          <a:lstStyle/>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Withdrawing from coworkers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Conflict at home</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Cynicism toward clients</a:t>
            </a:r>
            <a:endParaRPr lang="en-US" sz="1050" dirty="0"/>
          </a:p>
          <a:p>
            <a:pPr marL="342900" indent="-342900">
              <a:spcAft>
                <a:spcPts val="200"/>
              </a:spcAft>
              <a:buSzPct val="100000"/>
              <a:buChar char="▪"/>
            </a:pPr>
            <a:r>
              <a:rPr lang="en-US" sz="1050" dirty="0">
                <a:solidFill>
                  <a:srgbClr val="4A413A"/>
                </a:solidFill>
                <a:latin typeface="Georgia" pitchFamily="34" charset="0"/>
                <a:ea typeface="Georgia" pitchFamily="34" charset="-122"/>
                <a:cs typeface="Georgia" pitchFamily="34" charset="-120"/>
              </a:rPr>
              <a:t>Lower compassion satisfaction</a:t>
            </a:r>
            <a:endParaRPr lang="en-US" sz="1050" dirty="0"/>
          </a:p>
        </p:txBody>
      </p:sp>
      <p:sp>
        <p:nvSpPr>
          <p:cNvPr id="19" name="Text 17"/>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0" name="Text 18"/>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OUR CONTEXT</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Why low-barrier shelter work concentrates the risk</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691640"/>
            <a:ext cx="502920" cy="502920"/>
          </a:xfrm>
          <a:prstGeom prst="ellipse">
            <a:avLst/>
          </a:prstGeom>
          <a:solidFill>
            <a:srgbClr val="FBF6EB"/>
          </a:solidFill>
          <a:ln w="22225">
            <a:solidFill>
              <a:srgbClr val="6B7548"/>
            </a:solidFill>
            <a:prstDash val="solid"/>
          </a:ln>
        </p:spPr>
        <p:txBody>
          <a:bodyPr/>
          <a:lstStyle/>
          <a:p>
            <a:endParaRPr lang="en-US"/>
          </a:p>
        </p:txBody>
      </p:sp>
      <p:sp>
        <p:nvSpPr>
          <p:cNvPr id="8" name="Text 6"/>
          <p:cNvSpPr/>
          <p:nvPr/>
        </p:nvSpPr>
        <p:spPr>
          <a:xfrm>
            <a:off x="457200" y="1691640"/>
            <a:ext cx="502920" cy="502920"/>
          </a:xfrm>
          <a:prstGeom prst="rect">
            <a:avLst/>
          </a:prstGeom>
          <a:noFill/>
          <a:ln/>
        </p:spPr>
        <p:txBody>
          <a:bodyPr wrap="square" lIns="0" tIns="0" rIns="0" bIns="0" rtlCol="0" anchor="ctr"/>
          <a:lstStyle/>
          <a:p>
            <a:pPr marL="0" indent="0" algn="ctr">
              <a:buNone/>
            </a:pPr>
            <a:r>
              <a:rPr lang="en-US" sz="1430" b="1" dirty="0">
                <a:solidFill>
                  <a:srgbClr val="B85C38"/>
                </a:solidFill>
                <a:latin typeface="Georgia" pitchFamily="34" charset="0"/>
                <a:ea typeface="Georgia" pitchFamily="34" charset="-122"/>
                <a:cs typeface="Georgia" pitchFamily="34" charset="-120"/>
              </a:rPr>
              <a:t>1</a:t>
            </a:r>
            <a:endParaRPr lang="en-US" sz="1430" dirty="0"/>
          </a:p>
        </p:txBody>
      </p:sp>
      <p:sp>
        <p:nvSpPr>
          <p:cNvPr id="9" name="Text 7"/>
          <p:cNvSpPr/>
          <p:nvPr/>
        </p:nvSpPr>
        <p:spPr>
          <a:xfrm>
            <a:off x="1097280" y="1691640"/>
            <a:ext cx="7498080" cy="274320"/>
          </a:xfrm>
          <a:prstGeom prst="rect">
            <a:avLst/>
          </a:prstGeom>
          <a:noFill/>
          <a:ln/>
        </p:spPr>
        <p:txBody>
          <a:bodyPr wrap="square" lIns="0" tIns="0" rIns="0" bIns="0" rtlCol="0" anchor="ctr"/>
          <a:lstStyle/>
          <a:p>
            <a:pPr marL="0" indent="0">
              <a:buNone/>
            </a:pPr>
            <a:r>
              <a:rPr lang="en-US" sz="1350" b="1" dirty="0">
                <a:solidFill>
                  <a:srgbClr val="2B2620"/>
                </a:solidFill>
                <a:latin typeface="Georgia" pitchFamily="34" charset="0"/>
                <a:ea typeface="Georgia" pitchFamily="34" charset="-122"/>
                <a:cs typeface="Georgia" pitchFamily="34" charset="-120"/>
              </a:rPr>
              <a:t>High-acuity clients</a:t>
            </a:r>
            <a:endParaRPr lang="en-US" sz="1350" dirty="0"/>
          </a:p>
        </p:txBody>
      </p:sp>
      <p:sp>
        <p:nvSpPr>
          <p:cNvPr id="10" name="Text 8"/>
          <p:cNvSpPr/>
          <p:nvPr/>
        </p:nvSpPr>
        <p:spPr>
          <a:xfrm>
            <a:off x="1097280" y="1965960"/>
            <a:ext cx="7498080" cy="41148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Low-barrier means we welcome people others turn away — active substance use, untreated mental illness, complex trauma histories.</a:t>
            </a:r>
            <a:endParaRPr lang="en-US" sz="1100" dirty="0"/>
          </a:p>
        </p:txBody>
      </p:sp>
      <p:sp>
        <p:nvSpPr>
          <p:cNvPr id="11" name="Shape 9"/>
          <p:cNvSpPr/>
          <p:nvPr/>
        </p:nvSpPr>
        <p:spPr>
          <a:xfrm>
            <a:off x="457200" y="2404872"/>
            <a:ext cx="502920" cy="502920"/>
          </a:xfrm>
          <a:prstGeom prst="ellipse">
            <a:avLst/>
          </a:prstGeom>
          <a:solidFill>
            <a:srgbClr val="FBF6EB"/>
          </a:solidFill>
          <a:ln w="22225">
            <a:solidFill>
              <a:srgbClr val="6B7548"/>
            </a:solidFill>
            <a:prstDash val="solid"/>
          </a:ln>
        </p:spPr>
        <p:txBody>
          <a:bodyPr/>
          <a:lstStyle/>
          <a:p>
            <a:endParaRPr lang="en-US"/>
          </a:p>
        </p:txBody>
      </p:sp>
      <p:sp>
        <p:nvSpPr>
          <p:cNvPr id="12" name="Text 10"/>
          <p:cNvSpPr/>
          <p:nvPr/>
        </p:nvSpPr>
        <p:spPr>
          <a:xfrm>
            <a:off x="457200" y="2404872"/>
            <a:ext cx="502920" cy="502920"/>
          </a:xfrm>
          <a:prstGeom prst="rect">
            <a:avLst/>
          </a:prstGeom>
          <a:noFill/>
          <a:ln/>
        </p:spPr>
        <p:txBody>
          <a:bodyPr wrap="square" lIns="0" tIns="0" rIns="0" bIns="0" rtlCol="0" anchor="ctr"/>
          <a:lstStyle/>
          <a:p>
            <a:pPr marL="0" indent="0" algn="ctr">
              <a:buNone/>
            </a:pPr>
            <a:r>
              <a:rPr lang="en-US" sz="1430" b="1" dirty="0">
                <a:solidFill>
                  <a:srgbClr val="B85C38"/>
                </a:solidFill>
                <a:latin typeface="Georgia" pitchFamily="34" charset="0"/>
                <a:ea typeface="Georgia" pitchFamily="34" charset="-122"/>
                <a:cs typeface="Georgia" pitchFamily="34" charset="-120"/>
              </a:rPr>
              <a:t>2</a:t>
            </a:r>
            <a:endParaRPr lang="en-US" sz="1430" dirty="0"/>
          </a:p>
        </p:txBody>
      </p:sp>
      <p:sp>
        <p:nvSpPr>
          <p:cNvPr id="13" name="Text 11"/>
          <p:cNvSpPr/>
          <p:nvPr/>
        </p:nvSpPr>
        <p:spPr>
          <a:xfrm>
            <a:off x="1097280" y="2404872"/>
            <a:ext cx="7498080" cy="274320"/>
          </a:xfrm>
          <a:prstGeom prst="rect">
            <a:avLst/>
          </a:prstGeom>
          <a:noFill/>
          <a:ln/>
        </p:spPr>
        <p:txBody>
          <a:bodyPr wrap="square" lIns="0" tIns="0" rIns="0" bIns="0" rtlCol="0" anchor="ctr"/>
          <a:lstStyle/>
          <a:p>
            <a:pPr marL="0" indent="0">
              <a:buNone/>
            </a:pPr>
            <a:r>
              <a:rPr lang="en-US" sz="1350" b="1" dirty="0">
                <a:solidFill>
                  <a:srgbClr val="2B2620"/>
                </a:solidFill>
                <a:latin typeface="Georgia" pitchFamily="34" charset="0"/>
                <a:ea typeface="Georgia" pitchFamily="34" charset="-122"/>
                <a:cs typeface="Georgia" pitchFamily="34" charset="-120"/>
              </a:rPr>
              <a:t>Repeated crisis exposure</a:t>
            </a:r>
            <a:endParaRPr lang="en-US" sz="1350" dirty="0"/>
          </a:p>
        </p:txBody>
      </p:sp>
      <p:sp>
        <p:nvSpPr>
          <p:cNvPr id="14" name="Text 12"/>
          <p:cNvSpPr/>
          <p:nvPr/>
        </p:nvSpPr>
        <p:spPr>
          <a:xfrm>
            <a:off x="1097280" y="2679192"/>
            <a:ext cx="7498080" cy="41148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Overdoses, behavioral health crises, and interpersonal violence are part of normal shifts, not exceptions.</a:t>
            </a:r>
            <a:endParaRPr lang="en-US" sz="1100" dirty="0"/>
          </a:p>
        </p:txBody>
      </p:sp>
      <p:sp>
        <p:nvSpPr>
          <p:cNvPr id="15" name="Shape 13"/>
          <p:cNvSpPr/>
          <p:nvPr/>
        </p:nvSpPr>
        <p:spPr>
          <a:xfrm>
            <a:off x="457200" y="3118104"/>
            <a:ext cx="502920" cy="502920"/>
          </a:xfrm>
          <a:prstGeom prst="ellipse">
            <a:avLst/>
          </a:prstGeom>
          <a:solidFill>
            <a:srgbClr val="FBF6EB"/>
          </a:solidFill>
          <a:ln w="22225">
            <a:solidFill>
              <a:srgbClr val="6B7548"/>
            </a:solidFill>
            <a:prstDash val="solid"/>
          </a:ln>
        </p:spPr>
        <p:txBody>
          <a:bodyPr/>
          <a:lstStyle/>
          <a:p>
            <a:endParaRPr lang="en-US"/>
          </a:p>
        </p:txBody>
      </p:sp>
      <p:sp>
        <p:nvSpPr>
          <p:cNvPr id="16" name="Text 14"/>
          <p:cNvSpPr/>
          <p:nvPr/>
        </p:nvSpPr>
        <p:spPr>
          <a:xfrm>
            <a:off x="457200" y="3118104"/>
            <a:ext cx="502920" cy="502920"/>
          </a:xfrm>
          <a:prstGeom prst="rect">
            <a:avLst/>
          </a:prstGeom>
          <a:noFill/>
          <a:ln/>
        </p:spPr>
        <p:txBody>
          <a:bodyPr wrap="square" lIns="0" tIns="0" rIns="0" bIns="0" rtlCol="0" anchor="ctr"/>
          <a:lstStyle/>
          <a:p>
            <a:pPr marL="0" indent="0" algn="ctr">
              <a:buNone/>
            </a:pPr>
            <a:r>
              <a:rPr lang="en-US" sz="1430" b="1" dirty="0">
                <a:solidFill>
                  <a:srgbClr val="B85C38"/>
                </a:solidFill>
                <a:latin typeface="Georgia" pitchFamily="34" charset="0"/>
                <a:ea typeface="Georgia" pitchFamily="34" charset="-122"/>
                <a:cs typeface="Georgia" pitchFamily="34" charset="-120"/>
              </a:rPr>
              <a:t>3</a:t>
            </a:r>
            <a:endParaRPr lang="en-US" sz="1430" dirty="0"/>
          </a:p>
        </p:txBody>
      </p:sp>
      <p:sp>
        <p:nvSpPr>
          <p:cNvPr id="17" name="Text 15"/>
          <p:cNvSpPr/>
          <p:nvPr/>
        </p:nvSpPr>
        <p:spPr>
          <a:xfrm>
            <a:off x="1097280" y="3118104"/>
            <a:ext cx="7498080" cy="274320"/>
          </a:xfrm>
          <a:prstGeom prst="rect">
            <a:avLst/>
          </a:prstGeom>
          <a:noFill/>
          <a:ln/>
        </p:spPr>
        <p:txBody>
          <a:bodyPr wrap="square" lIns="0" tIns="0" rIns="0" bIns="0" rtlCol="0" anchor="ctr"/>
          <a:lstStyle/>
          <a:p>
            <a:pPr marL="0" indent="0">
              <a:buNone/>
            </a:pPr>
            <a:r>
              <a:rPr lang="en-US" sz="1350" b="1" dirty="0">
                <a:solidFill>
                  <a:srgbClr val="2B2620"/>
                </a:solidFill>
                <a:latin typeface="Georgia" pitchFamily="34" charset="0"/>
                <a:ea typeface="Georgia" pitchFamily="34" charset="-122"/>
                <a:cs typeface="Georgia" pitchFamily="34" charset="-120"/>
              </a:rPr>
              <a:t>Resource scarcity</a:t>
            </a:r>
            <a:endParaRPr lang="en-US" sz="1350" dirty="0"/>
          </a:p>
        </p:txBody>
      </p:sp>
      <p:sp>
        <p:nvSpPr>
          <p:cNvPr id="18" name="Text 16"/>
          <p:cNvSpPr/>
          <p:nvPr/>
        </p:nvSpPr>
        <p:spPr>
          <a:xfrm>
            <a:off x="1097280" y="3392424"/>
            <a:ext cx="7498080" cy="41148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Limited beds, long waitlists, and few outside referrals can produce moral distress — knowing what helps but being unable to provide it.</a:t>
            </a:r>
            <a:endParaRPr lang="en-US" sz="1100" dirty="0"/>
          </a:p>
        </p:txBody>
      </p:sp>
      <p:sp>
        <p:nvSpPr>
          <p:cNvPr id="19" name="Shape 17"/>
          <p:cNvSpPr/>
          <p:nvPr/>
        </p:nvSpPr>
        <p:spPr>
          <a:xfrm>
            <a:off x="457200" y="3831336"/>
            <a:ext cx="502920" cy="502920"/>
          </a:xfrm>
          <a:prstGeom prst="ellipse">
            <a:avLst/>
          </a:prstGeom>
          <a:solidFill>
            <a:srgbClr val="FBF6EB"/>
          </a:solidFill>
          <a:ln w="22225">
            <a:solidFill>
              <a:srgbClr val="6B7548"/>
            </a:solidFill>
            <a:prstDash val="solid"/>
          </a:ln>
        </p:spPr>
        <p:txBody>
          <a:bodyPr/>
          <a:lstStyle/>
          <a:p>
            <a:endParaRPr lang="en-US"/>
          </a:p>
        </p:txBody>
      </p:sp>
      <p:sp>
        <p:nvSpPr>
          <p:cNvPr id="20" name="Text 18"/>
          <p:cNvSpPr/>
          <p:nvPr/>
        </p:nvSpPr>
        <p:spPr>
          <a:xfrm>
            <a:off x="457200" y="3831336"/>
            <a:ext cx="502920" cy="502920"/>
          </a:xfrm>
          <a:prstGeom prst="rect">
            <a:avLst/>
          </a:prstGeom>
          <a:noFill/>
          <a:ln/>
        </p:spPr>
        <p:txBody>
          <a:bodyPr wrap="square" lIns="0" tIns="0" rIns="0" bIns="0" rtlCol="0" anchor="ctr"/>
          <a:lstStyle/>
          <a:p>
            <a:pPr marL="0" indent="0" algn="ctr">
              <a:buNone/>
            </a:pPr>
            <a:r>
              <a:rPr lang="en-US" sz="1430" b="1" dirty="0">
                <a:solidFill>
                  <a:srgbClr val="B85C38"/>
                </a:solidFill>
                <a:latin typeface="Georgia" pitchFamily="34" charset="0"/>
                <a:ea typeface="Georgia" pitchFamily="34" charset="-122"/>
                <a:cs typeface="Georgia" pitchFamily="34" charset="-120"/>
              </a:rPr>
              <a:t>4</a:t>
            </a:r>
            <a:endParaRPr lang="en-US" sz="1430" dirty="0"/>
          </a:p>
        </p:txBody>
      </p:sp>
      <p:sp>
        <p:nvSpPr>
          <p:cNvPr id="21" name="Text 19"/>
          <p:cNvSpPr/>
          <p:nvPr/>
        </p:nvSpPr>
        <p:spPr>
          <a:xfrm>
            <a:off x="1097280" y="3831336"/>
            <a:ext cx="7498080" cy="274320"/>
          </a:xfrm>
          <a:prstGeom prst="rect">
            <a:avLst/>
          </a:prstGeom>
          <a:noFill/>
          <a:ln/>
        </p:spPr>
        <p:txBody>
          <a:bodyPr wrap="square" lIns="0" tIns="0" rIns="0" bIns="0" rtlCol="0" anchor="ctr"/>
          <a:lstStyle/>
          <a:p>
            <a:pPr marL="0" indent="0">
              <a:buNone/>
            </a:pPr>
            <a:r>
              <a:rPr lang="en-US" sz="1350" b="1" dirty="0">
                <a:solidFill>
                  <a:srgbClr val="2B2620"/>
                </a:solidFill>
                <a:latin typeface="Georgia" pitchFamily="34" charset="0"/>
                <a:ea typeface="Georgia" pitchFamily="34" charset="-122"/>
                <a:cs typeface="Georgia" pitchFamily="34" charset="-120"/>
              </a:rPr>
              <a:t>Boundary blur</a:t>
            </a:r>
            <a:endParaRPr lang="en-US" sz="1350" dirty="0"/>
          </a:p>
        </p:txBody>
      </p:sp>
      <p:sp>
        <p:nvSpPr>
          <p:cNvPr id="22" name="Text 20"/>
          <p:cNvSpPr/>
          <p:nvPr/>
        </p:nvSpPr>
        <p:spPr>
          <a:xfrm>
            <a:off x="1097280" y="4105656"/>
            <a:ext cx="7498080" cy="411480"/>
          </a:xfrm>
          <a:prstGeom prst="rect">
            <a:avLst/>
          </a:prstGeom>
          <a:noFill/>
          <a:ln/>
        </p:spPr>
        <p:txBody>
          <a:bodyPr wrap="square" lIns="0" tIns="0" rIns="0" bIns="0" rtlCol="0" anchor="ctr"/>
          <a:lstStyle/>
          <a:p>
            <a:pPr marL="0" indent="0">
              <a:buNone/>
            </a:pPr>
            <a:r>
              <a:rPr lang="en-US" sz="1100" dirty="0">
                <a:solidFill>
                  <a:srgbClr val="4A413A"/>
                </a:solidFill>
                <a:latin typeface="Georgia" pitchFamily="34" charset="0"/>
                <a:ea typeface="Georgia" pitchFamily="34" charset="-122"/>
                <a:cs typeface="Georgia" pitchFamily="34" charset="-120"/>
              </a:rPr>
              <a:t>Long shifts, deep relationships with guests, and grief from client deaths make it hard to leave the work at work.</a:t>
            </a:r>
            <a:endParaRPr lang="en-US" sz="1100" dirty="0"/>
          </a:p>
        </p:txBody>
      </p:sp>
      <p:sp>
        <p:nvSpPr>
          <p:cNvPr id="23" name="Text 21"/>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4" name="Text 22"/>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MEET WRAP</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Wellness Recovery Action Plan — a self-directed wellness tool</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Text 5"/>
          <p:cNvSpPr/>
          <p:nvPr/>
        </p:nvSpPr>
        <p:spPr>
          <a:xfrm>
            <a:off x="457200" y="1691640"/>
            <a:ext cx="5029200" cy="1463040"/>
          </a:xfrm>
          <a:prstGeom prst="rect">
            <a:avLst/>
          </a:prstGeom>
          <a:noFill/>
          <a:ln/>
        </p:spPr>
        <p:txBody>
          <a:bodyPr wrap="square" lIns="0" tIns="0" rIns="0" bIns="0" rtlCol="0" anchor="ctr"/>
          <a:lstStyle/>
          <a:p>
            <a:pPr marL="0" indent="0">
              <a:spcAft>
                <a:spcPts val="400"/>
              </a:spcAft>
              <a:buNone/>
            </a:pPr>
            <a:r>
              <a:rPr lang="en-US" sz="1200" dirty="0">
                <a:solidFill>
                  <a:srgbClr val="4A413A"/>
                </a:solidFill>
                <a:latin typeface="Georgia" pitchFamily="34" charset="0"/>
                <a:ea typeface="Georgia" pitchFamily="34" charset="-122"/>
                <a:cs typeface="Georgia" pitchFamily="34" charset="-120"/>
              </a:rPr>
              <a:t>WRAP is an </a:t>
            </a:r>
            <a:r>
              <a:rPr lang="en-US" sz="1200" b="1" dirty="0">
                <a:solidFill>
                  <a:srgbClr val="4A413A"/>
                </a:solidFill>
                <a:latin typeface="Georgia" pitchFamily="34" charset="0"/>
                <a:ea typeface="Georgia" pitchFamily="34" charset="-122"/>
                <a:cs typeface="Georgia" pitchFamily="34" charset="-120"/>
              </a:rPr>
              <a:t>evidence-based, self-directed </a:t>
            </a:r>
            <a:r>
              <a:rPr lang="en-US" sz="1200" dirty="0">
                <a:solidFill>
                  <a:srgbClr val="4A413A"/>
                </a:solidFill>
                <a:latin typeface="Georgia" pitchFamily="34" charset="0"/>
                <a:ea typeface="Georgia" pitchFamily="34" charset="-122"/>
                <a:cs typeface="Georgia" pitchFamily="34" charset="-120"/>
              </a:rPr>
              <a:t>wellness and recovery framework developed by </a:t>
            </a:r>
            <a:r>
              <a:rPr lang="en-US" sz="1200" b="1" dirty="0">
                <a:solidFill>
                  <a:srgbClr val="4A413A"/>
                </a:solidFill>
                <a:latin typeface="Georgia" pitchFamily="34" charset="0"/>
                <a:ea typeface="Georgia" pitchFamily="34" charset="-122"/>
                <a:cs typeface="Georgia" pitchFamily="34" charset="-120"/>
              </a:rPr>
              <a:t>Mary Ellen Copeland, PhD</a:t>
            </a:r>
            <a:r>
              <a:rPr lang="en-US" sz="1200" dirty="0">
                <a:solidFill>
                  <a:srgbClr val="4A413A"/>
                </a:solidFill>
                <a:latin typeface="Georgia" pitchFamily="34" charset="0"/>
                <a:ea typeface="Georgia" pitchFamily="34" charset="-122"/>
                <a:cs typeface="Georgia" pitchFamily="34" charset="-120"/>
              </a:rPr>
              <a:t> and the Copeland Center. Recognized by SAMHSA as an evidence-based practice in 2010, it has been used for 25+ years across all 50 U.S. states and internationally.</a:t>
            </a:r>
            <a:endParaRPr lang="en-US" sz="1200" dirty="0"/>
          </a:p>
        </p:txBody>
      </p:sp>
      <p:sp>
        <p:nvSpPr>
          <p:cNvPr id="8" name="Text 6"/>
          <p:cNvSpPr/>
          <p:nvPr/>
        </p:nvSpPr>
        <p:spPr>
          <a:xfrm>
            <a:off x="457200" y="3246120"/>
            <a:ext cx="5029200" cy="274320"/>
          </a:xfrm>
          <a:prstGeom prst="rect">
            <a:avLst/>
          </a:prstGeom>
          <a:noFill/>
          <a:ln/>
        </p:spPr>
        <p:txBody>
          <a:bodyPr wrap="square" lIns="0" tIns="0" rIns="0" bIns="0" rtlCol="0" anchor="ctr"/>
          <a:lstStyle/>
          <a:p>
            <a:pPr marL="0" indent="0">
              <a:buNone/>
            </a:pPr>
            <a:r>
              <a:rPr lang="en-US" sz="1200" b="1" kern="0" spc="200" dirty="0">
                <a:solidFill>
                  <a:srgbClr val="B85C38"/>
                </a:solidFill>
                <a:latin typeface="Georgia" pitchFamily="34" charset="0"/>
                <a:ea typeface="Georgia" pitchFamily="34" charset="-122"/>
                <a:cs typeface="Georgia" pitchFamily="34" charset="-120"/>
              </a:rPr>
              <a:t>What WRAP is — and isn't</a:t>
            </a:r>
            <a:endParaRPr lang="en-US" sz="1200" dirty="0"/>
          </a:p>
        </p:txBody>
      </p:sp>
      <p:sp>
        <p:nvSpPr>
          <p:cNvPr id="9" name="Text 7"/>
          <p:cNvSpPr/>
          <p:nvPr/>
        </p:nvSpPr>
        <p:spPr>
          <a:xfrm>
            <a:off x="457200" y="3520440"/>
            <a:ext cx="5029200" cy="118872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A personalized, written plan you build and own</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A framework — not a diagnosis or treatment</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Originally for mental-health recovery, now adapted for work stress, trauma, and caregiving</a:t>
            </a:r>
            <a:endParaRPr lang="en-US" sz="1100" dirty="0"/>
          </a:p>
        </p:txBody>
      </p:sp>
      <p:sp>
        <p:nvSpPr>
          <p:cNvPr id="10" name="Shape 8"/>
          <p:cNvSpPr/>
          <p:nvPr/>
        </p:nvSpPr>
        <p:spPr>
          <a:xfrm>
            <a:off x="5760720" y="1691640"/>
            <a:ext cx="2926080" cy="3017520"/>
          </a:xfrm>
          <a:prstGeom prst="rect">
            <a:avLst/>
          </a:prstGeom>
          <a:solidFill>
            <a:srgbClr val="FBF6EB"/>
          </a:solidFill>
          <a:ln w="12700">
            <a:solidFill>
              <a:srgbClr val="6B7548"/>
            </a:solidFill>
            <a:prstDash val="solid"/>
          </a:ln>
        </p:spPr>
        <p:txBody>
          <a:bodyPr/>
          <a:lstStyle/>
          <a:p>
            <a:endParaRPr lang="en-US"/>
          </a:p>
        </p:txBody>
      </p:sp>
      <p:sp>
        <p:nvSpPr>
          <p:cNvPr id="11" name="Text 9"/>
          <p:cNvSpPr/>
          <p:nvPr/>
        </p:nvSpPr>
        <p:spPr>
          <a:xfrm>
            <a:off x="5897880" y="1828800"/>
            <a:ext cx="2697480" cy="274320"/>
          </a:xfrm>
          <a:prstGeom prst="rect">
            <a:avLst/>
          </a:prstGeom>
          <a:noFill/>
          <a:ln/>
        </p:spPr>
        <p:txBody>
          <a:bodyPr wrap="square" lIns="0" tIns="0" rIns="0" bIns="0" rtlCol="0" anchor="ctr"/>
          <a:lstStyle/>
          <a:p>
            <a:pPr marL="0" indent="0">
              <a:buNone/>
            </a:pPr>
            <a:r>
              <a:rPr lang="en-US" sz="950" b="1" kern="0" spc="300" dirty="0">
                <a:solidFill>
                  <a:srgbClr val="B85C38"/>
                </a:solidFill>
                <a:latin typeface="Georgia" pitchFamily="34" charset="0"/>
                <a:ea typeface="Georgia" pitchFamily="34" charset="-122"/>
                <a:cs typeface="Georgia" pitchFamily="34" charset="-120"/>
              </a:rPr>
              <a:t>RCT-DOCUMENTED OUTCOMES</a:t>
            </a:r>
            <a:endParaRPr lang="en-US" sz="950" dirty="0"/>
          </a:p>
        </p:txBody>
      </p:sp>
      <p:sp>
        <p:nvSpPr>
          <p:cNvPr id="12" name="Text 10"/>
          <p:cNvSpPr/>
          <p:nvPr/>
        </p:nvSpPr>
        <p:spPr>
          <a:xfrm>
            <a:off x="5943600" y="2194560"/>
            <a:ext cx="2651760" cy="2377440"/>
          </a:xfrm>
          <a:prstGeom prst="rect">
            <a:avLst/>
          </a:prstGeom>
          <a:noFill/>
          <a:ln/>
        </p:spPr>
        <p:txBody>
          <a:bodyPr wrap="square" lIns="0" tIns="0" rIns="0" bIns="0" rtlCol="0" anchor="ctr"/>
          <a:lstStyle/>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Reduced psychiatric symptoms</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Reduced depression &amp; anxiety</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Increased hopefulness</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Increased quality of life</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Increased empowerment</a:t>
            </a:r>
            <a:endParaRPr lang="en-US" sz="1100" dirty="0"/>
          </a:p>
          <a:p>
            <a:pPr marL="342900" indent="-342900">
              <a:spcAft>
                <a:spcPts val="400"/>
              </a:spcAft>
              <a:buSzPct val="100000"/>
              <a:buChar char="✓"/>
            </a:pPr>
            <a:r>
              <a:rPr lang="en-US" sz="1100" dirty="0">
                <a:solidFill>
                  <a:srgbClr val="4A413A"/>
                </a:solidFill>
                <a:latin typeface="Georgia" pitchFamily="34" charset="0"/>
                <a:ea typeface="Georgia" pitchFamily="34" charset="-122"/>
                <a:cs typeface="Georgia" pitchFamily="34" charset="-120"/>
              </a:rPr>
              <a:t>Increased self-advocacy</a:t>
            </a:r>
            <a:endParaRPr lang="en-US" sz="1100" dirty="0"/>
          </a:p>
        </p:txBody>
      </p:sp>
      <p:sp>
        <p:nvSpPr>
          <p:cNvPr id="13" name="Text 11"/>
          <p:cNvSpPr/>
          <p:nvPr/>
        </p:nvSpPr>
        <p:spPr>
          <a:xfrm>
            <a:off x="5897880" y="4434840"/>
            <a:ext cx="2697480" cy="228600"/>
          </a:xfrm>
          <a:prstGeom prst="rect">
            <a:avLst/>
          </a:prstGeom>
          <a:noFill/>
          <a:ln/>
        </p:spPr>
        <p:txBody>
          <a:bodyPr wrap="square" lIns="0" tIns="0" rIns="0" bIns="0" rtlCol="0" anchor="ctr"/>
          <a:lstStyle/>
          <a:p>
            <a:pPr marL="0" indent="0">
              <a:buNone/>
            </a:pPr>
            <a:r>
              <a:rPr lang="en-US" sz="850" i="1" dirty="0">
                <a:solidFill>
                  <a:srgbClr val="6B7548"/>
                </a:solidFill>
                <a:latin typeface="Georgia" pitchFamily="34" charset="0"/>
                <a:ea typeface="Georgia" pitchFamily="34" charset="-122"/>
                <a:cs typeface="Georgia" pitchFamily="34" charset="-120"/>
              </a:rPr>
              <a:t>Cook et al., 2011; Copeland et al., 2012</a:t>
            </a:r>
            <a:endParaRPr lang="en-US" sz="850" dirty="0"/>
          </a:p>
        </p:txBody>
      </p:sp>
      <p:sp>
        <p:nvSpPr>
          <p:cNvPr id="14" name="Text 12"/>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15" name="Text 13"/>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THE FOUNDATION</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Five recovery concepts that anchor every WRAP</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783080"/>
            <a:ext cx="1463040" cy="1463040"/>
          </a:xfrm>
          <a:prstGeom prst="ellipse">
            <a:avLst/>
          </a:prstGeom>
          <a:solidFill>
            <a:srgbClr val="FBF6EB"/>
          </a:solidFill>
          <a:ln w="25400">
            <a:solidFill>
              <a:srgbClr val="6B7548"/>
            </a:solidFill>
            <a:prstDash val="solid"/>
          </a:ln>
        </p:spPr>
        <p:txBody>
          <a:bodyPr/>
          <a:lstStyle/>
          <a:p>
            <a:endParaRPr lang="en-US"/>
          </a:p>
        </p:txBody>
      </p:sp>
      <p:sp>
        <p:nvSpPr>
          <p:cNvPr id="8" name="Text 6"/>
          <p:cNvSpPr/>
          <p:nvPr/>
        </p:nvSpPr>
        <p:spPr>
          <a:xfrm>
            <a:off x="457200" y="1783080"/>
            <a:ext cx="1463040" cy="1463040"/>
          </a:xfrm>
          <a:prstGeom prst="rect">
            <a:avLst/>
          </a:prstGeom>
          <a:noFill/>
          <a:ln/>
        </p:spPr>
        <p:txBody>
          <a:bodyPr wrap="square" lIns="0" tIns="0" rIns="0" bIns="0" rtlCol="0" anchor="ctr"/>
          <a:lstStyle/>
          <a:p>
            <a:pPr marL="0" indent="0" algn="ctr">
              <a:buNone/>
            </a:pPr>
            <a:r>
              <a:rPr lang="en-US" sz="3400" b="1" dirty="0">
                <a:solidFill>
                  <a:srgbClr val="B85C38"/>
                </a:solidFill>
                <a:latin typeface="Georgia" pitchFamily="34" charset="0"/>
                <a:ea typeface="Georgia" pitchFamily="34" charset="-122"/>
                <a:cs typeface="Georgia" pitchFamily="34" charset="-120"/>
              </a:rPr>
              <a:t>H</a:t>
            </a:r>
            <a:endParaRPr lang="en-US" sz="3400" dirty="0"/>
          </a:p>
        </p:txBody>
      </p:sp>
      <p:sp>
        <p:nvSpPr>
          <p:cNvPr id="9" name="Text 7"/>
          <p:cNvSpPr/>
          <p:nvPr/>
        </p:nvSpPr>
        <p:spPr>
          <a:xfrm>
            <a:off x="365760" y="3337560"/>
            <a:ext cx="1645920" cy="274320"/>
          </a:xfrm>
          <a:prstGeom prst="rect">
            <a:avLst/>
          </a:prstGeom>
          <a:noFill/>
          <a:ln/>
        </p:spPr>
        <p:txBody>
          <a:bodyPr wrap="square" lIns="0" tIns="0" rIns="0" bIns="0" rtlCol="0" anchor="ctr"/>
          <a:lstStyle/>
          <a:p>
            <a:pPr marL="0" indent="0" algn="ctr">
              <a:buNone/>
            </a:pPr>
            <a:r>
              <a:rPr lang="en-US" sz="1250" b="1" dirty="0">
                <a:solidFill>
                  <a:srgbClr val="2B2620"/>
                </a:solidFill>
                <a:latin typeface="Georgia" pitchFamily="34" charset="0"/>
                <a:ea typeface="Georgia" pitchFamily="34" charset="-122"/>
                <a:cs typeface="Georgia" pitchFamily="34" charset="-120"/>
              </a:rPr>
              <a:t>Hope</a:t>
            </a:r>
            <a:endParaRPr lang="en-US" sz="1250" dirty="0"/>
          </a:p>
        </p:txBody>
      </p:sp>
      <p:sp>
        <p:nvSpPr>
          <p:cNvPr id="10" name="Text 8"/>
          <p:cNvSpPr/>
          <p:nvPr/>
        </p:nvSpPr>
        <p:spPr>
          <a:xfrm>
            <a:off x="411480" y="3657600"/>
            <a:ext cx="1554480" cy="1005840"/>
          </a:xfrm>
          <a:prstGeom prst="rect">
            <a:avLst/>
          </a:prstGeom>
          <a:noFill/>
          <a:ln/>
        </p:spPr>
        <p:txBody>
          <a:bodyPr wrap="square" lIns="0" tIns="0" rIns="0" bIns="0" rtlCol="0" anchor="ctr"/>
          <a:lstStyle/>
          <a:p>
            <a:pPr marL="0" indent="0" algn="ctr">
              <a:buNone/>
            </a:pPr>
            <a:r>
              <a:rPr lang="en-US" sz="950" dirty="0">
                <a:solidFill>
                  <a:srgbClr val="4A413A"/>
                </a:solidFill>
                <a:latin typeface="Georgia" pitchFamily="34" charset="0"/>
                <a:ea typeface="Georgia" pitchFamily="34" charset="-122"/>
                <a:cs typeface="Georgia" pitchFamily="34" charset="-120"/>
              </a:rPr>
              <a:t>People do get well and stay well. Believing change is possible powers the rest.</a:t>
            </a:r>
            <a:endParaRPr lang="en-US" sz="950" dirty="0"/>
          </a:p>
        </p:txBody>
      </p:sp>
      <p:sp>
        <p:nvSpPr>
          <p:cNvPr id="11" name="Shape 9"/>
          <p:cNvSpPr/>
          <p:nvPr/>
        </p:nvSpPr>
        <p:spPr>
          <a:xfrm>
            <a:off x="2148840" y="1783080"/>
            <a:ext cx="1463040" cy="1463040"/>
          </a:xfrm>
          <a:prstGeom prst="ellipse">
            <a:avLst/>
          </a:prstGeom>
          <a:solidFill>
            <a:srgbClr val="FBF6EB"/>
          </a:solidFill>
          <a:ln w="25400">
            <a:solidFill>
              <a:srgbClr val="6B7548"/>
            </a:solidFill>
            <a:prstDash val="solid"/>
          </a:ln>
        </p:spPr>
        <p:txBody>
          <a:bodyPr/>
          <a:lstStyle/>
          <a:p>
            <a:endParaRPr lang="en-US"/>
          </a:p>
        </p:txBody>
      </p:sp>
      <p:sp>
        <p:nvSpPr>
          <p:cNvPr id="12" name="Text 10"/>
          <p:cNvSpPr/>
          <p:nvPr/>
        </p:nvSpPr>
        <p:spPr>
          <a:xfrm>
            <a:off x="2148840" y="1783080"/>
            <a:ext cx="1463040" cy="1463040"/>
          </a:xfrm>
          <a:prstGeom prst="rect">
            <a:avLst/>
          </a:prstGeom>
          <a:noFill/>
          <a:ln/>
        </p:spPr>
        <p:txBody>
          <a:bodyPr wrap="square" lIns="0" tIns="0" rIns="0" bIns="0" rtlCol="0" anchor="ctr"/>
          <a:lstStyle/>
          <a:p>
            <a:pPr marL="0" indent="0" algn="ctr">
              <a:buNone/>
            </a:pPr>
            <a:r>
              <a:rPr lang="en-US" sz="3400" b="1" dirty="0">
                <a:solidFill>
                  <a:srgbClr val="B85C38"/>
                </a:solidFill>
                <a:latin typeface="Georgia" pitchFamily="34" charset="0"/>
                <a:ea typeface="Georgia" pitchFamily="34" charset="-122"/>
                <a:cs typeface="Georgia" pitchFamily="34" charset="-120"/>
              </a:rPr>
              <a:t>P</a:t>
            </a:r>
            <a:endParaRPr lang="en-US" sz="3400" dirty="0"/>
          </a:p>
        </p:txBody>
      </p:sp>
      <p:sp>
        <p:nvSpPr>
          <p:cNvPr id="13" name="Text 11"/>
          <p:cNvSpPr/>
          <p:nvPr/>
        </p:nvSpPr>
        <p:spPr>
          <a:xfrm>
            <a:off x="2057400" y="3337560"/>
            <a:ext cx="1645920" cy="274320"/>
          </a:xfrm>
          <a:prstGeom prst="rect">
            <a:avLst/>
          </a:prstGeom>
          <a:noFill/>
          <a:ln/>
        </p:spPr>
        <p:txBody>
          <a:bodyPr wrap="square" lIns="0" tIns="0" rIns="0" bIns="0" rtlCol="0" anchor="ctr"/>
          <a:lstStyle/>
          <a:p>
            <a:pPr marL="0" indent="0" algn="ctr">
              <a:buNone/>
            </a:pPr>
            <a:r>
              <a:rPr lang="en-US" sz="1250" b="1" dirty="0">
                <a:solidFill>
                  <a:srgbClr val="2B2620"/>
                </a:solidFill>
                <a:latin typeface="Georgia" pitchFamily="34" charset="0"/>
                <a:ea typeface="Georgia" pitchFamily="34" charset="-122"/>
                <a:cs typeface="Georgia" pitchFamily="34" charset="-120"/>
              </a:rPr>
              <a:t>Personal Responsibility</a:t>
            </a:r>
            <a:endParaRPr lang="en-US" sz="1250" dirty="0"/>
          </a:p>
        </p:txBody>
      </p:sp>
      <p:sp>
        <p:nvSpPr>
          <p:cNvPr id="14" name="Text 12"/>
          <p:cNvSpPr/>
          <p:nvPr/>
        </p:nvSpPr>
        <p:spPr>
          <a:xfrm>
            <a:off x="2103120" y="3657600"/>
            <a:ext cx="1554480" cy="1005840"/>
          </a:xfrm>
          <a:prstGeom prst="rect">
            <a:avLst/>
          </a:prstGeom>
          <a:noFill/>
          <a:ln/>
        </p:spPr>
        <p:txBody>
          <a:bodyPr wrap="square" lIns="0" tIns="0" rIns="0" bIns="0" rtlCol="0" anchor="ctr"/>
          <a:lstStyle/>
          <a:p>
            <a:pPr marL="0" indent="0" algn="ctr">
              <a:buNone/>
            </a:pPr>
            <a:r>
              <a:rPr lang="en-US" sz="950" dirty="0">
                <a:solidFill>
                  <a:srgbClr val="4A413A"/>
                </a:solidFill>
                <a:latin typeface="Georgia" pitchFamily="34" charset="0"/>
                <a:ea typeface="Georgia" pitchFamily="34" charset="-122"/>
                <a:cs typeface="Georgia" pitchFamily="34" charset="-120"/>
              </a:rPr>
              <a:t>You own your wellness. Others can support, but the choices are yours.</a:t>
            </a:r>
            <a:endParaRPr lang="en-US" sz="950" dirty="0"/>
          </a:p>
        </p:txBody>
      </p:sp>
      <p:sp>
        <p:nvSpPr>
          <p:cNvPr id="15" name="Shape 13"/>
          <p:cNvSpPr/>
          <p:nvPr/>
        </p:nvSpPr>
        <p:spPr>
          <a:xfrm>
            <a:off x="3840480" y="1783080"/>
            <a:ext cx="1463040" cy="1463040"/>
          </a:xfrm>
          <a:prstGeom prst="ellipse">
            <a:avLst/>
          </a:prstGeom>
          <a:solidFill>
            <a:srgbClr val="FBF6EB"/>
          </a:solidFill>
          <a:ln w="25400">
            <a:solidFill>
              <a:srgbClr val="6B7548"/>
            </a:solidFill>
            <a:prstDash val="solid"/>
          </a:ln>
        </p:spPr>
        <p:txBody>
          <a:bodyPr/>
          <a:lstStyle/>
          <a:p>
            <a:endParaRPr lang="en-US"/>
          </a:p>
        </p:txBody>
      </p:sp>
      <p:sp>
        <p:nvSpPr>
          <p:cNvPr id="16" name="Text 14"/>
          <p:cNvSpPr/>
          <p:nvPr/>
        </p:nvSpPr>
        <p:spPr>
          <a:xfrm>
            <a:off x="3840480" y="1783080"/>
            <a:ext cx="1463040" cy="1463040"/>
          </a:xfrm>
          <a:prstGeom prst="rect">
            <a:avLst/>
          </a:prstGeom>
          <a:noFill/>
          <a:ln/>
        </p:spPr>
        <p:txBody>
          <a:bodyPr wrap="square" lIns="0" tIns="0" rIns="0" bIns="0" rtlCol="0" anchor="ctr"/>
          <a:lstStyle/>
          <a:p>
            <a:pPr marL="0" indent="0" algn="ctr">
              <a:buNone/>
            </a:pPr>
            <a:r>
              <a:rPr lang="en-US" sz="3400" b="1" dirty="0">
                <a:solidFill>
                  <a:srgbClr val="B85C38"/>
                </a:solidFill>
                <a:latin typeface="Georgia" pitchFamily="34" charset="0"/>
                <a:ea typeface="Georgia" pitchFamily="34" charset="-122"/>
                <a:cs typeface="Georgia" pitchFamily="34" charset="-120"/>
              </a:rPr>
              <a:t>E</a:t>
            </a:r>
            <a:endParaRPr lang="en-US" sz="3400" dirty="0"/>
          </a:p>
        </p:txBody>
      </p:sp>
      <p:sp>
        <p:nvSpPr>
          <p:cNvPr id="17" name="Text 15"/>
          <p:cNvSpPr/>
          <p:nvPr/>
        </p:nvSpPr>
        <p:spPr>
          <a:xfrm>
            <a:off x="3749040" y="3337560"/>
            <a:ext cx="1645920" cy="274320"/>
          </a:xfrm>
          <a:prstGeom prst="rect">
            <a:avLst/>
          </a:prstGeom>
          <a:noFill/>
          <a:ln/>
        </p:spPr>
        <p:txBody>
          <a:bodyPr wrap="square" lIns="0" tIns="0" rIns="0" bIns="0" rtlCol="0" anchor="ctr"/>
          <a:lstStyle/>
          <a:p>
            <a:pPr marL="0" indent="0" algn="ctr">
              <a:buNone/>
            </a:pPr>
            <a:r>
              <a:rPr lang="en-US" sz="1250" b="1" dirty="0">
                <a:solidFill>
                  <a:srgbClr val="2B2620"/>
                </a:solidFill>
                <a:latin typeface="Georgia" pitchFamily="34" charset="0"/>
                <a:ea typeface="Georgia" pitchFamily="34" charset="-122"/>
                <a:cs typeface="Georgia" pitchFamily="34" charset="-120"/>
              </a:rPr>
              <a:t>Education</a:t>
            </a:r>
            <a:endParaRPr lang="en-US" sz="1250" dirty="0"/>
          </a:p>
        </p:txBody>
      </p:sp>
      <p:sp>
        <p:nvSpPr>
          <p:cNvPr id="18" name="Text 16"/>
          <p:cNvSpPr/>
          <p:nvPr/>
        </p:nvSpPr>
        <p:spPr>
          <a:xfrm>
            <a:off x="3794760" y="3657600"/>
            <a:ext cx="1554480" cy="1005840"/>
          </a:xfrm>
          <a:prstGeom prst="rect">
            <a:avLst/>
          </a:prstGeom>
          <a:noFill/>
          <a:ln/>
        </p:spPr>
        <p:txBody>
          <a:bodyPr wrap="square" lIns="0" tIns="0" rIns="0" bIns="0" rtlCol="0" anchor="ctr"/>
          <a:lstStyle/>
          <a:p>
            <a:pPr marL="0" indent="0" algn="ctr">
              <a:buNone/>
            </a:pPr>
            <a:r>
              <a:rPr lang="en-US" sz="950" dirty="0">
                <a:solidFill>
                  <a:srgbClr val="4A413A"/>
                </a:solidFill>
                <a:latin typeface="Georgia" pitchFamily="34" charset="0"/>
                <a:ea typeface="Georgia" pitchFamily="34" charset="-122"/>
                <a:cs typeface="Georgia" pitchFamily="34" charset="-120"/>
              </a:rPr>
              <a:t>Learn about what's happening so you can make informed choices about it.</a:t>
            </a:r>
            <a:endParaRPr lang="en-US" sz="950" dirty="0"/>
          </a:p>
        </p:txBody>
      </p:sp>
      <p:sp>
        <p:nvSpPr>
          <p:cNvPr id="19" name="Shape 17"/>
          <p:cNvSpPr/>
          <p:nvPr/>
        </p:nvSpPr>
        <p:spPr>
          <a:xfrm>
            <a:off x="5532120" y="1783080"/>
            <a:ext cx="1463040" cy="1463040"/>
          </a:xfrm>
          <a:prstGeom prst="ellipse">
            <a:avLst/>
          </a:prstGeom>
          <a:solidFill>
            <a:srgbClr val="FBF6EB"/>
          </a:solidFill>
          <a:ln w="25400">
            <a:solidFill>
              <a:srgbClr val="6B7548"/>
            </a:solidFill>
            <a:prstDash val="solid"/>
          </a:ln>
        </p:spPr>
        <p:txBody>
          <a:bodyPr/>
          <a:lstStyle/>
          <a:p>
            <a:endParaRPr lang="en-US"/>
          </a:p>
        </p:txBody>
      </p:sp>
      <p:sp>
        <p:nvSpPr>
          <p:cNvPr id="20" name="Text 18"/>
          <p:cNvSpPr/>
          <p:nvPr/>
        </p:nvSpPr>
        <p:spPr>
          <a:xfrm>
            <a:off x="5532120" y="1783080"/>
            <a:ext cx="1463040" cy="1463040"/>
          </a:xfrm>
          <a:prstGeom prst="rect">
            <a:avLst/>
          </a:prstGeom>
          <a:noFill/>
          <a:ln/>
        </p:spPr>
        <p:txBody>
          <a:bodyPr wrap="square" lIns="0" tIns="0" rIns="0" bIns="0" rtlCol="0" anchor="ctr"/>
          <a:lstStyle/>
          <a:p>
            <a:pPr marL="0" indent="0" algn="ctr">
              <a:buNone/>
            </a:pPr>
            <a:r>
              <a:rPr lang="en-US" sz="3400" b="1" dirty="0">
                <a:solidFill>
                  <a:srgbClr val="B85C38"/>
                </a:solidFill>
                <a:latin typeface="Georgia" pitchFamily="34" charset="0"/>
                <a:ea typeface="Georgia" pitchFamily="34" charset="-122"/>
                <a:cs typeface="Georgia" pitchFamily="34" charset="-120"/>
              </a:rPr>
              <a:t>S</a:t>
            </a:r>
            <a:endParaRPr lang="en-US" sz="3400" dirty="0"/>
          </a:p>
        </p:txBody>
      </p:sp>
      <p:sp>
        <p:nvSpPr>
          <p:cNvPr id="21" name="Text 19"/>
          <p:cNvSpPr/>
          <p:nvPr/>
        </p:nvSpPr>
        <p:spPr>
          <a:xfrm>
            <a:off x="5440680" y="3337560"/>
            <a:ext cx="1645920" cy="274320"/>
          </a:xfrm>
          <a:prstGeom prst="rect">
            <a:avLst/>
          </a:prstGeom>
          <a:noFill/>
          <a:ln/>
        </p:spPr>
        <p:txBody>
          <a:bodyPr wrap="square" lIns="0" tIns="0" rIns="0" bIns="0" rtlCol="0" anchor="ctr"/>
          <a:lstStyle/>
          <a:p>
            <a:pPr marL="0" indent="0" algn="ctr">
              <a:buNone/>
            </a:pPr>
            <a:r>
              <a:rPr lang="en-US" sz="1250" b="1" dirty="0">
                <a:solidFill>
                  <a:srgbClr val="2B2620"/>
                </a:solidFill>
                <a:latin typeface="Georgia" pitchFamily="34" charset="0"/>
                <a:ea typeface="Georgia" pitchFamily="34" charset="-122"/>
                <a:cs typeface="Georgia" pitchFamily="34" charset="-120"/>
              </a:rPr>
              <a:t>Self-Advocacy</a:t>
            </a:r>
            <a:endParaRPr lang="en-US" sz="1250" dirty="0"/>
          </a:p>
        </p:txBody>
      </p:sp>
      <p:sp>
        <p:nvSpPr>
          <p:cNvPr id="22" name="Text 20"/>
          <p:cNvSpPr/>
          <p:nvPr/>
        </p:nvSpPr>
        <p:spPr>
          <a:xfrm>
            <a:off x="5486400" y="3657600"/>
            <a:ext cx="1554480" cy="1005840"/>
          </a:xfrm>
          <a:prstGeom prst="rect">
            <a:avLst/>
          </a:prstGeom>
          <a:noFill/>
          <a:ln/>
        </p:spPr>
        <p:txBody>
          <a:bodyPr wrap="square" lIns="0" tIns="0" rIns="0" bIns="0" rtlCol="0" anchor="ctr"/>
          <a:lstStyle/>
          <a:p>
            <a:pPr marL="0" indent="0" algn="ctr">
              <a:buNone/>
            </a:pPr>
            <a:r>
              <a:rPr lang="en-US" sz="950" dirty="0">
                <a:solidFill>
                  <a:srgbClr val="4A413A"/>
                </a:solidFill>
                <a:latin typeface="Georgia" pitchFamily="34" charset="0"/>
                <a:ea typeface="Georgia" pitchFamily="34" charset="-122"/>
                <a:cs typeface="Georgia" pitchFamily="34" charset="-120"/>
              </a:rPr>
              <a:t>Ask clearly for what you need at work, at home, and from health providers.</a:t>
            </a:r>
            <a:endParaRPr lang="en-US" sz="950" dirty="0"/>
          </a:p>
        </p:txBody>
      </p:sp>
      <p:sp>
        <p:nvSpPr>
          <p:cNvPr id="23" name="Shape 21"/>
          <p:cNvSpPr/>
          <p:nvPr/>
        </p:nvSpPr>
        <p:spPr>
          <a:xfrm>
            <a:off x="7223760" y="1783080"/>
            <a:ext cx="1463040" cy="1463040"/>
          </a:xfrm>
          <a:prstGeom prst="ellipse">
            <a:avLst/>
          </a:prstGeom>
          <a:solidFill>
            <a:srgbClr val="FBF6EB"/>
          </a:solidFill>
          <a:ln w="25400">
            <a:solidFill>
              <a:srgbClr val="6B7548"/>
            </a:solidFill>
            <a:prstDash val="solid"/>
          </a:ln>
        </p:spPr>
        <p:txBody>
          <a:bodyPr/>
          <a:lstStyle/>
          <a:p>
            <a:endParaRPr lang="en-US"/>
          </a:p>
        </p:txBody>
      </p:sp>
      <p:sp>
        <p:nvSpPr>
          <p:cNvPr id="24" name="Text 22"/>
          <p:cNvSpPr/>
          <p:nvPr/>
        </p:nvSpPr>
        <p:spPr>
          <a:xfrm>
            <a:off x="7223760" y="1783080"/>
            <a:ext cx="1463040" cy="1463040"/>
          </a:xfrm>
          <a:prstGeom prst="rect">
            <a:avLst/>
          </a:prstGeom>
          <a:noFill/>
          <a:ln/>
        </p:spPr>
        <p:txBody>
          <a:bodyPr wrap="square" lIns="0" tIns="0" rIns="0" bIns="0" rtlCol="0" anchor="ctr"/>
          <a:lstStyle/>
          <a:p>
            <a:pPr marL="0" indent="0" algn="ctr">
              <a:buNone/>
            </a:pPr>
            <a:r>
              <a:rPr lang="en-US" sz="3400" b="1" dirty="0">
                <a:solidFill>
                  <a:srgbClr val="B85C38"/>
                </a:solidFill>
                <a:latin typeface="Georgia" pitchFamily="34" charset="0"/>
                <a:ea typeface="Georgia" pitchFamily="34" charset="-122"/>
                <a:cs typeface="Georgia" pitchFamily="34" charset="-120"/>
              </a:rPr>
              <a:t>U</a:t>
            </a:r>
            <a:endParaRPr lang="en-US" sz="3400" dirty="0"/>
          </a:p>
        </p:txBody>
      </p:sp>
      <p:sp>
        <p:nvSpPr>
          <p:cNvPr id="25" name="Text 23"/>
          <p:cNvSpPr/>
          <p:nvPr/>
        </p:nvSpPr>
        <p:spPr>
          <a:xfrm>
            <a:off x="7132320" y="3337560"/>
            <a:ext cx="1645920" cy="274320"/>
          </a:xfrm>
          <a:prstGeom prst="rect">
            <a:avLst/>
          </a:prstGeom>
          <a:noFill/>
          <a:ln/>
        </p:spPr>
        <p:txBody>
          <a:bodyPr wrap="square" lIns="0" tIns="0" rIns="0" bIns="0" rtlCol="0" anchor="ctr"/>
          <a:lstStyle/>
          <a:p>
            <a:pPr marL="0" indent="0" algn="ctr">
              <a:buNone/>
            </a:pPr>
            <a:r>
              <a:rPr lang="en-US" sz="1250" b="1" dirty="0">
                <a:solidFill>
                  <a:srgbClr val="2B2620"/>
                </a:solidFill>
                <a:latin typeface="Georgia" pitchFamily="34" charset="0"/>
                <a:ea typeface="Georgia" pitchFamily="34" charset="-122"/>
                <a:cs typeface="Georgia" pitchFamily="34" charset="-120"/>
              </a:rPr>
              <a:t>Support</a:t>
            </a:r>
            <a:endParaRPr lang="en-US" sz="1250" dirty="0"/>
          </a:p>
        </p:txBody>
      </p:sp>
      <p:sp>
        <p:nvSpPr>
          <p:cNvPr id="26" name="Text 24"/>
          <p:cNvSpPr/>
          <p:nvPr/>
        </p:nvSpPr>
        <p:spPr>
          <a:xfrm>
            <a:off x="7178040" y="3657600"/>
            <a:ext cx="1554480" cy="1005840"/>
          </a:xfrm>
          <a:prstGeom prst="rect">
            <a:avLst/>
          </a:prstGeom>
          <a:noFill/>
          <a:ln/>
        </p:spPr>
        <p:txBody>
          <a:bodyPr wrap="square" lIns="0" tIns="0" rIns="0" bIns="0" rtlCol="0" anchor="ctr"/>
          <a:lstStyle/>
          <a:p>
            <a:pPr marL="0" indent="0" algn="ctr">
              <a:buNone/>
            </a:pPr>
            <a:r>
              <a:rPr lang="en-US" sz="950" dirty="0">
                <a:solidFill>
                  <a:srgbClr val="4A413A"/>
                </a:solidFill>
                <a:latin typeface="Georgia" pitchFamily="34" charset="0"/>
                <a:ea typeface="Georgia" pitchFamily="34" charset="-122"/>
                <a:cs typeface="Georgia" pitchFamily="34" charset="-120"/>
              </a:rPr>
              <a:t>Build a circle of trusted people; give and receive help on purpose.</a:t>
            </a:r>
            <a:endParaRPr lang="en-US" sz="950" dirty="0"/>
          </a:p>
        </p:txBody>
      </p:sp>
      <p:sp>
        <p:nvSpPr>
          <p:cNvPr id="27" name="Text 25"/>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8" name="Text 26"/>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THE PLAN ITSELF</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Six sections of a Wellness Recovery Action Plan</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Shape 5"/>
          <p:cNvSpPr/>
          <p:nvPr/>
        </p:nvSpPr>
        <p:spPr>
          <a:xfrm>
            <a:off x="457200" y="1783080"/>
            <a:ext cx="2606040" cy="1234440"/>
          </a:xfrm>
          <a:prstGeom prst="rect">
            <a:avLst/>
          </a:prstGeom>
          <a:solidFill>
            <a:srgbClr val="FBF6EB"/>
          </a:solidFill>
          <a:ln w="12700">
            <a:solidFill>
              <a:srgbClr val="6B7548"/>
            </a:solidFill>
            <a:prstDash val="solid"/>
          </a:ln>
        </p:spPr>
        <p:txBody>
          <a:bodyPr/>
          <a:lstStyle/>
          <a:p>
            <a:endParaRPr lang="en-US"/>
          </a:p>
        </p:txBody>
      </p:sp>
      <p:sp>
        <p:nvSpPr>
          <p:cNvPr id="8" name="Shape 6"/>
          <p:cNvSpPr/>
          <p:nvPr/>
        </p:nvSpPr>
        <p:spPr>
          <a:xfrm>
            <a:off x="457200" y="1783080"/>
            <a:ext cx="73152" cy="1234440"/>
          </a:xfrm>
          <a:prstGeom prst="rect">
            <a:avLst/>
          </a:prstGeom>
          <a:solidFill>
            <a:srgbClr val="B85C38"/>
          </a:solidFill>
          <a:ln w="12700">
            <a:solidFill>
              <a:srgbClr val="B85C38"/>
            </a:solidFill>
            <a:prstDash val="solid"/>
          </a:ln>
        </p:spPr>
        <p:txBody>
          <a:bodyPr/>
          <a:lstStyle/>
          <a:p>
            <a:endParaRPr lang="en-US"/>
          </a:p>
        </p:txBody>
      </p:sp>
      <p:sp>
        <p:nvSpPr>
          <p:cNvPr id="9" name="Text 7"/>
          <p:cNvSpPr/>
          <p:nvPr/>
        </p:nvSpPr>
        <p:spPr>
          <a:xfrm>
            <a:off x="640080" y="1920240"/>
            <a:ext cx="731520" cy="320040"/>
          </a:xfrm>
          <a:prstGeom prst="rect">
            <a:avLst/>
          </a:prstGeom>
          <a:noFill/>
          <a:ln/>
        </p:spPr>
        <p:txBody>
          <a:bodyPr wrap="square" lIns="0" tIns="0" rIns="0" bIns="0" rtlCol="0" anchor="ctr"/>
          <a:lstStyle/>
          <a:p>
            <a:pPr marL="0" indent="0">
              <a:buNone/>
            </a:pPr>
            <a:r>
              <a:rPr lang="en-US" sz="1100" b="1" kern="0" spc="300" dirty="0">
                <a:solidFill>
                  <a:srgbClr val="6B7548"/>
                </a:solidFill>
                <a:latin typeface="Georgia" pitchFamily="34" charset="0"/>
                <a:ea typeface="Georgia" pitchFamily="34" charset="-122"/>
                <a:cs typeface="Georgia" pitchFamily="34" charset="-120"/>
              </a:rPr>
              <a:t>01</a:t>
            </a:r>
            <a:endParaRPr lang="en-US" sz="1100" dirty="0"/>
          </a:p>
        </p:txBody>
      </p:sp>
      <p:sp>
        <p:nvSpPr>
          <p:cNvPr id="10" name="Text 8"/>
          <p:cNvSpPr/>
          <p:nvPr/>
        </p:nvSpPr>
        <p:spPr>
          <a:xfrm>
            <a:off x="640080" y="2240280"/>
            <a:ext cx="2331720" cy="685800"/>
          </a:xfrm>
          <a:prstGeom prst="rect">
            <a:avLst/>
          </a:prstGeom>
          <a:noFill/>
          <a:ln/>
        </p:spPr>
        <p:txBody>
          <a:bodyPr wrap="square" lIns="0" tIns="0" rIns="0" bIns="0" rtlCol="0" anchor="ctr"/>
          <a:lstStyle/>
          <a:p>
            <a:pPr marL="0" indent="0">
              <a:buNone/>
            </a:pPr>
            <a:r>
              <a:rPr lang="en-US" sz="1500" b="1" dirty="0">
                <a:solidFill>
                  <a:srgbClr val="2B2620"/>
                </a:solidFill>
                <a:latin typeface="Georgia" pitchFamily="34" charset="0"/>
                <a:ea typeface="Georgia" pitchFamily="34" charset="-122"/>
                <a:cs typeface="Georgia" pitchFamily="34" charset="-120"/>
              </a:rPr>
              <a:t>Wellness Toolbox</a:t>
            </a:r>
            <a:endParaRPr lang="en-US" sz="1500" dirty="0"/>
          </a:p>
        </p:txBody>
      </p:sp>
      <p:sp>
        <p:nvSpPr>
          <p:cNvPr id="11" name="Shape 9"/>
          <p:cNvSpPr/>
          <p:nvPr/>
        </p:nvSpPr>
        <p:spPr>
          <a:xfrm>
            <a:off x="3246120" y="1783080"/>
            <a:ext cx="2606040" cy="1234440"/>
          </a:xfrm>
          <a:prstGeom prst="rect">
            <a:avLst/>
          </a:prstGeom>
          <a:solidFill>
            <a:srgbClr val="FBF6EB"/>
          </a:solidFill>
          <a:ln w="12700">
            <a:solidFill>
              <a:srgbClr val="6B7548"/>
            </a:solidFill>
            <a:prstDash val="solid"/>
          </a:ln>
        </p:spPr>
        <p:txBody>
          <a:bodyPr/>
          <a:lstStyle/>
          <a:p>
            <a:endParaRPr lang="en-US"/>
          </a:p>
        </p:txBody>
      </p:sp>
      <p:sp>
        <p:nvSpPr>
          <p:cNvPr id="12" name="Shape 10"/>
          <p:cNvSpPr/>
          <p:nvPr/>
        </p:nvSpPr>
        <p:spPr>
          <a:xfrm>
            <a:off x="3246120" y="1783080"/>
            <a:ext cx="73152" cy="1234440"/>
          </a:xfrm>
          <a:prstGeom prst="rect">
            <a:avLst/>
          </a:prstGeom>
          <a:solidFill>
            <a:srgbClr val="B85C38"/>
          </a:solidFill>
          <a:ln w="12700">
            <a:solidFill>
              <a:srgbClr val="B85C38"/>
            </a:solidFill>
            <a:prstDash val="solid"/>
          </a:ln>
        </p:spPr>
        <p:txBody>
          <a:bodyPr/>
          <a:lstStyle/>
          <a:p>
            <a:endParaRPr lang="en-US"/>
          </a:p>
        </p:txBody>
      </p:sp>
      <p:sp>
        <p:nvSpPr>
          <p:cNvPr id="13" name="Text 11"/>
          <p:cNvSpPr/>
          <p:nvPr/>
        </p:nvSpPr>
        <p:spPr>
          <a:xfrm>
            <a:off x="3429000" y="1920240"/>
            <a:ext cx="731520" cy="320040"/>
          </a:xfrm>
          <a:prstGeom prst="rect">
            <a:avLst/>
          </a:prstGeom>
          <a:noFill/>
          <a:ln/>
        </p:spPr>
        <p:txBody>
          <a:bodyPr wrap="square" lIns="0" tIns="0" rIns="0" bIns="0" rtlCol="0" anchor="ctr"/>
          <a:lstStyle/>
          <a:p>
            <a:pPr marL="0" indent="0">
              <a:buNone/>
            </a:pPr>
            <a:r>
              <a:rPr lang="en-US" sz="1100" b="1" kern="0" spc="300" dirty="0">
                <a:solidFill>
                  <a:srgbClr val="6B7548"/>
                </a:solidFill>
                <a:latin typeface="Georgia" pitchFamily="34" charset="0"/>
                <a:ea typeface="Georgia" pitchFamily="34" charset="-122"/>
                <a:cs typeface="Georgia" pitchFamily="34" charset="-120"/>
              </a:rPr>
              <a:t>02</a:t>
            </a:r>
            <a:endParaRPr lang="en-US" sz="1100" dirty="0"/>
          </a:p>
        </p:txBody>
      </p:sp>
      <p:sp>
        <p:nvSpPr>
          <p:cNvPr id="14" name="Text 12"/>
          <p:cNvSpPr/>
          <p:nvPr/>
        </p:nvSpPr>
        <p:spPr>
          <a:xfrm>
            <a:off x="3429000" y="2240280"/>
            <a:ext cx="2331720" cy="685800"/>
          </a:xfrm>
          <a:prstGeom prst="rect">
            <a:avLst/>
          </a:prstGeom>
          <a:noFill/>
          <a:ln/>
        </p:spPr>
        <p:txBody>
          <a:bodyPr wrap="square" lIns="0" tIns="0" rIns="0" bIns="0" rtlCol="0" anchor="ctr"/>
          <a:lstStyle/>
          <a:p>
            <a:pPr marL="0" indent="0">
              <a:buNone/>
            </a:pPr>
            <a:r>
              <a:rPr lang="en-US" sz="1500" b="1" dirty="0">
                <a:solidFill>
                  <a:srgbClr val="2B2620"/>
                </a:solidFill>
                <a:latin typeface="Georgia" pitchFamily="34" charset="0"/>
                <a:ea typeface="Georgia" pitchFamily="34" charset="-122"/>
                <a:cs typeface="Georgia" pitchFamily="34" charset="-120"/>
              </a:rPr>
              <a:t>Daily Maintenance Plan</a:t>
            </a:r>
            <a:endParaRPr lang="en-US" sz="1500" dirty="0"/>
          </a:p>
        </p:txBody>
      </p:sp>
      <p:sp>
        <p:nvSpPr>
          <p:cNvPr id="15" name="Shape 13"/>
          <p:cNvSpPr/>
          <p:nvPr/>
        </p:nvSpPr>
        <p:spPr>
          <a:xfrm>
            <a:off x="6035040" y="1783080"/>
            <a:ext cx="2606040" cy="1234440"/>
          </a:xfrm>
          <a:prstGeom prst="rect">
            <a:avLst/>
          </a:prstGeom>
          <a:solidFill>
            <a:srgbClr val="FBF6EB"/>
          </a:solidFill>
          <a:ln w="12700">
            <a:solidFill>
              <a:srgbClr val="6B7548"/>
            </a:solidFill>
            <a:prstDash val="solid"/>
          </a:ln>
        </p:spPr>
        <p:txBody>
          <a:bodyPr/>
          <a:lstStyle/>
          <a:p>
            <a:endParaRPr lang="en-US"/>
          </a:p>
        </p:txBody>
      </p:sp>
      <p:sp>
        <p:nvSpPr>
          <p:cNvPr id="16" name="Shape 14"/>
          <p:cNvSpPr/>
          <p:nvPr/>
        </p:nvSpPr>
        <p:spPr>
          <a:xfrm>
            <a:off x="6035040" y="1783080"/>
            <a:ext cx="73152" cy="1234440"/>
          </a:xfrm>
          <a:prstGeom prst="rect">
            <a:avLst/>
          </a:prstGeom>
          <a:solidFill>
            <a:srgbClr val="B85C38"/>
          </a:solidFill>
          <a:ln w="12700">
            <a:solidFill>
              <a:srgbClr val="B85C38"/>
            </a:solidFill>
            <a:prstDash val="solid"/>
          </a:ln>
        </p:spPr>
        <p:txBody>
          <a:bodyPr/>
          <a:lstStyle/>
          <a:p>
            <a:endParaRPr lang="en-US"/>
          </a:p>
        </p:txBody>
      </p:sp>
      <p:sp>
        <p:nvSpPr>
          <p:cNvPr id="17" name="Text 15"/>
          <p:cNvSpPr/>
          <p:nvPr/>
        </p:nvSpPr>
        <p:spPr>
          <a:xfrm>
            <a:off x="6217920" y="1920240"/>
            <a:ext cx="731520" cy="320040"/>
          </a:xfrm>
          <a:prstGeom prst="rect">
            <a:avLst/>
          </a:prstGeom>
          <a:noFill/>
          <a:ln/>
        </p:spPr>
        <p:txBody>
          <a:bodyPr wrap="square" lIns="0" tIns="0" rIns="0" bIns="0" rtlCol="0" anchor="ctr"/>
          <a:lstStyle/>
          <a:p>
            <a:pPr marL="0" indent="0">
              <a:buNone/>
            </a:pPr>
            <a:r>
              <a:rPr lang="en-US" sz="1100" b="1" kern="0" spc="300" dirty="0">
                <a:solidFill>
                  <a:srgbClr val="6B7548"/>
                </a:solidFill>
                <a:latin typeface="Georgia" pitchFamily="34" charset="0"/>
                <a:ea typeface="Georgia" pitchFamily="34" charset="-122"/>
                <a:cs typeface="Georgia" pitchFamily="34" charset="-120"/>
              </a:rPr>
              <a:t>03</a:t>
            </a:r>
            <a:endParaRPr lang="en-US" sz="1100" dirty="0"/>
          </a:p>
        </p:txBody>
      </p:sp>
      <p:sp>
        <p:nvSpPr>
          <p:cNvPr id="18" name="Text 16"/>
          <p:cNvSpPr/>
          <p:nvPr/>
        </p:nvSpPr>
        <p:spPr>
          <a:xfrm>
            <a:off x="6217920" y="2240280"/>
            <a:ext cx="2331720" cy="685800"/>
          </a:xfrm>
          <a:prstGeom prst="rect">
            <a:avLst/>
          </a:prstGeom>
          <a:noFill/>
          <a:ln/>
        </p:spPr>
        <p:txBody>
          <a:bodyPr wrap="square" lIns="0" tIns="0" rIns="0" bIns="0" rtlCol="0" anchor="ctr"/>
          <a:lstStyle/>
          <a:p>
            <a:pPr marL="0" indent="0">
              <a:buNone/>
            </a:pPr>
            <a:r>
              <a:rPr lang="en-US" sz="1500" b="1" dirty="0">
                <a:solidFill>
                  <a:srgbClr val="2B2620"/>
                </a:solidFill>
                <a:latin typeface="Georgia" pitchFamily="34" charset="0"/>
                <a:ea typeface="Georgia" pitchFamily="34" charset="-122"/>
                <a:cs typeface="Georgia" pitchFamily="34" charset="-120"/>
              </a:rPr>
              <a:t>Triggers + Action Plan</a:t>
            </a:r>
            <a:endParaRPr lang="en-US" sz="1500" dirty="0"/>
          </a:p>
        </p:txBody>
      </p:sp>
      <p:sp>
        <p:nvSpPr>
          <p:cNvPr id="19" name="Shape 17"/>
          <p:cNvSpPr/>
          <p:nvPr/>
        </p:nvSpPr>
        <p:spPr>
          <a:xfrm>
            <a:off x="457200" y="3200400"/>
            <a:ext cx="2606040" cy="1234440"/>
          </a:xfrm>
          <a:prstGeom prst="rect">
            <a:avLst/>
          </a:prstGeom>
          <a:solidFill>
            <a:srgbClr val="FBF6EB"/>
          </a:solidFill>
          <a:ln w="12700">
            <a:solidFill>
              <a:srgbClr val="6B7548"/>
            </a:solidFill>
            <a:prstDash val="solid"/>
          </a:ln>
        </p:spPr>
        <p:txBody>
          <a:bodyPr/>
          <a:lstStyle/>
          <a:p>
            <a:endParaRPr lang="en-US"/>
          </a:p>
        </p:txBody>
      </p:sp>
      <p:sp>
        <p:nvSpPr>
          <p:cNvPr id="20" name="Shape 18"/>
          <p:cNvSpPr/>
          <p:nvPr/>
        </p:nvSpPr>
        <p:spPr>
          <a:xfrm>
            <a:off x="457200" y="3200400"/>
            <a:ext cx="73152" cy="1234440"/>
          </a:xfrm>
          <a:prstGeom prst="rect">
            <a:avLst/>
          </a:prstGeom>
          <a:solidFill>
            <a:srgbClr val="B85C38"/>
          </a:solidFill>
          <a:ln w="12700">
            <a:solidFill>
              <a:srgbClr val="B85C38"/>
            </a:solidFill>
            <a:prstDash val="solid"/>
          </a:ln>
        </p:spPr>
        <p:txBody>
          <a:bodyPr/>
          <a:lstStyle/>
          <a:p>
            <a:endParaRPr lang="en-US"/>
          </a:p>
        </p:txBody>
      </p:sp>
      <p:sp>
        <p:nvSpPr>
          <p:cNvPr id="21" name="Text 19"/>
          <p:cNvSpPr/>
          <p:nvPr/>
        </p:nvSpPr>
        <p:spPr>
          <a:xfrm>
            <a:off x="640080" y="3337560"/>
            <a:ext cx="731520" cy="320040"/>
          </a:xfrm>
          <a:prstGeom prst="rect">
            <a:avLst/>
          </a:prstGeom>
          <a:noFill/>
          <a:ln/>
        </p:spPr>
        <p:txBody>
          <a:bodyPr wrap="square" lIns="0" tIns="0" rIns="0" bIns="0" rtlCol="0" anchor="ctr"/>
          <a:lstStyle/>
          <a:p>
            <a:pPr marL="0" indent="0">
              <a:buNone/>
            </a:pPr>
            <a:r>
              <a:rPr lang="en-US" sz="1100" b="1" kern="0" spc="300" dirty="0">
                <a:solidFill>
                  <a:srgbClr val="6B7548"/>
                </a:solidFill>
                <a:latin typeface="Georgia" pitchFamily="34" charset="0"/>
                <a:ea typeface="Georgia" pitchFamily="34" charset="-122"/>
                <a:cs typeface="Georgia" pitchFamily="34" charset="-120"/>
              </a:rPr>
              <a:t>04</a:t>
            </a:r>
            <a:endParaRPr lang="en-US" sz="1100" dirty="0"/>
          </a:p>
        </p:txBody>
      </p:sp>
      <p:sp>
        <p:nvSpPr>
          <p:cNvPr id="22" name="Text 20"/>
          <p:cNvSpPr/>
          <p:nvPr/>
        </p:nvSpPr>
        <p:spPr>
          <a:xfrm>
            <a:off x="640080" y="3657600"/>
            <a:ext cx="2331720" cy="685800"/>
          </a:xfrm>
          <a:prstGeom prst="rect">
            <a:avLst/>
          </a:prstGeom>
          <a:noFill/>
          <a:ln/>
        </p:spPr>
        <p:txBody>
          <a:bodyPr wrap="square" lIns="0" tIns="0" rIns="0" bIns="0" rtlCol="0" anchor="ctr"/>
          <a:lstStyle/>
          <a:p>
            <a:pPr marL="0" indent="0">
              <a:buNone/>
            </a:pPr>
            <a:r>
              <a:rPr lang="en-US" sz="1500" b="1" dirty="0">
                <a:solidFill>
                  <a:srgbClr val="2B2620"/>
                </a:solidFill>
                <a:latin typeface="Georgia" pitchFamily="34" charset="0"/>
                <a:ea typeface="Georgia" pitchFamily="34" charset="-122"/>
                <a:cs typeface="Georgia" pitchFamily="34" charset="-120"/>
              </a:rPr>
              <a:t>Early Warning Signs</a:t>
            </a:r>
            <a:endParaRPr lang="en-US" sz="1500" dirty="0"/>
          </a:p>
        </p:txBody>
      </p:sp>
      <p:sp>
        <p:nvSpPr>
          <p:cNvPr id="23" name="Shape 21"/>
          <p:cNvSpPr/>
          <p:nvPr/>
        </p:nvSpPr>
        <p:spPr>
          <a:xfrm>
            <a:off x="3246120" y="3200400"/>
            <a:ext cx="2606040" cy="1234440"/>
          </a:xfrm>
          <a:prstGeom prst="rect">
            <a:avLst/>
          </a:prstGeom>
          <a:solidFill>
            <a:srgbClr val="FBF6EB"/>
          </a:solidFill>
          <a:ln w="12700">
            <a:solidFill>
              <a:srgbClr val="6B7548"/>
            </a:solidFill>
            <a:prstDash val="solid"/>
          </a:ln>
        </p:spPr>
        <p:txBody>
          <a:bodyPr/>
          <a:lstStyle/>
          <a:p>
            <a:endParaRPr lang="en-US"/>
          </a:p>
        </p:txBody>
      </p:sp>
      <p:sp>
        <p:nvSpPr>
          <p:cNvPr id="24" name="Shape 22"/>
          <p:cNvSpPr/>
          <p:nvPr/>
        </p:nvSpPr>
        <p:spPr>
          <a:xfrm>
            <a:off x="3246120" y="3200400"/>
            <a:ext cx="73152" cy="1234440"/>
          </a:xfrm>
          <a:prstGeom prst="rect">
            <a:avLst/>
          </a:prstGeom>
          <a:solidFill>
            <a:srgbClr val="B85C38"/>
          </a:solidFill>
          <a:ln w="12700">
            <a:solidFill>
              <a:srgbClr val="B85C38"/>
            </a:solidFill>
            <a:prstDash val="solid"/>
          </a:ln>
        </p:spPr>
        <p:txBody>
          <a:bodyPr/>
          <a:lstStyle/>
          <a:p>
            <a:endParaRPr lang="en-US"/>
          </a:p>
        </p:txBody>
      </p:sp>
      <p:sp>
        <p:nvSpPr>
          <p:cNvPr id="25" name="Text 23"/>
          <p:cNvSpPr/>
          <p:nvPr/>
        </p:nvSpPr>
        <p:spPr>
          <a:xfrm>
            <a:off x="3429000" y="3337560"/>
            <a:ext cx="731520" cy="320040"/>
          </a:xfrm>
          <a:prstGeom prst="rect">
            <a:avLst/>
          </a:prstGeom>
          <a:noFill/>
          <a:ln/>
        </p:spPr>
        <p:txBody>
          <a:bodyPr wrap="square" lIns="0" tIns="0" rIns="0" bIns="0" rtlCol="0" anchor="ctr"/>
          <a:lstStyle/>
          <a:p>
            <a:pPr marL="0" indent="0">
              <a:buNone/>
            </a:pPr>
            <a:r>
              <a:rPr lang="en-US" sz="1100" b="1" kern="0" spc="300" dirty="0">
                <a:solidFill>
                  <a:srgbClr val="6B7548"/>
                </a:solidFill>
                <a:latin typeface="Georgia" pitchFamily="34" charset="0"/>
                <a:ea typeface="Georgia" pitchFamily="34" charset="-122"/>
                <a:cs typeface="Georgia" pitchFamily="34" charset="-120"/>
              </a:rPr>
              <a:t>05</a:t>
            </a:r>
            <a:endParaRPr lang="en-US" sz="1100" dirty="0"/>
          </a:p>
        </p:txBody>
      </p:sp>
      <p:sp>
        <p:nvSpPr>
          <p:cNvPr id="26" name="Text 24"/>
          <p:cNvSpPr/>
          <p:nvPr/>
        </p:nvSpPr>
        <p:spPr>
          <a:xfrm>
            <a:off x="3429000" y="3657600"/>
            <a:ext cx="2331720" cy="685800"/>
          </a:xfrm>
          <a:prstGeom prst="rect">
            <a:avLst/>
          </a:prstGeom>
          <a:noFill/>
          <a:ln/>
        </p:spPr>
        <p:txBody>
          <a:bodyPr wrap="square" lIns="0" tIns="0" rIns="0" bIns="0" rtlCol="0" anchor="ctr"/>
          <a:lstStyle/>
          <a:p>
            <a:pPr marL="0" indent="0">
              <a:buNone/>
            </a:pPr>
            <a:r>
              <a:rPr lang="en-US" sz="1500" b="1" dirty="0">
                <a:solidFill>
                  <a:srgbClr val="2B2620"/>
                </a:solidFill>
                <a:latin typeface="Georgia" pitchFamily="34" charset="0"/>
                <a:ea typeface="Georgia" pitchFamily="34" charset="-122"/>
                <a:cs typeface="Georgia" pitchFamily="34" charset="-120"/>
              </a:rPr>
              <a:t>When Things Are Breaking Down</a:t>
            </a:r>
            <a:endParaRPr lang="en-US" sz="1500" dirty="0"/>
          </a:p>
        </p:txBody>
      </p:sp>
      <p:sp>
        <p:nvSpPr>
          <p:cNvPr id="27" name="Shape 25"/>
          <p:cNvSpPr/>
          <p:nvPr/>
        </p:nvSpPr>
        <p:spPr>
          <a:xfrm>
            <a:off x="6035040" y="3200400"/>
            <a:ext cx="2606040" cy="1234440"/>
          </a:xfrm>
          <a:prstGeom prst="rect">
            <a:avLst/>
          </a:prstGeom>
          <a:solidFill>
            <a:srgbClr val="FBF6EB"/>
          </a:solidFill>
          <a:ln w="12700">
            <a:solidFill>
              <a:srgbClr val="6B7548"/>
            </a:solidFill>
            <a:prstDash val="solid"/>
          </a:ln>
        </p:spPr>
        <p:txBody>
          <a:bodyPr/>
          <a:lstStyle/>
          <a:p>
            <a:endParaRPr lang="en-US"/>
          </a:p>
        </p:txBody>
      </p:sp>
      <p:sp>
        <p:nvSpPr>
          <p:cNvPr id="28" name="Shape 26"/>
          <p:cNvSpPr/>
          <p:nvPr/>
        </p:nvSpPr>
        <p:spPr>
          <a:xfrm>
            <a:off x="6035040" y="3200400"/>
            <a:ext cx="73152" cy="1234440"/>
          </a:xfrm>
          <a:prstGeom prst="rect">
            <a:avLst/>
          </a:prstGeom>
          <a:solidFill>
            <a:srgbClr val="B85C38"/>
          </a:solidFill>
          <a:ln w="12700">
            <a:solidFill>
              <a:srgbClr val="B85C38"/>
            </a:solidFill>
            <a:prstDash val="solid"/>
          </a:ln>
        </p:spPr>
        <p:txBody>
          <a:bodyPr/>
          <a:lstStyle/>
          <a:p>
            <a:endParaRPr lang="en-US"/>
          </a:p>
        </p:txBody>
      </p:sp>
      <p:sp>
        <p:nvSpPr>
          <p:cNvPr id="29" name="Text 27"/>
          <p:cNvSpPr/>
          <p:nvPr/>
        </p:nvSpPr>
        <p:spPr>
          <a:xfrm>
            <a:off x="6217920" y="3337560"/>
            <a:ext cx="731520" cy="320040"/>
          </a:xfrm>
          <a:prstGeom prst="rect">
            <a:avLst/>
          </a:prstGeom>
          <a:noFill/>
          <a:ln/>
        </p:spPr>
        <p:txBody>
          <a:bodyPr wrap="square" lIns="0" tIns="0" rIns="0" bIns="0" rtlCol="0" anchor="ctr"/>
          <a:lstStyle/>
          <a:p>
            <a:pPr marL="0" indent="0">
              <a:buNone/>
            </a:pPr>
            <a:r>
              <a:rPr lang="en-US" sz="1100" b="1" kern="0" spc="300" dirty="0">
                <a:solidFill>
                  <a:srgbClr val="6B7548"/>
                </a:solidFill>
                <a:latin typeface="Georgia" pitchFamily="34" charset="0"/>
                <a:ea typeface="Georgia" pitchFamily="34" charset="-122"/>
                <a:cs typeface="Georgia" pitchFamily="34" charset="-120"/>
              </a:rPr>
              <a:t>06</a:t>
            </a:r>
            <a:endParaRPr lang="en-US" sz="1100" dirty="0"/>
          </a:p>
        </p:txBody>
      </p:sp>
      <p:sp>
        <p:nvSpPr>
          <p:cNvPr id="30" name="Text 28"/>
          <p:cNvSpPr/>
          <p:nvPr/>
        </p:nvSpPr>
        <p:spPr>
          <a:xfrm>
            <a:off x="6217920" y="3657600"/>
            <a:ext cx="2331720" cy="685800"/>
          </a:xfrm>
          <a:prstGeom prst="rect">
            <a:avLst/>
          </a:prstGeom>
          <a:noFill/>
          <a:ln/>
        </p:spPr>
        <p:txBody>
          <a:bodyPr wrap="square" lIns="0" tIns="0" rIns="0" bIns="0" rtlCol="0" anchor="ctr"/>
          <a:lstStyle/>
          <a:p>
            <a:pPr marL="0" indent="0">
              <a:buNone/>
            </a:pPr>
            <a:r>
              <a:rPr lang="en-US" sz="1500" b="1" dirty="0">
                <a:solidFill>
                  <a:srgbClr val="2B2620"/>
                </a:solidFill>
                <a:latin typeface="Georgia" pitchFamily="34" charset="0"/>
                <a:ea typeface="Georgia" pitchFamily="34" charset="-122"/>
                <a:cs typeface="Georgia" pitchFamily="34" charset="-120"/>
              </a:rPr>
              <a:t>Crisis Plan (Advance Directive)</a:t>
            </a:r>
            <a:endParaRPr lang="en-US" sz="1500" dirty="0"/>
          </a:p>
        </p:txBody>
      </p:sp>
      <p:sp>
        <p:nvSpPr>
          <p:cNvPr id="31" name="Text 29"/>
          <p:cNvSpPr/>
          <p:nvPr/>
        </p:nvSpPr>
        <p:spPr>
          <a:xfrm>
            <a:off x="457200" y="4617720"/>
            <a:ext cx="8229600" cy="320040"/>
          </a:xfrm>
          <a:prstGeom prst="rect">
            <a:avLst/>
          </a:prstGeom>
          <a:noFill/>
          <a:ln/>
        </p:spPr>
        <p:txBody>
          <a:bodyPr wrap="square" lIns="0" tIns="0" rIns="0" bIns="0" rtlCol="0" anchor="ctr"/>
          <a:lstStyle/>
          <a:p>
            <a:pPr marL="0" indent="0">
              <a:buNone/>
            </a:pPr>
            <a:r>
              <a:rPr lang="en-US" sz="1100" i="1" dirty="0">
                <a:solidFill>
                  <a:srgbClr val="4E5635"/>
                </a:solidFill>
                <a:latin typeface="Georgia" pitchFamily="34" charset="0"/>
                <a:ea typeface="Georgia" pitchFamily="34" charset="-122"/>
                <a:cs typeface="Georgia" pitchFamily="34" charset="-120"/>
              </a:rPr>
              <a:t>Each section builds on the Wellness Toolbox — your personal list of what helps you feel better, get well, and stay well.</a:t>
            </a:r>
            <a:endParaRPr lang="en-US" sz="1100" dirty="0"/>
          </a:p>
        </p:txBody>
      </p:sp>
      <p:sp>
        <p:nvSpPr>
          <p:cNvPr id="32" name="Text 30"/>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33" name="Text 31"/>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457200" y="201168"/>
            <a:ext cx="548640" cy="0"/>
          </a:xfrm>
          <a:prstGeom prst="line">
            <a:avLst/>
          </a:prstGeom>
          <a:noFill/>
          <a:ln w="28575">
            <a:solidFill>
              <a:srgbClr val="B85C38"/>
            </a:solidFill>
            <a:prstDash val="solid"/>
          </a:ln>
        </p:spPr>
        <p:txBody>
          <a:bodyPr/>
          <a:lstStyle/>
          <a:p>
            <a:endParaRPr lang="en-US"/>
          </a:p>
        </p:txBody>
      </p:sp>
      <p:sp>
        <p:nvSpPr>
          <p:cNvPr id="3" name="Shape 1"/>
          <p:cNvSpPr/>
          <p:nvPr/>
        </p:nvSpPr>
        <p:spPr>
          <a:xfrm>
            <a:off x="8229600" y="4709160"/>
            <a:ext cx="548640" cy="0"/>
          </a:xfrm>
          <a:prstGeom prst="line">
            <a:avLst/>
          </a:prstGeom>
          <a:noFill/>
          <a:ln w="15875">
            <a:solidFill>
              <a:srgbClr val="6B7548"/>
            </a:solidFill>
            <a:prstDash val="solid"/>
          </a:ln>
        </p:spPr>
        <p:txBody>
          <a:bodyPr/>
          <a:lstStyle/>
          <a:p>
            <a:endParaRPr lang="en-US"/>
          </a:p>
        </p:txBody>
      </p:sp>
      <p:sp>
        <p:nvSpPr>
          <p:cNvPr id="4" name="Text 2"/>
          <p:cNvSpPr/>
          <p:nvPr/>
        </p:nvSpPr>
        <p:spPr>
          <a:xfrm>
            <a:off x="457200" y="292608"/>
            <a:ext cx="5486400" cy="256032"/>
          </a:xfrm>
          <a:prstGeom prst="rect">
            <a:avLst/>
          </a:prstGeom>
          <a:noFill/>
          <a:ln/>
        </p:spPr>
        <p:txBody>
          <a:bodyPr wrap="square" lIns="0" tIns="0" rIns="0" bIns="0" rtlCol="0" anchor="ctr"/>
          <a:lstStyle/>
          <a:p>
            <a:pPr marL="0" indent="0">
              <a:buNone/>
            </a:pPr>
            <a:r>
              <a:rPr lang="en-US" sz="1000" b="1" kern="0" spc="400" dirty="0">
                <a:solidFill>
                  <a:srgbClr val="B85C38"/>
                </a:solidFill>
                <a:latin typeface="Georgia" pitchFamily="34" charset="0"/>
                <a:ea typeface="Georgia" pitchFamily="34" charset="-122"/>
                <a:cs typeface="Georgia" pitchFamily="34" charset="-120"/>
              </a:rPr>
              <a:t>SECTION 1</a:t>
            </a:r>
            <a:endParaRPr lang="en-US" sz="1000" dirty="0"/>
          </a:p>
        </p:txBody>
      </p:sp>
      <p:sp>
        <p:nvSpPr>
          <p:cNvPr id="5" name="Text 3"/>
          <p:cNvSpPr/>
          <p:nvPr/>
        </p:nvSpPr>
        <p:spPr>
          <a:xfrm>
            <a:off x="457200" y="566928"/>
            <a:ext cx="8229600" cy="914400"/>
          </a:xfrm>
          <a:prstGeom prst="rect">
            <a:avLst/>
          </a:prstGeom>
          <a:noFill/>
          <a:ln/>
        </p:spPr>
        <p:txBody>
          <a:bodyPr wrap="square" lIns="0" tIns="0" rIns="0" bIns="0" rtlCol="0" anchor="ctr"/>
          <a:lstStyle/>
          <a:p>
            <a:pPr marL="0" indent="0">
              <a:buNone/>
            </a:pPr>
            <a:r>
              <a:rPr lang="en-US" sz="2600" b="1" dirty="0">
                <a:solidFill>
                  <a:srgbClr val="2B2620"/>
                </a:solidFill>
                <a:latin typeface="Georgia" pitchFamily="34" charset="0"/>
                <a:ea typeface="Georgia" pitchFamily="34" charset="-122"/>
                <a:cs typeface="Georgia" pitchFamily="34" charset="-120"/>
              </a:rPr>
              <a:t>The Wellness Toolbox — what helps you feel better</a:t>
            </a:r>
            <a:endParaRPr lang="en-US" sz="2600" dirty="0"/>
          </a:p>
        </p:txBody>
      </p:sp>
      <p:sp>
        <p:nvSpPr>
          <p:cNvPr id="6" name="Shape 4"/>
          <p:cNvSpPr/>
          <p:nvPr/>
        </p:nvSpPr>
        <p:spPr>
          <a:xfrm>
            <a:off x="457200" y="1572768"/>
            <a:ext cx="1188720" cy="0"/>
          </a:xfrm>
          <a:prstGeom prst="line">
            <a:avLst/>
          </a:prstGeom>
          <a:noFill/>
          <a:ln w="25400">
            <a:solidFill>
              <a:srgbClr val="6B7548"/>
            </a:solidFill>
            <a:prstDash val="solid"/>
          </a:ln>
        </p:spPr>
        <p:txBody>
          <a:bodyPr/>
          <a:lstStyle/>
          <a:p>
            <a:endParaRPr lang="en-US"/>
          </a:p>
        </p:txBody>
      </p:sp>
      <p:sp>
        <p:nvSpPr>
          <p:cNvPr id="7" name="Text 5"/>
          <p:cNvSpPr/>
          <p:nvPr/>
        </p:nvSpPr>
        <p:spPr>
          <a:xfrm>
            <a:off x="457200" y="1691640"/>
            <a:ext cx="8229600" cy="502920"/>
          </a:xfrm>
          <a:prstGeom prst="rect">
            <a:avLst/>
          </a:prstGeom>
          <a:noFill/>
          <a:ln/>
        </p:spPr>
        <p:txBody>
          <a:bodyPr wrap="square" lIns="0" tIns="0" rIns="0" bIns="0" rtlCol="0" anchor="ctr"/>
          <a:lstStyle/>
          <a:p>
            <a:pPr marL="0" indent="0">
              <a:buNone/>
            </a:pPr>
            <a:r>
              <a:rPr lang="en-US" sz="1200" dirty="0">
                <a:solidFill>
                  <a:srgbClr val="4A413A"/>
                </a:solidFill>
                <a:latin typeface="Georgia" pitchFamily="34" charset="0"/>
                <a:ea typeface="Georgia" pitchFamily="34" charset="-122"/>
                <a:cs typeface="Georgia" pitchFamily="34" charset="-120"/>
              </a:rPr>
              <a:t>Your toolbox is a running list of everything you do, have done, or might try to support your wellbeing. There's no minimum and no judgment.</a:t>
            </a:r>
            <a:endParaRPr lang="en-US" sz="1200" dirty="0"/>
          </a:p>
        </p:txBody>
      </p:sp>
      <p:sp>
        <p:nvSpPr>
          <p:cNvPr id="8" name="Shape 6"/>
          <p:cNvSpPr/>
          <p:nvPr/>
        </p:nvSpPr>
        <p:spPr>
          <a:xfrm>
            <a:off x="457200" y="2331720"/>
            <a:ext cx="1920240" cy="2331720"/>
          </a:xfrm>
          <a:prstGeom prst="rect">
            <a:avLst/>
          </a:prstGeom>
          <a:solidFill>
            <a:srgbClr val="FBF6EB"/>
          </a:solidFill>
          <a:ln w="12700">
            <a:solidFill>
              <a:srgbClr val="6B7548"/>
            </a:solidFill>
            <a:prstDash val="solid"/>
          </a:ln>
        </p:spPr>
        <p:txBody>
          <a:bodyPr/>
          <a:lstStyle/>
          <a:p>
            <a:endParaRPr lang="en-US"/>
          </a:p>
        </p:txBody>
      </p:sp>
      <p:sp>
        <p:nvSpPr>
          <p:cNvPr id="9" name="Text 7"/>
          <p:cNvSpPr/>
          <p:nvPr/>
        </p:nvSpPr>
        <p:spPr>
          <a:xfrm>
            <a:off x="594360" y="2423160"/>
            <a:ext cx="1737360" cy="32004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Body</a:t>
            </a:r>
            <a:endParaRPr lang="en-US" sz="1300" dirty="0"/>
          </a:p>
        </p:txBody>
      </p:sp>
      <p:sp>
        <p:nvSpPr>
          <p:cNvPr id="10" name="Text 8"/>
          <p:cNvSpPr/>
          <p:nvPr/>
        </p:nvSpPr>
        <p:spPr>
          <a:xfrm>
            <a:off x="621792" y="2743200"/>
            <a:ext cx="1691640" cy="1874520"/>
          </a:xfrm>
          <a:prstGeom prst="rect">
            <a:avLst/>
          </a:prstGeom>
          <a:noFill/>
          <a:ln/>
        </p:spPr>
        <p:txBody>
          <a:bodyPr wrap="square" lIns="0" tIns="0" rIns="0" bIns="0" rtlCol="0" anchor="ctr"/>
          <a:lstStyle/>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Sleep routine</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Walk between shifts</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Hydrate, eat regular meals</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Stretch, breathe</a:t>
            </a:r>
            <a:endParaRPr lang="en-US" sz="1050" dirty="0"/>
          </a:p>
        </p:txBody>
      </p:sp>
      <p:sp>
        <p:nvSpPr>
          <p:cNvPr id="11" name="Shape 9"/>
          <p:cNvSpPr/>
          <p:nvPr/>
        </p:nvSpPr>
        <p:spPr>
          <a:xfrm>
            <a:off x="2560320" y="2331720"/>
            <a:ext cx="1920240" cy="2331720"/>
          </a:xfrm>
          <a:prstGeom prst="rect">
            <a:avLst/>
          </a:prstGeom>
          <a:solidFill>
            <a:srgbClr val="FBF6EB"/>
          </a:solidFill>
          <a:ln w="12700">
            <a:solidFill>
              <a:srgbClr val="6B7548"/>
            </a:solidFill>
            <a:prstDash val="solid"/>
          </a:ln>
        </p:spPr>
        <p:txBody>
          <a:bodyPr/>
          <a:lstStyle/>
          <a:p>
            <a:endParaRPr lang="en-US"/>
          </a:p>
        </p:txBody>
      </p:sp>
      <p:sp>
        <p:nvSpPr>
          <p:cNvPr id="12" name="Text 10"/>
          <p:cNvSpPr/>
          <p:nvPr/>
        </p:nvSpPr>
        <p:spPr>
          <a:xfrm>
            <a:off x="2697480" y="2423160"/>
            <a:ext cx="1737360" cy="32004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Mind</a:t>
            </a:r>
            <a:endParaRPr lang="en-US" sz="1300" dirty="0"/>
          </a:p>
        </p:txBody>
      </p:sp>
      <p:sp>
        <p:nvSpPr>
          <p:cNvPr id="13" name="Text 11"/>
          <p:cNvSpPr/>
          <p:nvPr/>
        </p:nvSpPr>
        <p:spPr>
          <a:xfrm>
            <a:off x="2724912" y="2743200"/>
            <a:ext cx="1691640" cy="1874520"/>
          </a:xfrm>
          <a:prstGeom prst="rect">
            <a:avLst/>
          </a:prstGeom>
          <a:noFill/>
          <a:ln/>
        </p:spPr>
        <p:txBody>
          <a:bodyPr wrap="square" lIns="0" tIns="0" rIns="0" bIns="0" rtlCol="0" anchor="ctr"/>
          <a:lstStyle/>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Journaling</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Reading for pleasure</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Music, podcasts</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Limiting news</a:t>
            </a:r>
            <a:endParaRPr lang="en-US" sz="1050" dirty="0"/>
          </a:p>
        </p:txBody>
      </p:sp>
      <p:sp>
        <p:nvSpPr>
          <p:cNvPr id="14" name="Shape 12"/>
          <p:cNvSpPr/>
          <p:nvPr/>
        </p:nvSpPr>
        <p:spPr>
          <a:xfrm>
            <a:off x="4663440" y="2331720"/>
            <a:ext cx="1920240" cy="2331720"/>
          </a:xfrm>
          <a:prstGeom prst="rect">
            <a:avLst/>
          </a:prstGeom>
          <a:solidFill>
            <a:srgbClr val="FBF6EB"/>
          </a:solidFill>
          <a:ln w="12700">
            <a:solidFill>
              <a:srgbClr val="6B7548"/>
            </a:solidFill>
            <a:prstDash val="solid"/>
          </a:ln>
        </p:spPr>
        <p:txBody>
          <a:bodyPr/>
          <a:lstStyle/>
          <a:p>
            <a:endParaRPr lang="en-US"/>
          </a:p>
        </p:txBody>
      </p:sp>
      <p:sp>
        <p:nvSpPr>
          <p:cNvPr id="15" name="Text 13"/>
          <p:cNvSpPr/>
          <p:nvPr/>
        </p:nvSpPr>
        <p:spPr>
          <a:xfrm>
            <a:off x="4800600" y="2423160"/>
            <a:ext cx="1737360" cy="32004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Connection</a:t>
            </a:r>
            <a:endParaRPr lang="en-US" sz="1300" dirty="0"/>
          </a:p>
        </p:txBody>
      </p:sp>
      <p:sp>
        <p:nvSpPr>
          <p:cNvPr id="16" name="Text 14"/>
          <p:cNvSpPr/>
          <p:nvPr/>
        </p:nvSpPr>
        <p:spPr>
          <a:xfrm>
            <a:off x="4828032" y="2743200"/>
            <a:ext cx="1691640" cy="1874520"/>
          </a:xfrm>
          <a:prstGeom prst="rect">
            <a:avLst/>
          </a:prstGeom>
          <a:noFill/>
          <a:ln/>
        </p:spPr>
        <p:txBody>
          <a:bodyPr wrap="square" lIns="0" tIns="0" rIns="0" bIns="0" rtlCol="0" anchor="ctr"/>
          <a:lstStyle/>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Call a friend</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Peer debrief</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Time with family/pets</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Faith or community</a:t>
            </a:r>
            <a:endParaRPr lang="en-US" sz="1050" dirty="0"/>
          </a:p>
        </p:txBody>
      </p:sp>
      <p:sp>
        <p:nvSpPr>
          <p:cNvPr id="17" name="Shape 15"/>
          <p:cNvSpPr/>
          <p:nvPr/>
        </p:nvSpPr>
        <p:spPr>
          <a:xfrm>
            <a:off x="6766560" y="2331720"/>
            <a:ext cx="1920240" cy="2331720"/>
          </a:xfrm>
          <a:prstGeom prst="rect">
            <a:avLst/>
          </a:prstGeom>
          <a:solidFill>
            <a:srgbClr val="FBF6EB"/>
          </a:solidFill>
          <a:ln w="12700">
            <a:solidFill>
              <a:srgbClr val="6B7548"/>
            </a:solidFill>
            <a:prstDash val="solid"/>
          </a:ln>
        </p:spPr>
        <p:txBody>
          <a:bodyPr/>
          <a:lstStyle/>
          <a:p>
            <a:endParaRPr lang="en-US"/>
          </a:p>
        </p:txBody>
      </p:sp>
      <p:sp>
        <p:nvSpPr>
          <p:cNvPr id="18" name="Text 16"/>
          <p:cNvSpPr/>
          <p:nvPr/>
        </p:nvSpPr>
        <p:spPr>
          <a:xfrm>
            <a:off x="6903720" y="2423160"/>
            <a:ext cx="1737360" cy="320040"/>
          </a:xfrm>
          <a:prstGeom prst="rect">
            <a:avLst/>
          </a:prstGeom>
          <a:noFill/>
          <a:ln/>
        </p:spPr>
        <p:txBody>
          <a:bodyPr wrap="square" lIns="0" tIns="0" rIns="0" bIns="0" rtlCol="0" anchor="ctr"/>
          <a:lstStyle/>
          <a:p>
            <a:pPr marL="0" indent="0">
              <a:buNone/>
            </a:pPr>
            <a:r>
              <a:rPr lang="en-US" sz="1300" b="1" kern="0" spc="200" dirty="0">
                <a:solidFill>
                  <a:srgbClr val="B85C38"/>
                </a:solidFill>
                <a:latin typeface="Georgia" pitchFamily="34" charset="0"/>
                <a:ea typeface="Georgia" pitchFamily="34" charset="-122"/>
                <a:cs typeface="Georgia" pitchFamily="34" charset="-120"/>
              </a:rPr>
              <a:t>Restoration</a:t>
            </a:r>
            <a:endParaRPr lang="en-US" sz="1300" dirty="0"/>
          </a:p>
        </p:txBody>
      </p:sp>
      <p:sp>
        <p:nvSpPr>
          <p:cNvPr id="19" name="Text 17"/>
          <p:cNvSpPr/>
          <p:nvPr/>
        </p:nvSpPr>
        <p:spPr>
          <a:xfrm>
            <a:off x="6931152" y="2743200"/>
            <a:ext cx="1691640" cy="1874520"/>
          </a:xfrm>
          <a:prstGeom prst="rect">
            <a:avLst/>
          </a:prstGeom>
          <a:noFill/>
          <a:ln/>
        </p:spPr>
        <p:txBody>
          <a:bodyPr wrap="square" lIns="0" tIns="0" rIns="0" bIns="0" rtlCol="0" anchor="ctr"/>
          <a:lstStyle/>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Time outdoors</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Creative hobby</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Therapy / supervision</a:t>
            </a:r>
            <a:endParaRPr lang="en-US" sz="1050" dirty="0"/>
          </a:p>
          <a:p>
            <a:pPr marL="342900" indent="-342900">
              <a:spcAft>
                <a:spcPts val="300"/>
              </a:spcAft>
              <a:buSzPct val="100000"/>
              <a:buChar char="▪"/>
            </a:pPr>
            <a:r>
              <a:rPr lang="en-US" sz="1050" dirty="0">
                <a:solidFill>
                  <a:srgbClr val="4A413A"/>
                </a:solidFill>
                <a:latin typeface="Georgia" pitchFamily="34" charset="0"/>
                <a:ea typeface="Georgia" pitchFamily="34" charset="-122"/>
                <a:cs typeface="Georgia" pitchFamily="34" charset="-120"/>
              </a:rPr>
              <a:t>Saying 'no' to extra shifts</a:t>
            </a:r>
            <a:endParaRPr lang="en-US" sz="1050" dirty="0"/>
          </a:p>
        </p:txBody>
      </p:sp>
      <p:sp>
        <p:nvSpPr>
          <p:cNvPr id="20" name="Text 18"/>
          <p:cNvSpPr/>
          <p:nvPr/>
        </p:nvSpPr>
        <p:spPr>
          <a:xfrm>
            <a:off x="457200" y="4864608"/>
            <a:ext cx="5486400" cy="228600"/>
          </a:xfrm>
          <a:prstGeom prst="rect">
            <a:avLst/>
          </a:prstGeom>
          <a:noFill/>
          <a:ln/>
        </p:spPr>
        <p:txBody>
          <a:bodyPr wrap="square" lIns="0" tIns="0" rIns="0" bIns="0" rtlCol="0" anchor="ctr"/>
          <a:lstStyle/>
          <a:p>
            <a:pPr marL="0" indent="0">
              <a:buNone/>
            </a:pPr>
            <a:r>
              <a:rPr lang="en-US" sz="900" i="1" dirty="0">
                <a:solidFill>
                  <a:srgbClr val="4A413A"/>
                </a:solidFill>
                <a:latin typeface="Georgia" pitchFamily="34" charset="0"/>
                <a:ea typeface="Georgia" pitchFamily="34" charset="-122"/>
                <a:cs typeface="Georgia" pitchFamily="34" charset="-120"/>
              </a:rPr>
              <a:t>WRAP &amp; Chronic Stress  ·  Staff Training</a:t>
            </a:r>
            <a:endParaRPr lang="en-US" sz="900" dirty="0"/>
          </a:p>
        </p:txBody>
      </p:sp>
      <p:sp>
        <p:nvSpPr>
          <p:cNvPr id="21" name="Text 19"/>
          <p:cNvSpPr/>
          <p:nvPr/>
        </p:nvSpPr>
        <p:spPr>
          <a:xfrm>
            <a:off x="8321040" y="4864608"/>
            <a:ext cx="457200" cy="228600"/>
          </a:xfrm>
          <a:prstGeom prst="rect">
            <a:avLst/>
          </a:prstGeom>
          <a:noFill/>
          <a:ln/>
        </p:spPr>
        <p:txBody>
          <a:bodyPr wrap="square" lIns="0" tIns="0" rIns="0" bIns="0" rtlCol="0" anchor="ctr"/>
          <a:lstStyle/>
          <a:p>
            <a:pPr marL="0" indent="0" algn="r">
              <a:buNone/>
            </a:pPr>
            <a:r>
              <a:rPr lang="en-US" sz="900" dirty="0">
                <a:solidFill>
                  <a:srgbClr val="4A413A"/>
                </a:solidFill>
                <a:latin typeface="Georgia" pitchFamily="34" charset="0"/>
                <a:ea typeface="Georgia" pitchFamily="34" charset="-122"/>
                <a:cs typeface="Georgia"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2390</Words>
  <Application>Microsoft Office PowerPoint</Application>
  <PresentationFormat>On-screen Show (16:9)</PresentationFormat>
  <Paragraphs>280</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2026-06-01T17:48:13Z</dcterms:created>
  <dcterms:modified xsi:type="dcterms:W3CDTF">2026-06-01T17:56:15Z</dcterms:modified>
</cp:coreProperties>
</file>