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9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6/14/2026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This short briefing is about a simple idea: when guests in the Work Bed Program use WRAP, our jobs as staff get easier. WRAP is a self-directed wellness plan guests build for themselves. We'll walk through what it is and the concrete ways it benefits us on shift, the guests, and the program as a whole.</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context. The Work Bed Program reserves a bed for guests who are working or job-hunting, so consistency really matters to them. WRAP is a wellness plan a guest writes for themselves: their daily routine, their triggers and early warning signs, and a crisis plan that spells out who to call and what helps. The key word is self-directed — the guest owns it, and that's exactly why it takes pressure off us.</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this looks like for us on shift. First, fewer crises — guests notice their own warning signs and use their toolbox before a situation escalates, which cuts down our de-escalation time. Second, no guesswork — they can tell us their triggers and what helps, so we're not reading the room blind. Third, the crisis plan does the heavy lifting in a hard moment: it already says who to call and what the guest wants, so we act fast and safely.</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the benefit to us comes through the guest. When guests own their wellness, they're not leaning on staff for every small decision — we get to support instead of direct. Their daily routine keeps sleep and work departures steady, so mornings run smoother for everyone. And because guests can put words to how they're doing, our handoffs between staff are clearer and trust builds on both sides.</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out to the program level. Guests who are well keep their work beds and their jobs longer, so placements stick and beds turn over less often. Calmer guests mean fewer late-night escalations and fewer incident reports for us to write up. And over time, a shared wellness language makes the whole shelter calmer and more trusting — which is exactly the kind of environment we all want to work in.</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bottom line: when guests use WRAP, our role shifts from constantly responding to crises toward steady, forward-looking support. We can help it stick in three simple ways — ask guests what's in their plan and respect it, protect the routines that keep their job safe, and reflect their own words back to them in hard moments. Small habits from us, big payoff for everyone on shift.</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195586"/>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6EEDF"/>
        </a:solidFill>
        <a:effectLst/>
      </p:bgPr>
    </p:bg>
    <p:spTree>
      <p:nvGrpSpPr>
        <p:cNvPr id="1" name=""/>
        <p:cNvGrpSpPr/>
        <p:nvPr/>
      </p:nvGrpSpPr>
      <p:grpSpPr>
        <a:xfrm>
          <a:off x="0" y="0"/>
          <a:ext cx="0" cy="0"/>
          <a:chOff x="0" y="0"/>
          <a:chExt cx="0" cy="0"/>
        </a:xfrm>
      </p:grpSpPr>
      <p:pic>
        <p:nvPicPr>
          <p:cNvPr id="2" name="Image 0" descr="/agent/turn2/workspace/images/image-7b971bc8c3b1e8accc158e3412e07f50.jpg"/>
          <p:cNvPicPr>
            <a:picLocks noChangeAspect="1"/>
          </p:cNvPicPr>
          <p:nvPr/>
        </p:nvPicPr>
        <p:blipFill>
          <a:blip r:embed="rId3"/>
          <a:srcRect l="24076" r="24076"/>
          <a:stretch/>
        </p:blipFill>
        <p:spPr>
          <a:xfrm>
            <a:off x="6858000" y="0"/>
            <a:ext cx="5333695" cy="6858000"/>
          </a:xfrm>
          <a:prstGeom prst="rect">
            <a:avLst/>
          </a:prstGeom>
        </p:spPr>
      </p:pic>
      <p:sp>
        <p:nvSpPr>
          <p:cNvPr id="3" name="Shape 0"/>
          <p:cNvSpPr/>
          <p:nvPr/>
        </p:nvSpPr>
        <p:spPr>
          <a:xfrm>
            <a:off x="0" y="0"/>
            <a:ext cx="6876288" cy="6858000"/>
          </a:xfrm>
          <a:prstGeom prst="rect">
            <a:avLst/>
          </a:prstGeom>
          <a:solidFill>
            <a:srgbClr val="F6EEDF"/>
          </a:solidFill>
          <a:ln/>
        </p:spPr>
        <p:txBody>
          <a:bodyPr/>
          <a:lstStyle/>
          <a:p>
            <a:endParaRPr lang="en-US"/>
          </a:p>
        </p:txBody>
      </p:sp>
      <p:sp>
        <p:nvSpPr>
          <p:cNvPr id="4" name="Shape 1"/>
          <p:cNvSpPr/>
          <p:nvPr/>
        </p:nvSpPr>
        <p:spPr>
          <a:xfrm>
            <a:off x="6858000" y="0"/>
            <a:ext cx="54864" cy="6858000"/>
          </a:xfrm>
          <a:prstGeom prst="rect">
            <a:avLst/>
          </a:prstGeom>
          <a:solidFill>
            <a:srgbClr val="176B68"/>
          </a:solidFill>
          <a:ln/>
        </p:spPr>
        <p:txBody>
          <a:bodyPr/>
          <a:lstStyle/>
          <a:p>
            <a:endParaRPr lang="en-US"/>
          </a:p>
        </p:txBody>
      </p:sp>
      <p:sp>
        <p:nvSpPr>
          <p:cNvPr id="5" name="Text 2"/>
          <p:cNvSpPr/>
          <p:nvPr/>
        </p:nvSpPr>
        <p:spPr>
          <a:xfrm>
            <a:off x="777240" y="1234440"/>
            <a:ext cx="5760720" cy="320040"/>
          </a:xfrm>
          <a:prstGeom prst="rect">
            <a:avLst/>
          </a:prstGeom>
          <a:noFill/>
          <a:ln/>
        </p:spPr>
        <p:txBody>
          <a:bodyPr wrap="square" lIns="0" tIns="0" rIns="0" bIns="0" rtlCol="0" anchor="ctr"/>
          <a:lstStyle/>
          <a:p>
            <a:pPr marL="0" indent="0">
              <a:buNone/>
            </a:pPr>
            <a:r>
              <a:rPr lang="en-US" sz="1400" b="1" kern="0" spc="200" dirty="0">
                <a:solidFill>
                  <a:srgbClr val="D9974A"/>
                </a:solidFill>
                <a:latin typeface="Calibri" pitchFamily="34" charset="0"/>
                <a:ea typeface="Calibri" pitchFamily="34" charset="-122"/>
                <a:cs typeface="Calibri" pitchFamily="34" charset="-120"/>
              </a:rPr>
              <a:t>LOW BARRIER SHELTER  ·  WORK BED PROGRAM</a:t>
            </a:r>
            <a:endParaRPr lang="en-US" sz="1400" dirty="0"/>
          </a:p>
        </p:txBody>
      </p:sp>
      <p:sp>
        <p:nvSpPr>
          <p:cNvPr id="6" name="Text 3"/>
          <p:cNvSpPr/>
          <p:nvPr/>
        </p:nvSpPr>
        <p:spPr>
          <a:xfrm>
            <a:off x="749808" y="1627632"/>
            <a:ext cx="5852160" cy="1737360"/>
          </a:xfrm>
          <a:prstGeom prst="rect">
            <a:avLst/>
          </a:prstGeom>
          <a:noFill/>
          <a:ln/>
        </p:spPr>
        <p:txBody>
          <a:bodyPr wrap="square" lIns="0" tIns="0" rIns="0" bIns="0" rtlCol="0" anchor="ctr"/>
          <a:lstStyle/>
          <a:p>
            <a:pPr marL="0" indent="0">
              <a:lnSpc>
                <a:spcPct val="102000"/>
              </a:lnSpc>
              <a:buNone/>
            </a:pPr>
            <a:r>
              <a:rPr lang="en-US" sz="4400" b="1" dirty="0">
                <a:solidFill>
                  <a:srgbClr val="176B68"/>
                </a:solidFill>
                <a:latin typeface="Georgia" pitchFamily="34" charset="0"/>
                <a:ea typeface="Georgia" pitchFamily="34" charset="-122"/>
                <a:cs typeface="Georgia" pitchFamily="34" charset="-120"/>
              </a:rPr>
              <a:t>When Guests Thrive,</a:t>
            </a:r>
            <a:endParaRPr lang="en-US" sz="4400" dirty="0"/>
          </a:p>
          <a:p>
            <a:pPr marL="0" indent="0">
              <a:lnSpc>
                <a:spcPct val="102000"/>
              </a:lnSpc>
              <a:buNone/>
            </a:pPr>
            <a:r>
              <a:rPr lang="en-US" sz="4400" b="1" dirty="0">
                <a:solidFill>
                  <a:srgbClr val="176B68"/>
                </a:solidFill>
                <a:latin typeface="Georgia" pitchFamily="34" charset="0"/>
                <a:ea typeface="Georgia" pitchFamily="34" charset="-122"/>
                <a:cs typeface="Georgia" pitchFamily="34" charset="-120"/>
              </a:rPr>
              <a:t>Staff Do Too</a:t>
            </a:r>
            <a:endParaRPr lang="en-US" sz="4400" dirty="0"/>
          </a:p>
        </p:txBody>
      </p:sp>
      <p:sp>
        <p:nvSpPr>
          <p:cNvPr id="7" name="Text 4"/>
          <p:cNvSpPr/>
          <p:nvPr/>
        </p:nvSpPr>
        <p:spPr>
          <a:xfrm>
            <a:off x="777240" y="3611880"/>
            <a:ext cx="5577840" cy="1005840"/>
          </a:xfrm>
          <a:prstGeom prst="rect">
            <a:avLst/>
          </a:prstGeom>
          <a:noFill/>
          <a:ln/>
        </p:spPr>
        <p:txBody>
          <a:bodyPr wrap="square" lIns="0" tIns="0" rIns="0" bIns="0" rtlCol="0" anchor="ctr"/>
          <a:lstStyle/>
          <a:p>
            <a:pPr marL="0" indent="0">
              <a:lnSpc>
                <a:spcPct val="115000"/>
              </a:lnSpc>
              <a:buNone/>
            </a:pPr>
            <a:r>
              <a:rPr lang="en-US" sz="1700" dirty="0">
                <a:solidFill>
                  <a:srgbClr val="2E3A39"/>
                </a:solidFill>
                <a:latin typeface="Calibri" pitchFamily="34" charset="0"/>
                <a:ea typeface="Calibri" pitchFamily="34" charset="-122"/>
                <a:cs typeface="Calibri" pitchFamily="34" charset="-120"/>
              </a:rPr>
              <a:t>How the Wellness Recovery Action Plan (WRAP) makes shifts calmer, safer, and more rewarding for shelter staff.</a:t>
            </a:r>
            <a:endParaRPr lang="en-US" sz="1700" dirty="0"/>
          </a:p>
        </p:txBody>
      </p:sp>
      <p:sp>
        <p:nvSpPr>
          <p:cNvPr id="8" name="Shape 5"/>
          <p:cNvSpPr/>
          <p:nvPr/>
        </p:nvSpPr>
        <p:spPr>
          <a:xfrm>
            <a:off x="777240" y="4800600"/>
            <a:ext cx="1280160" cy="45720"/>
          </a:xfrm>
          <a:prstGeom prst="rect">
            <a:avLst/>
          </a:prstGeom>
          <a:solidFill>
            <a:srgbClr val="D9974A"/>
          </a:solidFill>
          <a:ln/>
        </p:spPr>
        <p:txBody>
          <a:bodyPr/>
          <a:lstStyle/>
          <a:p>
            <a:endParaRPr lang="en-US"/>
          </a:p>
        </p:txBody>
      </p:sp>
      <p:sp>
        <p:nvSpPr>
          <p:cNvPr id="9" name="Text 6"/>
          <p:cNvSpPr/>
          <p:nvPr/>
        </p:nvSpPr>
        <p:spPr>
          <a:xfrm>
            <a:off x="777240" y="4983480"/>
            <a:ext cx="5486400" cy="320040"/>
          </a:xfrm>
          <a:prstGeom prst="rect">
            <a:avLst/>
          </a:prstGeom>
          <a:noFill/>
          <a:ln/>
        </p:spPr>
        <p:txBody>
          <a:bodyPr wrap="square" lIns="0" tIns="0" rIns="0" bIns="0" rtlCol="0" anchor="ctr"/>
          <a:lstStyle/>
          <a:p>
            <a:pPr marL="0" indent="0">
              <a:buNone/>
            </a:pPr>
            <a:r>
              <a:rPr lang="en-US" sz="1300" i="1" dirty="0">
                <a:solidFill>
                  <a:srgbClr val="6B7977"/>
                </a:solidFill>
                <a:latin typeface="Calibri" pitchFamily="34" charset="0"/>
                <a:ea typeface="Calibri" pitchFamily="34" charset="-122"/>
                <a:cs typeface="Calibri" pitchFamily="34" charset="-120"/>
              </a:rPr>
              <a:t>A staff briefing  ·  June 2026</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6EEDF"/>
        </a:solidFill>
        <a:effectLst/>
      </p:bgPr>
    </p:bg>
    <p:spTree>
      <p:nvGrpSpPr>
        <p:cNvPr id="1" name=""/>
        <p:cNvGrpSpPr/>
        <p:nvPr/>
      </p:nvGrpSpPr>
      <p:grpSpPr>
        <a:xfrm>
          <a:off x="0" y="0"/>
          <a:ext cx="0" cy="0"/>
          <a:chOff x="0" y="0"/>
          <a:chExt cx="0" cy="0"/>
        </a:xfrm>
      </p:grpSpPr>
      <p:pic>
        <p:nvPicPr>
          <p:cNvPr id="2" name="Image 0" descr="/agent/turn2/workspace/images/image-8f80651059d102e7aed60b7007f2bab5.jpg"/>
          <p:cNvPicPr>
            <a:picLocks noChangeAspect="1"/>
          </p:cNvPicPr>
          <p:nvPr/>
        </p:nvPicPr>
        <p:blipFill>
          <a:blip r:embed="rId3"/>
          <a:srcRect l="16670" r="16670"/>
          <a:stretch/>
        </p:blipFill>
        <p:spPr>
          <a:xfrm>
            <a:off x="9144000" y="0"/>
            <a:ext cx="3047695" cy="6858000"/>
          </a:xfrm>
          <a:prstGeom prst="rect">
            <a:avLst/>
          </a:prstGeom>
        </p:spPr>
      </p:pic>
      <p:sp>
        <p:nvSpPr>
          <p:cNvPr id="3" name="Shape 0"/>
          <p:cNvSpPr/>
          <p:nvPr/>
        </p:nvSpPr>
        <p:spPr>
          <a:xfrm>
            <a:off x="9144000" y="0"/>
            <a:ext cx="54864" cy="6858000"/>
          </a:xfrm>
          <a:prstGeom prst="rect">
            <a:avLst/>
          </a:prstGeom>
          <a:solidFill>
            <a:srgbClr val="176B68"/>
          </a:solidFill>
          <a:ln/>
        </p:spPr>
        <p:txBody>
          <a:bodyPr/>
          <a:lstStyle/>
          <a:p>
            <a:endParaRPr lang="en-US"/>
          </a:p>
        </p:txBody>
      </p:sp>
      <p:sp>
        <p:nvSpPr>
          <p:cNvPr id="4" name="Text 1"/>
          <p:cNvSpPr/>
          <p:nvPr/>
        </p:nvSpPr>
        <p:spPr>
          <a:xfrm>
            <a:off x="640080" y="411480"/>
            <a:ext cx="8138160" cy="274320"/>
          </a:xfrm>
          <a:prstGeom prst="rect">
            <a:avLst/>
          </a:prstGeom>
          <a:noFill/>
          <a:ln/>
        </p:spPr>
        <p:txBody>
          <a:bodyPr wrap="square" lIns="0" tIns="0" rIns="0" bIns="0" rtlCol="0" anchor="ctr"/>
          <a:lstStyle/>
          <a:p>
            <a:pPr marL="0" indent="0" algn="l">
              <a:buNone/>
            </a:pPr>
            <a:r>
              <a:rPr lang="en-US" sz="1300" b="1" kern="0" spc="300" dirty="0">
                <a:solidFill>
                  <a:srgbClr val="D9974A"/>
                </a:solidFill>
                <a:latin typeface="Calibri" pitchFamily="34" charset="0"/>
                <a:ea typeface="Calibri" pitchFamily="34" charset="-122"/>
                <a:cs typeface="Calibri" pitchFamily="34" charset="-120"/>
              </a:rPr>
              <a:t>START HERE</a:t>
            </a:r>
            <a:endParaRPr lang="en-US" sz="1300" dirty="0"/>
          </a:p>
        </p:txBody>
      </p:sp>
      <p:sp>
        <p:nvSpPr>
          <p:cNvPr id="5" name="Text 2"/>
          <p:cNvSpPr/>
          <p:nvPr/>
        </p:nvSpPr>
        <p:spPr>
          <a:xfrm>
            <a:off x="640080" y="676656"/>
            <a:ext cx="8138160" cy="777240"/>
          </a:xfrm>
          <a:prstGeom prst="rect">
            <a:avLst/>
          </a:prstGeom>
          <a:noFill/>
          <a:ln/>
        </p:spPr>
        <p:txBody>
          <a:bodyPr wrap="square" lIns="0" tIns="0" rIns="0" bIns="0" rtlCol="0" anchor="ctr"/>
          <a:lstStyle/>
          <a:p>
            <a:pPr marL="0" indent="0" algn="l">
              <a:buNone/>
            </a:pPr>
            <a:r>
              <a:rPr lang="en-US" sz="3000" b="1" dirty="0">
                <a:solidFill>
                  <a:srgbClr val="176B68"/>
                </a:solidFill>
                <a:latin typeface="Georgia" pitchFamily="34" charset="0"/>
                <a:ea typeface="Georgia" pitchFamily="34" charset="-122"/>
                <a:cs typeface="Georgia" pitchFamily="34" charset="-120"/>
              </a:rPr>
              <a:t>Two programs, one shared goal</a:t>
            </a:r>
            <a:endParaRPr lang="en-US" sz="3000" dirty="0"/>
          </a:p>
        </p:txBody>
      </p:sp>
      <p:sp>
        <p:nvSpPr>
          <p:cNvPr id="6" name="Shape 3"/>
          <p:cNvSpPr/>
          <p:nvPr/>
        </p:nvSpPr>
        <p:spPr>
          <a:xfrm>
            <a:off x="640080" y="1828800"/>
            <a:ext cx="3794760" cy="4206240"/>
          </a:xfrm>
          <a:prstGeom prst="rect">
            <a:avLst/>
          </a:prstGeom>
          <a:solidFill>
            <a:srgbClr val="FFFFFF"/>
          </a:solidFill>
          <a:ln/>
          <a:effectLst>
            <a:outerShdw blurRad="114300" dist="38100" dir="8100000" algn="bl" rotWithShape="0">
              <a:srgbClr val="000000">
                <a:alpha val="12000"/>
              </a:srgbClr>
            </a:outerShdw>
          </a:effectLst>
        </p:spPr>
        <p:txBody>
          <a:bodyPr/>
          <a:lstStyle/>
          <a:p>
            <a:endParaRPr lang="en-US"/>
          </a:p>
        </p:txBody>
      </p:sp>
      <p:sp>
        <p:nvSpPr>
          <p:cNvPr id="7" name="Shape 4"/>
          <p:cNvSpPr/>
          <p:nvPr/>
        </p:nvSpPr>
        <p:spPr>
          <a:xfrm>
            <a:off x="640080" y="1828800"/>
            <a:ext cx="128016" cy="4206240"/>
          </a:xfrm>
          <a:prstGeom prst="rect">
            <a:avLst/>
          </a:prstGeom>
          <a:solidFill>
            <a:srgbClr val="176B68"/>
          </a:solidFill>
          <a:ln/>
        </p:spPr>
        <p:txBody>
          <a:bodyPr/>
          <a:lstStyle/>
          <a:p>
            <a:endParaRPr lang="en-US"/>
          </a:p>
        </p:txBody>
      </p:sp>
      <p:sp>
        <p:nvSpPr>
          <p:cNvPr id="8" name="Text 5"/>
          <p:cNvSpPr/>
          <p:nvPr/>
        </p:nvSpPr>
        <p:spPr>
          <a:xfrm>
            <a:off x="1051560" y="2212848"/>
            <a:ext cx="3154680" cy="640080"/>
          </a:xfrm>
          <a:prstGeom prst="rect">
            <a:avLst/>
          </a:prstGeom>
          <a:noFill/>
          <a:ln/>
        </p:spPr>
        <p:txBody>
          <a:bodyPr wrap="square" lIns="0" tIns="0" rIns="0" bIns="0" rtlCol="0" anchor="ctr"/>
          <a:lstStyle/>
          <a:p>
            <a:pPr marL="0" indent="0">
              <a:buNone/>
            </a:pPr>
            <a:r>
              <a:rPr lang="en-US" sz="1300" b="1" kern="0" spc="100" dirty="0">
                <a:solidFill>
                  <a:srgbClr val="D9974A"/>
                </a:solidFill>
                <a:latin typeface="Calibri" pitchFamily="34" charset="0"/>
                <a:ea typeface="Calibri" pitchFamily="34" charset="-122"/>
                <a:cs typeface="Calibri" pitchFamily="34" charset="-120"/>
              </a:rPr>
              <a:t>THE WORK BED PROGRAM</a:t>
            </a:r>
            <a:endParaRPr lang="en-US" sz="1300" dirty="0"/>
          </a:p>
        </p:txBody>
      </p:sp>
      <p:sp>
        <p:nvSpPr>
          <p:cNvPr id="9" name="Text 6"/>
          <p:cNvSpPr/>
          <p:nvPr/>
        </p:nvSpPr>
        <p:spPr>
          <a:xfrm>
            <a:off x="1051560" y="2971800"/>
            <a:ext cx="3108960" cy="1371600"/>
          </a:xfrm>
          <a:prstGeom prst="rect">
            <a:avLst/>
          </a:prstGeom>
          <a:noFill/>
          <a:ln/>
        </p:spPr>
        <p:txBody>
          <a:bodyPr wrap="square" lIns="0" tIns="0" rIns="0" bIns="0" rtlCol="0" anchor="ctr"/>
          <a:lstStyle/>
          <a:p>
            <a:pPr marL="0" indent="0">
              <a:lnSpc>
                <a:spcPct val="120000"/>
              </a:lnSpc>
              <a:buNone/>
            </a:pPr>
            <a:r>
              <a:rPr lang="en-US" sz="1450" dirty="0">
                <a:solidFill>
                  <a:srgbClr val="2E3A39"/>
                </a:solidFill>
                <a:latin typeface="Calibri" pitchFamily="34" charset="0"/>
                <a:ea typeface="Calibri" pitchFamily="34" charset="-122"/>
                <a:cs typeface="Calibri" pitchFamily="34" charset="-120"/>
              </a:rPr>
              <a:t>A reserved bed for guests who are working or actively looking for work — the stability to keep a job while getting back on their feet.</a:t>
            </a:r>
            <a:endParaRPr lang="en-US" sz="1450" dirty="0"/>
          </a:p>
        </p:txBody>
      </p:sp>
      <p:sp>
        <p:nvSpPr>
          <p:cNvPr id="10" name="Shape 7"/>
          <p:cNvSpPr/>
          <p:nvPr/>
        </p:nvSpPr>
        <p:spPr>
          <a:xfrm>
            <a:off x="1051560" y="4434840"/>
            <a:ext cx="822960" cy="36576"/>
          </a:xfrm>
          <a:prstGeom prst="rect">
            <a:avLst/>
          </a:prstGeom>
          <a:solidFill>
            <a:srgbClr val="ECE1CC"/>
          </a:solidFill>
          <a:ln/>
        </p:spPr>
        <p:txBody>
          <a:bodyPr/>
          <a:lstStyle/>
          <a:p>
            <a:endParaRPr lang="en-US"/>
          </a:p>
        </p:txBody>
      </p:sp>
      <p:sp>
        <p:nvSpPr>
          <p:cNvPr id="11" name="Text 8"/>
          <p:cNvSpPr/>
          <p:nvPr/>
        </p:nvSpPr>
        <p:spPr>
          <a:xfrm>
            <a:off x="1051560" y="4663440"/>
            <a:ext cx="3108960" cy="1188720"/>
          </a:xfrm>
          <a:prstGeom prst="rect">
            <a:avLst/>
          </a:prstGeom>
          <a:noFill/>
          <a:ln/>
        </p:spPr>
        <p:txBody>
          <a:bodyPr wrap="square" lIns="0" tIns="0" rIns="0" bIns="0" rtlCol="0" anchor="t"/>
          <a:lstStyle/>
          <a:p>
            <a:pPr marL="203200" indent="-203200">
              <a:lnSpc>
                <a:spcPct val="110000"/>
              </a:lnSpc>
              <a:spcAft>
                <a:spcPts val="800"/>
              </a:spcAft>
              <a:buSzPct val="100000"/>
              <a:buChar char="•"/>
            </a:pPr>
            <a:r>
              <a:rPr lang="en-US" sz="1350" dirty="0">
                <a:solidFill>
                  <a:srgbClr val="2E3A39"/>
                </a:solidFill>
                <a:latin typeface="Calibri" pitchFamily="34" charset="0"/>
                <a:ea typeface="Calibri" pitchFamily="34" charset="-122"/>
                <a:cs typeface="Calibri" pitchFamily="34" charset="-120"/>
              </a:rPr>
              <a:t>Early starts and steady sleep schedules</a:t>
            </a:r>
            <a:endParaRPr lang="en-US" sz="1350" dirty="0"/>
          </a:p>
          <a:p>
            <a:pPr marL="203200" indent="-203200">
              <a:lnSpc>
                <a:spcPct val="110000"/>
              </a:lnSpc>
              <a:spcAft>
                <a:spcPts val="800"/>
              </a:spcAft>
              <a:buSzPct val="100000"/>
              <a:buChar char="•"/>
            </a:pPr>
            <a:r>
              <a:rPr lang="en-US" sz="1350" dirty="0">
                <a:solidFill>
                  <a:srgbClr val="2E3A39"/>
                </a:solidFill>
                <a:latin typeface="Calibri" pitchFamily="34" charset="0"/>
                <a:ea typeface="Calibri" pitchFamily="34" charset="-122"/>
                <a:cs typeface="Calibri" pitchFamily="34" charset="-120"/>
              </a:rPr>
              <a:t>Keeping a job depends on consistency</a:t>
            </a:r>
            <a:endParaRPr lang="en-US" sz="1350" dirty="0"/>
          </a:p>
          <a:p>
            <a:pPr marL="203200" indent="-203200">
              <a:lnSpc>
                <a:spcPct val="110000"/>
              </a:lnSpc>
              <a:spcAft>
                <a:spcPts val="800"/>
              </a:spcAft>
              <a:buSzPct val="100000"/>
              <a:buChar char="•"/>
            </a:pPr>
            <a:r>
              <a:rPr lang="en-US" sz="1350" dirty="0">
                <a:solidFill>
                  <a:srgbClr val="2E3A39"/>
                </a:solidFill>
                <a:latin typeface="Calibri" pitchFamily="34" charset="0"/>
                <a:ea typeface="Calibri" pitchFamily="34" charset="-122"/>
                <a:cs typeface="Calibri" pitchFamily="34" charset="-120"/>
              </a:rPr>
              <a:t>Staff help protect that routine</a:t>
            </a:r>
            <a:endParaRPr lang="en-US" sz="1350" dirty="0"/>
          </a:p>
        </p:txBody>
      </p:sp>
      <p:sp>
        <p:nvSpPr>
          <p:cNvPr id="12" name="Shape 9"/>
          <p:cNvSpPr/>
          <p:nvPr/>
        </p:nvSpPr>
        <p:spPr>
          <a:xfrm>
            <a:off x="4892040" y="1828800"/>
            <a:ext cx="3794760" cy="4206240"/>
          </a:xfrm>
          <a:prstGeom prst="rect">
            <a:avLst/>
          </a:prstGeom>
          <a:solidFill>
            <a:srgbClr val="FFFFFF"/>
          </a:solidFill>
          <a:ln/>
          <a:effectLst>
            <a:outerShdw blurRad="114300" dist="38100" dir="8100000" algn="bl" rotWithShape="0">
              <a:srgbClr val="000000">
                <a:alpha val="12000"/>
              </a:srgbClr>
            </a:outerShdw>
          </a:effectLst>
        </p:spPr>
        <p:txBody>
          <a:bodyPr/>
          <a:lstStyle/>
          <a:p>
            <a:endParaRPr lang="en-US"/>
          </a:p>
        </p:txBody>
      </p:sp>
      <p:sp>
        <p:nvSpPr>
          <p:cNvPr id="13" name="Shape 10"/>
          <p:cNvSpPr/>
          <p:nvPr/>
        </p:nvSpPr>
        <p:spPr>
          <a:xfrm>
            <a:off x="4892040" y="1828800"/>
            <a:ext cx="128016" cy="4206240"/>
          </a:xfrm>
          <a:prstGeom prst="rect">
            <a:avLst/>
          </a:prstGeom>
          <a:solidFill>
            <a:srgbClr val="D9974A"/>
          </a:solidFill>
          <a:ln/>
        </p:spPr>
        <p:txBody>
          <a:bodyPr/>
          <a:lstStyle/>
          <a:p>
            <a:endParaRPr lang="en-US"/>
          </a:p>
        </p:txBody>
      </p:sp>
      <p:sp>
        <p:nvSpPr>
          <p:cNvPr id="14" name="Text 11"/>
          <p:cNvSpPr/>
          <p:nvPr/>
        </p:nvSpPr>
        <p:spPr>
          <a:xfrm>
            <a:off x="5303520" y="2212848"/>
            <a:ext cx="3154680" cy="640080"/>
          </a:xfrm>
          <a:prstGeom prst="rect">
            <a:avLst/>
          </a:prstGeom>
          <a:noFill/>
          <a:ln/>
        </p:spPr>
        <p:txBody>
          <a:bodyPr wrap="square" lIns="0" tIns="0" rIns="0" bIns="0" rtlCol="0" anchor="ctr"/>
          <a:lstStyle/>
          <a:p>
            <a:pPr marL="0" indent="0">
              <a:buNone/>
            </a:pPr>
            <a:r>
              <a:rPr lang="en-US" sz="1300" b="1" kern="0" spc="100" dirty="0">
                <a:solidFill>
                  <a:srgbClr val="D9974A"/>
                </a:solidFill>
                <a:latin typeface="Calibri" pitchFamily="34" charset="0"/>
                <a:ea typeface="Calibri" pitchFamily="34" charset="-122"/>
                <a:cs typeface="Calibri" pitchFamily="34" charset="-120"/>
              </a:rPr>
              <a:t>WELLNESS RECOVERY ACTION PLAN (WRAP)</a:t>
            </a:r>
            <a:endParaRPr lang="en-US" sz="1300" dirty="0"/>
          </a:p>
        </p:txBody>
      </p:sp>
      <p:sp>
        <p:nvSpPr>
          <p:cNvPr id="15" name="Text 12"/>
          <p:cNvSpPr/>
          <p:nvPr/>
        </p:nvSpPr>
        <p:spPr>
          <a:xfrm>
            <a:off x="5303520" y="2971800"/>
            <a:ext cx="3108960" cy="1371600"/>
          </a:xfrm>
          <a:prstGeom prst="rect">
            <a:avLst/>
          </a:prstGeom>
          <a:noFill/>
          <a:ln/>
        </p:spPr>
        <p:txBody>
          <a:bodyPr wrap="square" lIns="0" tIns="0" rIns="0" bIns="0" rtlCol="0" anchor="ctr"/>
          <a:lstStyle/>
          <a:p>
            <a:pPr marL="0" indent="0">
              <a:lnSpc>
                <a:spcPct val="120000"/>
              </a:lnSpc>
              <a:buNone/>
            </a:pPr>
            <a:r>
              <a:rPr lang="en-US" sz="1450" dirty="0">
                <a:solidFill>
                  <a:srgbClr val="2E3A39"/>
                </a:solidFill>
                <a:latin typeface="Calibri" pitchFamily="34" charset="0"/>
                <a:ea typeface="Calibri" pitchFamily="34" charset="-122"/>
                <a:cs typeface="Calibri" pitchFamily="34" charset="-120"/>
              </a:rPr>
              <a:t>A self-made plan a guest writes for themselves — spotting what keeps them well and what to do when things get hard.</a:t>
            </a:r>
            <a:endParaRPr lang="en-US" sz="1450" dirty="0"/>
          </a:p>
        </p:txBody>
      </p:sp>
      <p:sp>
        <p:nvSpPr>
          <p:cNvPr id="16" name="Shape 13"/>
          <p:cNvSpPr/>
          <p:nvPr/>
        </p:nvSpPr>
        <p:spPr>
          <a:xfrm>
            <a:off x="5303520" y="4434840"/>
            <a:ext cx="822960" cy="36576"/>
          </a:xfrm>
          <a:prstGeom prst="rect">
            <a:avLst/>
          </a:prstGeom>
          <a:solidFill>
            <a:srgbClr val="ECE1CC"/>
          </a:solidFill>
          <a:ln/>
        </p:spPr>
        <p:txBody>
          <a:bodyPr/>
          <a:lstStyle/>
          <a:p>
            <a:endParaRPr lang="en-US"/>
          </a:p>
        </p:txBody>
      </p:sp>
      <p:sp>
        <p:nvSpPr>
          <p:cNvPr id="17" name="Text 14"/>
          <p:cNvSpPr/>
          <p:nvPr/>
        </p:nvSpPr>
        <p:spPr>
          <a:xfrm>
            <a:off x="5303520" y="4663440"/>
            <a:ext cx="3108960" cy="1188720"/>
          </a:xfrm>
          <a:prstGeom prst="rect">
            <a:avLst/>
          </a:prstGeom>
          <a:noFill/>
          <a:ln/>
        </p:spPr>
        <p:txBody>
          <a:bodyPr wrap="square" lIns="0" tIns="0" rIns="0" bIns="0" rtlCol="0" anchor="t"/>
          <a:lstStyle/>
          <a:p>
            <a:pPr marL="203200" indent="-203200">
              <a:lnSpc>
                <a:spcPct val="110000"/>
              </a:lnSpc>
              <a:spcAft>
                <a:spcPts val="800"/>
              </a:spcAft>
              <a:buSzPct val="100000"/>
              <a:buChar char="•"/>
            </a:pPr>
            <a:r>
              <a:rPr lang="en-US" sz="1350" dirty="0">
                <a:solidFill>
                  <a:srgbClr val="2E3A39"/>
                </a:solidFill>
                <a:latin typeface="Calibri" pitchFamily="34" charset="0"/>
                <a:ea typeface="Calibri" pitchFamily="34" charset="-122"/>
                <a:cs typeface="Calibri" pitchFamily="34" charset="-120"/>
              </a:rPr>
              <a:t>Daily wellness routine and toolbox</a:t>
            </a:r>
            <a:endParaRPr lang="en-US" sz="1350" dirty="0"/>
          </a:p>
          <a:p>
            <a:pPr marL="203200" indent="-203200">
              <a:lnSpc>
                <a:spcPct val="110000"/>
              </a:lnSpc>
              <a:spcAft>
                <a:spcPts val="800"/>
              </a:spcAft>
              <a:buSzPct val="100000"/>
              <a:buChar char="•"/>
            </a:pPr>
            <a:r>
              <a:rPr lang="en-US" sz="1350" dirty="0">
                <a:solidFill>
                  <a:srgbClr val="2E3A39"/>
                </a:solidFill>
                <a:latin typeface="Calibri" pitchFamily="34" charset="0"/>
                <a:ea typeface="Calibri" pitchFamily="34" charset="-122"/>
                <a:cs typeface="Calibri" pitchFamily="34" charset="-120"/>
              </a:rPr>
              <a:t>Triggers and early warning signs</a:t>
            </a:r>
            <a:endParaRPr lang="en-US" sz="1350" dirty="0"/>
          </a:p>
          <a:p>
            <a:pPr marL="203200" indent="-203200">
              <a:lnSpc>
                <a:spcPct val="110000"/>
              </a:lnSpc>
              <a:spcAft>
                <a:spcPts val="800"/>
              </a:spcAft>
              <a:buSzPct val="100000"/>
              <a:buChar char="•"/>
            </a:pPr>
            <a:r>
              <a:rPr lang="en-US" sz="1350" dirty="0">
                <a:solidFill>
                  <a:srgbClr val="2E3A39"/>
                </a:solidFill>
                <a:latin typeface="Calibri" pitchFamily="34" charset="0"/>
                <a:ea typeface="Calibri" pitchFamily="34" charset="-122"/>
                <a:cs typeface="Calibri" pitchFamily="34" charset="-120"/>
              </a:rPr>
              <a:t>A crisis plan: who to call, what helps</a:t>
            </a:r>
            <a:endParaRPr lang="en-US" sz="13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6EEDF"/>
        </a:solidFill>
        <a:effectLst/>
      </p:bgPr>
    </p:bg>
    <p:spTree>
      <p:nvGrpSpPr>
        <p:cNvPr id="1" name=""/>
        <p:cNvGrpSpPr/>
        <p:nvPr/>
      </p:nvGrpSpPr>
      <p:grpSpPr>
        <a:xfrm>
          <a:off x="0" y="0"/>
          <a:ext cx="0" cy="0"/>
          <a:chOff x="0" y="0"/>
          <a:chExt cx="0" cy="0"/>
        </a:xfrm>
      </p:grpSpPr>
      <p:pic>
        <p:nvPicPr>
          <p:cNvPr id="2" name="Image 0" descr="/agent/turn2/workspace/images/image-d301b1d2e3d27f3dcf8b40d7e52b9f61.jpg"/>
          <p:cNvPicPr>
            <a:picLocks noChangeAspect="1"/>
          </p:cNvPicPr>
          <p:nvPr/>
        </p:nvPicPr>
        <p:blipFill>
          <a:blip r:embed="rId3"/>
          <a:srcRect l="16670" r="16670"/>
          <a:stretch/>
        </p:blipFill>
        <p:spPr>
          <a:xfrm>
            <a:off x="9144000" y="0"/>
            <a:ext cx="3047695" cy="6858000"/>
          </a:xfrm>
          <a:prstGeom prst="rect">
            <a:avLst/>
          </a:prstGeom>
        </p:spPr>
      </p:pic>
      <p:sp>
        <p:nvSpPr>
          <p:cNvPr id="3" name="Shape 0"/>
          <p:cNvSpPr/>
          <p:nvPr/>
        </p:nvSpPr>
        <p:spPr>
          <a:xfrm>
            <a:off x="9144000" y="0"/>
            <a:ext cx="54864" cy="6858000"/>
          </a:xfrm>
          <a:prstGeom prst="rect">
            <a:avLst/>
          </a:prstGeom>
          <a:solidFill>
            <a:srgbClr val="176B68"/>
          </a:solidFill>
          <a:ln/>
        </p:spPr>
        <p:txBody>
          <a:bodyPr/>
          <a:lstStyle/>
          <a:p>
            <a:endParaRPr lang="en-US"/>
          </a:p>
        </p:txBody>
      </p:sp>
      <p:sp>
        <p:nvSpPr>
          <p:cNvPr id="4" name="Text 1"/>
          <p:cNvSpPr/>
          <p:nvPr/>
        </p:nvSpPr>
        <p:spPr>
          <a:xfrm>
            <a:off x="640080" y="411480"/>
            <a:ext cx="8138160" cy="274320"/>
          </a:xfrm>
          <a:prstGeom prst="rect">
            <a:avLst/>
          </a:prstGeom>
          <a:noFill/>
          <a:ln/>
        </p:spPr>
        <p:txBody>
          <a:bodyPr wrap="square" lIns="0" tIns="0" rIns="0" bIns="0" rtlCol="0" anchor="ctr"/>
          <a:lstStyle/>
          <a:p>
            <a:pPr marL="0" indent="0" algn="l">
              <a:buNone/>
            </a:pPr>
            <a:r>
              <a:rPr lang="en-US" sz="1300" b="1" kern="0" spc="300" dirty="0">
                <a:solidFill>
                  <a:srgbClr val="D9974A"/>
                </a:solidFill>
                <a:latin typeface="Calibri" pitchFamily="34" charset="0"/>
                <a:ea typeface="Calibri" pitchFamily="34" charset="-122"/>
                <a:cs typeface="Calibri" pitchFamily="34" charset="-120"/>
              </a:rPr>
              <a:t>BENEFIT FOR STAFF</a:t>
            </a:r>
            <a:endParaRPr lang="en-US" sz="1300" dirty="0"/>
          </a:p>
        </p:txBody>
      </p:sp>
      <p:sp>
        <p:nvSpPr>
          <p:cNvPr id="5" name="Text 2"/>
          <p:cNvSpPr/>
          <p:nvPr/>
        </p:nvSpPr>
        <p:spPr>
          <a:xfrm>
            <a:off x="640080" y="676656"/>
            <a:ext cx="8138160" cy="777240"/>
          </a:xfrm>
          <a:prstGeom prst="rect">
            <a:avLst/>
          </a:prstGeom>
          <a:noFill/>
          <a:ln/>
        </p:spPr>
        <p:txBody>
          <a:bodyPr wrap="square" lIns="0" tIns="0" rIns="0" bIns="0" rtlCol="0" anchor="ctr"/>
          <a:lstStyle/>
          <a:p>
            <a:pPr marL="0" indent="0" algn="l">
              <a:buNone/>
            </a:pPr>
            <a:r>
              <a:rPr lang="en-US" sz="3000" b="1" dirty="0">
                <a:solidFill>
                  <a:srgbClr val="176B68"/>
                </a:solidFill>
                <a:latin typeface="Georgia" pitchFamily="34" charset="0"/>
                <a:ea typeface="Georgia" pitchFamily="34" charset="-122"/>
                <a:cs typeface="Georgia" pitchFamily="34" charset="-120"/>
              </a:rPr>
              <a:t>Calmer shifts, safer spaces</a:t>
            </a:r>
            <a:endParaRPr lang="en-US" sz="3000" dirty="0"/>
          </a:p>
        </p:txBody>
      </p:sp>
      <p:sp>
        <p:nvSpPr>
          <p:cNvPr id="6" name="Shape 3"/>
          <p:cNvSpPr/>
          <p:nvPr/>
        </p:nvSpPr>
        <p:spPr>
          <a:xfrm>
            <a:off x="640080" y="1828800"/>
            <a:ext cx="2496312" cy="4206240"/>
          </a:xfrm>
          <a:prstGeom prst="rect">
            <a:avLst/>
          </a:prstGeom>
          <a:solidFill>
            <a:srgbClr val="FFFFFF"/>
          </a:solidFill>
          <a:ln/>
          <a:effectLst>
            <a:outerShdw blurRad="114300" dist="38100" dir="8100000" algn="bl" rotWithShape="0">
              <a:srgbClr val="000000">
                <a:alpha val="12000"/>
              </a:srgbClr>
            </a:outerShdw>
          </a:effectLst>
        </p:spPr>
        <p:txBody>
          <a:bodyPr/>
          <a:lstStyle/>
          <a:p>
            <a:endParaRPr lang="en-US"/>
          </a:p>
        </p:txBody>
      </p:sp>
      <p:sp>
        <p:nvSpPr>
          <p:cNvPr id="7" name="Shape 4"/>
          <p:cNvSpPr/>
          <p:nvPr/>
        </p:nvSpPr>
        <p:spPr>
          <a:xfrm>
            <a:off x="640080" y="1828800"/>
            <a:ext cx="2496312" cy="109728"/>
          </a:xfrm>
          <a:prstGeom prst="rect">
            <a:avLst/>
          </a:prstGeom>
          <a:solidFill>
            <a:srgbClr val="2E8C88"/>
          </a:solidFill>
          <a:ln/>
        </p:spPr>
        <p:txBody>
          <a:bodyPr/>
          <a:lstStyle/>
          <a:p>
            <a:endParaRPr lang="en-US"/>
          </a:p>
        </p:txBody>
      </p:sp>
      <p:sp>
        <p:nvSpPr>
          <p:cNvPr id="8" name="Shape 5"/>
          <p:cNvSpPr/>
          <p:nvPr/>
        </p:nvSpPr>
        <p:spPr>
          <a:xfrm>
            <a:off x="932688" y="2212848"/>
            <a:ext cx="603504" cy="603504"/>
          </a:xfrm>
          <a:prstGeom prst="ellipse">
            <a:avLst/>
          </a:prstGeom>
          <a:solidFill>
            <a:srgbClr val="ECE1CC"/>
          </a:solidFill>
          <a:ln w="19050">
            <a:solidFill>
              <a:srgbClr val="176B68"/>
            </a:solidFill>
            <a:prstDash val="solid"/>
          </a:ln>
        </p:spPr>
        <p:txBody>
          <a:bodyPr/>
          <a:lstStyle/>
          <a:p>
            <a:endParaRPr lang="en-US"/>
          </a:p>
        </p:txBody>
      </p:sp>
      <p:sp>
        <p:nvSpPr>
          <p:cNvPr id="9" name="Text 6"/>
          <p:cNvSpPr/>
          <p:nvPr/>
        </p:nvSpPr>
        <p:spPr>
          <a:xfrm>
            <a:off x="932688" y="2212848"/>
            <a:ext cx="603504" cy="603504"/>
          </a:xfrm>
          <a:prstGeom prst="rect">
            <a:avLst/>
          </a:prstGeom>
          <a:noFill/>
          <a:ln/>
        </p:spPr>
        <p:txBody>
          <a:bodyPr wrap="square" lIns="0" tIns="0" rIns="0" bIns="0" rtlCol="0" anchor="ctr"/>
          <a:lstStyle/>
          <a:p>
            <a:pPr marL="0" indent="0" algn="ctr">
              <a:buNone/>
            </a:pPr>
            <a:r>
              <a:rPr lang="en-US" sz="2200" b="1" dirty="0">
                <a:solidFill>
                  <a:srgbClr val="176B68"/>
                </a:solidFill>
                <a:latin typeface="Georgia" pitchFamily="34" charset="0"/>
                <a:ea typeface="Georgia" pitchFamily="34" charset="-122"/>
                <a:cs typeface="Georgia" pitchFamily="34" charset="-120"/>
              </a:rPr>
              <a:t>1</a:t>
            </a:r>
            <a:endParaRPr lang="en-US" sz="2200" dirty="0"/>
          </a:p>
        </p:txBody>
      </p:sp>
      <p:sp>
        <p:nvSpPr>
          <p:cNvPr id="10" name="Text 7"/>
          <p:cNvSpPr/>
          <p:nvPr/>
        </p:nvSpPr>
        <p:spPr>
          <a:xfrm>
            <a:off x="932688" y="2944368"/>
            <a:ext cx="2020824" cy="731520"/>
          </a:xfrm>
          <a:prstGeom prst="rect">
            <a:avLst/>
          </a:prstGeom>
          <a:noFill/>
          <a:ln/>
        </p:spPr>
        <p:txBody>
          <a:bodyPr wrap="square" lIns="0" tIns="0" rIns="0" bIns="0" rtlCol="0" anchor="t"/>
          <a:lstStyle/>
          <a:p>
            <a:pPr marL="0" indent="0" algn="l">
              <a:buNone/>
            </a:pPr>
            <a:r>
              <a:rPr lang="en-US" sz="1550" b="1" dirty="0">
                <a:solidFill>
                  <a:srgbClr val="2E3A39"/>
                </a:solidFill>
                <a:latin typeface="Calibri" pitchFamily="34" charset="0"/>
                <a:ea typeface="Calibri" pitchFamily="34" charset="-122"/>
                <a:cs typeface="Calibri" pitchFamily="34" charset="-120"/>
              </a:rPr>
              <a:t>Fewer crises to manage</a:t>
            </a:r>
            <a:endParaRPr lang="en-US" sz="1550" dirty="0"/>
          </a:p>
        </p:txBody>
      </p:sp>
      <p:sp>
        <p:nvSpPr>
          <p:cNvPr id="11" name="Text 8"/>
          <p:cNvSpPr/>
          <p:nvPr/>
        </p:nvSpPr>
        <p:spPr>
          <a:xfrm>
            <a:off x="932688" y="3703320"/>
            <a:ext cx="1984248" cy="2103120"/>
          </a:xfrm>
          <a:prstGeom prst="rect">
            <a:avLst/>
          </a:prstGeom>
          <a:noFill/>
          <a:ln/>
        </p:spPr>
        <p:txBody>
          <a:bodyPr wrap="square" lIns="0" tIns="0" rIns="0" bIns="0" rtlCol="0" anchor="t"/>
          <a:lstStyle/>
          <a:p>
            <a:pPr marL="0" indent="0" algn="l">
              <a:lnSpc>
                <a:spcPct val="116000"/>
              </a:lnSpc>
              <a:buNone/>
            </a:pPr>
            <a:r>
              <a:rPr lang="en-US" sz="1250" dirty="0">
                <a:solidFill>
                  <a:srgbClr val="6B7977"/>
                </a:solidFill>
                <a:latin typeface="Calibri" pitchFamily="34" charset="0"/>
                <a:ea typeface="Calibri" pitchFamily="34" charset="-122"/>
                <a:cs typeface="Calibri" pitchFamily="34" charset="-120"/>
              </a:rPr>
              <a:t>Guests catch their own early warning signs and reach for coping tools before things boil over — so we spend far less of the shift on de-escalation.</a:t>
            </a:r>
            <a:endParaRPr lang="en-US" sz="1250" dirty="0"/>
          </a:p>
        </p:txBody>
      </p:sp>
      <p:sp>
        <p:nvSpPr>
          <p:cNvPr id="12" name="Shape 9"/>
          <p:cNvSpPr/>
          <p:nvPr/>
        </p:nvSpPr>
        <p:spPr>
          <a:xfrm>
            <a:off x="3410712" y="1828800"/>
            <a:ext cx="2496312" cy="4206240"/>
          </a:xfrm>
          <a:prstGeom prst="rect">
            <a:avLst/>
          </a:prstGeom>
          <a:solidFill>
            <a:srgbClr val="FFFFFF"/>
          </a:solidFill>
          <a:ln/>
          <a:effectLst>
            <a:outerShdw blurRad="114300" dist="38100" dir="8100000" algn="bl" rotWithShape="0">
              <a:srgbClr val="000000">
                <a:alpha val="12000"/>
              </a:srgbClr>
            </a:outerShdw>
          </a:effectLst>
        </p:spPr>
        <p:txBody>
          <a:bodyPr/>
          <a:lstStyle/>
          <a:p>
            <a:endParaRPr lang="en-US"/>
          </a:p>
        </p:txBody>
      </p:sp>
      <p:sp>
        <p:nvSpPr>
          <p:cNvPr id="13" name="Shape 10"/>
          <p:cNvSpPr/>
          <p:nvPr/>
        </p:nvSpPr>
        <p:spPr>
          <a:xfrm>
            <a:off x="3410712" y="1828800"/>
            <a:ext cx="2496312" cy="109728"/>
          </a:xfrm>
          <a:prstGeom prst="rect">
            <a:avLst/>
          </a:prstGeom>
          <a:solidFill>
            <a:srgbClr val="2E8C88"/>
          </a:solidFill>
          <a:ln/>
        </p:spPr>
        <p:txBody>
          <a:bodyPr/>
          <a:lstStyle/>
          <a:p>
            <a:endParaRPr lang="en-US"/>
          </a:p>
        </p:txBody>
      </p:sp>
      <p:sp>
        <p:nvSpPr>
          <p:cNvPr id="14" name="Shape 11"/>
          <p:cNvSpPr/>
          <p:nvPr/>
        </p:nvSpPr>
        <p:spPr>
          <a:xfrm>
            <a:off x="3703320" y="2212848"/>
            <a:ext cx="603504" cy="603504"/>
          </a:xfrm>
          <a:prstGeom prst="ellipse">
            <a:avLst/>
          </a:prstGeom>
          <a:solidFill>
            <a:srgbClr val="ECE1CC"/>
          </a:solidFill>
          <a:ln w="19050">
            <a:solidFill>
              <a:srgbClr val="176B68"/>
            </a:solidFill>
            <a:prstDash val="solid"/>
          </a:ln>
        </p:spPr>
        <p:txBody>
          <a:bodyPr/>
          <a:lstStyle/>
          <a:p>
            <a:endParaRPr lang="en-US"/>
          </a:p>
        </p:txBody>
      </p:sp>
      <p:sp>
        <p:nvSpPr>
          <p:cNvPr id="15" name="Text 12"/>
          <p:cNvSpPr/>
          <p:nvPr/>
        </p:nvSpPr>
        <p:spPr>
          <a:xfrm>
            <a:off x="3703320" y="2212848"/>
            <a:ext cx="603504" cy="603504"/>
          </a:xfrm>
          <a:prstGeom prst="rect">
            <a:avLst/>
          </a:prstGeom>
          <a:noFill/>
          <a:ln/>
        </p:spPr>
        <p:txBody>
          <a:bodyPr wrap="square" lIns="0" tIns="0" rIns="0" bIns="0" rtlCol="0" anchor="ctr"/>
          <a:lstStyle/>
          <a:p>
            <a:pPr marL="0" indent="0" algn="ctr">
              <a:buNone/>
            </a:pPr>
            <a:r>
              <a:rPr lang="en-US" sz="2200" b="1" dirty="0">
                <a:solidFill>
                  <a:srgbClr val="176B68"/>
                </a:solidFill>
                <a:latin typeface="Georgia" pitchFamily="34" charset="0"/>
                <a:ea typeface="Georgia" pitchFamily="34" charset="-122"/>
                <a:cs typeface="Georgia" pitchFamily="34" charset="-120"/>
              </a:rPr>
              <a:t>2</a:t>
            </a:r>
            <a:endParaRPr lang="en-US" sz="2200" dirty="0"/>
          </a:p>
        </p:txBody>
      </p:sp>
      <p:sp>
        <p:nvSpPr>
          <p:cNvPr id="16" name="Text 13"/>
          <p:cNvSpPr/>
          <p:nvPr/>
        </p:nvSpPr>
        <p:spPr>
          <a:xfrm>
            <a:off x="3703320" y="2944368"/>
            <a:ext cx="2020824" cy="731520"/>
          </a:xfrm>
          <a:prstGeom prst="rect">
            <a:avLst/>
          </a:prstGeom>
          <a:noFill/>
          <a:ln/>
        </p:spPr>
        <p:txBody>
          <a:bodyPr wrap="square" lIns="0" tIns="0" rIns="0" bIns="0" rtlCol="0" anchor="t"/>
          <a:lstStyle/>
          <a:p>
            <a:pPr marL="0" indent="0" algn="l">
              <a:buNone/>
            </a:pPr>
            <a:r>
              <a:rPr lang="en-US" sz="1550" b="1" dirty="0">
                <a:solidFill>
                  <a:srgbClr val="2E3A39"/>
                </a:solidFill>
                <a:latin typeface="Calibri" pitchFamily="34" charset="0"/>
                <a:ea typeface="Calibri" pitchFamily="34" charset="-122"/>
                <a:cs typeface="Calibri" pitchFamily="34" charset="-120"/>
              </a:rPr>
              <a:t>No more guesswork</a:t>
            </a:r>
            <a:endParaRPr lang="en-US" sz="1550" dirty="0"/>
          </a:p>
        </p:txBody>
      </p:sp>
      <p:sp>
        <p:nvSpPr>
          <p:cNvPr id="17" name="Text 14"/>
          <p:cNvSpPr/>
          <p:nvPr/>
        </p:nvSpPr>
        <p:spPr>
          <a:xfrm>
            <a:off x="3703320" y="3703320"/>
            <a:ext cx="1984248" cy="2103120"/>
          </a:xfrm>
          <a:prstGeom prst="rect">
            <a:avLst/>
          </a:prstGeom>
          <a:noFill/>
          <a:ln/>
        </p:spPr>
        <p:txBody>
          <a:bodyPr wrap="square" lIns="0" tIns="0" rIns="0" bIns="0" rtlCol="0" anchor="t"/>
          <a:lstStyle/>
          <a:p>
            <a:pPr marL="0" indent="0" algn="l">
              <a:lnSpc>
                <a:spcPct val="116000"/>
              </a:lnSpc>
              <a:buNone/>
            </a:pPr>
            <a:r>
              <a:rPr lang="en-US" sz="1250" dirty="0">
                <a:solidFill>
                  <a:srgbClr val="6B7977"/>
                </a:solidFill>
                <a:latin typeface="Calibri" pitchFamily="34" charset="0"/>
                <a:ea typeface="Calibri" pitchFamily="34" charset="-122"/>
                <a:cs typeface="Calibri" pitchFamily="34" charset="-120"/>
              </a:rPr>
              <a:t>A guest can tell us their triggers and what actually helps. We respond with confidence instead of trying to read the situation cold.</a:t>
            </a:r>
            <a:endParaRPr lang="en-US" sz="1250" dirty="0"/>
          </a:p>
        </p:txBody>
      </p:sp>
      <p:sp>
        <p:nvSpPr>
          <p:cNvPr id="18" name="Shape 15"/>
          <p:cNvSpPr/>
          <p:nvPr/>
        </p:nvSpPr>
        <p:spPr>
          <a:xfrm>
            <a:off x="6181344" y="1828800"/>
            <a:ext cx="2496312" cy="4206240"/>
          </a:xfrm>
          <a:prstGeom prst="rect">
            <a:avLst/>
          </a:prstGeom>
          <a:solidFill>
            <a:srgbClr val="FFFFFF"/>
          </a:solidFill>
          <a:ln/>
          <a:effectLst>
            <a:outerShdw blurRad="114300" dist="38100" dir="8100000" algn="bl" rotWithShape="0">
              <a:srgbClr val="000000">
                <a:alpha val="12000"/>
              </a:srgbClr>
            </a:outerShdw>
          </a:effectLst>
        </p:spPr>
        <p:txBody>
          <a:bodyPr/>
          <a:lstStyle/>
          <a:p>
            <a:endParaRPr lang="en-US"/>
          </a:p>
        </p:txBody>
      </p:sp>
      <p:sp>
        <p:nvSpPr>
          <p:cNvPr id="19" name="Shape 16"/>
          <p:cNvSpPr/>
          <p:nvPr/>
        </p:nvSpPr>
        <p:spPr>
          <a:xfrm>
            <a:off x="6181344" y="1828800"/>
            <a:ext cx="2496312" cy="109728"/>
          </a:xfrm>
          <a:prstGeom prst="rect">
            <a:avLst/>
          </a:prstGeom>
          <a:solidFill>
            <a:srgbClr val="2E8C88"/>
          </a:solidFill>
          <a:ln/>
        </p:spPr>
        <p:txBody>
          <a:bodyPr/>
          <a:lstStyle/>
          <a:p>
            <a:endParaRPr lang="en-US"/>
          </a:p>
        </p:txBody>
      </p:sp>
      <p:sp>
        <p:nvSpPr>
          <p:cNvPr id="20" name="Shape 17"/>
          <p:cNvSpPr/>
          <p:nvPr/>
        </p:nvSpPr>
        <p:spPr>
          <a:xfrm>
            <a:off x="6473952" y="2212848"/>
            <a:ext cx="603504" cy="603504"/>
          </a:xfrm>
          <a:prstGeom prst="ellipse">
            <a:avLst/>
          </a:prstGeom>
          <a:solidFill>
            <a:srgbClr val="ECE1CC"/>
          </a:solidFill>
          <a:ln w="19050">
            <a:solidFill>
              <a:srgbClr val="176B68"/>
            </a:solidFill>
            <a:prstDash val="solid"/>
          </a:ln>
        </p:spPr>
        <p:txBody>
          <a:bodyPr/>
          <a:lstStyle/>
          <a:p>
            <a:endParaRPr lang="en-US"/>
          </a:p>
        </p:txBody>
      </p:sp>
      <p:sp>
        <p:nvSpPr>
          <p:cNvPr id="21" name="Text 18"/>
          <p:cNvSpPr/>
          <p:nvPr/>
        </p:nvSpPr>
        <p:spPr>
          <a:xfrm>
            <a:off x="6473952" y="2212848"/>
            <a:ext cx="603504" cy="603504"/>
          </a:xfrm>
          <a:prstGeom prst="rect">
            <a:avLst/>
          </a:prstGeom>
          <a:noFill/>
          <a:ln/>
        </p:spPr>
        <p:txBody>
          <a:bodyPr wrap="square" lIns="0" tIns="0" rIns="0" bIns="0" rtlCol="0" anchor="ctr"/>
          <a:lstStyle/>
          <a:p>
            <a:pPr marL="0" indent="0" algn="ctr">
              <a:buNone/>
            </a:pPr>
            <a:r>
              <a:rPr lang="en-US" sz="2200" b="1" dirty="0">
                <a:solidFill>
                  <a:srgbClr val="176B68"/>
                </a:solidFill>
                <a:latin typeface="Georgia" pitchFamily="34" charset="0"/>
                <a:ea typeface="Georgia" pitchFamily="34" charset="-122"/>
                <a:cs typeface="Georgia" pitchFamily="34" charset="-120"/>
              </a:rPr>
              <a:t>3</a:t>
            </a:r>
            <a:endParaRPr lang="en-US" sz="2200" dirty="0"/>
          </a:p>
        </p:txBody>
      </p:sp>
      <p:sp>
        <p:nvSpPr>
          <p:cNvPr id="22" name="Text 19"/>
          <p:cNvSpPr/>
          <p:nvPr/>
        </p:nvSpPr>
        <p:spPr>
          <a:xfrm>
            <a:off x="6473952" y="2944368"/>
            <a:ext cx="2020824" cy="731520"/>
          </a:xfrm>
          <a:prstGeom prst="rect">
            <a:avLst/>
          </a:prstGeom>
          <a:noFill/>
          <a:ln/>
        </p:spPr>
        <p:txBody>
          <a:bodyPr wrap="square" lIns="0" tIns="0" rIns="0" bIns="0" rtlCol="0" anchor="t"/>
          <a:lstStyle/>
          <a:p>
            <a:pPr marL="0" indent="0" algn="l">
              <a:buNone/>
            </a:pPr>
            <a:r>
              <a:rPr lang="en-US" sz="1550" b="1" dirty="0">
                <a:solidFill>
                  <a:srgbClr val="2E3A39"/>
                </a:solidFill>
                <a:latin typeface="Calibri" pitchFamily="34" charset="0"/>
                <a:ea typeface="Calibri" pitchFamily="34" charset="-122"/>
                <a:cs typeface="Calibri" pitchFamily="34" charset="-120"/>
              </a:rPr>
              <a:t>A clear crisis plan</a:t>
            </a:r>
            <a:endParaRPr lang="en-US" sz="1550" dirty="0"/>
          </a:p>
        </p:txBody>
      </p:sp>
      <p:sp>
        <p:nvSpPr>
          <p:cNvPr id="23" name="Text 20"/>
          <p:cNvSpPr/>
          <p:nvPr/>
        </p:nvSpPr>
        <p:spPr>
          <a:xfrm>
            <a:off x="6473952" y="3703320"/>
            <a:ext cx="1984248" cy="2103120"/>
          </a:xfrm>
          <a:prstGeom prst="rect">
            <a:avLst/>
          </a:prstGeom>
          <a:noFill/>
          <a:ln/>
        </p:spPr>
        <p:txBody>
          <a:bodyPr wrap="square" lIns="0" tIns="0" rIns="0" bIns="0" rtlCol="0" anchor="t"/>
          <a:lstStyle/>
          <a:p>
            <a:pPr marL="0" indent="0" algn="l">
              <a:lnSpc>
                <a:spcPct val="116000"/>
              </a:lnSpc>
              <a:buNone/>
            </a:pPr>
            <a:r>
              <a:rPr lang="en-US" sz="1250" dirty="0">
                <a:solidFill>
                  <a:srgbClr val="6B7977"/>
                </a:solidFill>
                <a:latin typeface="Calibri" pitchFamily="34" charset="0"/>
                <a:ea typeface="Calibri" pitchFamily="34" charset="-122"/>
                <a:cs typeface="Calibri" pitchFamily="34" charset="-120"/>
              </a:rPr>
              <a:t>When a hard moment hits, the plan already names who to call and what the guest wants — less scrambling, safer outcomes for everyone in the room.</a:t>
            </a:r>
            <a:endParaRPr lang="en-US" sz="12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6EEDF"/>
        </a:solidFill>
        <a:effectLst/>
      </p:bgPr>
    </p:bg>
    <p:spTree>
      <p:nvGrpSpPr>
        <p:cNvPr id="1" name=""/>
        <p:cNvGrpSpPr/>
        <p:nvPr/>
      </p:nvGrpSpPr>
      <p:grpSpPr>
        <a:xfrm>
          <a:off x="0" y="0"/>
          <a:ext cx="0" cy="0"/>
          <a:chOff x="0" y="0"/>
          <a:chExt cx="0" cy="0"/>
        </a:xfrm>
      </p:grpSpPr>
      <p:pic>
        <p:nvPicPr>
          <p:cNvPr id="2" name="Image 0" descr="/agent/turn2/workspace/images/image-dae3055bf29c78339889fc7e4014b1a6.jpg"/>
          <p:cNvPicPr>
            <a:picLocks noChangeAspect="1"/>
          </p:cNvPicPr>
          <p:nvPr/>
        </p:nvPicPr>
        <p:blipFill>
          <a:blip r:embed="rId3"/>
          <a:srcRect l="16670" r="16670"/>
          <a:stretch/>
        </p:blipFill>
        <p:spPr>
          <a:xfrm>
            <a:off x="9144000" y="0"/>
            <a:ext cx="3047695" cy="6858000"/>
          </a:xfrm>
          <a:prstGeom prst="rect">
            <a:avLst/>
          </a:prstGeom>
        </p:spPr>
      </p:pic>
      <p:sp>
        <p:nvSpPr>
          <p:cNvPr id="3" name="Shape 0"/>
          <p:cNvSpPr/>
          <p:nvPr/>
        </p:nvSpPr>
        <p:spPr>
          <a:xfrm>
            <a:off x="9144000" y="0"/>
            <a:ext cx="54864" cy="6858000"/>
          </a:xfrm>
          <a:prstGeom prst="rect">
            <a:avLst/>
          </a:prstGeom>
          <a:solidFill>
            <a:srgbClr val="176B68"/>
          </a:solidFill>
          <a:ln/>
        </p:spPr>
        <p:txBody>
          <a:bodyPr/>
          <a:lstStyle/>
          <a:p>
            <a:endParaRPr lang="en-US"/>
          </a:p>
        </p:txBody>
      </p:sp>
      <p:sp>
        <p:nvSpPr>
          <p:cNvPr id="4" name="Text 1"/>
          <p:cNvSpPr/>
          <p:nvPr/>
        </p:nvSpPr>
        <p:spPr>
          <a:xfrm>
            <a:off x="640080" y="411480"/>
            <a:ext cx="8138160" cy="274320"/>
          </a:xfrm>
          <a:prstGeom prst="rect">
            <a:avLst/>
          </a:prstGeom>
          <a:noFill/>
          <a:ln/>
        </p:spPr>
        <p:txBody>
          <a:bodyPr wrap="square" lIns="0" tIns="0" rIns="0" bIns="0" rtlCol="0" anchor="ctr"/>
          <a:lstStyle/>
          <a:p>
            <a:pPr marL="0" indent="0" algn="l">
              <a:buNone/>
            </a:pPr>
            <a:r>
              <a:rPr lang="en-US" sz="1300" b="1" kern="0" spc="300" dirty="0">
                <a:solidFill>
                  <a:srgbClr val="D9974A"/>
                </a:solidFill>
                <a:latin typeface="Calibri" pitchFamily="34" charset="0"/>
                <a:ea typeface="Calibri" pitchFamily="34" charset="-122"/>
                <a:cs typeface="Calibri" pitchFamily="34" charset="-120"/>
              </a:rPr>
              <a:t>BENEFIT THROUGH THE GUEST</a:t>
            </a:r>
            <a:endParaRPr lang="en-US" sz="1300" dirty="0"/>
          </a:p>
        </p:txBody>
      </p:sp>
      <p:sp>
        <p:nvSpPr>
          <p:cNvPr id="5" name="Text 2"/>
          <p:cNvSpPr/>
          <p:nvPr/>
        </p:nvSpPr>
        <p:spPr>
          <a:xfrm>
            <a:off x="640080" y="676656"/>
            <a:ext cx="8138160" cy="777240"/>
          </a:xfrm>
          <a:prstGeom prst="rect">
            <a:avLst/>
          </a:prstGeom>
          <a:noFill/>
          <a:ln/>
        </p:spPr>
        <p:txBody>
          <a:bodyPr wrap="square" lIns="0" tIns="0" rIns="0" bIns="0" rtlCol="0" anchor="ctr"/>
          <a:lstStyle/>
          <a:p>
            <a:pPr marL="0" indent="0" algn="l">
              <a:buNone/>
            </a:pPr>
            <a:r>
              <a:rPr lang="en-US" sz="3000" b="1" dirty="0">
                <a:solidFill>
                  <a:srgbClr val="176B68"/>
                </a:solidFill>
                <a:latin typeface="Georgia" pitchFamily="34" charset="0"/>
                <a:ea typeface="Georgia" pitchFamily="34" charset="-122"/>
                <a:cs typeface="Georgia" pitchFamily="34" charset="-120"/>
              </a:rPr>
              <a:t>Guests who steer their own day</a:t>
            </a:r>
            <a:endParaRPr lang="en-US" sz="3000" dirty="0"/>
          </a:p>
        </p:txBody>
      </p:sp>
      <p:sp>
        <p:nvSpPr>
          <p:cNvPr id="6" name="Shape 3"/>
          <p:cNvSpPr/>
          <p:nvPr/>
        </p:nvSpPr>
        <p:spPr>
          <a:xfrm>
            <a:off x="640080" y="1828800"/>
            <a:ext cx="2496312" cy="4206240"/>
          </a:xfrm>
          <a:prstGeom prst="rect">
            <a:avLst/>
          </a:prstGeom>
          <a:solidFill>
            <a:srgbClr val="FFFFFF"/>
          </a:solidFill>
          <a:ln/>
          <a:effectLst>
            <a:outerShdw blurRad="114300" dist="38100" dir="8100000" algn="bl" rotWithShape="0">
              <a:srgbClr val="000000">
                <a:alpha val="12000"/>
              </a:srgbClr>
            </a:outerShdw>
          </a:effectLst>
        </p:spPr>
        <p:txBody>
          <a:bodyPr/>
          <a:lstStyle/>
          <a:p>
            <a:endParaRPr lang="en-US"/>
          </a:p>
        </p:txBody>
      </p:sp>
      <p:sp>
        <p:nvSpPr>
          <p:cNvPr id="7" name="Shape 4"/>
          <p:cNvSpPr/>
          <p:nvPr/>
        </p:nvSpPr>
        <p:spPr>
          <a:xfrm>
            <a:off x="640080" y="1828800"/>
            <a:ext cx="2496312" cy="109728"/>
          </a:xfrm>
          <a:prstGeom prst="rect">
            <a:avLst/>
          </a:prstGeom>
          <a:solidFill>
            <a:srgbClr val="2E8C88"/>
          </a:solidFill>
          <a:ln/>
        </p:spPr>
        <p:txBody>
          <a:bodyPr/>
          <a:lstStyle/>
          <a:p>
            <a:endParaRPr lang="en-US"/>
          </a:p>
        </p:txBody>
      </p:sp>
      <p:sp>
        <p:nvSpPr>
          <p:cNvPr id="8" name="Shape 5"/>
          <p:cNvSpPr/>
          <p:nvPr/>
        </p:nvSpPr>
        <p:spPr>
          <a:xfrm>
            <a:off x="932688" y="2212848"/>
            <a:ext cx="603504" cy="603504"/>
          </a:xfrm>
          <a:prstGeom prst="ellipse">
            <a:avLst/>
          </a:prstGeom>
          <a:solidFill>
            <a:srgbClr val="ECE1CC"/>
          </a:solidFill>
          <a:ln w="19050">
            <a:solidFill>
              <a:srgbClr val="176B68"/>
            </a:solidFill>
            <a:prstDash val="solid"/>
          </a:ln>
        </p:spPr>
        <p:txBody>
          <a:bodyPr/>
          <a:lstStyle/>
          <a:p>
            <a:endParaRPr lang="en-US"/>
          </a:p>
        </p:txBody>
      </p:sp>
      <p:sp>
        <p:nvSpPr>
          <p:cNvPr id="9" name="Text 6"/>
          <p:cNvSpPr/>
          <p:nvPr/>
        </p:nvSpPr>
        <p:spPr>
          <a:xfrm>
            <a:off x="932688" y="2212848"/>
            <a:ext cx="603504" cy="603504"/>
          </a:xfrm>
          <a:prstGeom prst="rect">
            <a:avLst/>
          </a:prstGeom>
          <a:noFill/>
          <a:ln/>
        </p:spPr>
        <p:txBody>
          <a:bodyPr wrap="square" lIns="0" tIns="0" rIns="0" bIns="0" rtlCol="0" anchor="ctr"/>
          <a:lstStyle/>
          <a:p>
            <a:pPr marL="0" indent="0" algn="ctr">
              <a:buNone/>
            </a:pPr>
            <a:r>
              <a:rPr lang="en-US" sz="2200" b="1" dirty="0">
                <a:solidFill>
                  <a:srgbClr val="176B68"/>
                </a:solidFill>
                <a:latin typeface="Georgia" pitchFamily="34" charset="0"/>
                <a:ea typeface="Georgia" pitchFamily="34" charset="-122"/>
                <a:cs typeface="Georgia" pitchFamily="34" charset="-120"/>
              </a:rPr>
              <a:t>A</a:t>
            </a:r>
            <a:endParaRPr lang="en-US" sz="2200" dirty="0"/>
          </a:p>
        </p:txBody>
      </p:sp>
      <p:sp>
        <p:nvSpPr>
          <p:cNvPr id="10" name="Text 7"/>
          <p:cNvSpPr/>
          <p:nvPr/>
        </p:nvSpPr>
        <p:spPr>
          <a:xfrm>
            <a:off x="932688" y="2944368"/>
            <a:ext cx="2020824" cy="731520"/>
          </a:xfrm>
          <a:prstGeom prst="rect">
            <a:avLst/>
          </a:prstGeom>
          <a:noFill/>
          <a:ln/>
        </p:spPr>
        <p:txBody>
          <a:bodyPr wrap="square" lIns="0" tIns="0" rIns="0" bIns="0" rtlCol="0" anchor="t"/>
          <a:lstStyle/>
          <a:p>
            <a:pPr marL="0" indent="0" algn="l">
              <a:buNone/>
            </a:pPr>
            <a:r>
              <a:rPr lang="en-US" sz="1550" b="1" dirty="0">
                <a:solidFill>
                  <a:srgbClr val="2E3A39"/>
                </a:solidFill>
                <a:latin typeface="Calibri" pitchFamily="34" charset="0"/>
                <a:ea typeface="Calibri" pitchFamily="34" charset="-122"/>
                <a:cs typeface="Calibri" pitchFamily="34" charset="-120"/>
              </a:rPr>
              <a:t>Ownership, not dependence</a:t>
            </a:r>
            <a:endParaRPr lang="en-US" sz="1550" dirty="0"/>
          </a:p>
        </p:txBody>
      </p:sp>
      <p:sp>
        <p:nvSpPr>
          <p:cNvPr id="11" name="Text 8"/>
          <p:cNvSpPr/>
          <p:nvPr/>
        </p:nvSpPr>
        <p:spPr>
          <a:xfrm>
            <a:off x="932688" y="3703320"/>
            <a:ext cx="1984248" cy="2103120"/>
          </a:xfrm>
          <a:prstGeom prst="rect">
            <a:avLst/>
          </a:prstGeom>
          <a:noFill/>
          <a:ln/>
        </p:spPr>
        <p:txBody>
          <a:bodyPr wrap="square" lIns="0" tIns="0" rIns="0" bIns="0" rtlCol="0" anchor="t"/>
          <a:lstStyle/>
          <a:p>
            <a:pPr marL="0" indent="0" algn="l">
              <a:lnSpc>
                <a:spcPct val="116000"/>
              </a:lnSpc>
              <a:buNone/>
            </a:pPr>
            <a:r>
              <a:rPr lang="en-US" sz="1250" dirty="0">
                <a:solidFill>
                  <a:srgbClr val="6B7977"/>
                </a:solidFill>
                <a:latin typeface="Calibri" pitchFamily="34" charset="0"/>
                <a:ea typeface="Calibri" pitchFamily="34" charset="-122"/>
                <a:cs typeface="Calibri" pitchFamily="34" charset="-120"/>
              </a:rPr>
              <a:t>Guests make their own wellness calls instead of looking to staff for every decision — freeing us to support rather than direct.</a:t>
            </a:r>
            <a:endParaRPr lang="en-US" sz="1250" dirty="0"/>
          </a:p>
        </p:txBody>
      </p:sp>
      <p:sp>
        <p:nvSpPr>
          <p:cNvPr id="12" name="Shape 9"/>
          <p:cNvSpPr/>
          <p:nvPr/>
        </p:nvSpPr>
        <p:spPr>
          <a:xfrm>
            <a:off x="3410712" y="1828800"/>
            <a:ext cx="2496312" cy="4206240"/>
          </a:xfrm>
          <a:prstGeom prst="rect">
            <a:avLst/>
          </a:prstGeom>
          <a:solidFill>
            <a:srgbClr val="FFFFFF"/>
          </a:solidFill>
          <a:ln/>
          <a:effectLst>
            <a:outerShdw blurRad="114300" dist="38100" dir="8100000" algn="bl" rotWithShape="0">
              <a:srgbClr val="000000">
                <a:alpha val="12000"/>
              </a:srgbClr>
            </a:outerShdw>
          </a:effectLst>
        </p:spPr>
        <p:txBody>
          <a:bodyPr/>
          <a:lstStyle/>
          <a:p>
            <a:endParaRPr lang="en-US"/>
          </a:p>
        </p:txBody>
      </p:sp>
      <p:sp>
        <p:nvSpPr>
          <p:cNvPr id="13" name="Shape 10"/>
          <p:cNvSpPr/>
          <p:nvPr/>
        </p:nvSpPr>
        <p:spPr>
          <a:xfrm>
            <a:off x="3410712" y="1828800"/>
            <a:ext cx="2496312" cy="109728"/>
          </a:xfrm>
          <a:prstGeom prst="rect">
            <a:avLst/>
          </a:prstGeom>
          <a:solidFill>
            <a:srgbClr val="2E8C88"/>
          </a:solidFill>
          <a:ln/>
        </p:spPr>
        <p:txBody>
          <a:bodyPr/>
          <a:lstStyle/>
          <a:p>
            <a:endParaRPr lang="en-US"/>
          </a:p>
        </p:txBody>
      </p:sp>
      <p:sp>
        <p:nvSpPr>
          <p:cNvPr id="14" name="Shape 11"/>
          <p:cNvSpPr/>
          <p:nvPr/>
        </p:nvSpPr>
        <p:spPr>
          <a:xfrm>
            <a:off x="3703320" y="2212848"/>
            <a:ext cx="603504" cy="603504"/>
          </a:xfrm>
          <a:prstGeom prst="ellipse">
            <a:avLst/>
          </a:prstGeom>
          <a:solidFill>
            <a:srgbClr val="ECE1CC"/>
          </a:solidFill>
          <a:ln w="19050">
            <a:solidFill>
              <a:srgbClr val="176B68"/>
            </a:solidFill>
            <a:prstDash val="solid"/>
          </a:ln>
        </p:spPr>
        <p:txBody>
          <a:bodyPr/>
          <a:lstStyle/>
          <a:p>
            <a:endParaRPr lang="en-US"/>
          </a:p>
        </p:txBody>
      </p:sp>
      <p:sp>
        <p:nvSpPr>
          <p:cNvPr id="15" name="Text 12"/>
          <p:cNvSpPr/>
          <p:nvPr/>
        </p:nvSpPr>
        <p:spPr>
          <a:xfrm>
            <a:off x="3703320" y="2212848"/>
            <a:ext cx="603504" cy="603504"/>
          </a:xfrm>
          <a:prstGeom prst="rect">
            <a:avLst/>
          </a:prstGeom>
          <a:noFill/>
          <a:ln/>
        </p:spPr>
        <p:txBody>
          <a:bodyPr wrap="square" lIns="0" tIns="0" rIns="0" bIns="0" rtlCol="0" anchor="ctr"/>
          <a:lstStyle/>
          <a:p>
            <a:pPr marL="0" indent="0" algn="ctr">
              <a:buNone/>
            </a:pPr>
            <a:r>
              <a:rPr lang="en-US" sz="2200" b="1" dirty="0">
                <a:solidFill>
                  <a:srgbClr val="176B68"/>
                </a:solidFill>
                <a:latin typeface="Georgia" pitchFamily="34" charset="0"/>
                <a:ea typeface="Georgia" pitchFamily="34" charset="-122"/>
                <a:cs typeface="Georgia" pitchFamily="34" charset="-120"/>
              </a:rPr>
              <a:t>B</a:t>
            </a:r>
            <a:endParaRPr lang="en-US" sz="2200" dirty="0"/>
          </a:p>
        </p:txBody>
      </p:sp>
      <p:sp>
        <p:nvSpPr>
          <p:cNvPr id="16" name="Text 13"/>
          <p:cNvSpPr/>
          <p:nvPr/>
        </p:nvSpPr>
        <p:spPr>
          <a:xfrm>
            <a:off x="3703320" y="2944368"/>
            <a:ext cx="2020824" cy="731520"/>
          </a:xfrm>
          <a:prstGeom prst="rect">
            <a:avLst/>
          </a:prstGeom>
          <a:noFill/>
          <a:ln/>
        </p:spPr>
        <p:txBody>
          <a:bodyPr wrap="square" lIns="0" tIns="0" rIns="0" bIns="0" rtlCol="0" anchor="t"/>
          <a:lstStyle/>
          <a:p>
            <a:pPr marL="0" indent="0" algn="l">
              <a:buNone/>
            </a:pPr>
            <a:r>
              <a:rPr lang="en-US" sz="1550" b="1" dirty="0">
                <a:solidFill>
                  <a:srgbClr val="2E3A39"/>
                </a:solidFill>
                <a:latin typeface="Calibri" pitchFamily="34" charset="0"/>
                <a:ea typeface="Calibri" pitchFamily="34" charset="-122"/>
                <a:cs typeface="Calibri" pitchFamily="34" charset="-120"/>
              </a:rPr>
              <a:t>Routines that protect the job</a:t>
            </a:r>
            <a:endParaRPr lang="en-US" sz="1550" dirty="0"/>
          </a:p>
        </p:txBody>
      </p:sp>
      <p:sp>
        <p:nvSpPr>
          <p:cNvPr id="17" name="Text 14"/>
          <p:cNvSpPr/>
          <p:nvPr/>
        </p:nvSpPr>
        <p:spPr>
          <a:xfrm>
            <a:off x="3703320" y="3703320"/>
            <a:ext cx="1984248" cy="2103120"/>
          </a:xfrm>
          <a:prstGeom prst="rect">
            <a:avLst/>
          </a:prstGeom>
          <a:noFill/>
          <a:ln/>
        </p:spPr>
        <p:txBody>
          <a:bodyPr wrap="square" lIns="0" tIns="0" rIns="0" bIns="0" rtlCol="0" anchor="t"/>
          <a:lstStyle/>
          <a:p>
            <a:pPr marL="0" indent="0" algn="l">
              <a:lnSpc>
                <a:spcPct val="116000"/>
              </a:lnSpc>
              <a:buNone/>
            </a:pPr>
            <a:r>
              <a:rPr lang="en-US" sz="1250" dirty="0">
                <a:solidFill>
                  <a:srgbClr val="6B7977"/>
                </a:solidFill>
                <a:latin typeface="Calibri" pitchFamily="34" charset="0"/>
                <a:ea typeface="Calibri" pitchFamily="34" charset="-122"/>
                <a:cs typeface="Calibri" pitchFamily="34" charset="-120"/>
              </a:rPr>
              <a:t>Daily plans keep sleep, wake-ups, and work departures steady. Smoother mornings for them mean smoother mornings for us.</a:t>
            </a:r>
            <a:endParaRPr lang="en-US" sz="1250" dirty="0"/>
          </a:p>
        </p:txBody>
      </p:sp>
      <p:sp>
        <p:nvSpPr>
          <p:cNvPr id="18" name="Shape 15"/>
          <p:cNvSpPr/>
          <p:nvPr/>
        </p:nvSpPr>
        <p:spPr>
          <a:xfrm>
            <a:off x="6181344" y="1828800"/>
            <a:ext cx="2496312" cy="4206240"/>
          </a:xfrm>
          <a:prstGeom prst="rect">
            <a:avLst/>
          </a:prstGeom>
          <a:solidFill>
            <a:srgbClr val="FFFFFF"/>
          </a:solidFill>
          <a:ln/>
          <a:effectLst>
            <a:outerShdw blurRad="114300" dist="38100" dir="8100000" algn="bl" rotWithShape="0">
              <a:srgbClr val="000000">
                <a:alpha val="12000"/>
              </a:srgbClr>
            </a:outerShdw>
          </a:effectLst>
        </p:spPr>
        <p:txBody>
          <a:bodyPr/>
          <a:lstStyle/>
          <a:p>
            <a:endParaRPr lang="en-US"/>
          </a:p>
        </p:txBody>
      </p:sp>
      <p:sp>
        <p:nvSpPr>
          <p:cNvPr id="19" name="Shape 16"/>
          <p:cNvSpPr/>
          <p:nvPr/>
        </p:nvSpPr>
        <p:spPr>
          <a:xfrm>
            <a:off x="6181344" y="1828800"/>
            <a:ext cx="2496312" cy="109728"/>
          </a:xfrm>
          <a:prstGeom prst="rect">
            <a:avLst/>
          </a:prstGeom>
          <a:solidFill>
            <a:srgbClr val="2E8C88"/>
          </a:solidFill>
          <a:ln/>
        </p:spPr>
        <p:txBody>
          <a:bodyPr/>
          <a:lstStyle/>
          <a:p>
            <a:endParaRPr lang="en-US"/>
          </a:p>
        </p:txBody>
      </p:sp>
      <p:sp>
        <p:nvSpPr>
          <p:cNvPr id="20" name="Shape 17"/>
          <p:cNvSpPr/>
          <p:nvPr/>
        </p:nvSpPr>
        <p:spPr>
          <a:xfrm>
            <a:off x="6473952" y="2212848"/>
            <a:ext cx="603504" cy="603504"/>
          </a:xfrm>
          <a:prstGeom prst="ellipse">
            <a:avLst/>
          </a:prstGeom>
          <a:solidFill>
            <a:srgbClr val="ECE1CC"/>
          </a:solidFill>
          <a:ln w="19050">
            <a:solidFill>
              <a:srgbClr val="176B68"/>
            </a:solidFill>
            <a:prstDash val="solid"/>
          </a:ln>
        </p:spPr>
        <p:txBody>
          <a:bodyPr/>
          <a:lstStyle/>
          <a:p>
            <a:endParaRPr lang="en-US"/>
          </a:p>
        </p:txBody>
      </p:sp>
      <p:sp>
        <p:nvSpPr>
          <p:cNvPr id="21" name="Text 18"/>
          <p:cNvSpPr/>
          <p:nvPr/>
        </p:nvSpPr>
        <p:spPr>
          <a:xfrm>
            <a:off x="6473952" y="2212848"/>
            <a:ext cx="603504" cy="603504"/>
          </a:xfrm>
          <a:prstGeom prst="rect">
            <a:avLst/>
          </a:prstGeom>
          <a:noFill/>
          <a:ln/>
        </p:spPr>
        <p:txBody>
          <a:bodyPr wrap="square" lIns="0" tIns="0" rIns="0" bIns="0" rtlCol="0" anchor="ctr"/>
          <a:lstStyle/>
          <a:p>
            <a:pPr marL="0" indent="0" algn="ctr">
              <a:buNone/>
            </a:pPr>
            <a:r>
              <a:rPr lang="en-US" sz="2200" b="1" dirty="0">
                <a:solidFill>
                  <a:srgbClr val="176B68"/>
                </a:solidFill>
                <a:latin typeface="Georgia" pitchFamily="34" charset="0"/>
                <a:ea typeface="Georgia" pitchFamily="34" charset="-122"/>
                <a:cs typeface="Georgia" pitchFamily="34" charset="-120"/>
              </a:rPr>
              <a:t>C</a:t>
            </a:r>
            <a:endParaRPr lang="en-US" sz="2200" dirty="0"/>
          </a:p>
        </p:txBody>
      </p:sp>
      <p:sp>
        <p:nvSpPr>
          <p:cNvPr id="22" name="Text 19"/>
          <p:cNvSpPr/>
          <p:nvPr/>
        </p:nvSpPr>
        <p:spPr>
          <a:xfrm>
            <a:off x="6473952" y="2944368"/>
            <a:ext cx="2020824" cy="731520"/>
          </a:xfrm>
          <a:prstGeom prst="rect">
            <a:avLst/>
          </a:prstGeom>
          <a:noFill/>
          <a:ln/>
        </p:spPr>
        <p:txBody>
          <a:bodyPr wrap="square" lIns="0" tIns="0" rIns="0" bIns="0" rtlCol="0" anchor="t"/>
          <a:lstStyle/>
          <a:p>
            <a:pPr marL="0" indent="0" algn="l">
              <a:buNone/>
            </a:pPr>
            <a:r>
              <a:rPr lang="en-US" sz="1550" b="1" dirty="0">
                <a:solidFill>
                  <a:srgbClr val="2E3A39"/>
                </a:solidFill>
                <a:latin typeface="Calibri" pitchFamily="34" charset="0"/>
                <a:ea typeface="Calibri" pitchFamily="34" charset="-122"/>
                <a:cs typeface="Calibri" pitchFamily="34" charset="-120"/>
              </a:rPr>
              <a:t>A shared language</a:t>
            </a:r>
            <a:endParaRPr lang="en-US" sz="1550" dirty="0"/>
          </a:p>
        </p:txBody>
      </p:sp>
      <p:sp>
        <p:nvSpPr>
          <p:cNvPr id="23" name="Text 20"/>
          <p:cNvSpPr/>
          <p:nvPr/>
        </p:nvSpPr>
        <p:spPr>
          <a:xfrm>
            <a:off x="6473952" y="3703320"/>
            <a:ext cx="1984248" cy="2103120"/>
          </a:xfrm>
          <a:prstGeom prst="rect">
            <a:avLst/>
          </a:prstGeom>
          <a:noFill/>
          <a:ln/>
        </p:spPr>
        <p:txBody>
          <a:bodyPr wrap="square" lIns="0" tIns="0" rIns="0" bIns="0" rtlCol="0" anchor="t"/>
          <a:lstStyle/>
          <a:p>
            <a:pPr marL="0" indent="0" algn="l">
              <a:lnSpc>
                <a:spcPct val="116000"/>
              </a:lnSpc>
              <a:buNone/>
            </a:pPr>
            <a:r>
              <a:rPr lang="en-US" sz="1250" dirty="0">
                <a:solidFill>
                  <a:srgbClr val="6B7977"/>
                </a:solidFill>
                <a:latin typeface="Calibri" pitchFamily="34" charset="0"/>
                <a:ea typeface="Calibri" pitchFamily="34" charset="-122"/>
                <a:cs typeface="Calibri" pitchFamily="34" charset="-120"/>
              </a:rPr>
              <a:t>When guests name how they're doing, handoffs between staff get clearer and trust grows on both sides of the desk.</a:t>
            </a:r>
            <a:endParaRPr lang="en-US" sz="12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6EEDF"/>
        </a:solidFill>
        <a:effectLst/>
      </p:bgPr>
    </p:bg>
    <p:spTree>
      <p:nvGrpSpPr>
        <p:cNvPr id="1" name=""/>
        <p:cNvGrpSpPr/>
        <p:nvPr/>
      </p:nvGrpSpPr>
      <p:grpSpPr>
        <a:xfrm>
          <a:off x="0" y="0"/>
          <a:ext cx="0" cy="0"/>
          <a:chOff x="0" y="0"/>
          <a:chExt cx="0" cy="0"/>
        </a:xfrm>
      </p:grpSpPr>
      <p:pic>
        <p:nvPicPr>
          <p:cNvPr id="2" name="Image 0" descr="/agent/turn2/workspace/images/image-e3b62018944fa9bac9cce928290bc6a1.jpg"/>
          <p:cNvPicPr>
            <a:picLocks noChangeAspect="1"/>
          </p:cNvPicPr>
          <p:nvPr/>
        </p:nvPicPr>
        <p:blipFill>
          <a:blip r:embed="rId3"/>
          <a:srcRect l="16670" r="16670"/>
          <a:stretch/>
        </p:blipFill>
        <p:spPr>
          <a:xfrm>
            <a:off x="9144000" y="0"/>
            <a:ext cx="3047695" cy="6858000"/>
          </a:xfrm>
          <a:prstGeom prst="rect">
            <a:avLst/>
          </a:prstGeom>
        </p:spPr>
      </p:pic>
      <p:sp>
        <p:nvSpPr>
          <p:cNvPr id="3" name="Shape 0"/>
          <p:cNvSpPr/>
          <p:nvPr/>
        </p:nvSpPr>
        <p:spPr>
          <a:xfrm>
            <a:off x="9144000" y="0"/>
            <a:ext cx="54864" cy="6858000"/>
          </a:xfrm>
          <a:prstGeom prst="rect">
            <a:avLst/>
          </a:prstGeom>
          <a:solidFill>
            <a:srgbClr val="176B68"/>
          </a:solidFill>
          <a:ln/>
        </p:spPr>
        <p:txBody>
          <a:bodyPr/>
          <a:lstStyle/>
          <a:p>
            <a:endParaRPr lang="en-US"/>
          </a:p>
        </p:txBody>
      </p:sp>
      <p:sp>
        <p:nvSpPr>
          <p:cNvPr id="4" name="Text 1"/>
          <p:cNvSpPr/>
          <p:nvPr/>
        </p:nvSpPr>
        <p:spPr>
          <a:xfrm>
            <a:off x="640080" y="411480"/>
            <a:ext cx="8138160" cy="274320"/>
          </a:xfrm>
          <a:prstGeom prst="rect">
            <a:avLst/>
          </a:prstGeom>
          <a:noFill/>
          <a:ln/>
        </p:spPr>
        <p:txBody>
          <a:bodyPr wrap="square" lIns="0" tIns="0" rIns="0" bIns="0" rtlCol="0" anchor="ctr"/>
          <a:lstStyle/>
          <a:p>
            <a:pPr marL="0" indent="0" algn="l">
              <a:buNone/>
            </a:pPr>
            <a:r>
              <a:rPr lang="en-US" sz="1300" b="1" kern="0" spc="300" dirty="0">
                <a:solidFill>
                  <a:srgbClr val="D9974A"/>
                </a:solidFill>
                <a:latin typeface="Calibri" pitchFamily="34" charset="0"/>
                <a:ea typeface="Calibri" pitchFamily="34" charset="-122"/>
                <a:cs typeface="Calibri" pitchFamily="34" charset="-120"/>
              </a:rPr>
              <a:t>BENEFIT FOR THE PROGRAM</a:t>
            </a:r>
            <a:endParaRPr lang="en-US" sz="1300" dirty="0"/>
          </a:p>
        </p:txBody>
      </p:sp>
      <p:sp>
        <p:nvSpPr>
          <p:cNvPr id="5" name="Text 2"/>
          <p:cNvSpPr/>
          <p:nvPr/>
        </p:nvSpPr>
        <p:spPr>
          <a:xfrm>
            <a:off x="640080" y="676656"/>
            <a:ext cx="8138160" cy="777240"/>
          </a:xfrm>
          <a:prstGeom prst="rect">
            <a:avLst/>
          </a:prstGeom>
          <a:noFill/>
          <a:ln/>
        </p:spPr>
        <p:txBody>
          <a:bodyPr wrap="square" lIns="0" tIns="0" rIns="0" bIns="0" rtlCol="0" anchor="ctr"/>
          <a:lstStyle/>
          <a:p>
            <a:pPr marL="0" indent="0" algn="l">
              <a:buNone/>
            </a:pPr>
            <a:r>
              <a:rPr lang="en-US" sz="3000" b="1" dirty="0">
                <a:solidFill>
                  <a:srgbClr val="176B68"/>
                </a:solidFill>
                <a:latin typeface="Georgia" pitchFamily="34" charset="0"/>
                <a:ea typeface="Georgia" pitchFamily="34" charset="-122"/>
                <a:cs typeface="Georgia" pitchFamily="34" charset="-120"/>
              </a:rPr>
              <a:t>A steadier shelter overall</a:t>
            </a:r>
            <a:endParaRPr lang="en-US" sz="3000" dirty="0"/>
          </a:p>
        </p:txBody>
      </p:sp>
      <p:sp>
        <p:nvSpPr>
          <p:cNvPr id="6" name="Shape 3"/>
          <p:cNvSpPr/>
          <p:nvPr/>
        </p:nvSpPr>
        <p:spPr>
          <a:xfrm>
            <a:off x="640080" y="1828800"/>
            <a:ext cx="2496312" cy="4206240"/>
          </a:xfrm>
          <a:prstGeom prst="rect">
            <a:avLst/>
          </a:prstGeom>
          <a:solidFill>
            <a:srgbClr val="FFFFFF"/>
          </a:solidFill>
          <a:ln/>
          <a:effectLst>
            <a:outerShdw blurRad="114300" dist="38100" dir="8100000" algn="bl" rotWithShape="0">
              <a:srgbClr val="000000">
                <a:alpha val="12000"/>
              </a:srgbClr>
            </a:outerShdw>
          </a:effectLst>
        </p:spPr>
        <p:txBody>
          <a:bodyPr/>
          <a:lstStyle/>
          <a:p>
            <a:endParaRPr lang="en-US"/>
          </a:p>
        </p:txBody>
      </p:sp>
      <p:sp>
        <p:nvSpPr>
          <p:cNvPr id="7" name="Shape 4"/>
          <p:cNvSpPr/>
          <p:nvPr/>
        </p:nvSpPr>
        <p:spPr>
          <a:xfrm>
            <a:off x="640080" y="1828800"/>
            <a:ext cx="2496312" cy="109728"/>
          </a:xfrm>
          <a:prstGeom prst="rect">
            <a:avLst/>
          </a:prstGeom>
          <a:solidFill>
            <a:srgbClr val="2E8C88"/>
          </a:solidFill>
          <a:ln/>
        </p:spPr>
        <p:txBody>
          <a:bodyPr/>
          <a:lstStyle/>
          <a:p>
            <a:endParaRPr lang="en-US"/>
          </a:p>
        </p:txBody>
      </p:sp>
      <p:sp>
        <p:nvSpPr>
          <p:cNvPr id="8" name="Text 5"/>
          <p:cNvSpPr/>
          <p:nvPr/>
        </p:nvSpPr>
        <p:spPr>
          <a:xfrm>
            <a:off x="932688" y="2212848"/>
            <a:ext cx="2020824" cy="914400"/>
          </a:xfrm>
          <a:prstGeom prst="rect">
            <a:avLst/>
          </a:prstGeom>
          <a:noFill/>
          <a:ln/>
        </p:spPr>
        <p:txBody>
          <a:bodyPr wrap="square" lIns="0" tIns="0" rIns="0" bIns="0" rtlCol="0" anchor="ctr"/>
          <a:lstStyle/>
          <a:p>
            <a:pPr marL="0" indent="0" algn="l">
              <a:buNone/>
            </a:pPr>
            <a:r>
              <a:rPr lang="en-US" sz="3000" b="1" dirty="0">
                <a:solidFill>
                  <a:srgbClr val="176B68"/>
                </a:solidFill>
                <a:latin typeface="Georgia" pitchFamily="34" charset="0"/>
                <a:ea typeface="Georgia" pitchFamily="34" charset="-122"/>
                <a:cs typeface="Georgia" pitchFamily="34" charset="-120"/>
              </a:rPr>
              <a:t>Longer</a:t>
            </a:r>
            <a:endParaRPr lang="en-US" sz="3000" dirty="0"/>
          </a:p>
        </p:txBody>
      </p:sp>
      <p:sp>
        <p:nvSpPr>
          <p:cNvPr id="9" name="Text 6"/>
          <p:cNvSpPr/>
          <p:nvPr/>
        </p:nvSpPr>
        <p:spPr>
          <a:xfrm>
            <a:off x="932688" y="3200400"/>
            <a:ext cx="2020824" cy="640080"/>
          </a:xfrm>
          <a:prstGeom prst="rect">
            <a:avLst/>
          </a:prstGeom>
          <a:noFill/>
          <a:ln/>
        </p:spPr>
        <p:txBody>
          <a:bodyPr wrap="square" lIns="0" tIns="0" rIns="0" bIns="0" rtlCol="0" anchor="t"/>
          <a:lstStyle/>
          <a:p>
            <a:pPr marL="0" indent="0" algn="l">
              <a:buNone/>
            </a:pPr>
            <a:r>
              <a:rPr lang="en-US" sz="1450" b="1" dirty="0">
                <a:solidFill>
                  <a:srgbClr val="2E3A39"/>
                </a:solidFill>
                <a:latin typeface="Calibri" pitchFamily="34" charset="0"/>
                <a:ea typeface="Calibri" pitchFamily="34" charset="-122"/>
                <a:cs typeface="Calibri" pitchFamily="34" charset="-120"/>
              </a:rPr>
              <a:t>Bed &amp; job retention</a:t>
            </a:r>
            <a:endParaRPr lang="en-US" sz="1450" dirty="0"/>
          </a:p>
        </p:txBody>
      </p:sp>
      <p:sp>
        <p:nvSpPr>
          <p:cNvPr id="10" name="Text 7"/>
          <p:cNvSpPr/>
          <p:nvPr/>
        </p:nvSpPr>
        <p:spPr>
          <a:xfrm>
            <a:off x="932688" y="3886200"/>
            <a:ext cx="1984248" cy="1965960"/>
          </a:xfrm>
          <a:prstGeom prst="rect">
            <a:avLst/>
          </a:prstGeom>
          <a:noFill/>
          <a:ln/>
        </p:spPr>
        <p:txBody>
          <a:bodyPr wrap="square" lIns="0" tIns="0" rIns="0" bIns="0" rtlCol="0" anchor="t"/>
          <a:lstStyle/>
          <a:p>
            <a:pPr marL="0" indent="0" algn="l">
              <a:lnSpc>
                <a:spcPct val="116000"/>
              </a:lnSpc>
              <a:buNone/>
            </a:pPr>
            <a:r>
              <a:rPr lang="en-US" sz="1250" dirty="0">
                <a:solidFill>
                  <a:srgbClr val="6B7977"/>
                </a:solidFill>
                <a:latin typeface="Calibri" pitchFamily="34" charset="0"/>
                <a:ea typeface="Calibri" pitchFamily="34" charset="-122"/>
                <a:cs typeface="Calibri" pitchFamily="34" charset="-120"/>
              </a:rPr>
              <a:t>Stable guests keep their work beds and their jobs longer, so beds turn over less and placements actually stick.</a:t>
            </a:r>
            <a:endParaRPr lang="en-US" sz="1250" dirty="0"/>
          </a:p>
        </p:txBody>
      </p:sp>
      <p:sp>
        <p:nvSpPr>
          <p:cNvPr id="11" name="Shape 8"/>
          <p:cNvSpPr/>
          <p:nvPr/>
        </p:nvSpPr>
        <p:spPr>
          <a:xfrm>
            <a:off x="3410712" y="1828800"/>
            <a:ext cx="2496312" cy="4206240"/>
          </a:xfrm>
          <a:prstGeom prst="rect">
            <a:avLst/>
          </a:prstGeom>
          <a:solidFill>
            <a:srgbClr val="FFFFFF"/>
          </a:solidFill>
          <a:ln/>
          <a:effectLst>
            <a:outerShdw blurRad="114300" dist="38100" dir="8100000" algn="bl" rotWithShape="0">
              <a:srgbClr val="000000">
                <a:alpha val="12000"/>
              </a:srgbClr>
            </a:outerShdw>
          </a:effectLst>
        </p:spPr>
        <p:txBody>
          <a:bodyPr/>
          <a:lstStyle/>
          <a:p>
            <a:endParaRPr lang="en-US"/>
          </a:p>
        </p:txBody>
      </p:sp>
      <p:sp>
        <p:nvSpPr>
          <p:cNvPr id="12" name="Shape 9"/>
          <p:cNvSpPr/>
          <p:nvPr/>
        </p:nvSpPr>
        <p:spPr>
          <a:xfrm>
            <a:off x="3410712" y="1828800"/>
            <a:ext cx="2496312" cy="109728"/>
          </a:xfrm>
          <a:prstGeom prst="rect">
            <a:avLst/>
          </a:prstGeom>
          <a:solidFill>
            <a:srgbClr val="2E8C88"/>
          </a:solidFill>
          <a:ln/>
        </p:spPr>
        <p:txBody>
          <a:bodyPr/>
          <a:lstStyle/>
          <a:p>
            <a:endParaRPr lang="en-US"/>
          </a:p>
        </p:txBody>
      </p:sp>
      <p:sp>
        <p:nvSpPr>
          <p:cNvPr id="13" name="Text 10"/>
          <p:cNvSpPr/>
          <p:nvPr/>
        </p:nvSpPr>
        <p:spPr>
          <a:xfrm>
            <a:off x="3703320" y="2212848"/>
            <a:ext cx="2020824" cy="914400"/>
          </a:xfrm>
          <a:prstGeom prst="rect">
            <a:avLst/>
          </a:prstGeom>
          <a:noFill/>
          <a:ln/>
        </p:spPr>
        <p:txBody>
          <a:bodyPr wrap="square" lIns="0" tIns="0" rIns="0" bIns="0" rtlCol="0" anchor="ctr"/>
          <a:lstStyle/>
          <a:p>
            <a:pPr marL="0" indent="0" algn="l">
              <a:buNone/>
            </a:pPr>
            <a:r>
              <a:rPr lang="en-US" sz="3000" b="1" dirty="0">
                <a:solidFill>
                  <a:srgbClr val="176B68"/>
                </a:solidFill>
                <a:latin typeface="Georgia" pitchFamily="34" charset="0"/>
                <a:ea typeface="Georgia" pitchFamily="34" charset="-122"/>
                <a:cs typeface="Georgia" pitchFamily="34" charset="-120"/>
              </a:rPr>
              <a:t>Fewer</a:t>
            </a:r>
            <a:endParaRPr lang="en-US" sz="3000" dirty="0"/>
          </a:p>
        </p:txBody>
      </p:sp>
      <p:sp>
        <p:nvSpPr>
          <p:cNvPr id="14" name="Text 11"/>
          <p:cNvSpPr/>
          <p:nvPr/>
        </p:nvSpPr>
        <p:spPr>
          <a:xfrm>
            <a:off x="3703320" y="3200400"/>
            <a:ext cx="2020824" cy="640080"/>
          </a:xfrm>
          <a:prstGeom prst="rect">
            <a:avLst/>
          </a:prstGeom>
          <a:noFill/>
          <a:ln/>
        </p:spPr>
        <p:txBody>
          <a:bodyPr wrap="square" lIns="0" tIns="0" rIns="0" bIns="0" rtlCol="0" anchor="t"/>
          <a:lstStyle/>
          <a:p>
            <a:pPr marL="0" indent="0" algn="l">
              <a:buNone/>
            </a:pPr>
            <a:r>
              <a:rPr lang="en-US" sz="1450" b="1" dirty="0">
                <a:solidFill>
                  <a:srgbClr val="2E3A39"/>
                </a:solidFill>
                <a:latin typeface="Calibri" pitchFamily="34" charset="0"/>
                <a:ea typeface="Calibri" pitchFamily="34" charset="-122"/>
                <a:cs typeface="Calibri" pitchFamily="34" charset="-120"/>
              </a:rPr>
              <a:t>Incidents &amp; disruptions</a:t>
            </a:r>
            <a:endParaRPr lang="en-US" sz="1450" dirty="0"/>
          </a:p>
        </p:txBody>
      </p:sp>
      <p:sp>
        <p:nvSpPr>
          <p:cNvPr id="15" name="Text 12"/>
          <p:cNvSpPr/>
          <p:nvPr/>
        </p:nvSpPr>
        <p:spPr>
          <a:xfrm>
            <a:off x="3703320" y="3886200"/>
            <a:ext cx="1984248" cy="1965960"/>
          </a:xfrm>
          <a:prstGeom prst="rect">
            <a:avLst/>
          </a:prstGeom>
          <a:noFill/>
          <a:ln/>
        </p:spPr>
        <p:txBody>
          <a:bodyPr wrap="square" lIns="0" tIns="0" rIns="0" bIns="0" rtlCol="0" anchor="t"/>
          <a:lstStyle/>
          <a:p>
            <a:pPr marL="0" indent="0" algn="l">
              <a:lnSpc>
                <a:spcPct val="116000"/>
              </a:lnSpc>
              <a:buNone/>
            </a:pPr>
            <a:r>
              <a:rPr lang="en-US" sz="1250" dirty="0">
                <a:solidFill>
                  <a:srgbClr val="6B7977"/>
                </a:solidFill>
                <a:latin typeface="Calibri" pitchFamily="34" charset="0"/>
                <a:ea typeface="Calibri" pitchFamily="34" charset="-122"/>
                <a:cs typeface="Calibri" pitchFamily="34" charset="-120"/>
              </a:rPr>
              <a:t>Calmer guests mean fewer late-night escalations and fewer incident reports to write up at the end of a shift.</a:t>
            </a:r>
            <a:endParaRPr lang="en-US" sz="1250" dirty="0"/>
          </a:p>
        </p:txBody>
      </p:sp>
      <p:sp>
        <p:nvSpPr>
          <p:cNvPr id="16" name="Shape 13"/>
          <p:cNvSpPr/>
          <p:nvPr/>
        </p:nvSpPr>
        <p:spPr>
          <a:xfrm>
            <a:off x="6181344" y="1828800"/>
            <a:ext cx="2496312" cy="4206240"/>
          </a:xfrm>
          <a:prstGeom prst="rect">
            <a:avLst/>
          </a:prstGeom>
          <a:solidFill>
            <a:srgbClr val="FFFFFF"/>
          </a:solidFill>
          <a:ln/>
          <a:effectLst>
            <a:outerShdw blurRad="114300" dist="38100" dir="8100000" algn="bl" rotWithShape="0">
              <a:srgbClr val="000000">
                <a:alpha val="12000"/>
              </a:srgbClr>
            </a:outerShdw>
          </a:effectLst>
        </p:spPr>
        <p:txBody>
          <a:bodyPr/>
          <a:lstStyle/>
          <a:p>
            <a:endParaRPr lang="en-US"/>
          </a:p>
        </p:txBody>
      </p:sp>
      <p:sp>
        <p:nvSpPr>
          <p:cNvPr id="17" name="Shape 14"/>
          <p:cNvSpPr/>
          <p:nvPr/>
        </p:nvSpPr>
        <p:spPr>
          <a:xfrm>
            <a:off x="6181344" y="1828800"/>
            <a:ext cx="2496312" cy="109728"/>
          </a:xfrm>
          <a:prstGeom prst="rect">
            <a:avLst/>
          </a:prstGeom>
          <a:solidFill>
            <a:srgbClr val="2E8C88"/>
          </a:solidFill>
          <a:ln/>
        </p:spPr>
        <p:txBody>
          <a:bodyPr/>
          <a:lstStyle/>
          <a:p>
            <a:endParaRPr lang="en-US"/>
          </a:p>
        </p:txBody>
      </p:sp>
      <p:sp>
        <p:nvSpPr>
          <p:cNvPr id="18" name="Text 15"/>
          <p:cNvSpPr/>
          <p:nvPr/>
        </p:nvSpPr>
        <p:spPr>
          <a:xfrm>
            <a:off x="6473952" y="2212848"/>
            <a:ext cx="2020824" cy="914400"/>
          </a:xfrm>
          <a:prstGeom prst="rect">
            <a:avLst/>
          </a:prstGeom>
          <a:noFill/>
          <a:ln/>
        </p:spPr>
        <p:txBody>
          <a:bodyPr wrap="square" lIns="0" tIns="0" rIns="0" bIns="0" rtlCol="0" anchor="ctr"/>
          <a:lstStyle/>
          <a:p>
            <a:pPr marL="0" indent="0" algn="l">
              <a:buNone/>
            </a:pPr>
            <a:r>
              <a:rPr lang="en-US" sz="3000" b="1" dirty="0">
                <a:solidFill>
                  <a:srgbClr val="176B68"/>
                </a:solidFill>
                <a:latin typeface="Georgia" pitchFamily="34" charset="0"/>
                <a:ea typeface="Georgia" pitchFamily="34" charset="-122"/>
                <a:cs typeface="Georgia" pitchFamily="34" charset="-120"/>
              </a:rPr>
              <a:t>Stronger</a:t>
            </a:r>
            <a:endParaRPr lang="en-US" sz="3000" dirty="0"/>
          </a:p>
        </p:txBody>
      </p:sp>
      <p:sp>
        <p:nvSpPr>
          <p:cNvPr id="19" name="Text 16"/>
          <p:cNvSpPr/>
          <p:nvPr/>
        </p:nvSpPr>
        <p:spPr>
          <a:xfrm>
            <a:off x="6473952" y="3200400"/>
            <a:ext cx="2020824" cy="640080"/>
          </a:xfrm>
          <a:prstGeom prst="rect">
            <a:avLst/>
          </a:prstGeom>
          <a:noFill/>
          <a:ln/>
        </p:spPr>
        <p:txBody>
          <a:bodyPr wrap="square" lIns="0" tIns="0" rIns="0" bIns="0" rtlCol="0" anchor="t"/>
          <a:lstStyle/>
          <a:p>
            <a:pPr marL="0" indent="0" algn="l">
              <a:buNone/>
            </a:pPr>
            <a:r>
              <a:rPr lang="en-US" sz="1450" b="1" dirty="0">
                <a:solidFill>
                  <a:srgbClr val="2E3A39"/>
                </a:solidFill>
                <a:latin typeface="Calibri" pitchFamily="34" charset="0"/>
                <a:ea typeface="Calibri" pitchFamily="34" charset="-122"/>
                <a:cs typeface="Calibri" pitchFamily="34" charset="-120"/>
              </a:rPr>
              <a:t>Shelter culture</a:t>
            </a:r>
            <a:endParaRPr lang="en-US" sz="1450" dirty="0"/>
          </a:p>
        </p:txBody>
      </p:sp>
      <p:sp>
        <p:nvSpPr>
          <p:cNvPr id="20" name="Text 17"/>
          <p:cNvSpPr/>
          <p:nvPr/>
        </p:nvSpPr>
        <p:spPr>
          <a:xfrm>
            <a:off x="6473952" y="3886200"/>
            <a:ext cx="1984248" cy="1965960"/>
          </a:xfrm>
          <a:prstGeom prst="rect">
            <a:avLst/>
          </a:prstGeom>
          <a:noFill/>
          <a:ln/>
        </p:spPr>
        <p:txBody>
          <a:bodyPr wrap="square" lIns="0" tIns="0" rIns="0" bIns="0" rtlCol="0" anchor="t"/>
          <a:lstStyle/>
          <a:p>
            <a:pPr marL="0" indent="0" algn="l">
              <a:lnSpc>
                <a:spcPct val="116000"/>
              </a:lnSpc>
              <a:buNone/>
            </a:pPr>
            <a:r>
              <a:rPr lang="en-US" sz="1250" dirty="0">
                <a:solidFill>
                  <a:srgbClr val="6B7977"/>
                </a:solidFill>
                <a:latin typeface="Calibri" pitchFamily="34" charset="0"/>
                <a:ea typeface="Calibri" pitchFamily="34" charset="-122"/>
                <a:cs typeface="Calibri" pitchFamily="34" charset="-120"/>
              </a:rPr>
              <a:t>A shared wellness language builds a calmer, more trusting environment — the kind of place staff want to work.</a:t>
            </a:r>
            <a:endParaRPr lang="en-US" sz="12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76B68"/>
        </a:solidFill>
        <a:effectLst/>
      </p:bgPr>
    </p:bg>
    <p:spTree>
      <p:nvGrpSpPr>
        <p:cNvPr id="1" name=""/>
        <p:cNvGrpSpPr/>
        <p:nvPr/>
      </p:nvGrpSpPr>
      <p:grpSpPr>
        <a:xfrm>
          <a:off x="0" y="0"/>
          <a:ext cx="0" cy="0"/>
          <a:chOff x="0" y="0"/>
          <a:chExt cx="0" cy="0"/>
        </a:xfrm>
      </p:grpSpPr>
      <p:pic>
        <p:nvPicPr>
          <p:cNvPr id="2" name="Image 0" descr="/agent/turn2/workspace/images/image-7680580e7ebf823546d18d7eda94ddff.jpg"/>
          <p:cNvPicPr>
            <a:picLocks noChangeAspect="1"/>
          </p:cNvPicPr>
          <p:nvPr/>
        </p:nvPicPr>
        <p:blipFill>
          <a:blip r:embed="rId3"/>
          <a:srcRect l="26298" r="26298"/>
          <a:stretch/>
        </p:blipFill>
        <p:spPr>
          <a:xfrm>
            <a:off x="7315200" y="0"/>
            <a:ext cx="4876495" cy="6858000"/>
          </a:xfrm>
          <a:prstGeom prst="rect">
            <a:avLst/>
          </a:prstGeom>
        </p:spPr>
      </p:pic>
      <p:sp>
        <p:nvSpPr>
          <p:cNvPr id="3" name="Shape 0"/>
          <p:cNvSpPr/>
          <p:nvPr/>
        </p:nvSpPr>
        <p:spPr>
          <a:xfrm>
            <a:off x="7315200" y="0"/>
            <a:ext cx="54864" cy="6858000"/>
          </a:xfrm>
          <a:prstGeom prst="rect">
            <a:avLst/>
          </a:prstGeom>
          <a:solidFill>
            <a:srgbClr val="D9974A"/>
          </a:solidFill>
          <a:ln/>
        </p:spPr>
        <p:txBody>
          <a:bodyPr/>
          <a:lstStyle/>
          <a:p>
            <a:endParaRPr lang="en-US"/>
          </a:p>
        </p:txBody>
      </p:sp>
      <p:sp>
        <p:nvSpPr>
          <p:cNvPr id="4" name="Text 1"/>
          <p:cNvSpPr/>
          <p:nvPr/>
        </p:nvSpPr>
        <p:spPr>
          <a:xfrm>
            <a:off x="777240" y="868680"/>
            <a:ext cx="6035040" cy="365760"/>
          </a:xfrm>
          <a:prstGeom prst="rect">
            <a:avLst/>
          </a:prstGeom>
          <a:noFill/>
          <a:ln/>
        </p:spPr>
        <p:txBody>
          <a:bodyPr wrap="square" lIns="0" tIns="0" rIns="0" bIns="0" rtlCol="0" anchor="ctr"/>
          <a:lstStyle/>
          <a:p>
            <a:pPr marL="0" indent="0">
              <a:buNone/>
            </a:pPr>
            <a:r>
              <a:rPr lang="en-US" sz="1400" b="1" kern="0" spc="300" dirty="0">
                <a:solidFill>
                  <a:srgbClr val="FBD79B"/>
                </a:solidFill>
                <a:latin typeface="Calibri" pitchFamily="34" charset="0"/>
                <a:ea typeface="Calibri" pitchFamily="34" charset="-122"/>
                <a:cs typeface="Calibri" pitchFamily="34" charset="-120"/>
              </a:rPr>
              <a:t>THE BOTTOM LINE</a:t>
            </a:r>
            <a:endParaRPr lang="en-US" sz="1400" dirty="0"/>
          </a:p>
        </p:txBody>
      </p:sp>
      <p:sp>
        <p:nvSpPr>
          <p:cNvPr id="5" name="Text 2"/>
          <p:cNvSpPr/>
          <p:nvPr/>
        </p:nvSpPr>
        <p:spPr>
          <a:xfrm>
            <a:off x="749808" y="1234440"/>
            <a:ext cx="6126480" cy="1371600"/>
          </a:xfrm>
          <a:prstGeom prst="rect">
            <a:avLst/>
          </a:prstGeom>
          <a:noFill/>
          <a:ln/>
        </p:spPr>
        <p:txBody>
          <a:bodyPr wrap="square" lIns="0" tIns="0" rIns="0" bIns="0" rtlCol="0" anchor="ctr"/>
          <a:lstStyle/>
          <a:p>
            <a:pPr marL="0" indent="0">
              <a:lnSpc>
                <a:spcPct val="105000"/>
              </a:lnSpc>
              <a:buNone/>
            </a:pPr>
            <a:r>
              <a:rPr lang="en-US" sz="3200" b="1" dirty="0">
                <a:solidFill>
                  <a:srgbClr val="FFFFFF"/>
                </a:solidFill>
                <a:latin typeface="Georgia" pitchFamily="34" charset="0"/>
                <a:ea typeface="Georgia" pitchFamily="34" charset="-122"/>
                <a:cs typeface="Georgia" pitchFamily="34" charset="-120"/>
              </a:rPr>
              <a:t>From constant response to steady support</a:t>
            </a:r>
            <a:endParaRPr lang="en-US" sz="3200" dirty="0"/>
          </a:p>
        </p:txBody>
      </p:sp>
      <p:sp>
        <p:nvSpPr>
          <p:cNvPr id="6" name="Text 3"/>
          <p:cNvSpPr/>
          <p:nvPr/>
        </p:nvSpPr>
        <p:spPr>
          <a:xfrm>
            <a:off x="777240" y="2697480"/>
            <a:ext cx="5943600" cy="1005840"/>
          </a:xfrm>
          <a:prstGeom prst="rect">
            <a:avLst/>
          </a:prstGeom>
          <a:noFill/>
          <a:ln/>
        </p:spPr>
        <p:txBody>
          <a:bodyPr wrap="square" lIns="0" tIns="0" rIns="0" bIns="0" rtlCol="0" anchor="ctr"/>
          <a:lstStyle/>
          <a:p>
            <a:pPr marL="0" indent="0">
              <a:lnSpc>
                <a:spcPct val="120000"/>
              </a:lnSpc>
              <a:buNone/>
            </a:pPr>
            <a:r>
              <a:rPr lang="en-US" sz="1600" dirty="0">
                <a:solidFill>
                  <a:srgbClr val="EAF2F1"/>
                </a:solidFill>
                <a:latin typeface="Calibri" pitchFamily="34" charset="0"/>
                <a:ea typeface="Calibri" pitchFamily="34" charset="-122"/>
                <a:cs typeface="Calibri" pitchFamily="34" charset="-120"/>
              </a:rPr>
              <a:t>When guests use WRAP, our shifts shift too — away from putting out fires and toward the kind of support that actually helps people move forward.</a:t>
            </a:r>
            <a:endParaRPr lang="en-US" sz="1600" dirty="0"/>
          </a:p>
        </p:txBody>
      </p:sp>
      <p:sp>
        <p:nvSpPr>
          <p:cNvPr id="7" name="Text 4"/>
          <p:cNvSpPr/>
          <p:nvPr/>
        </p:nvSpPr>
        <p:spPr>
          <a:xfrm>
            <a:off x="777240" y="3886200"/>
            <a:ext cx="6035040" cy="320040"/>
          </a:xfrm>
          <a:prstGeom prst="rect">
            <a:avLst/>
          </a:prstGeom>
          <a:noFill/>
          <a:ln/>
        </p:spPr>
        <p:txBody>
          <a:bodyPr wrap="square" lIns="0" tIns="0" rIns="0" bIns="0" rtlCol="0" anchor="ctr"/>
          <a:lstStyle/>
          <a:p>
            <a:pPr marL="0" indent="0">
              <a:buNone/>
            </a:pPr>
            <a:r>
              <a:rPr lang="en-US" sz="1300" b="1" kern="0" spc="200" dirty="0">
                <a:solidFill>
                  <a:srgbClr val="FBD79B"/>
                </a:solidFill>
                <a:latin typeface="Calibri" pitchFamily="34" charset="0"/>
                <a:ea typeface="Calibri" pitchFamily="34" charset="-122"/>
                <a:cs typeface="Calibri" pitchFamily="34" charset="-120"/>
              </a:rPr>
              <a:t>HOW WE CAN HELP IT STICK</a:t>
            </a:r>
            <a:endParaRPr lang="en-US" sz="1300" dirty="0"/>
          </a:p>
        </p:txBody>
      </p:sp>
      <p:sp>
        <p:nvSpPr>
          <p:cNvPr id="8" name="Text 5"/>
          <p:cNvSpPr/>
          <p:nvPr/>
        </p:nvSpPr>
        <p:spPr>
          <a:xfrm>
            <a:off x="777240" y="4251960"/>
            <a:ext cx="6035040" cy="1828800"/>
          </a:xfrm>
          <a:prstGeom prst="rect">
            <a:avLst/>
          </a:prstGeom>
          <a:noFill/>
          <a:ln/>
        </p:spPr>
        <p:txBody>
          <a:bodyPr wrap="square" lIns="0" tIns="0" rIns="0" bIns="0" rtlCol="0" anchor="ctr"/>
          <a:lstStyle/>
          <a:p>
            <a:pPr marL="228600" indent="-228600">
              <a:lnSpc>
                <a:spcPct val="110000"/>
              </a:lnSpc>
              <a:spcAft>
                <a:spcPts val="1000"/>
              </a:spcAft>
              <a:buSzPct val="100000"/>
              <a:buChar char="•"/>
            </a:pPr>
            <a:r>
              <a:rPr lang="en-US" sz="1550" dirty="0">
                <a:solidFill>
                  <a:srgbClr val="FFFFFF"/>
                </a:solidFill>
                <a:latin typeface="Calibri" pitchFamily="34" charset="0"/>
                <a:ea typeface="Calibri" pitchFamily="34" charset="-122"/>
                <a:cs typeface="Calibri" pitchFamily="34" charset="-120"/>
              </a:rPr>
              <a:t>Ask guests what's in their plan — and respect it</a:t>
            </a:r>
            <a:endParaRPr lang="en-US" sz="1550" dirty="0"/>
          </a:p>
          <a:p>
            <a:pPr marL="228600" indent="-228600">
              <a:lnSpc>
                <a:spcPct val="110000"/>
              </a:lnSpc>
              <a:spcAft>
                <a:spcPts val="1000"/>
              </a:spcAft>
              <a:buSzPct val="100000"/>
              <a:buChar char="•"/>
            </a:pPr>
            <a:r>
              <a:rPr lang="en-US" sz="1550" dirty="0">
                <a:solidFill>
                  <a:srgbClr val="FFFFFF"/>
                </a:solidFill>
                <a:latin typeface="Calibri" pitchFamily="34" charset="0"/>
                <a:ea typeface="Calibri" pitchFamily="34" charset="-122"/>
                <a:cs typeface="Calibri" pitchFamily="34" charset="-120"/>
              </a:rPr>
              <a:t>Protect the routines that keep their job safe</a:t>
            </a:r>
            <a:endParaRPr lang="en-US" sz="1550" dirty="0"/>
          </a:p>
          <a:p>
            <a:pPr marL="228600" indent="-228600">
              <a:lnSpc>
                <a:spcPct val="110000"/>
              </a:lnSpc>
              <a:spcAft>
                <a:spcPts val="1000"/>
              </a:spcAft>
              <a:buSzPct val="100000"/>
              <a:buChar char="•"/>
            </a:pPr>
            <a:r>
              <a:rPr lang="en-US" sz="1550" dirty="0">
                <a:solidFill>
                  <a:srgbClr val="FFFFFF"/>
                </a:solidFill>
                <a:latin typeface="Calibri" pitchFamily="34" charset="0"/>
                <a:ea typeface="Calibri" pitchFamily="34" charset="-122"/>
                <a:cs typeface="Calibri" pitchFamily="34" charset="-120"/>
              </a:rPr>
              <a:t>Use their own words back to them in tough moments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974</Words>
  <Application>Microsoft Office PowerPoint</Application>
  <PresentationFormat>Widescreen</PresentationFormat>
  <Paragraphs>69</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2026-06-14T19:04:34Z</dcterms:created>
  <dcterms:modified xsi:type="dcterms:W3CDTF">2026-06-14T19:16:59Z</dcterms:modified>
</cp:coreProperties>
</file>