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0" d="100"/>
          <a:sy n="60" d="100"/>
        </p:scale>
        <p:origin x="660"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6/15/2026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This guide explains WRAP — the Wellness Recovery Action Plan — in plain language. It's a simple, self-directed plan anyone can use to feel better and stay well, and it fits especially well with life in a low-barrier shelter. We'll keep it practical and focused on what's in it for you.</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Getting started is easy and low-pressure. Ask a peer or staff member about a WRAP group, then begin building your toolbox with a few things that help. Add a daily plan, your triggers and warning signs, and a crisis plan over time. Start small — your WRAP grows and changes with you.</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close: WRAP is built on hope — the belief that you can get well, stay well, and build a meaningful life. If this sounds helpful, ask a peer or staff member about joining a peer-led WRAP group, and explore wellnessrecoveryactionplan.com to learn more. The first step is simply wanting to try.</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stands for Wellness Recovery Action Plan. The big idea: wellness isn't about never struggling — it's about feeling well enough to live the life you want. It was developed by people with their own lived experience, and the plan always belongs to the person making it.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Low-barrier shelters welcome people without a lot of requirements. WRAP works the same way — no readiness test, no diagnosis, no cost. When a lot feels out of your control, having a plan that's completely yours can help you feel grounded and in charge.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concepts are the backbone of WRAP: Hope, Personal Responsibility, Education, Self-Advocacy, and Support. You get to define what each one means for you. Together they shift the focus from what's wrong toward your strengths, your choices, and the people in your corner.</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WRAP is built from a Wellness Toolbox plus six short sections: a daily plan, triggers and stressors, early warning signs, what to do when things break down, a crisis plan, and a post-crisis plan. You don't have to do it all at once — start with the toolbox and a daily plan, then add the rest over time.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Wellness tools are the small, everyday actions that keep you steady — talking to someone, moving, sleeping, music, sunlight. They're simple, safe, and mostly free. There's no right list; you collect the ones that work for you and reach for them on good days and hard ones.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payoff for residents: more hope, more of a sense of control, feeling more like yourself again, and a clear plan for tough moments. WRAP doesn't promise that nothing hard will happen — it helps you feel more prepared and more in charge when it does.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isn't just a nice idea — it's an evidence-based practice, recognized by SAMHSA in 2010. Randomized studies of peer-led WRAP groups found that participants reported more hope, better quality of life, more confidence to advocate for themselves, a greater sense of control, and reduced anxiety and depression. The strongest evidence is for the peer-led group format.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the most important points: WRAP is completely voluntary and self-directed. You decide what to include, who to share it with, and how to use it. There's no requirement to have a certain diagnosis or to be 'ready.' The only thing needed is that you want to give it a try.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1553771"/>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6903720" y="411480"/>
            <a:ext cx="2103120" cy="2103120"/>
          </a:xfrm>
          <a:prstGeom prst="ellipse">
            <a:avLst/>
          </a:prstGeom>
          <a:solidFill>
            <a:srgbClr val="E0A33E"/>
          </a:solidFill>
          <a:ln/>
        </p:spPr>
        <p:txBody>
          <a:bodyPr/>
          <a:lstStyle/>
          <a:p>
            <a:endParaRPr lang="en-US"/>
          </a:p>
        </p:txBody>
      </p:sp>
      <p:sp>
        <p:nvSpPr>
          <p:cNvPr id="3" name="Shape 1"/>
          <p:cNvSpPr/>
          <p:nvPr/>
        </p:nvSpPr>
        <p:spPr>
          <a:xfrm>
            <a:off x="7543800" y="960120"/>
            <a:ext cx="1005840" cy="1005840"/>
          </a:xfrm>
          <a:prstGeom prst="ellipse">
            <a:avLst/>
          </a:prstGeom>
          <a:solidFill>
            <a:srgbClr val="C6862A">
              <a:alpha val="75000"/>
            </a:srgbClr>
          </a:solidFill>
          <a:ln/>
        </p:spPr>
        <p:txBody>
          <a:bodyPr/>
          <a:lstStyle/>
          <a:p>
            <a:endParaRPr lang="en-US"/>
          </a:p>
        </p:txBody>
      </p:sp>
      <p:sp>
        <p:nvSpPr>
          <p:cNvPr id="4" name="Shape 2"/>
          <p:cNvSpPr/>
          <p:nvPr/>
        </p:nvSpPr>
        <p:spPr>
          <a:xfrm>
            <a:off x="8275320" y="502920"/>
            <a:ext cx="640080" cy="640080"/>
          </a:xfrm>
          <a:prstGeom prst="ellipse">
            <a:avLst/>
          </a:prstGeom>
          <a:solidFill>
            <a:srgbClr val="BC5B3C"/>
          </a:solidFill>
          <a:ln/>
        </p:spPr>
        <p:txBody>
          <a:bodyPr/>
          <a:lstStyle/>
          <a:p>
            <a:endParaRPr lang="en-US"/>
          </a:p>
        </p:txBody>
      </p:sp>
      <p:sp>
        <p:nvSpPr>
          <p:cNvPr id="5" name="Shape 3"/>
          <p:cNvSpPr/>
          <p:nvPr/>
        </p:nvSpPr>
        <p:spPr>
          <a:xfrm>
            <a:off x="0" y="4553712"/>
            <a:ext cx="6035040" cy="566928"/>
          </a:xfrm>
          <a:prstGeom prst="ellipse">
            <a:avLst/>
          </a:prstGeom>
          <a:solidFill>
            <a:srgbClr val="8B9A6B">
              <a:alpha val="70000"/>
            </a:srgbClr>
          </a:solidFill>
          <a:ln/>
        </p:spPr>
        <p:txBody>
          <a:bodyPr/>
          <a:lstStyle/>
          <a:p>
            <a:endParaRPr lang="en-US"/>
          </a:p>
        </p:txBody>
      </p:sp>
      <p:sp>
        <p:nvSpPr>
          <p:cNvPr id="6" name="Shape 4"/>
          <p:cNvSpPr/>
          <p:nvPr/>
        </p:nvSpPr>
        <p:spPr>
          <a:xfrm>
            <a:off x="4023360" y="4590288"/>
            <a:ext cx="5120640" cy="530352"/>
          </a:xfrm>
          <a:prstGeom prst="ellipse">
            <a:avLst/>
          </a:prstGeom>
          <a:solidFill>
            <a:srgbClr val="BC5B3C">
              <a:alpha val="50000"/>
            </a:srgbClr>
          </a:solidFill>
          <a:ln/>
        </p:spPr>
        <p:txBody>
          <a:bodyPr/>
          <a:lstStyle/>
          <a:p>
            <a:endParaRPr lang="en-US"/>
          </a:p>
        </p:txBody>
      </p:sp>
      <p:sp>
        <p:nvSpPr>
          <p:cNvPr id="7" name="Text 5"/>
          <p:cNvSpPr/>
          <p:nvPr/>
        </p:nvSpPr>
        <p:spPr>
          <a:xfrm>
            <a:off x="640080" y="1051560"/>
            <a:ext cx="7315200" cy="320040"/>
          </a:xfrm>
          <a:prstGeom prst="rect">
            <a:avLst/>
          </a:prstGeom>
          <a:noFill/>
          <a:ln/>
        </p:spPr>
        <p:txBody>
          <a:bodyPr wrap="square" lIns="0" tIns="0" rIns="0" bIns="0" rtlCol="0" anchor="ctr"/>
          <a:lstStyle/>
          <a:p>
            <a:pPr marL="0" indent="0">
              <a:buNone/>
            </a:pPr>
            <a:r>
              <a:rPr lang="en-US" sz="1400" b="1" kern="0" spc="300" dirty="0">
                <a:solidFill>
                  <a:srgbClr val="BC5B3C"/>
                </a:solidFill>
                <a:latin typeface="Calibri" pitchFamily="34" charset="0"/>
                <a:ea typeface="Calibri" pitchFamily="34" charset="-122"/>
                <a:cs typeface="Calibri" pitchFamily="34" charset="-120"/>
              </a:rPr>
              <a:t>WELLNESS RECOVERY ACTION PLAN</a:t>
            </a:r>
            <a:endParaRPr lang="en-US" sz="1400" dirty="0"/>
          </a:p>
        </p:txBody>
      </p:sp>
      <p:sp>
        <p:nvSpPr>
          <p:cNvPr id="8" name="Text 6"/>
          <p:cNvSpPr/>
          <p:nvPr/>
        </p:nvSpPr>
        <p:spPr>
          <a:xfrm>
            <a:off x="640080" y="1463040"/>
            <a:ext cx="6949440" cy="1554480"/>
          </a:xfrm>
          <a:prstGeom prst="rect">
            <a:avLst/>
          </a:prstGeom>
          <a:noFill/>
          <a:ln/>
        </p:spPr>
        <p:txBody>
          <a:bodyPr wrap="square" lIns="0" tIns="0" rIns="0" bIns="0" rtlCol="0" anchor="ctr"/>
          <a:lstStyle/>
          <a:p>
            <a:pPr marL="0" indent="0">
              <a:lnSpc>
                <a:spcPts val="5000"/>
              </a:lnSpc>
              <a:buNone/>
            </a:pPr>
            <a:r>
              <a:rPr lang="en-US" sz="4600" b="1" dirty="0">
                <a:solidFill>
                  <a:srgbClr val="3A2A1E"/>
                </a:solidFill>
                <a:latin typeface="Georgia" pitchFamily="34" charset="0"/>
                <a:ea typeface="Georgia" pitchFamily="34" charset="-122"/>
                <a:cs typeface="Georgia" pitchFamily="34" charset="-120"/>
              </a:rPr>
              <a:t>Your Plan to Get Well</a:t>
            </a:r>
            <a:endParaRPr lang="en-US" sz="4600" dirty="0"/>
          </a:p>
          <a:p>
            <a:pPr marL="0" indent="0">
              <a:lnSpc>
                <a:spcPts val="5000"/>
              </a:lnSpc>
              <a:buNone/>
            </a:pPr>
            <a:r>
              <a:rPr lang="en-US" sz="4600" b="1" dirty="0">
                <a:solidFill>
                  <a:srgbClr val="3A2A1E"/>
                </a:solidFill>
                <a:latin typeface="Georgia" pitchFamily="34" charset="0"/>
                <a:ea typeface="Georgia" pitchFamily="34" charset="-122"/>
                <a:cs typeface="Georgia" pitchFamily="34" charset="-120"/>
              </a:rPr>
              <a:t>and Stay Well</a:t>
            </a:r>
            <a:endParaRPr lang="en-US" sz="4600" dirty="0"/>
          </a:p>
        </p:txBody>
      </p:sp>
      <p:sp>
        <p:nvSpPr>
          <p:cNvPr id="9" name="Text 7"/>
          <p:cNvSpPr/>
          <p:nvPr/>
        </p:nvSpPr>
        <p:spPr>
          <a:xfrm>
            <a:off x="658368" y="3200400"/>
            <a:ext cx="6675120" cy="457200"/>
          </a:xfrm>
          <a:prstGeom prst="rect">
            <a:avLst/>
          </a:prstGeom>
          <a:noFill/>
          <a:ln/>
        </p:spPr>
        <p:txBody>
          <a:bodyPr wrap="square" lIns="0" tIns="0" rIns="0" bIns="0" rtlCol="0" anchor="ctr"/>
          <a:lstStyle/>
          <a:p>
            <a:pPr marL="0" indent="0">
              <a:buNone/>
            </a:pPr>
            <a:r>
              <a:rPr lang="en-US" sz="1800" dirty="0">
                <a:solidFill>
                  <a:srgbClr val="7A6450"/>
                </a:solidFill>
                <a:latin typeface="Calibri" pitchFamily="34" charset="0"/>
                <a:ea typeface="Calibri" pitchFamily="34" charset="-122"/>
                <a:cs typeface="Calibri" pitchFamily="34" charset="-120"/>
              </a:rPr>
              <a:t>How WRAP supports people living in low-barrier shelters</a:t>
            </a:r>
            <a:endParaRPr lang="en-US" sz="1800" dirty="0"/>
          </a:p>
        </p:txBody>
      </p:sp>
      <p:sp>
        <p:nvSpPr>
          <p:cNvPr id="10" name="Text 8"/>
          <p:cNvSpPr/>
          <p:nvPr/>
        </p:nvSpPr>
        <p:spPr>
          <a:xfrm>
            <a:off x="658368" y="3977640"/>
            <a:ext cx="6400800" cy="365760"/>
          </a:xfrm>
          <a:prstGeom prst="rect">
            <a:avLst/>
          </a:prstGeom>
          <a:noFill/>
          <a:ln/>
        </p:spPr>
        <p:txBody>
          <a:bodyPr wrap="square" lIns="0" tIns="0" rIns="0" bIns="0" rtlCol="0" anchor="ctr"/>
          <a:lstStyle/>
          <a:p>
            <a:pPr marL="0" indent="0">
              <a:buNone/>
            </a:pPr>
            <a:r>
              <a:rPr lang="en-US" sz="1400" i="1" dirty="0">
                <a:solidFill>
                  <a:srgbClr val="5F6E45"/>
                </a:solidFill>
                <a:latin typeface="Georgia" pitchFamily="34" charset="0"/>
                <a:ea typeface="Georgia" pitchFamily="34" charset="-122"/>
                <a:cs typeface="Georgia" pitchFamily="34" charset="-120"/>
              </a:rPr>
              <a:t>A friendly guide for residents and peers</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YOUR NEXT STEP</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Getting started</a:t>
            </a:r>
            <a:endParaRPr lang="en-US" sz="3000" dirty="0"/>
          </a:p>
        </p:txBody>
      </p:sp>
      <p:sp>
        <p:nvSpPr>
          <p:cNvPr id="6" name="Shape 4"/>
          <p:cNvSpPr/>
          <p:nvPr/>
        </p:nvSpPr>
        <p:spPr>
          <a:xfrm>
            <a:off x="548640" y="1591056"/>
            <a:ext cx="420624" cy="420624"/>
          </a:xfrm>
          <a:prstGeom prst="ellipse">
            <a:avLst/>
          </a:prstGeom>
          <a:solidFill>
            <a:srgbClr val="BC5B3C"/>
          </a:solidFill>
          <a:ln/>
        </p:spPr>
        <p:txBody>
          <a:bodyPr/>
          <a:lstStyle/>
          <a:p>
            <a:endParaRPr lang="en-US"/>
          </a:p>
        </p:txBody>
      </p:sp>
      <p:sp>
        <p:nvSpPr>
          <p:cNvPr id="7" name="Text 5"/>
          <p:cNvSpPr/>
          <p:nvPr/>
        </p:nvSpPr>
        <p:spPr>
          <a:xfrm>
            <a:off x="548640" y="1591056"/>
            <a:ext cx="420624" cy="420624"/>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8" name="Text 6"/>
          <p:cNvSpPr/>
          <p:nvPr/>
        </p:nvSpPr>
        <p:spPr>
          <a:xfrm>
            <a:off x="1143000" y="1536192"/>
            <a:ext cx="7680960" cy="502920"/>
          </a:xfrm>
          <a:prstGeom prst="rect">
            <a:avLst/>
          </a:prstGeom>
          <a:noFill/>
          <a:ln/>
        </p:spPr>
        <p:txBody>
          <a:bodyPr wrap="square" lIns="0" tIns="0" rIns="0" bIns="0" rtlCol="0" anchor="ctr"/>
          <a:lstStyle/>
          <a:p>
            <a:pPr marL="0" indent="0">
              <a:buNone/>
            </a:pPr>
            <a:r>
              <a:rPr lang="en-US" sz="1500" b="1" dirty="0">
                <a:solidFill>
                  <a:srgbClr val="3A2A1E"/>
                </a:solidFill>
                <a:latin typeface="Calibri" pitchFamily="34" charset="0"/>
                <a:ea typeface="Calibri" pitchFamily="34" charset="-122"/>
                <a:cs typeface="Calibri" pitchFamily="34" charset="-120"/>
              </a:rPr>
              <a:t>Ask about a WRAP group   </a:t>
            </a:r>
            <a:r>
              <a:rPr lang="en-US" sz="1300" dirty="0">
                <a:solidFill>
                  <a:srgbClr val="7A6450"/>
                </a:solidFill>
                <a:latin typeface="Calibri" pitchFamily="34" charset="0"/>
                <a:ea typeface="Calibri" pitchFamily="34" charset="-122"/>
                <a:cs typeface="Calibri" pitchFamily="34" charset="-120"/>
              </a:rPr>
              <a:t>Talk to a peer or staff member about a peer-led WRAP group.</a:t>
            </a:r>
            <a:endParaRPr lang="en-US" sz="1500" dirty="0"/>
          </a:p>
        </p:txBody>
      </p:sp>
      <p:sp>
        <p:nvSpPr>
          <p:cNvPr id="9" name="Shape 7"/>
          <p:cNvSpPr/>
          <p:nvPr/>
        </p:nvSpPr>
        <p:spPr>
          <a:xfrm>
            <a:off x="548640" y="2121408"/>
            <a:ext cx="420624" cy="420624"/>
          </a:xfrm>
          <a:prstGeom prst="ellipse">
            <a:avLst/>
          </a:prstGeom>
          <a:solidFill>
            <a:srgbClr val="C6862A"/>
          </a:solidFill>
          <a:ln/>
        </p:spPr>
        <p:txBody>
          <a:bodyPr/>
          <a:lstStyle/>
          <a:p>
            <a:endParaRPr lang="en-US"/>
          </a:p>
        </p:txBody>
      </p:sp>
      <p:sp>
        <p:nvSpPr>
          <p:cNvPr id="10" name="Text 8"/>
          <p:cNvSpPr/>
          <p:nvPr/>
        </p:nvSpPr>
        <p:spPr>
          <a:xfrm>
            <a:off x="548640" y="2121408"/>
            <a:ext cx="420624" cy="420624"/>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1" name="Text 9"/>
          <p:cNvSpPr/>
          <p:nvPr/>
        </p:nvSpPr>
        <p:spPr>
          <a:xfrm>
            <a:off x="1143000" y="2066544"/>
            <a:ext cx="7680960" cy="502920"/>
          </a:xfrm>
          <a:prstGeom prst="rect">
            <a:avLst/>
          </a:prstGeom>
          <a:noFill/>
          <a:ln/>
        </p:spPr>
        <p:txBody>
          <a:bodyPr wrap="square" lIns="0" tIns="0" rIns="0" bIns="0" rtlCol="0" anchor="ctr"/>
          <a:lstStyle/>
          <a:p>
            <a:pPr marL="0" indent="0">
              <a:buNone/>
            </a:pPr>
            <a:r>
              <a:rPr lang="en-US" sz="1500" b="1" dirty="0">
                <a:solidFill>
                  <a:srgbClr val="3A2A1E"/>
                </a:solidFill>
                <a:latin typeface="Calibri" pitchFamily="34" charset="0"/>
                <a:ea typeface="Calibri" pitchFamily="34" charset="-122"/>
                <a:cs typeface="Calibri" pitchFamily="34" charset="-120"/>
              </a:rPr>
              <a:t>Start your toolbox   </a:t>
            </a:r>
            <a:r>
              <a:rPr lang="en-US" sz="1300" dirty="0">
                <a:solidFill>
                  <a:srgbClr val="7A6450"/>
                </a:solidFill>
                <a:latin typeface="Calibri" pitchFamily="34" charset="0"/>
                <a:ea typeface="Calibri" pitchFamily="34" charset="-122"/>
                <a:cs typeface="Calibri" pitchFamily="34" charset="-120"/>
              </a:rPr>
              <a:t>Jot down a few simple things that help you feel better.</a:t>
            </a:r>
            <a:endParaRPr lang="en-US" sz="1500" dirty="0"/>
          </a:p>
        </p:txBody>
      </p:sp>
      <p:sp>
        <p:nvSpPr>
          <p:cNvPr id="12" name="Shape 10"/>
          <p:cNvSpPr/>
          <p:nvPr/>
        </p:nvSpPr>
        <p:spPr>
          <a:xfrm>
            <a:off x="548640" y="2651760"/>
            <a:ext cx="420624" cy="420624"/>
          </a:xfrm>
          <a:prstGeom prst="ellipse">
            <a:avLst/>
          </a:prstGeom>
          <a:solidFill>
            <a:srgbClr val="BC5B3C"/>
          </a:solidFill>
          <a:ln/>
        </p:spPr>
        <p:txBody>
          <a:bodyPr/>
          <a:lstStyle/>
          <a:p>
            <a:endParaRPr lang="en-US"/>
          </a:p>
        </p:txBody>
      </p:sp>
      <p:sp>
        <p:nvSpPr>
          <p:cNvPr id="13" name="Text 11"/>
          <p:cNvSpPr/>
          <p:nvPr/>
        </p:nvSpPr>
        <p:spPr>
          <a:xfrm>
            <a:off x="548640" y="2651760"/>
            <a:ext cx="420624" cy="420624"/>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4" name="Text 12"/>
          <p:cNvSpPr/>
          <p:nvPr/>
        </p:nvSpPr>
        <p:spPr>
          <a:xfrm>
            <a:off x="1143000" y="2596896"/>
            <a:ext cx="7680960" cy="502920"/>
          </a:xfrm>
          <a:prstGeom prst="rect">
            <a:avLst/>
          </a:prstGeom>
          <a:noFill/>
          <a:ln/>
        </p:spPr>
        <p:txBody>
          <a:bodyPr wrap="square" lIns="0" tIns="0" rIns="0" bIns="0" rtlCol="0" anchor="ctr"/>
          <a:lstStyle/>
          <a:p>
            <a:pPr marL="0" indent="0">
              <a:buNone/>
            </a:pPr>
            <a:r>
              <a:rPr lang="en-US" sz="1500" b="1" dirty="0">
                <a:solidFill>
                  <a:srgbClr val="3A2A1E"/>
                </a:solidFill>
                <a:latin typeface="Calibri" pitchFamily="34" charset="0"/>
                <a:ea typeface="Calibri" pitchFamily="34" charset="-122"/>
                <a:cs typeface="Calibri" pitchFamily="34" charset="-120"/>
              </a:rPr>
              <a:t>Write a daily plan   </a:t>
            </a:r>
            <a:r>
              <a:rPr lang="en-US" sz="1300" dirty="0">
                <a:solidFill>
                  <a:srgbClr val="7A6450"/>
                </a:solidFill>
                <a:latin typeface="Calibri" pitchFamily="34" charset="0"/>
                <a:ea typeface="Calibri" pitchFamily="34" charset="-122"/>
                <a:cs typeface="Calibri" pitchFamily="34" charset="-120"/>
              </a:rPr>
              <a:t>List what you need to do to feel good on an ordinary day.</a:t>
            </a:r>
            <a:endParaRPr lang="en-US" sz="1500" dirty="0"/>
          </a:p>
        </p:txBody>
      </p:sp>
      <p:sp>
        <p:nvSpPr>
          <p:cNvPr id="15" name="Shape 13"/>
          <p:cNvSpPr/>
          <p:nvPr/>
        </p:nvSpPr>
        <p:spPr>
          <a:xfrm>
            <a:off x="548640" y="3182112"/>
            <a:ext cx="420624" cy="420624"/>
          </a:xfrm>
          <a:prstGeom prst="ellipse">
            <a:avLst/>
          </a:prstGeom>
          <a:solidFill>
            <a:srgbClr val="C6862A"/>
          </a:solidFill>
          <a:ln/>
        </p:spPr>
        <p:txBody>
          <a:bodyPr/>
          <a:lstStyle/>
          <a:p>
            <a:endParaRPr lang="en-US"/>
          </a:p>
        </p:txBody>
      </p:sp>
      <p:sp>
        <p:nvSpPr>
          <p:cNvPr id="16" name="Text 14"/>
          <p:cNvSpPr/>
          <p:nvPr/>
        </p:nvSpPr>
        <p:spPr>
          <a:xfrm>
            <a:off x="548640" y="3182112"/>
            <a:ext cx="420624" cy="420624"/>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4</a:t>
            </a:r>
            <a:endParaRPr lang="en-US" sz="1800" dirty="0"/>
          </a:p>
        </p:txBody>
      </p:sp>
      <p:sp>
        <p:nvSpPr>
          <p:cNvPr id="17" name="Text 15"/>
          <p:cNvSpPr/>
          <p:nvPr/>
        </p:nvSpPr>
        <p:spPr>
          <a:xfrm>
            <a:off x="1143000" y="3127248"/>
            <a:ext cx="7680960" cy="502920"/>
          </a:xfrm>
          <a:prstGeom prst="rect">
            <a:avLst/>
          </a:prstGeom>
          <a:noFill/>
          <a:ln/>
        </p:spPr>
        <p:txBody>
          <a:bodyPr wrap="square" lIns="0" tIns="0" rIns="0" bIns="0" rtlCol="0" anchor="ctr"/>
          <a:lstStyle/>
          <a:p>
            <a:pPr marL="0" indent="0">
              <a:buNone/>
            </a:pPr>
            <a:r>
              <a:rPr lang="en-US" sz="1500" b="1" dirty="0">
                <a:solidFill>
                  <a:srgbClr val="3A2A1E"/>
                </a:solidFill>
                <a:latin typeface="Calibri" pitchFamily="34" charset="0"/>
                <a:ea typeface="Calibri" pitchFamily="34" charset="-122"/>
                <a:cs typeface="Calibri" pitchFamily="34" charset="-120"/>
              </a:rPr>
              <a:t>Note triggers &amp; warning signs   </a:t>
            </a:r>
            <a:r>
              <a:rPr lang="en-US" sz="1300" dirty="0">
                <a:solidFill>
                  <a:srgbClr val="7A6450"/>
                </a:solidFill>
                <a:latin typeface="Calibri" pitchFamily="34" charset="0"/>
                <a:ea typeface="Calibri" pitchFamily="34" charset="-122"/>
                <a:cs typeface="Calibri" pitchFamily="34" charset="-120"/>
              </a:rPr>
              <a:t>What sets you off, and the early signs you're slipping.</a:t>
            </a:r>
            <a:endParaRPr lang="en-US" sz="1500" dirty="0"/>
          </a:p>
        </p:txBody>
      </p:sp>
      <p:sp>
        <p:nvSpPr>
          <p:cNvPr id="18" name="Shape 16"/>
          <p:cNvSpPr/>
          <p:nvPr/>
        </p:nvSpPr>
        <p:spPr>
          <a:xfrm>
            <a:off x="548640" y="3712464"/>
            <a:ext cx="420624" cy="420624"/>
          </a:xfrm>
          <a:prstGeom prst="ellipse">
            <a:avLst/>
          </a:prstGeom>
          <a:solidFill>
            <a:srgbClr val="BC5B3C"/>
          </a:solidFill>
          <a:ln/>
        </p:spPr>
        <p:txBody>
          <a:bodyPr/>
          <a:lstStyle/>
          <a:p>
            <a:endParaRPr lang="en-US"/>
          </a:p>
        </p:txBody>
      </p:sp>
      <p:sp>
        <p:nvSpPr>
          <p:cNvPr id="19" name="Text 17"/>
          <p:cNvSpPr/>
          <p:nvPr/>
        </p:nvSpPr>
        <p:spPr>
          <a:xfrm>
            <a:off x="548640" y="3712464"/>
            <a:ext cx="420624" cy="420624"/>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5</a:t>
            </a:r>
            <a:endParaRPr lang="en-US" sz="1800" dirty="0"/>
          </a:p>
        </p:txBody>
      </p:sp>
      <p:sp>
        <p:nvSpPr>
          <p:cNvPr id="20" name="Text 18"/>
          <p:cNvSpPr/>
          <p:nvPr/>
        </p:nvSpPr>
        <p:spPr>
          <a:xfrm>
            <a:off x="1143000" y="3657600"/>
            <a:ext cx="7680960" cy="502920"/>
          </a:xfrm>
          <a:prstGeom prst="rect">
            <a:avLst/>
          </a:prstGeom>
          <a:noFill/>
          <a:ln/>
        </p:spPr>
        <p:txBody>
          <a:bodyPr wrap="square" lIns="0" tIns="0" rIns="0" bIns="0" rtlCol="0" anchor="ctr"/>
          <a:lstStyle/>
          <a:p>
            <a:pPr marL="0" indent="0">
              <a:buNone/>
            </a:pPr>
            <a:r>
              <a:rPr lang="en-US" sz="1500" b="1" dirty="0">
                <a:solidFill>
                  <a:srgbClr val="3A2A1E"/>
                </a:solidFill>
                <a:latin typeface="Calibri" pitchFamily="34" charset="0"/>
                <a:ea typeface="Calibri" pitchFamily="34" charset="-122"/>
                <a:cs typeface="Calibri" pitchFamily="34" charset="-120"/>
              </a:rPr>
              <a:t>Make a crisis plan   </a:t>
            </a:r>
            <a:r>
              <a:rPr lang="en-US" sz="1300" dirty="0">
                <a:solidFill>
                  <a:srgbClr val="7A6450"/>
                </a:solidFill>
                <a:latin typeface="Calibri" pitchFamily="34" charset="0"/>
                <a:ea typeface="Calibri" pitchFamily="34" charset="-122"/>
                <a:cs typeface="Calibri" pitchFamily="34" charset="-120"/>
              </a:rPr>
              <a:t>Your wishes and the people you trust to call on.</a:t>
            </a:r>
            <a:endParaRPr lang="en-US" sz="1500" dirty="0"/>
          </a:p>
        </p:txBody>
      </p:sp>
      <p:sp>
        <p:nvSpPr>
          <p:cNvPr id="21" name="Text 19"/>
          <p:cNvSpPr/>
          <p:nvPr/>
        </p:nvSpPr>
        <p:spPr>
          <a:xfrm>
            <a:off x="548640" y="4370832"/>
            <a:ext cx="7772400" cy="320040"/>
          </a:xfrm>
          <a:prstGeom prst="rect">
            <a:avLst/>
          </a:prstGeom>
          <a:noFill/>
          <a:ln/>
        </p:spPr>
        <p:txBody>
          <a:bodyPr wrap="square" lIns="0" tIns="0" rIns="0" bIns="0" rtlCol="0" anchor="ctr"/>
          <a:lstStyle/>
          <a:p>
            <a:pPr marL="0" indent="0">
              <a:buNone/>
            </a:pPr>
            <a:r>
              <a:rPr lang="en-US" sz="1400" i="1" dirty="0">
                <a:solidFill>
                  <a:srgbClr val="5F6E45"/>
                </a:solidFill>
                <a:latin typeface="Georgia" pitchFamily="34" charset="0"/>
                <a:ea typeface="Georgia" pitchFamily="34" charset="-122"/>
                <a:cs typeface="Georgia" pitchFamily="34" charset="-120"/>
              </a:rPr>
              <a:t>Keep it simple — it's yours to change anytime.</a:t>
            </a:r>
            <a:endParaRPr lang="en-US" sz="1400" dirty="0"/>
          </a:p>
        </p:txBody>
      </p:sp>
      <p:sp>
        <p:nvSpPr>
          <p:cNvPr id="22" name="Text 20"/>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23" name="Text 21"/>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9A4528"/>
        </a:solidFill>
        <a:effectLst/>
      </p:bgPr>
    </p:bg>
    <p:spTree>
      <p:nvGrpSpPr>
        <p:cNvPr id="1" name=""/>
        <p:cNvGrpSpPr/>
        <p:nvPr/>
      </p:nvGrpSpPr>
      <p:grpSpPr>
        <a:xfrm>
          <a:off x="0" y="0"/>
          <a:ext cx="0" cy="0"/>
          <a:chOff x="0" y="0"/>
          <a:chExt cx="0" cy="0"/>
        </a:xfrm>
      </p:grpSpPr>
      <p:sp>
        <p:nvSpPr>
          <p:cNvPr id="2" name="Shape 0"/>
          <p:cNvSpPr/>
          <p:nvPr/>
        </p:nvSpPr>
        <p:spPr>
          <a:xfrm>
            <a:off x="6903720" y="320040"/>
            <a:ext cx="2103120" cy="2103120"/>
          </a:xfrm>
          <a:prstGeom prst="ellipse">
            <a:avLst/>
          </a:prstGeom>
          <a:solidFill>
            <a:srgbClr val="E0A33E"/>
          </a:solidFill>
          <a:ln/>
        </p:spPr>
        <p:txBody>
          <a:bodyPr/>
          <a:lstStyle/>
          <a:p>
            <a:endParaRPr lang="en-US"/>
          </a:p>
        </p:txBody>
      </p:sp>
      <p:sp>
        <p:nvSpPr>
          <p:cNvPr id="3" name="Shape 1"/>
          <p:cNvSpPr/>
          <p:nvPr/>
        </p:nvSpPr>
        <p:spPr>
          <a:xfrm>
            <a:off x="7543800" y="868680"/>
            <a:ext cx="1005840" cy="1005840"/>
          </a:xfrm>
          <a:prstGeom prst="ellipse">
            <a:avLst/>
          </a:prstGeom>
          <a:solidFill>
            <a:srgbClr val="C6862A">
              <a:alpha val="80000"/>
            </a:srgbClr>
          </a:solidFill>
          <a:ln/>
        </p:spPr>
        <p:txBody>
          <a:bodyPr/>
          <a:lstStyle/>
          <a:p>
            <a:endParaRPr lang="en-US"/>
          </a:p>
        </p:txBody>
      </p:sp>
      <p:sp>
        <p:nvSpPr>
          <p:cNvPr id="4" name="Shape 2"/>
          <p:cNvSpPr/>
          <p:nvPr/>
        </p:nvSpPr>
        <p:spPr>
          <a:xfrm>
            <a:off x="0" y="4617720"/>
            <a:ext cx="4754880" cy="502920"/>
          </a:xfrm>
          <a:prstGeom prst="ellipse">
            <a:avLst/>
          </a:prstGeom>
          <a:solidFill>
            <a:srgbClr val="5F6E45">
              <a:alpha val="65000"/>
            </a:srgbClr>
          </a:solidFill>
          <a:ln/>
        </p:spPr>
        <p:txBody>
          <a:bodyPr/>
          <a:lstStyle/>
          <a:p>
            <a:endParaRPr lang="en-US"/>
          </a:p>
        </p:txBody>
      </p:sp>
      <p:sp>
        <p:nvSpPr>
          <p:cNvPr id="5" name="Text 3"/>
          <p:cNvSpPr/>
          <p:nvPr/>
        </p:nvSpPr>
        <p:spPr>
          <a:xfrm>
            <a:off x="731520" y="1234440"/>
            <a:ext cx="6400800" cy="365760"/>
          </a:xfrm>
          <a:prstGeom prst="rect">
            <a:avLst/>
          </a:prstGeom>
          <a:noFill/>
          <a:ln/>
        </p:spPr>
        <p:txBody>
          <a:bodyPr wrap="square" lIns="0" tIns="0" rIns="0" bIns="0" rtlCol="0" anchor="ctr"/>
          <a:lstStyle/>
          <a:p>
            <a:pPr marL="0" indent="0">
              <a:buNone/>
            </a:pPr>
            <a:r>
              <a:rPr lang="en-US" sz="1400" b="1" kern="0" spc="300" dirty="0">
                <a:solidFill>
                  <a:srgbClr val="E0A33E"/>
                </a:solidFill>
                <a:latin typeface="Calibri" pitchFamily="34" charset="0"/>
                <a:ea typeface="Calibri" pitchFamily="34" charset="-122"/>
                <a:cs typeface="Calibri" pitchFamily="34" charset="-120"/>
              </a:rPr>
              <a:t>YOU'VE GOT THIS</a:t>
            </a:r>
            <a:endParaRPr lang="en-US" sz="1400" dirty="0"/>
          </a:p>
        </p:txBody>
      </p:sp>
      <p:sp>
        <p:nvSpPr>
          <p:cNvPr id="6" name="Text 4"/>
          <p:cNvSpPr/>
          <p:nvPr/>
        </p:nvSpPr>
        <p:spPr>
          <a:xfrm>
            <a:off x="731520" y="1645920"/>
            <a:ext cx="5943600" cy="1554480"/>
          </a:xfrm>
          <a:prstGeom prst="rect">
            <a:avLst/>
          </a:prstGeom>
          <a:noFill/>
          <a:ln/>
        </p:spPr>
        <p:txBody>
          <a:bodyPr wrap="square" lIns="0" tIns="0" rIns="0" bIns="0" rtlCol="0" anchor="ctr"/>
          <a:lstStyle/>
          <a:p>
            <a:pPr marL="0" indent="0">
              <a:lnSpc>
                <a:spcPts val="3800"/>
              </a:lnSpc>
              <a:buNone/>
            </a:pPr>
            <a:r>
              <a:rPr lang="en-US" sz="3200" b="1" dirty="0">
                <a:solidFill>
                  <a:srgbClr val="FFF6E9"/>
                </a:solidFill>
                <a:latin typeface="Georgia" pitchFamily="34" charset="0"/>
                <a:ea typeface="Georgia" pitchFamily="34" charset="-122"/>
                <a:cs typeface="Georgia" pitchFamily="34" charset="-120"/>
              </a:rPr>
              <a:t>You can get well, stay well, and build the life you want.</a:t>
            </a:r>
            <a:endParaRPr lang="en-US" sz="3200" dirty="0"/>
          </a:p>
        </p:txBody>
      </p:sp>
      <p:sp>
        <p:nvSpPr>
          <p:cNvPr id="7" name="Text 5"/>
          <p:cNvSpPr/>
          <p:nvPr/>
        </p:nvSpPr>
        <p:spPr>
          <a:xfrm>
            <a:off x="749808" y="3337560"/>
            <a:ext cx="6400800" cy="411480"/>
          </a:xfrm>
          <a:prstGeom prst="rect">
            <a:avLst/>
          </a:prstGeom>
          <a:noFill/>
          <a:ln/>
        </p:spPr>
        <p:txBody>
          <a:bodyPr wrap="square" lIns="0" tIns="0" rIns="0" bIns="0" rtlCol="0" anchor="ctr"/>
          <a:lstStyle/>
          <a:p>
            <a:pPr marL="0" indent="0">
              <a:buNone/>
            </a:pPr>
            <a:r>
              <a:rPr lang="en-US" sz="1600" dirty="0">
                <a:solidFill>
                  <a:srgbClr val="F4E3CE"/>
                </a:solidFill>
                <a:latin typeface="Calibri" pitchFamily="34" charset="0"/>
                <a:ea typeface="Calibri" pitchFamily="34" charset="-122"/>
                <a:cs typeface="Calibri" pitchFamily="34" charset="-120"/>
              </a:rPr>
              <a:t>Ask about a peer-led WRAP group near you.</a:t>
            </a:r>
            <a:endParaRPr lang="en-US" sz="1600" dirty="0"/>
          </a:p>
        </p:txBody>
      </p:sp>
      <p:sp>
        <p:nvSpPr>
          <p:cNvPr id="8" name="Text 6"/>
          <p:cNvSpPr/>
          <p:nvPr/>
        </p:nvSpPr>
        <p:spPr>
          <a:xfrm>
            <a:off x="749808" y="4160520"/>
            <a:ext cx="7315200" cy="365760"/>
          </a:xfrm>
          <a:prstGeom prst="rect">
            <a:avLst/>
          </a:prstGeom>
          <a:noFill/>
          <a:ln/>
        </p:spPr>
        <p:txBody>
          <a:bodyPr wrap="square" lIns="0" tIns="0" rIns="0" bIns="0" rtlCol="0" anchor="ctr"/>
          <a:lstStyle/>
          <a:p>
            <a:pPr marL="0" indent="0">
              <a:buNone/>
            </a:pPr>
            <a:r>
              <a:rPr lang="en-US" sz="1300" i="1" dirty="0">
                <a:solidFill>
                  <a:srgbClr val="EBD3B2"/>
                </a:solidFill>
                <a:latin typeface="Calibri" pitchFamily="34" charset="0"/>
                <a:ea typeface="Calibri" pitchFamily="34" charset="-122"/>
                <a:cs typeface="Calibri" pitchFamily="34" charset="-120"/>
              </a:rPr>
              <a:t>Learn more at  wellnessrecoveryactionplan.com</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START HERE</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What is WRAP?</a:t>
            </a:r>
            <a:endParaRPr lang="en-US" sz="3000" dirty="0"/>
          </a:p>
        </p:txBody>
      </p:sp>
      <p:sp>
        <p:nvSpPr>
          <p:cNvPr id="6" name="Text 4"/>
          <p:cNvSpPr/>
          <p:nvPr/>
        </p:nvSpPr>
        <p:spPr>
          <a:xfrm>
            <a:off x="548640" y="1600200"/>
            <a:ext cx="7863840" cy="731520"/>
          </a:xfrm>
          <a:prstGeom prst="rect">
            <a:avLst/>
          </a:prstGeom>
          <a:noFill/>
          <a:ln/>
        </p:spPr>
        <p:txBody>
          <a:bodyPr wrap="square" lIns="0" tIns="0" rIns="0" bIns="0" rtlCol="0" anchor="ctr"/>
          <a:lstStyle/>
          <a:p>
            <a:pPr marL="0" indent="0">
              <a:buNone/>
            </a:pPr>
            <a:r>
              <a:rPr lang="en-US" sz="1900" i="1" dirty="0">
                <a:solidFill>
                  <a:srgbClr val="9A4528"/>
                </a:solidFill>
                <a:latin typeface="Georgia" pitchFamily="34" charset="0"/>
                <a:ea typeface="Georgia" pitchFamily="34" charset="-122"/>
                <a:cs typeface="Georgia" pitchFamily="34" charset="-120"/>
              </a:rPr>
              <a:t>WRAP is a simple plan you make for yourself to feel better and stay well — one day at a time.</a:t>
            </a:r>
            <a:endParaRPr lang="en-US" sz="1900" dirty="0"/>
          </a:p>
        </p:txBody>
      </p:sp>
      <p:sp>
        <p:nvSpPr>
          <p:cNvPr id="7" name="Shape 5"/>
          <p:cNvSpPr/>
          <p:nvPr/>
        </p:nvSpPr>
        <p:spPr>
          <a:xfrm>
            <a:off x="548640" y="2560320"/>
            <a:ext cx="201168" cy="201168"/>
          </a:xfrm>
          <a:prstGeom prst="ellipse">
            <a:avLst/>
          </a:prstGeom>
          <a:solidFill>
            <a:srgbClr val="E0A33E"/>
          </a:solidFill>
          <a:ln/>
        </p:spPr>
        <p:txBody>
          <a:bodyPr/>
          <a:lstStyle/>
          <a:p>
            <a:endParaRPr lang="en-US"/>
          </a:p>
        </p:txBody>
      </p:sp>
      <p:sp>
        <p:nvSpPr>
          <p:cNvPr id="8" name="Text 6"/>
          <p:cNvSpPr/>
          <p:nvPr/>
        </p:nvSpPr>
        <p:spPr>
          <a:xfrm>
            <a:off x="914400" y="2441448"/>
            <a:ext cx="7498080" cy="548640"/>
          </a:xfrm>
          <a:prstGeom prst="rect">
            <a:avLst/>
          </a:prstGeom>
          <a:noFill/>
          <a:ln/>
        </p:spPr>
        <p:txBody>
          <a:bodyPr wrap="square" lIns="0" tIns="0" rIns="0" bIns="0" rtlCol="0" anchor="t"/>
          <a:lstStyle/>
          <a:p>
            <a:pPr marL="0" indent="0">
              <a:buNone/>
            </a:pPr>
            <a:r>
              <a:rPr lang="en-US" sz="1450" b="1" dirty="0">
                <a:solidFill>
                  <a:srgbClr val="3A2A1E"/>
                </a:solidFill>
                <a:latin typeface="Calibri" pitchFamily="34" charset="0"/>
                <a:ea typeface="Calibri" pitchFamily="34" charset="-122"/>
                <a:cs typeface="Calibri" pitchFamily="34" charset="-120"/>
              </a:rPr>
              <a:t>Made by real people  </a:t>
            </a:r>
            <a:r>
              <a:rPr lang="en-US" sz="1450" dirty="0">
                <a:solidFill>
                  <a:srgbClr val="7A6450"/>
                </a:solidFill>
                <a:latin typeface="Calibri" pitchFamily="34" charset="0"/>
                <a:ea typeface="Calibri" pitchFamily="34" charset="-122"/>
                <a:cs typeface="Calibri" pitchFamily="34" charset="-120"/>
              </a:rPr>
              <a:t>It was created in 1997 by people in recovery who wanted tools that actually worked in everyday life.</a:t>
            </a:r>
            <a:endParaRPr lang="en-US" sz="1450" dirty="0"/>
          </a:p>
        </p:txBody>
      </p:sp>
      <p:sp>
        <p:nvSpPr>
          <p:cNvPr id="9" name="Shape 7"/>
          <p:cNvSpPr/>
          <p:nvPr/>
        </p:nvSpPr>
        <p:spPr>
          <a:xfrm>
            <a:off x="548640" y="3273552"/>
            <a:ext cx="201168" cy="201168"/>
          </a:xfrm>
          <a:prstGeom prst="ellipse">
            <a:avLst/>
          </a:prstGeom>
          <a:solidFill>
            <a:srgbClr val="E0A33E"/>
          </a:solidFill>
          <a:ln/>
        </p:spPr>
        <p:txBody>
          <a:bodyPr/>
          <a:lstStyle/>
          <a:p>
            <a:endParaRPr lang="en-US"/>
          </a:p>
        </p:txBody>
      </p:sp>
      <p:sp>
        <p:nvSpPr>
          <p:cNvPr id="10" name="Text 8"/>
          <p:cNvSpPr/>
          <p:nvPr/>
        </p:nvSpPr>
        <p:spPr>
          <a:xfrm>
            <a:off x="914400" y="3154680"/>
            <a:ext cx="7498080" cy="548640"/>
          </a:xfrm>
          <a:prstGeom prst="rect">
            <a:avLst/>
          </a:prstGeom>
          <a:noFill/>
          <a:ln/>
        </p:spPr>
        <p:txBody>
          <a:bodyPr wrap="square" lIns="0" tIns="0" rIns="0" bIns="0" rtlCol="0" anchor="t"/>
          <a:lstStyle/>
          <a:p>
            <a:pPr marL="0" indent="0">
              <a:buNone/>
            </a:pPr>
            <a:r>
              <a:rPr lang="en-US" sz="1450" b="1" dirty="0">
                <a:solidFill>
                  <a:srgbClr val="3A2A1E"/>
                </a:solidFill>
                <a:latin typeface="Calibri" pitchFamily="34" charset="0"/>
                <a:ea typeface="Calibri" pitchFamily="34" charset="-122"/>
                <a:cs typeface="Calibri" pitchFamily="34" charset="-120"/>
              </a:rPr>
              <a:t>You build it, you own it  </a:t>
            </a:r>
            <a:r>
              <a:rPr lang="en-US" sz="1450" dirty="0">
                <a:solidFill>
                  <a:srgbClr val="7A6450"/>
                </a:solidFill>
                <a:latin typeface="Calibri" pitchFamily="34" charset="0"/>
                <a:ea typeface="Calibri" pitchFamily="34" charset="-122"/>
                <a:cs typeface="Calibri" pitchFamily="34" charset="-120"/>
              </a:rPr>
              <a:t>You decide what goes in your plan. It's about your strengths and goals — not labels or diagnoses.</a:t>
            </a:r>
            <a:endParaRPr lang="en-US" sz="1450" dirty="0"/>
          </a:p>
        </p:txBody>
      </p:sp>
      <p:sp>
        <p:nvSpPr>
          <p:cNvPr id="11" name="Shape 9"/>
          <p:cNvSpPr/>
          <p:nvPr/>
        </p:nvSpPr>
        <p:spPr>
          <a:xfrm>
            <a:off x="548640" y="3986784"/>
            <a:ext cx="201168" cy="201168"/>
          </a:xfrm>
          <a:prstGeom prst="ellipse">
            <a:avLst/>
          </a:prstGeom>
          <a:solidFill>
            <a:srgbClr val="E0A33E"/>
          </a:solidFill>
          <a:ln/>
        </p:spPr>
        <p:txBody>
          <a:bodyPr/>
          <a:lstStyle/>
          <a:p>
            <a:endParaRPr lang="en-US"/>
          </a:p>
        </p:txBody>
      </p:sp>
      <p:sp>
        <p:nvSpPr>
          <p:cNvPr id="12" name="Text 10"/>
          <p:cNvSpPr/>
          <p:nvPr/>
        </p:nvSpPr>
        <p:spPr>
          <a:xfrm>
            <a:off x="914400" y="3867912"/>
            <a:ext cx="7498080" cy="548640"/>
          </a:xfrm>
          <a:prstGeom prst="rect">
            <a:avLst/>
          </a:prstGeom>
          <a:noFill/>
          <a:ln/>
        </p:spPr>
        <p:txBody>
          <a:bodyPr wrap="square" lIns="0" tIns="0" rIns="0" bIns="0" rtlCol="0" anchor="t"/>
          <a:lstStyle/>
          <a:p>
            <a:pPr marL="0" indent="0">
              <a:buNone/>
            </a:pPr>
            <a:r>
              <a:rPr lang="en-US" sz="1450" b="1" dirty="0">
                <a:solidFill>
                  <a:srgbClr val="3A2A1E"/>
                </a:solidFill>
                <a:latin typeface="Calibri" pitchFamily="34" charset="0"/>
                <a:ea typeface="Calibri" pitchFamily="34" charset="-122"/>
                <a:cs typeface="Calibri" pitchFamily="34" charset="-120"/>
              </a:rPr>
              <a:t>Use it every day  </a:t>
            </a:r>
            <a:r>
              <a:rPr lang="en-US" sz="1450" dirty="0">
                <a:solidFill>
                  <a:srgbClr val="7A6450"/>
                </a:solidFill>
                <a:latin typeface="Calibri" pitchFamily="34" charset="0"/>
                <a:ea typeface="Calibri" pitchFamily="34" charset="-122"/>
                <a:cs typeface="Calibri" pitchFamily="34" charset="-120"/>
              </a:rPr>
              <a:t>It's a guide you can check in the morning, lean on through the day, and turn to when things get hard.</a:t>
            </a:r>
            <a:endParaRPr lang="en-US" sz="1450" dirty="0"/>
          </a:p>
        </p:txBody>
      </p:sp>
      <p:sp>
        <p:nvSpPr>
          <p:cNvPr id="13" name="Text 11"/>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14" name="Text 12"/>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WHY IT MATTERS</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A good fit for shelter life</a:t>
            </a:r>
            <a:endParaRPr lang="en-US" sz="3000" dirty="0"/>
          </a:p>
        </p:txBody>
      </p:sp>
      <p:sp>
        <p:nvSpPr>
          <p:cNvPr id="6" name="Text 4"/>
          <p:cNvSpPr/>
          <p:nvPr/>
        </p:nvSpPr>
        <p:spPr>
          <a:xfrm>
            <a:off x="548640" y="1554480"/>
            <a:ext cx="7955280" cy="502920"/>
          </a:xfrm>
          <a:prstGeom prst="rect">
            <a:avLst/>
          </a:prstGeom>
          <a:noFill/>
          <a:ln/>
        </p:spPr>
        <p:txBody>
          <a:bodyPr wrap="square" lIns="0" tIns="0" rIns="0" bIns="0" rtlCol="0" anchor="ctr"/>
          <a:lstStyle/>
          <a:p>
            <a:pPr marL="0" indent="0">
              <a:buNone/>
            </a:pPr>
            <a:r>
              <a:rPr lang="en-US" sz="1500" dirty="0">
                <a:solidFill>
                  <a:srgbClr val="7A6450"/>
                </a:solidFill>
                <a:latin typeface="Calibri" pitchFamily="34" charset="0"/>
                <a:ea typeface="Calibri" pitchFamily="34" charset="-122"/>
                <a:cs typeface="Calibri" pitchFamily="34" charset="-120"/>
              </a:rPr>
              <a:t>Shelter days can be unpredictable and stressful. WRAP gives you something steady that is fully yours.</a:t>
            </a:r>
            <a:endParaRPr lang="en-US" sz="1500" dirty="0"/>
          </a:p>
        </p:txBody>
      </p:sp>
      <p:sp>
        <p:nvSpPr>
          <p:cNvPr id="7" name="Shape 5"/>
          <p:cNvSpPr/>
          <p:nvPr/>
        </p:nvSpPr>
        <p:spPr>
          <a:xfrm>
            <a:off x="548640" y="2240280"/>
            <a:ext cx="3886200" cy="1143000"/>
          </a:xfrm>
          <a:prstGeom prst="roundRect">
            <a:avLst>
              <a:gd name="adj" fmla="val 640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8" name="Text 6"/>
          <p:cNvSpPr/>
          <p:nvPr/>
        </p:nvSpPr>
        <p:spPr>
          <a:xfrm>
            <a:off x="777240" y="2423160"/>
            <a:ext cx="3429000" cy="320040"/>
          </a:xfrm>
          <a:prstGeom prst="rect">
            <a:avLst/>
          </a:prstGeom>
          <a:noFill/>
          <a:ln/>
        </p:spPr>
        <p:txBody>
          <a:bodyPr wrap="square" lIns="0" tIns="0" rIns="0" bIns="0" rtlCol="0" anchor="ctr"/>
          <a:lstStyle/>
          <a:p>
            <a:pPr marL="0" indent="0">
              <a:buNone/>
            </a:pPr>
            <a:r>
              <a:rPr lang="en-US" sz="1600" b="1" dirty="0">
                <a:solidFill>
                  <a:srgbClr val="9A4528"/>
                </a:solidFill>
                <a:latin typeface="Georgia" pitchFamily="34" charset="0"/>
                <a:ea typeface="Georgia" pitchFamily="34" charset="-122"/>
                <a:cs typeface="Georgia" pitchFamily="34" charset="-120"/>
              </a:rPr>
              <a:t>No barriers to start</a:t>
            </a:r>
            <a:endParaRPr lang="en-US" sz="1600" dirty="0"/>
          </a:p>
        </p:txBody>
      </p:sp>
      <p:sp>
        <p:nvSpPr>
          <p:cNvPr id="9" name="Text 7"/>
          <p:cNvSpPr/>
          <p:nvPr/>
        </p:nvSpPr>
        <p:spPr>
          <a:xfrm>
            <a:off x="777240" y="2788920"/>
            <a:ext cx="3429000" cy="502920"/>
          </a:xfrm>
          <a:prstGeom prst="rect">
            <a:avLst/>
          </a:prstGeom>
          <a:noFill/>
          <a:ln/>
        </p:spPr>
        <p:txBody>
          <a:bodyPr wrap="square" lIns="0" tIns="0" rIns="0" bIns="0" rtlCol="0" anchor="t"/>
          <a:lstStyle/>
          <a:p>
            <a:pPr marL="0" indent="0">
              <a:buNone/>
            </a:pPr>
            <a:r>
              <a:rPr lang="en-US" sz="1250" dirty="0">
                <a:solidFill>
                  <a:srgbClr val="7A6450"/>
                </a:solidFill>
                <a:latin typeface="Calibri" pitchFamily="34" charset="0"/>
                <a:ea typeface="Calibri" pitchFamily="34" charset="-122"/>
                <a:cs typeface="Calibri" pitchFamily="34" charset="-120"/>
              </a:rPr>
              <a:t>No diagnosis, paperwork, or referral needed. The only requirement is that you want to.</a:t>
            </a:r>
            <a:endParaRPr lang="en-US" sz="1250" dirty="0"/>
          </a:p>
        </p:txBody>
      </p:sp>
      <p:sp>
        <p:nvSpPr>
          <p:cNvPr id="10" name="Shape 8"/>
          <p:cNvSpPr/>
          <p:nvPr/>
        </p:nvSpPr>
        <p:spPr>
          <a:xfrm>
            <a:off x="4617720" y="2240280"/>
            <a:ext cx="3886200" cy="1143000"/>
          </a:xfrm>
          <a:prstGeom prst="roundRect">
            <a:avLst>
              <a:gd name="adj" fmla="val 640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1" name="Text 9"/>
          <p:cNvSpPr/>
          <p:nvPr/>
        </p:nvSpPr>
        <p:spPr>
          <a:xfrm>
            <a:off x="4846320" y="2423160"/>
            <a:ext cx="3429000" cy="320040"/>
          </a:xfrm>
          <a:prstGeom prst="rect">
            <a:avLst/>
          </a:prstGeom>
          <a:noFill/>
          <a:ln/>
        </p:spPr>
        <p:txBody>
          <a:bodyPr wrap="square" lIns="0" tIns="0" rIns="0" bIns="0" rtlCol="0" anchor="ctr"/>
          <a:lstStyle/>
          <a:p>
            <a:pPr marL="0" indent="0">
              <a:buNone/>
            </a:pPr>
            <a:r>
              <a:rPr lang="en-US" sz="1600" b="1" dirty="0">
                <a:solidFill>
                  <a:srgbClr val="9A4528"/>
                </a:solidFill>
                <a:latin typeface="Georgia" pitchFamily="34" charset="0"/>
                <a:ea typeface="Georgia" pitchFamily="34" charset="-122"/>
                <a:cs typeface="Georgia" pitchFamily="34" charset="-120"/>
              </a:rPr>
              <a:t>Free and simple tools</a:t>
            </a:r>
            <a:endParaRPr lang="en-US" sz="1600" dirty="0"/>
          </a:p>
        </p:txBody>
      </p:sp>
      <p:sp>
        <p:nvSpPr>
          <p:cNvPr id="12" name="Text 10"/>
          <p:cNvSpPr/>
          <p:nvPr/>
        </p:nvSpPr>
        <p:spPr>
          <a:xfrm>
            <a:off x="4846320" y="2788920"/>
            <a:ext cx="3429000" cy="502920"/>
          </a:xfrm>
          <a:prstGeom prst="rect">
            <a:avLst/>
          </a:prstGeom>
          <a:noFill/>
          <a:ln/>
        </p:spPr>
        <p:txBody>
          <a:bodyPr wrap="square" lIns="0" tIns="0" rIns="0" bIns="0" rtlCol="0" anchor="t"/>
          <a:lstStyle/>
          <a:p>
            <a:pPr marL="0" indent="0">
              <a:buNone/>
            </a:pPr>
            <a:r>
              <a:rPr lang="en-US" sz="1250" dirty="0">
                <a:solidFill>
                  <a:srgbClr val="7A6450"/>
                </a:solidFill>
                <a:latin typeface="Calibri" pitchFamily="34" charset="0"/>
                <a:ea typeface="Calibri" pitchFamily="34" charset="-122"/>
                <a:cs typeface="Calibri" pitchFamily="34" charset="-120"/>
              </a:rPr>
              <a:t>WRAP uses everyday things you already have access to — no cost, no special equipment.</a:t>
            </a:r>
            <a:endParaRPr lang="en-US" sz="1250" dirty="0"/>
          </a:p>
        </p:txBody>
      </p:sp>
      <p:sp>
        <p:nvSpPr>
          <p:cNvPr id="13" name="Shape 11"/>
          <p:cNvSpPr/>
          <p:nvPr/>
        </p:nvSpPr>
        <p:spPr>
          <a:xfrm>
            <a:off x="548640" y="3566160"/>
            <a:ext cx="3886200" cy="1143000"/>
          </a:xfrm>
          <a:prstGeom prst="roundRect">
            <a:avLst>
              <a:gd name="adj" fmla="val 640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4" name="Text 12"/>
          <p:cNvSpPr/>
          <p:nvPr/>
        </p:nvSpPr>
        <p:spPr>
          <a:xfrm>
            <a:off x="777240" y="3749040"/>
            <a:ext cx="3429000" cy="320040"/>
          </a:xfrm>
          <a:prstGeom prst="rect">
            <a:avLst/>
          </a:prstGeom>
          <a:noFill/>
          <a:ln/>
        </p:spPr>
        <p:txBody>
          <a:bodyPr wrap="square" lIns="0" tIns="0" rIns="0" bIns="0" rtlCol="0" anchor="ctr"/>
          <a:lstStyle/>
          <a:p>
            <a:pPr marL="0" indent="0">
              <a:buNone/>
            </a:pPr>
            <a:r>
              <a:rPr lang="en-US" sz="1600" b="1" dirty="0">
                <a:solidFill>
                  <a:srgbClr val="9A4528"/>
                </a:solidFill>
                <a:latin typeface="Georgia" pitchFamily="34" charset="0"/>
                <a:ea typeface="Georgia" pitchFamily="34" charset="-122"/>
                <a:cs typeface="Georgia" pitchFamily="34" charset="-120"/>
              </a:rPr>
              <a:t>Works around your day</a:t>
            </a:r>
            <a:endParaRPr lang="en-US" sz="1600" dirty="0"/>
          </a:p>
        </p:txBody>
      </p:sp>
      <p:sp>
        <p:nvSpPr>
          <p:cNvPr id="15" name="Text 13"/>
          <p:cNvSpPr/>
          <p:nvPr/>
        </p:nvSpPr>
        <p:spPr>
          <a:xfrm>
            <a:off x="777240" y="4114800"/>
            <a:ext cx="3429000" cy="502920"/>
          </a:xfrm>
          <a:prstGeom prst="rect">
            <a:avLst/>
          </a:prstGeom>
          <a:noFill/>
          <a:ln/>
        </p:spPr>
        <p:txBody>
          <a:bodyPr wrap="square" lIns="0" tIns="0" rIns="0" bIns="0" rtlCol="0" anchor="t"/>
          <a:lstStyle/>
          <a:p>
            <a:pPr marL="0" indent="0">
              <a:buNone/>
            </a:pPr>
            <a:r>
              <a:rPr lang="en-US" sz="1250" dirty="0">
                <a:solidFill>
                  <a:srgbClr val="7A6450"/>
                </a:solidFill>
                <a:latin typeface="Calibri" pitchFamily="34" charset="0"/>
                <a:ea typeface="Calibri" pitchFamily="34" charset="-122"/>
                <a:cs typeface="Calibri" pitchFamily="34" charset="-120"/>
              </a:rPr>
              <a:t>Use it whenever and however fits your schedule and your space.</a:t>
            </a:r>
            <a:endParaRPr lang="en-US" sz="1250" dirty="0"/>
          </a:p>
        </p:txBody>
      </p:sp>
      <p:sp>
        <p:nvSpPr>
          <p:cNvPr id="16" name="Shape 14"/>
          <p:cNvSpPr/>
          <p:nvPr/>
        </p:nvSpPr>
        <p:spPr>
          <a:xfrm>
            <a:off x="4617720" y="3566160"/>
            <a:ext cx="3886200" cy="1143000"/>
          </a:xfrm>
          <a:prstGeom prst="roundRect">
            <a:avLst>
              <a:gd name="adj" fmla="val 640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7" name="Text 15"/>
          <p:cNvSpPr/>
          <p:nvPr/>
        </p:nvSpPr>
        <p:spPr>
          <a:xfrm>
            <a:off x="4846320" y="3749040"/>
            <a:ext cx="3429000" cy="320040"/>
          </a:xfrm>
          <a:prstGeom prst="rect">
            <a:avLst/>
          </a:prstGeom>
          <a:noFill/>
          <a:ln/>
        </p:spPr>
        <p:txBody>
          <a:bodyPr wrap="square" lIns="0" tIns="0" rIns="0" bIns="0" rtlCol="0" anchor="ctr"/>
          <a:lstStyle/>
          <a:p>
            <a:pPr marL="0" indent="0">
              <a:buNone/>
            </a:pPr>
            <a:r>
              <a:rPr lang="en-US" sz="1600" b="1" dirty="0">
                <a:solidFill>
                  <a:srgbClr val="9A4528"/>
                </a:solidFill>
                <a:latin typeface="Georgia" pitchFamily="34" charset="0"/>
                <a:ea typeface="Georgia" pitchFamily="34" charset="-122"/>
                <a:cs typeface="Georgia" pitchFamily="34" charset="-120"/>
              </a:rPr>
              <a:t>Yours and voluntary</a:t>
            </a:r>
            <a:endParaRPr lang="en-US" sz="1600" dirty="0"/>
          </a:p>
        </p:txBody>
      </p:sp>
      <p:sp>
        <p:nvSpPr>
          <p:cNvPr id="18" name="Text 16"/>
          <p:cNvSpPr/>
          <p:nvPr/>
        </p:nvSpPr>
        <p:spPr>
          <a:xfrm>
            <a:off x="4846320" y="4114800"/>
            <a:ext cx="3429000" cy="502920"/>
          </a:xfrm>
          <a:prstGeom prst="rect">
            <a:avLst/>
          </a:prstGeom>
          <a:noFill/>
          <a:ln/>
        </p:spPr>
        <p:txBody>
          <a:bodyPr wrap="square" lIns="0" tIns="0" rIns="0" bIns="0" rtlCol="0" anchor="t"/>
          <a:lstStyle/>
          <a:p>
            <a:pPr marL="0" indent="0">
              <a:buNone/>
            </a:pPr>
            <a:r>
              <a:rPr lang="en-US" sz="1250" dirty="0">
                <a:solidFill>
                  <a:srgbClr val="7A6450"/>
                </a:solidFill>
                <a:latin typeface="Calibri" pitchFamily="34" charset="0"/>
                <a:ea typeface="Calibri" pitchFamily="34" charset="-122"/>
                <a:cs typeface="Calibri" pitchFamily="34" charset="-120"/>
              </a:rPr>
              <a:t>Often peer-led. You're always in charge of your own plan and choices.</a:t>
            </a:r>
            <a:endParaRPr lang="en-US" sz="1250" dirty="0"/>
          </a:p>
        </p:txBody>
      </p:sp>
      <p:sp>
        <p:nvSpPr>
          <p:cNvPr id="19" name="Text 17"/>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20" name="Text 18"/>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THE HEART OF WRAP</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Five ideas to hold onto</a:t>
            </a:r>
            <a:endParaRPr lang="en-US" sz="3000" dirty="0"/>
          </a:p>
        </p:txBody>
      </p:sp>
      <p:sp>
        <p:nvSpPr>
          <p:cNvPr id="6" name="Shape 4"/>
          <p:cNvSpPr/>
          <p:nvPr/>
        </p:nvSpPr>
        <p:spPr>
          <a:xfrm>
            <a:off x="548640" y="1600200"/>
            <a:ext cx="1591056" cy="2788920"/>
          </a:xfrm>
          <a:prstGeom prst="roundRect">
            <a:avLst>
              <a:gd name="adj" fmla="val 4598"/>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7" name="Shape 5"/>
          <p:cNvSpPr/>
          <p:nvPr/>
        </p:nvSpPr>
        <p:spPr>
          <a:xfrm>
            <a:off x="960120" y="1892808"/>
            <a:ext cx="768096" cy="768096"/>
          </a:xfrm>
          <a:prstGeom prst="ellipse">
            <a:avLst/>
          </a:prstGeom>
          <a:solidFill>
            <a:srgbClr val="BC5B3C"/>
          </a:solidFill>
          <a:ln/>
        </p:spPr>
        <p:txBody>
          <a:bodyPr/>
          <a:lstStyle/>
          <a:p>
            <a:endParaRPr lang="en-US"/>
          </a:p>
        </p:txBody>
      </p:sp>
      <p:sp>
        <p:nvSpPr>
          <p:cNvPr id="8" name="Text 6"/>
          <p:cNvSpPr/>
          <p:nvPr/>
        </p:nvSpPr>
        <p:spPr>
          <a:xfrm>
            <a:off x="960120" y="1892808"/>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1</a:t>
            </a:r>
            <a:endParaRPr lang="en-US" sz="2600" dirty="0"/>
          </a:p>
        </p:txBody>
      </p:sp>
      <p:sp>
        <p:nvSpPr>
          <p:cNvPr id="9" name="Text 7"/>
          <p:cNvSpPr/>
          <p:nvPr/>
        </p:nvSpPr>
        <p:spPr>
          <a:xfrm>
            <a:off x="621792" y="2788920"/>
            <a:ext cx="1444752" cy="658368"/>
          </a:xfrm>
          <a:prstGeom prst="rect">
            <a:avLst/>
          </a:prstGeom>
          <a:noFill/>
          <a:ln/>
        </p:spPr>
        <p:txBody>
          <a:bodyPr wrap="square" lIns="0" tIns="0" rIns="0" bIns="0" rtlCol="0" anchor="b"/>
          <a:lstStyle/>
          <a:p>
            <a:pPr marL="0" indent="0" algn="ctr">
              <a:buNone/>
            </a:pPr>
            <a:r>
              <a:rPr lang="en-US" sz="1350" b="1" dirty="0">
                <a:solidFill>
                  <a:srgbClr val="3A2A1E"/>
                </a:solidFill>
                <a:latin typeface="Georgia" pitchFamily="34" charset="0"/>
                <a:ea typeface="Georgia" pitchFamily="34" charset="-122"/>
                <a:cs typeface="Georgia" pitchFamily="34" charset="-120"/>
              </a:rPr>
              <a:t>Hope</a:t>
            </a:r>
            <a:endParaRPr lang="en-US" sz="1350" dirty="0"/>
          </a:p>
        </p:txBody>
      </p:sp>
      <p:sp>
        <p:nvSpPr>
          <p:cNvPr id="10" name="Text 8"/>
          <p:cNvSpPr/>
          <p:nvPr/>
        </p:nvSpPr>
        <p:spPr>
          <a:xfrm>
            <a:off x="667512" y="3520440"/>
            <a:ext cx="1353312" cy="777240"/>
          </a:xfrm>
          <a:prstGeom prst="rect">
            <a:avLst/>
          </a:prstGeom>
          <a:noFill/>
          <a:ln/>
        </p:spPr>
        <p:txBody>
          <a:bodyPr wrap="square" lIns="0" tIns="0" rIns="0" bIns="0" rtlCol="0" anchor="t"/>
          <a:lstStyle/>
          <a:p>
            <a:pPr marL="0" indent="0" algn="ctr">
              <a:buNone/>
            </a:pPr>
            <a:r>
              <a:rPr lang="en-US" sz="1150" dirty="0">
                <a:solidFill>
                  <a:srgbClr val="7A6450"/>
                </a:solidFill>
                <a:latin typeface="Calibri" pitchFamily="34" charset="0"/>
                <a:ea typeface="Calibri" pitchFamily="34" charset="-122"/>
                <a:cs typeface="Calibri" pitchFamily="34" charset="-120"/>
              </a:rPr>
              <a:t>Things can get better. Recovery is real.</a:t>
            </a:r>
            <a:endParaRPr lang="en-US" sz="1150" dirty="0"/>
          </a:p>
        </p:txBody>
      </p:sp>
      <p:sp>
        <p:nvSpPr>
          <p:cNvPr id="11" name="Shape 9"/>
          <p:cNvSpPr/>
          <p:nvPr/>
        </p:nvSpPr>
        <p:spPr>
          <a:xfrm>
            <a:off x="2258568" y="1600200"/>
            <a:ext cx="1591056" cy="2788920"/>
          </a:xfrm>
          <a:prstGeom prst="roundRect">
            <a:avLst>
              <a:gd name="adj" fmla="val 4598"/>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2" name="Shape 10"/>
          <p:cNvSpPr/>
          <p:nvPr/>
        </p:nvSpPr>
        <p:spPr>
          <a:xfrm>
            <a:off x="2670048" y="1892808"/>
            <a:ext cx="768096" cy="768096"/>
          </a:xfrm>
          <a:prstGeom prst="ellipse">
            <a:avLst/>
          </a:prstGeom>
          <a:solidFill>
            <a:srgbClr val="C6862A"/>
          </a:solidFill>
          <a:ln/>
        </p:spPr>
        <p:txBody>
          <a:bodyPr/>
          <a:lstStyle/>
          <a:p>
            <a:endParaRPr lang="en-US"/>
          </a:p>
        </p:txBody>
      </p:sp>
      <p:sp>
        <p:nvSpPr>
          <p:cNvPr id="13" name="Text 11"/>
          <p:cNvSpPr/>
          <p:nvPr/>
        </p:nvSpPr>
        <p:spPr>
          <a:xfrm>
            <a:off x="2670048" y="1892808"/>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2</a:t>
            </a:r>
            <a:endParaRPr lang="en-US" sz="2600" dirty="0"/>
          </a:p>
        </p:txBody>
      </p:sp>
      <p:sp>
        <p:nvSpPr>
          <p:cNvPr id="14" name="Text 12"/>
          <p:cNvSpPr/>
          <p:nvPr/>
        </p:nvSpPr>
        <p:spPr>
          <a:xfrm>
            <a:off x="2331720" y="2788920"/>
            <a:ext cx="1444752" cy="658368"/>
          </a:xfrm>
          <a:prstGeom prst="rect">
            <a:avLst/>
          </a:prstGeom>
          <a:noFill/>
          <a:ln/>
        </p:spPr>
        <p:txBody>
          <a:bodyPr wrap="square" lIns="0" tIns="0" rIns="0" bIns="0" rtlCol="0" anchor="b"/>
          <a:lstStyle/>
          <a:p>
            <a:pPr marL="0" indent="0" algn="ctr">
              <a:buNone/>
            </a:pPr>
            <a:r>
              <a:rPr lang="en-US" sz="1350" b="1" dirty="0">
                <a:solidFill>
                  <a:srgbClr val="3A2A1E"/>
                </a:solidFill>
                <a:latin typeface="Georgia" pitchFamily="34" charset="0"/>
                <a:ea typeface="Georgia" pitchFamily="34" charset="-122"/>
                <a:cs typeface="Georgia" pitchFamily="34" charset="-120"/>
              </a:rPr>
              <a:t>Personal</a:t>
            </a:r>
            <a:endParaRPr lang="en-US" sz="1350" dirty="0"/>
          </a:p>
          <a:p>
            <a:pPr marL="0" indent="0" algn="ctr">
              <a:buNone/>
            </a:pPr>
            <a:r>
              <a:rPr lang="en-US" sz="1350" b="1" dirty="0">
                <a:solidFill>
                  <a:srgbClr val="3A2A1E"/>
                </a:solidFill>
                <a:latin typeface="Georgia" pitchFamily="34" charset="0"/>
                <a:ea typeface="Georgia" pitchFamily="34" charset="-122"/>
                <a:cs typeface="Georgia" pitchFamily="34" charset="-120"/>
              </a:rPr>
              <a:t>Responsibility</a:t>
            </a:r>
            <a:endParaRPr lang="en-US" sz="1350" dirty="0"/>
          </a:p>
        </p:txBody>
      </p:sp>
      <p:sp>
        <p:nvSpPr>
          <p:cNvPr id="15" name="Text 13"/>
          <p:cNvSpPr/>
          <p:nvPr/>
        </p:nvSpPr>
        <p:spPr>
          <a:xfrm>
            <a:off x="2377440" y="3520440"/>
            <a:ext cx="1353312" cy="777240"/>
          </a:xfrm>
          <a:prstGeom prst="rect">
            <a:avLst/>
          </a:prstGeom>
          <a:noFill/>
          <a:ln/>
        </p:spPr>
        <p:txBody>
          <a:bodyPr wrap="square" lIns="0" tIns="0" rIns="0" bIns="0" rtlCol="0" anchor="t"/>
          <a:lstStyle/>
          <a:p>
            <a:pPr marL="0" indent="0" algn="ctr">
              <a:buNone/>
            </a:pPr>
            <a:r>
              <a:rPr lang="en-US" sz="1150" dirty="0">
                <a:solidFill>
                  <a:srgbClr val="7A6450"/>
                </a:solidFill>
                <a:latin typeface="Calibri" pitchFamily="34" charset="0"/>
                <a:ea typeface="Calibri" pitchFamily="34" charset="-122"/>
                <a:cs typeface="Calibri" pitchFamily="34" charset="-120"/>
              </a:rPr>
              <a:t>You take the lead in your own wellness.</a:t>
            </a:r>
            <a:endParaRPr lang="en-US" sz="1150" dirty="0"/>
          </a:p>
        </p:txBody>
      </p:sp>
      <p:sp>
        <p:nvSpPr>
          <p:cNvPr id="16" name="Shape 14"/>
          <p:cNvSpPr/>
          <p:nvPr/>
        </p:nvSpPr>
        <p:spPr>
          <a:xfrm>
            <a:off x="3968496" y="1600200"/>
            <a:ext cx="1591056" cy="2788920"/>
          </a:xfrm>
          <a:prstGeom prst="roundRect">
            <a:avLst>
              <a:gd name="adj" fmla="val 4598"/>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7" name="Shape 15"/>
          <p:cNvSpPr/>
          <p:nvPr/>
        </p:nvSpPr>
        <p:spPr>
          <a:xfrm>
            <a:off x="4379976" y="1892808"/>
            <a:ext cx="768096" cy="768096"/>
          </a:xfrm>
          <a:prstGeom prst="ellipse">
            <a:avLst/>
          </a:prstGeom>
          <a:solidFill>
            <a:srgbClr val="5F6E45"/>
          </a:solidFill>
          <a:ln/>
        </p:spPr>
        <p:txBody>
          <a:bodyPr/>
          <a:lstStyle/>
          <a:p>
            <a:endParaRPr lang="en-US"/>
          </a:p>
        </p:txBody>
      </p:sp>
      <p:sp>
        <p:nvSpPr>
          <p:cNvPr id="18" name="Text 16"/>
          <p:cNvSpPr/>
          <p:nvPr/>
        </p:nvSpPr>
        <p:spPr>
          <a:xfrm>
            <a:off x="4379976" y="1892808"/>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3</a:t>
            </a:r>
            <a:endParaRPr lang="en-US" sz="2600" dirty="0"/>
          </a:p>
        </p:txBody>
      </p:sp>
      <p:sp>
        <p:nvSpPr>
          <p:cNvPr id="19" name="Text 17"/>
          <p:cNvSpPr/>
          <p:nvPr/>
        </p:nvSpPr>
        <p:spPr>
          <a:xfrm>
            <a:off x="4041648" y="2788920"/>
            <a:ext cx="1444752" cy="658368"/>
          </a:xfrm>
          <a:prstGeom prst="rect">
            <a:avLst/>
          </a:prstGeom>
          <a:noFill/>
          <a:ln/>
        </p:spPr>
        <p:txBody>
          <a:bodyPr wrap="square" lIns="0" tIns="0" rIns="0" bIns="0" rtlCol="0" anchor="b"/>
          <a:lstStyle/>
          <a:p>
            <a:pPr marL="0" indent="0" algn="ctr">
              <a:buNone/>
            </a:pPr>
            <a:r>
              <a:rPr lang="en-US" sz="1350" b="1" dirty="0">
                <a:solidFill>
                  <a:srgbClr val="3A2A1E"/>
                </a:solidFill>
                <a:latin typeface="Georgia" pitchFamily="34" charset="0"/>
                <a:ea typeface="Georgia" pitchFamily="34" charset="-122"/>
                <a:cs typeface="Georgia" pitchFamily="34" charset="-120"/>
              </a:rPr>
              <a:t>Education</a:t>
            </a:r>
            <a:endParaRPr lang="en-US" sz="1350" dirty="0"/>
          </a:p>
        </p:txBody>
      </p:sp>
      <p:sp>
        <p:nvSpPr>
          <p:cNvPr id="20" name="Text 18"/>
          <p:cNvSpPr/>
          <p:nvPr/>
        </p:nvSpPr>
        <p:spPr>
          <a:xfrm>
            <a:off x="4087368" y="3520440"/>
            <a:ext cx="1353312" cy="777240"/>
          </a:xfrm>
          <a:prstGeom prst="rect">
            <a:avLst/>
          </a:prstGeom>
          <a:noFill/>
          <a:ln/>
        </p:spPr>
        <p:txBody>
          <a:bodyPr wrap="square" lIns="0" tIns="0" rIns="0" bIns="0" rtlCol="0" anchor="t"/>
          <a:lstStyle/>
          <a:p>
            <a:pPr marL="0" indent="0" algn="ctr">
              <a:buNone/>
            </a:pPr>
            <a:r>
              <a:rPr lang="en-US" sz="1150" dirty="0">
                <a:solidFill>
                  <a:srgbClr val="7A6450"/>
                </a:solidFill>
                <a:latin typeface="Calibri" pitchFamily="34" charset="0"/>
                <a:ea typeface="Calibri" pitchFamily="34" charset="-122"/>
                <a:cs typeface="Calibri" pitchFamily="34" charset="-120"/>
              </a:rPr>
              <a:t>Learn about what you're going through.</a:t>
            </a:r>
            <a:endParaRPr lang="en-US" sz="1150" dirty="0"/>
          </a:p>
        </p:txBody>
      </p:sp>
      <p:sp>
        <p:nvSpPr>
          <p:cNvPr id="21" name="Shape 19"/>
          <p:cNvSpPr/>
          <p:nvPr/>
        </p:nvSpPr>
        <p:spPr>
          <a:xfrm>
            <a:off x="5678424" y="1600200"/>
            <a:ext cx="1591056" cy="2788920"/>
          </a:xfrm>
          <a:prstGeom prst="roundRect">
            <a:avLst>
              <a:gd name="adj" fmla="val 4598"/>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2" name="Shape 20"/>
          <p:cNvSpPr/>
          <p:nvPr/>
        </p:nvSpPr>
        <p:spPr>
          <a:xfrm>
            <a:off x="6089904" y="1892808"/>
            <a:ext cx="768096" cy="768096"/>
          </a:xfrm>
          <a:prstGeom prst="ellipse">
            <a:avLst/>
          </a:prstGeom>
          <a:solidFill>
            <a:srgbClr val="9A4528"/>
          </a:solidFill>
          <a:ln/>
        </p:spPr>
        <p:txBody>
          <a:bodyPr/>
          <a:lstStyle/>
          <a:p>
            <a:endParaRPr lang="en-US"/>
          </a:p>
        </p:txBody>
      </p:sp>
      <p:sp>
        <p:nvSpPr>
          <p:cNvPr id="23" name="Text 21"/>
          <p:cNvSpPr/>
          <p:nvPr/>
        </p:nvSpPr>
        <p:spPr>
          <a:xfrm>
            <a:off x="6089904" y="1892808"/>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4</a:t>
            </a:r>
            <a:endParaRPr lang="en-US" sz="2600" dirty="0"/>
          </a:p>
        </p:txBody>
      </p:sp>
      <p:sp>
        <p:nvSpPr>
          <p:cNvPr id="24" name="Text 22"/>
          <p:cNvSpPr/>
          <p:nvPr/>
        </p:nvSpPr>
        <p:spPr>
          <a:xfrm>
            <a:off x="5751576" y="2788920"/>
            <a:ext cx="1444752" cy="658368"/>
          </a:xfrm>
          <a:prstGeom prst="rect">
            <a:avLst/>
          </a:prstGeom>
          <a:noFill/>
          <a:ln/>
        </p:spPr>
        <p:txBody>
          <a:bodyPr wrap="square" lIns="0" tIns="0" rIns="0" bIns="0" rtlCol="0" anchor="b"/>
          <a:lstStyle/>
          <a:p>
            <a:pPr marL="0" indent="0" algn="ctr">
              <a:buNone/>
            </a:pPr>
            <a:r>
              <a:rPr lang="en-US" sz="1350" b="1" dirty="0">
                <a:solidFill>
                  <a:srgbClr val="3A2A1E"/>
                </a:solidFill>
                <a:latin typeface="Georgia" pitchFamily="34" charset="0"/>
                <a:ea typeface="Georgia" pitchFamily="34" charset="-122"/>
                <a:cs typeface="Georgia" pitchFamily="34" charset="-120"/>
              </a:rPr>
              <a:t>Self-Advocacy</a:t>
            </a:r>
            <a:endParaRPr lang="en-US" sz="1350" dirty="0"/>
          </a:p>
        </p:txBody>
      </p:sp>
      <p:sp>
        <p:nvSpPr>
          <p:cNvPr id="25" name="Text 23"/>
          <p:cNvSpPr/>
          <p:nvPr/>
        </p:nvSpPr>
        <p:spPr>
          <a:xfrm>
            <a:off x="5797296" y="3520440"/>
            <a:ext cx="1353312" cy="777240"/>
          </a:xfrm>
          <a:prstGeom prst="rect">
            <a:avLst/>
          </a:prstGeom>
          <a:noFill/>
          <a:ln/>
        </p:spPr>
        <p:txBody>
          <a:bodyPr wrap="square" lIns="0" tIns="0" rIns="0" bIns="0" rtlCol="0" anchor="t"/>
          <a:lstStyle/>
          <a:p>
            <a:pPr marL="0" indent="0" algn="ctr">
              <a:buNone/>
            </a:pPr>
            <a:r>
              <a:rPr lang="en-US" sz="1150" dirty="0">
                <a:solidFill>
                  <a:srgbClr val="7A6450"/>
                </a:solidFill>
                <a:latin typeface="Calibri" pitchFamily="34" charset="0"/>
                <a:ea typeface="Calibri" pitchFamily="34" charset="-122"/>
                <a:cs typeface="Calibri" pitchFamily="34" charset="-120"/>
              </a:rPr>
              <a:t>Speak up and ask for what you need.</a:t>
            </a:r>
            <a:endParaRPr lang="en-US" sz="1150" dirty="0"/>
          </a:p>
        </p:txBody>
      </p:sp>
      <p:sp>
        <p:nvSpPr>
          <p:cNvPr id="26" name="Shape 24"/>
          <p:cNvSpPr/>
          <p:nvPr/>
        </p:nvSpPr>
        <p:spPr>
          <a:xfrm>
            <a:off x="7388352" y="1600200"/>
            <a:ext cx="1591056" cy="2788920"/>
          </a:xfrm>
          <a:prstGeom prst="roundRect">
            <a:avLst>
              <a:gd name="adj" fmla="val 4598"/>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7" name="Shape 25"/>
          <p:cNvSpPr/>
          <p:nvPr/>
        </p:nvSpPr>
        <p:spPr>
          <a:xfrm>
            <a:off x="7799832" y="1892808"/>
            <a:ext cx="768096" cy="768096"/>
          </a:xfrm>
          <a:prstGeom prst="ellipse">
            <a:avLst/>
          </a:prstGeom>
          <a:solidFill>
            <a:srgbClr val="C6862A"/>
          </a:solidFill>
          <a:ln/>
        </p:spPr>
        <p:txBody>
          <a:bodyPr/>
          <a:lstStyle/>
          <a:p>
            <a:endParaRPr lang="en-US"/>
          </a:p>
        </p:txBody>
      </p:sp>
      <p:sp>
        <p:nvSpPr>
          <p:cNvPr id="28" name="Text 26"/>
          <p:cNvSpPr/>
          <p:nvPr/>
        </p:nvSpPr>
        <p:spPr>
          <a:xfrm>
            <a:off x="7799832" y="1892808"/>
            <a:ext cx="768096" cy="768096"/>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5</a:t>
            </a:r>
            <a:endParaRPr lang="en-US" sz="2600" dirty="0"/>
          </a:p>
        </p:txBody>
      </p:sp>
      <p:sp>
        <p:nvSpPr>
          <p:cNvPr id="29" name="Text 27"/>
          <p:cNvSpPr/>
          <p:nvPr/>
        </p:nvSpPr>
        <p:spPr>
          <a:xfrm>
            <a:off x="7461504" y="2788920"/>
            <a:ext cx="1444752" cy="658368"/>
          </a:xfrm>
          <a:prstGeom prst="rect">
            <a:avLst/>
          </a:prstGeom>
          <a:noFill/>
          <a:ln/>
        </p:spPr>
        <p:txBody>
          <a:bodyPr wrap="square" lIns="0" tIns="0" rIns="0" bIns="0" rtlCol="0" anchor="b"/>
          <a:lstStyle/>
          <a:p>
            <a:pPr marL="0" indent="0" algn="ctr">
              <a:buNone/>
            </a:pPr>
            <a:r>
              <a:rPr lang="en-US" sz="1350" b="1" dirty="0">
                <a:solidFill>
                  <a:srgbClr val="3A2A1E"/>
                </a:solidFill>
                <a:latin typeface="Georgia" pitchFamily="34" charset="0"/>
                <a:ea typeface="Georgia" pitchFamily="34" charset="-122"/>
                <a:cs typeface="Georgia" pitchFamily="34" charset="-120"/>
              </a:rPr>
              <a:t>Support</a:t>
            </a:r>
            <a:endParaRPr lang="en-US" sz="1350" dirty="0"/>
          </a:p>
        </p:txBody>
      </p:sp>
      <p:sp>
        <p:nvSpPr>
          <p:cNvPr id="30" name="Text 28"/>
          <p:cNvSpPr/>
          <p:nvPr/>
        </p:nvSpPr>
        <p:spPr>
          <a:xfrm>
            <a:off x="7507224" y="3520440"/>
            <a:ext cx="1353312" cy="777240"/>
          </a:xfrm>
          <a:prstGeom prst="rect">
            <a:avLst/>
          </a:prstGeom>
          <a:noFill/>
          <a:ln/>
        </p:spPr>
        <p:txBody>
          <a:bodyPr wrap="square" lIns="0" tIns="0" rIns="0" bIns="0" rtlCol="0" anchor="t"/>
          <a:lstStyle/>
          <a:p>
            <a:pPr marL="0" indent="0" algn="ctr">
              <a:buNone/>
            </a:pPr>
            <a:r>
              <a:rPr lang="en-US" sz="1150" dirty="0">
                <a:solidFill>
                  <a:srgbClr val="7A6450"/>
                </a:solidFill>
                <a:latin typeface="Calibri" pitchFamily="34" charset="0"/>
                <a:ea typeface="Calibri" pitchFamily="34" charset="-122"/>
                <a:cs typeface="Calibri" pitchFamily="34" charset="-120"/>
              </a:rPr>
              <a:t>Give and get support. You're not alone.</a:t>
            </a:r>
            <a:endParaRPr lang="en-US" sz="1150" dirty="0"/>
          </a:p>
        </p:txBody>
      </p:sp>
      <p:sp>
        <p:nvSpPr>
          <p:cNvPr id="31" name="Text 29"/>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32" name="Text 30"/>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HOW IT'S BUILT</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The parts of your plan</a:t>
            </a:r>
            <a:endParaRPr lang="en-US" sz="3000" dirty="0"/>
          </a:p>
        </p:txBody>
      </p:sp>
      <p:sp>
        <p:nvSpPr>
          <p:cNvPr id="6" name="Shape 4"/>
          <p:cNvSpPr/>
          <p:nvPr/>
        </p:nvSpPr>
        <p:spPr>
          <a:xfrm>
            <a:off x="548640" y="1554480"/>
            <a:ext cx="2743200" cy="2971800"/>
          </a:xfrm>
          <a:prstGeom prst="roundRect">
            <a:avLst>
              <a:gd name="adj" fmla="val 3333"/>
            </a:avLst>
          </a:prstGeom>
          <a:solidFill>
            <a:srgbClr val="BC5B3C"/>
          </a:solidFill>
          <a:ln/>
          <a:effectLst>
            <a:outerShdw blurRad="88900" dist="38100" dir="8100000" algn="bl" rotWithShape="0">
              <a:srgbClr val="000000">
                <a:alpha val="12000"/>
              </a:srgbClr>
            </a:outerShdw>
          </a:effectLst>
        </p:spPr>
        <p:txBody>
          <a:bodyPr/>
          <a:lstStyle/>
          <a:p>
            <a:endParaRPr lang="en-US"/>
          </a:p>
        </p:txBody>
      </p:sp>
      <p:sp>
        <p:nvSpPr>
          <p:cNvPr id="7" name="Text 5"/>
          <p:cNvSpPr/>
          <p:nvPr/>
        </p:nvSpPr>
        <p:spPr>
          <a:xfrm>
            <a:off x="731520" y="1874520"/>
            <a:ext cx="2377440" cy="822960"/>
          </a:xfrm>
          <a:prstGeom prst="rect">
            <a:avLst/>
          </a:prstGeom>
          <a:noFill/>
          <a:ln/>
        </p:spPr>
        <p:txBody>
          <a:bodyPr wrap="square" lIns="0" tIns="0" rIns="0" bIns="0" rtlCol="0" anchor="ctr"/>
          <a:lstStyle/>
          <a:p>
            <a:pPr marL="0" indent="0">
              <a:buNone/>
            </a:pPr>
            <a:r>
              <a:rPr lang="en-US" sz="2100" b="1" dirty="0">
                <a:solidFill>
                  <a:srgbClr val="FFFFFF"/>
                </a:solidFill>
                <a:latin typeface="Georgia" pitchFamily="34" charset="0"/>
                <a:ea typeface="Georgia" pitchFamily="34" charset="-122"/>
                <a:cs typeface="Georgia" pitchFamily="34" charset="-120"/>
              </a:rPr>
              <a:t>Your Wellness</a:t>
            </a:r>
            <a:endParaRPr lang="en-US" sz="2100" dirty="0"/>
          </a:p>
          <a:p>
            <a:pPr marL="0" indent="0">
              <a:buNone/>
            </a:pPr>
            <a:r>
              <a:rPr lang="en-US" sz="2100" b="1" dirty="0">
                <a:solidFill>
                  <a:srgbClr val="FFFFFF"/>
                </a:solidFill>
                <a:latin typeface="Georgia" pitchFamily="34" charset="0"/>
                <a:ea typeface="Georgia" pitchFamily="34" charset="-122"/>
                <a:cs typeface="Georgia" pitchFamily="34" charset="-120"/>
              </a:rPr>
              <a:t>Toolbox</a:t>
            </a:r>
            <a:endParaRPr lang="en-US" sz="2100" dirty="0"/>
          </a:p>
        </p:txBody>
      </p:sp>
      <p:sp>
        <p:nvSpPr>
          <p:cNvPr id="8" name="Text 6"/>
          <p:cNvSpPr/>
          <p:nvPr/>
        </p:nvSpPr>
        <p:spPr>
          <a:xfrm>
            <a:off x="731520" y="2743200"/>
            <a:ext cx="2423160" cy="1691640"/>
          </a:xfrm>
          <a:prstGeom prst="rect">
            <a:avLst/>
          </a:prstGeom>
          <a:noFill/>
          <a:ln/>
        </p:spPr>
        <p:txBody>
          <a:bodyPr wrap="square" lIns="0" tIns="0" rIns="0" bIns="0" rtlCol="0" anchor="t"/>
          <a:lstStyle/>
          <a:p>
            <a:pPr marL="0" indent="0">
              <a:lnSpc>
                <a:spcPts val="1700"/>
              </a:lnSpc>
              <a:buNone/>
            </a:pPr>
            <a:r>
              <a:rPr lang="en-US" sz="1300" dirty="0">
                <a:solidFill>
                  <a:srgbClr val="FBEFE6"/>
                </a:solidFill>
                <a:latin typeface="Calibri" pitchFamily="34" charset="0"/>
                <a:ea typeface="Calibri" pitchFamily="34" charset="-122"/>
                <a:cs typeface="Calibri" pitchFamily="34" charset="-120"/>
              </a:rPr>
              <a:t>The foundation of WRAP.</a:t>
            </a:r>
            <a:endParaRPr lang="en-US" sz="1300" dirty="0"/>
          </a:p>
          <a:p>
            <a:pPr marL="0" indent="0">
              <a:lnSpc>
                <a:spcPts val="1700"/>
              </a:lnSpc>
              <a:buNone/>
            </a:pPr>
            <a:endParaRPr lang="en-US" sz="1300" dirty="0"/>
          </a:p>
          <a:p>
            <a:pPr marL="0" indent="0">
              <a:lnSpc>
                <a:spcPts val="1700"/>
              </a:lnSpc>
              <a:buNone/>
            </a:pPr>
            <a:r>
              <a:rPr lang="en-US" sz="1300" dirty="0">
                <a:solidFill>
                  <a:srgbClr val="FBEFE6"/>
                </a:solidFill>
                <a:latin typeface="Calibri" pitchFamily="34" charset="0"/>
                <a:ea typeface="Calibri" pitchFamily="34" charset="-122"/>
                <a:cs typeface="Calibri" pitchFamily="34" charset="-120"/>
              </a:rPr>
              <a:t>Simple, safe things that help you feel good and feel better when you don't.</a:t>
            </a:r>
            <a:endParaRPr lang="en-US" sz="1300" dirty="0"/>
          </a:p>
          <a:p>
            <a:pPr marL="0" indent="0">
              <a:lnSpc>
                <a:spcPts val="1700"/>
              </a:lnSpc>
              <a:buNone/>
            </a:pPr>
            <a:endParaRPr lang="en-US" sz="1300" dirty="0"/>
          </a:p>
          <a:p>
            <a:pPr marL="0" indent="0">
              <a:lnSpc>
                <a:spcPts val="1700"/>
              </a:lnSpc>
              <a:buNone/>
            </a:pPr>
            <a:r>
              <a:rPr lang="en-US" sz="1300" dirty="0">
                <a:solidFill>
                  <a:srgbClr val="FBEFE6"/>
                </a:solidFill>
                <a:latin typeface="Calibri" pitchFamily="34" charset="0"/>
                <a:ea typeface="Calibri" pitchFamily="34" charset="-122"/>
                <a:cs typeface="Calibri" pitchFamily="34" charset="-120"/>
              </a:rPr>
              <a:t>Everything else builds on this.</a:t>
            </a:r>
            <a:endParaRPr lang="en-US" sz="1300" dirty="0"/>
          </a:p>
        </p:txBody>
      </p:sp>
      <p:sp>
        <p:nvSpPr>
          <p:cNvPr id="9" name="Shape 7"/>
          <p:cNvSpPr/>
          <p:nvPr/>
        </p:nvSpPr>
        <p:spPr>
          <a:xfrm>
            <a:off x="3611880" y="1600200"/>
            <a:ext cx="384048" cy="384048"/>
          </a:xfrm>
          <a:prstGeom prst="ellipse">
            <a:avLst/>
          </a:prstGeom>
          <a:solidFill>
            <a:srgbClr val="E0A33E"/>
          </a:solidFill>
          <a:ln/>
        </p:spPr>
        <p:txBody>
          <a:bodyPr/>
          <a:lstStyle/>
          <a:p>
            <a:endParaRPr lang="en-US"/>
          </a:p>
        </p:txBody>
      </p:sp>
      <p:sp>
        <p:nvSpPr>
          <p:cNvPr id="10" name="Text 8"/>
          <p:cNvSpPr/>
          <p:nvPr/>
        </p:nvSpPr>
        <p:spPr>
          <a:xfrm>
            <a:off x="3611880" y="1600200"/>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11" name="Text 9"/>
          <p:cNvSpPr/>
          <p:nvPr/>
        </p:nvSpPr>
        <p:spPr>
          <a:xfrm>
            <a:off x="4142232" y="1554480"/>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Daily Plan   </a:t>
            </a:r>
            <a:r>
              <a:rPr lang="en-US" sz="1250" dirty="0">
                <a:solidFill>
                  <a:srgbClr val="7A6450"/>
                </a:solidFill>
                <a:latin typeface="Calibri" pitchFamily="34" charset="0"/>
                <a:ea typeface="Calibri" pitchFamily="34" charset="-122"/>
                <a:cs typeface="Calibri" pitchFamily="34" charset="-120"/>
              </a:rPr>
              <a:t>What helps you feel good each day.</a:t>
            </a:r>
            <a:endParaRPr lang="en-US" sz="1400" dirty="0"/>
          </a:p>
        </p:txBody>
      </p:sp>
      <p:sp>
        <p:nvSpPr>
          <p:cNvPr id="12" name="Shape 10"/>
          <p:cNvSpPr/>
          <p:nvPr/>
        </p:nvSpPr>
        <p:spPr>
          <a:xfrm>
            <a:off x="3611880" y="2089404"/>
            <a:ext cx="384048" cy="384048"/>
          </a:xfrm>
          <a:prstGeom prst="ellipse">
            <a:avLst/>
          </a:prstGeom>
          <a:solidFill>
            <a:srgbClr val="E0A33E"/>
          </a:solidFill>
          <a:ln/>
        </p:spPr>
        <p:txBody>
          <a:bodyPr/>
          <a:lstStyle/>
          <a:p>
            <a:endParaRPr lang="en-US"/>
          </a:p>
        </p:txBody>
      </p:sp>
      <p:sp>
        <p:nvSpPr>
          <p:cNvPr id="13" name="Text 11"/>
          <p:cNvSpPr/>
          <p:nvPr/>
        </p:nvSpPr>
        <p:spPr>
          <a:xfrm>
            <a:off x="3611880" y="2089404"/>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4" name="Text 12"/>
          <p:cNvSpPr/>
          <p:nvPr/>
        </p:nvSpPr>
        <p:spPr>
          <a:xfrm>
            <a:off x="4142232" y="2043684"/>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Triggers &amp; Stressors   </a:t>
            </a:r>
            <a:r>
              <a:rPr lang="en-US" sz="1250" dirty="0">
                <a:solidFill>
                  <a:srgbClr val="7A6450"/>
                </a:solidFill>
                <a:latin typeface="Calibri" pitchFamily="34" charset="0"/>
                <a:ea typeface="Calibri" pitchFamily="34" charset="-122"/>
                <a:cs typeface="Calibri" pitchFamily="34" charset="-120"/>
              </a:rPr>
              <a:t>What sets you off — and what to do.</a:t>
            </a:r>
            <a:endParaRPr lang="en-US" sz="1400" dirty="0"/>
          </a:p>
        </p:txBody>
      </p:sp>
      <p:sp>
        <p:nvSpPr>
          <p:cNvPr id="15" name="Shape 13"/>
          <p:cNvSpPr/>
          <p:nvPr/>
        </p:nvSpPr>
        <p:spPr>
          <a:xfrm>
            <a:off x="3611880" y="2578608"/>
            <a:ext cx="384048" cy="384048"/>
          </a:xfrm>
          <a:prstGeom prst="ellipse">
            <a:avLst/>
          </a:prstGeom>
          <a:solidFill>
            <a:srgbClr val="E0A33E"/>
          </a:solidFill>
          <a:ln/>
        </p:spPr>
        <p:txBody>
          <a:bodyPr/>
          <a:lstStyle/>
          <a:p>
            <a:endParaRPr lang="en-US"/>
          </a:p>
        </p:txBody>
      </p:sp>
      <p:sp>
        <p:nvSpPr>
          <p:cNvPr id="16" name="Text 14"/>
          <p:cNvSpPr/>
          <p:nvPr/>
        </p:nvSpPr>
        <p:spPr>
          <a:xfrm>
            <a:off x="3611880" y="2578608"/>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7" name="Text 15"/>
          <p:cNvSpPr/>
          <p:nvPr/>
        </p:nvSpPr>
        <p:spPr>
          <a:xfrm>
            <a:off x="4142232" y="2532888"/>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Early Warning Signs   </a:t>
            </a:r>
            <a:r>
              <a:rPr lang="en-US" sz="1250" dirty="0">
                <a:solidFill>
                  <a:srgbClr val="7A6450"/>
                </a:solidFill>
                <a:latin typeface="Calibri" pitchFamily="34" charset="0"/>
                <a:ea typeface="Calibri" pitchFamily="34" charset="-122"/>
                <a:cs typeface="Calibri" pitchFamily="34" charset="-120"/>
              </a:rPr>
              <a:t>Catch small signs early.</a:t>
            </a:r>
            <a:endParaRPr lang="en-US" sz="1400" dirty="0"/>
          </a:p>
        </p:txBody>
      </p:sp>
      <p:sp>
        <p:nvSpPr>
          <p:cNvPr id="18" name="Shape 16"/>
          <p:cNvSpPr/>
          <p:nvPr/>
        </p:nvSpPr>
        <p:spPr>
          <a:xfrm>
            <a:off x="3611880" y="3067812"/>
            <a:ext cx="384048" cy="384048"/>
          </a:xfrm>
          <a:prstGeom prst="ellipse">
            <a:avLst/>
          </a:prstGeom>
          <a:solidFill>
            <a:srgbClr val="E0A33E"/>
          </a:solidFill>
          <a:ln/>
        </p:spPr>
        <p:txBody>
          <a:bodyPr/>
          <a:lstStyle/>
          <a:p>
            <a:endParaRPr lang="en-US"/>
          </a:p>
        </p:txBody>
      </p:sp>
      <p:sp>
        <p:nvSpPr>
          <p:cNvPr id="19" name="Text 17"/>
          <p:cNvSpPr/>
          <p:nvPr/>
        </p:nvSpPr>
        <p:spPr>
          <a:xfrm>
            <a:off x="3611880" y="3067812"/>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4</a:t>
            </a:r>
            <a:endParaRPr lang="en-US" sz="1600" dirty="0"/>
          </a:p>
        </p:txBody>
      </p:sp>
      <p:sp>
        <p:nvSpPr>
          <p:cNvPr id="20" name="Text 18"/>
          <p:cNvSpPr/>
          <p:nvPr/>
        </p:nvSpPr>
        <p:spPr>
          <a:xfrm>
            <a:off x="4142232" y="3022092"/>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When Things Break Down   </a:t>
            </a:r>
            <a:r>
              <a:rPr lang="en-US" sz="1250" dirty="0">
                <a:solidFill>
                  <a:srgbClr val="7A6450"/>
                </a:solidFill>
                <a:latin typeface="Calibri" pitchFamily="34" charset="0"/>
                <a:ea typeface="Calibri" pitchFamily="34" charset="-122"/>
                <a:cs typeface="Calibri" pitchFamily="34" charset="-120"/>
              </a:rPr>
              <a:t>Steps for the harder days.</a:t>
            </a:r>
            <a:endParaRPr lang="en-US" sz="1400" dirty="0"/>
          </a:p>
        </p:txBody>
      </p:sp>
      <p:sp>
        <p:nvSpPr>
          <p:cNvPr id="21" name="Shape 19"/>
          <p:cNvSpPr/>
          <p:nvPr/>
        </p:nvSpPr>
        <p:spPr>
          <a:xfrm>
            <a:off x="3611880" y="3557016"/>
            <a:ext cx="384048" cy="384048"/>
          </a:xfrm>
          <a:prstGeom prst="ellipse">
            <a:avLst/>
          </a:prstGeom>
          <a:solidFill>
            <a:srgbClr val="E0A33E"/>
          </a:solidFill>
          <a:ln/>
        </p:spPr>
        <p:txBody>
          <a:bodyPr/>
          <a:lstStyle/>
          <a:p>
            <a:endParaRPr lang="en-US"/>
          </a:p>
        </p:txBody>
      </p:sp>
      <p:sp>
        <p:nvSpPr>
          <p:cNvPr id="22" name="Text 20"/>
          <p:cNvSpPr/>
          <p:nvPr/>
        </p:nvSpPr>
        <p:spPr>
          <a:xfrm>
            <a:off x="3611880" y="3557016"/>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5</a:t>
            </a:r>
            <a:endParaRPr lang="en-US" sz="1600" dirty="0"/>
          </a:p>
        </p:txBody>
      </p:sp>
      <p:sp>
        <p:nvSpPr>
          <p:cNvPr id="23" name="Text 21"/>
          <p:cNvSpPr/>
          <p:nvPr/>
        </p:nvSpPr>
        <p:spPr>
          <a:xfrm>
            <a:off x="4142232" y="3511296"/>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Crisis Plan   </a:t>
            </a:r>
            <a:r>
              <a:rPr lang="en-US" sz="1250" dirty="0">
                <a:solidFill>
                  <a:srgbClr val="7A6450"/>
                </a:solidFill>
                <a:latin typeface="Calibri" pitchFamily="34" charset="0"/>
                <a:ea typeface="Calibri" pitchFamily="34" charset="-122"/>
                <a:cs typeface="Calibri" pitchFamily="34" charset="-120"/>
              </a:rPr>
              <a:t>Your wishes and people to call.</a:t>
            </a:r>
            <a:endParaRPr lang="en-US" sz="1400" dirty="0"/>
          </a:p>
        </p:txBody>
      </p:sp>
      <p:sp>
        <p:nvSpPr>
          <p:cNvPr id="24" name="Shape 22"/>
          <p:cNvSpPr/>
          <p:nvPr/>
        </p:nvSpPr>
        <p:spPr>
          <a:xfrm>
            <a:off x="3611880" y="4046220"/>
            <a:ext cx="384048" cy="384048"/>
          </a:xfrm>
          <a:prstGeom prst="ellipse">
            <a:avLst/>
          </a:prstGeom>
          <a:solidFill>
            <a:srgbClr val="E0A33E"/>
          </a:solidFill>
          <a:ln/>
        </p:spPr>
        <p:txBody>
          <a:bodyPr/>
          <a:lstStyle/>
          <a:p>
            <a:endParaRPr lang="en-US"/>
          </a:p>
        </p:txBody>
      </p:sp>
      <p:sp>
        <p:nvSpPr>
          <p:cNvPr id="25" name="Text 23"/>
          <p:cNvSpPr/>
          <p:nvPr/>
        </p:nvSpPr>
        <p:spPr>
          <a:xfrm>
            <a:off x="3611880" y="4046220"/>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6</a:t>
            </a:r>
            <a:endParaRPr lang="en-US" sz="1600" dirty="0"/>
          </a:p>
        </p:txBody>
      </p:sp>
      <p:sp>
        <p:nvSpPr>
          <p:cNvPr id="26" name="Text 24"/>
          <p:cNvSpPr/>
          <p:nvPr/>
        </p:nvSpPr>
        <p:spPr>
          <a:xfrm>
            <a:off x="4142232" y="4000500"/>
            <a:ext cx="4846320" cy="45720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Post-Crisis Plan   </a:t>
            </a:r>
            <a:r>
              <a:rPr lang="en-US" sz="1250" dirty="0">
                <a:solidFill>
                  <a:srgbClr val="7A6450"/>
                </a:solidFill>
                <a:latin typeface="Calibri" pitchFamily="34" charset="0"/>
                <a:ea typeface="Calibri" pitchFamily="34" charset="-122"/>
                <a:cs typeface="Calibri" pitchFamily="34" charset="-120"/>
              </a:rPr>
              <a:t>Easing back to your routine.</a:t>
            </a:r>
            <a:endParaRPr lang="en-US" sz="1400" dirty="0"/>
          </a:p>
        </p:txBody>
      </p:sp>
      <p:sp>
        <p:nvSpPr>
          <p:cNvPr id="27" name="Text 25"/>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28" name="Text 26"/>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YOUR TOOLBOX</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Simple things that help</a:t>
            </a:r>
            <a:endParaRPr lang="en-US" sz="3000" dirty="0"/>
          </a:p>
        </p:txBody>
      </p:sp>
      <p:sp>
        <p:nvSpPr>
          <p:cNvPr id="6" name="Text 4"/>
          <p:cNvSpPr/>
          <p:nvPr/>
        </p:nvSpPr>
        <p:spPr>
          <a:xfrm>
            <a:off x="548640" y="1517904"/>
            <a:ext cx="7955280" cy="365760"/>
          </a:xfrm>
          <a:prstGeom prst="rect">
            <a:avLst/>
          </a:prstGeom>
          <a:noFill/>
          <a:ln/>
        </p:spPr>
        <p:txBody>
          <a:bodyPr wrap="square" lIns="0" tIns="0" rIns="0" bIns="0" rtlCol="0" anchor="ctr"/>
          <a:lstStyle/>
          <a:p>
            <a:pPr marL="0" indent="0">
              <a:buNone/>
            </a:pPr>
            <a:r>
              <a:rPr lang="en-US" sz="1400" dirty="0">
                <a:solidFill>
                  <a:srgbClr val="7A6450"/>
                </a:solidFill>
                <a:latin typeface="Calibri" pitchFamily="34" charset="0"/>
                <a:ea typeface="Calibri" pitchFamily="34" charset="-122"/>
                <a:cs typeface="Calibri" pitchFamily="34" charset="-120"/>
              </a:rPr>
              <a:t>Wellness tools are usually free, easy, and yours to choose. A few favorites:</a:t>
            </a:r>
            <a:endParaRPr lang="en-US" sz="1400" dirty="0"/>
          </a:p>
        </p:txBody>
      </p:sp>
      <p:sp>
        <p:nvSpPr>
          <p:cNvPr id="7" name="Shape 5"/>
          <p:cNvSpPr/>
          <p:nvPr/>
        </p:nvSpPr>
        <p:spPr>
          <a:xfrm>
            <a:off x="548640" y="1965960"/>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8" name="Shape 6"/>
          <p:cNvSpPr/>
          <p:nvPr/>
        </p:nvSpPr>
        <p:spPr>
          <a:xfrm>
            <a:off x="749808" y="2185416"/>
            <a:ext cx="310896" cy="310896"/>
          </a:xfrm>
          <a:prstGeom prst="ellipse">
            <a:avLst/>
          </a:prstGeom>
          <a:solidFill>
            <a:srgbClr val="BC5B3C"/>
          </a:solidFill>
          <a:ln/>
        </p:spPr>
        <p:txBody>
          <a:bodyPr/>
          <a:lstStyle/>
          <a:p>
            <a:endParaRPr lang="en-US"/>
          </a:p>
        </p:txBody>
      </p:sp>
      <p:sp>
        <p:nvSpPr>
          <p:cNvPr id="9" name="Text 7"/>
          <p:cNvSpPr/>
          <p:nvPr/>
        </p:nvSpPr>
        <p:spPr>
          <a:xfrm>
            <a:off x="731520" y="2569464"/>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Talk to someone you trust</a:t>
            </a:r>
            <a:endParaRPr lang="en-US" sz="1250" dirty="0"/>
          </a:p>
        </p:txBody>
      </p:sp>
      <p:sp>
        <p:nvSpPr>
          <p:cNvPr id="10" name="Shape 8"/>
          <p:cNvSpPr/>
          <p:nvPr/>
        </p:nvSpPr>
        <p:spPr>
          <a:xfrm>
            <a:off x="2660904" y="1965960"/>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1" name="Shape 9"/>
          <p:cNvSpPr/>
          <p:nvPr/>
        </p:nvSpPr>
        <p:spPr>
          <a:xfrm>
            <a:off x="2862072" y="2185416"/>
            <a:ext cx="310896" cy="310896"/>
          </a:xfrm>
          <a:prstGeom prst="ellipse">
            <a:avLst/>
          </a:prstGeom>
          <a:solidFill>
            <a:srgbClr val="C6862A"/>
          </a:solidFill>
          <a:ln/>
        </p:spPr>
        <p:txBody>
          <a:bodyPr/>
          <a:lstStyle/>
          <a:p>
            <a:endParaRPr lang="en-US"/>
          </a:p>
        </p:txBody>
      </p:sp>
      <p:sp>
        <p:nvSpPr>
          <p:cNvPr id="12" name="Text 10"/>
          <p:cNvSpPr/>
          <p:nvPr/>
        </p:nvSpPr>
        <p:spPr>
          <a:xfrm>
            <a:off x="2843784" y="2569464"/>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Take a walk or move your body</a:t>
            </a:r>
            <a:endParaRPr lang="en-US" sz="1250" dirty="0"/>
          </a:p>
        </p:txBody>
      </p:sp>
      <p:sp>
        <p:nvSpPr>
          <p:cNvPr id="13" name="Shape 11"/>
          <p:cNvSpPr/>
          <p:nvPr/>
        </p:nvSpPr>
        <p:spPr>
          <a:xfrm>
            <a:off x="4773168" y="1965960"/>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4" name="Shape 12"/>
          <p:cNvSpPr/>
          <p:nvPr/>
        </p:nvSpPr>
        <p:spPr>
          <a:xfrm>
            <a:off x="4974336" y="2185416"/>
            <a:ext cx="310896" cy="310896"/>
          </a:xfrm>
          <a:prstGeom prst="ellipse">
            <a:avLst/>
          </a:prstGeom>
          <a:solidFill>
            <a:srgbClr val="5F6E45"/>
          </a:solidFill>
          <a:ln/>
        </p:spPr>
        <p:txBody>
          <a:bodyPr/>
          <a:lstStyle/>
          <a:p>
            <a:endParaRPr lang="en-US"/>
          </a:p>
        </p:txBody>
      </p:sp>
      <p:sp>
        <p:nvSpPr>
          <p:cNvPr id="15" name="Text 13"/>
          <p:cNvSpPr/>
          <p:nvPr/>
        </p:nvSpPr>
        <p:spPr>
          <a:xfrm>
            <a:off x="4956048" y="2569464"/>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Get a good night's sleep</a:t>
            </a:r>
            <a:endParaRPr lang="en-US" sz="1250" dirty="0"/>
          </a:p>
        </p:txBody>
      </p:sp>
      <p:sp>
        <p:nvSpPr>
          <p:cNvPr id="16" name="Shape 14"/>
          <p:cNvSpPr/>
          <p:nvPr/>
        </p:nvSpPr>
        <p:spPr>
          <a:xfrm>
            <a:off x="6885432" y="1965960"/>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7" name="Shape 15"/>
          <p:cNvSpPr/>
          <p:nvPr/>
        </p:nvSpPr>
        <p:spPr>
          <a:xfrm>
            <a:off x="7086600" y="2185416"/>
            <a:ext cx="310896" cy="310896"/>
          </a:xfrm>
          <a:prstGeom prst="ellipse">
            <a:avLst/>
          </a:prstGeom>
          <a:solidFill>
            <a:srgbClr val="9A4528"/>
          </a:solidFill>
          <a:ln/>
        </p:spPr>
        <p:txBody>
          <a:bodyPr/>
          <a:lstStyle/>
          <a:p>
            <a:endParaRPr lang="en-US"/>
          </a:p>
        </p:txBody>
      </p:sp>
      <p:sp>
        <p:nvSpPr>
          <p:cNvPr id="18" name="Text 16"/>
          <p:cNvSpPr/>
          <p:nvPr/>
        </p:nvSpPr>
        <p:spPr>
          <a:xfrm>
            <a:off x="7068312" y="2569464"/>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Write things down</a:t>
            </a:r>
            <a:endParaRPr lang="en-US" sz="1250" dirty="0"/>
          </a:p>
        </p:txBody>
      </p:sp>
      <p:sp>
        <p:nvSpPr>
          <p:cNvPr id="19" name="Shape 17"/>
          <p:cNvSpPr/>
          <p:nvPr/>
        </p:nvSpPr>
        <p:spPr>
          <a:xfrm>
            <a:off x="548640" y="3227832"/>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0" name="Shape 18"/>
          <p:cNvSpPr/>
          <p:nvPr/>
        </p:nvSpPr>
        <p:spPr>
          <a:xfrm>
            <a:off x="749808" y="3447288"/>
            <a:ext cx="310896" cy="310896"/>
          </a:xfrm>
          <a:prstGeom prst="ellipse">
            <a:avLst/>
          </a:prstGeom>
          <a:solidFill>
            <a:srgbClr val="BC5B3C"/>
          </a:solidFill>
          <a:ln/>
        </p:spPr>
        <p:txBody>
          <a:bodyPr/>
          <a:lstStyle/>
          <a:p>
            <a:endParaRPr lang="en-US"/>
          </a:p>
        </p:txBody>
      </p:sp>
      <p:sp>
        <p:nvSpPr>
          <p:cNvPr id="21" name="Text 19"/>
          <p:cNvSpPr/>
          <p:nvPr/>
        </p:nvSpPr>
        <p:spPr>
          <a:xfrm>
            <a:off x="731520" y="3831336"/>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Listen to music</a:t>
            </a:r>
            <a:endParaRPr lang="en-US" sz="1250" dirty="0"/>
          </a:p>
        </p:txBody>
      </p:sp>
      <p:sp>
        <p:nvSpPr>
          <p:cNvPr id="22" name="Shape 20"/>
          <p:cNvSpPr/>
          <p:nvPr/>
        </p:nvSpPr>
        <p:spPr>
          <a:xfrm>
            <a:off x="2660904" y="3227832"/>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3" name="Shape 21"/>
          <p:cNvSpPr/>
          <p:nvPr/>
        </p:nvSpPr>
        <p:spPr>
          <a:xfrm>
            <a:off x="2862072" y="3447288"/>
            <a:ext cx="310896" cy="310896"/>
          </a:xfrm>
          <a:prstGeom prst="ellipse">
            <a:avLst/>
          </a:prstGeom>
          <a:solidFill>
            <a:srgbClr val="C6862A"/>
          </a:solidFill>
          <a:ln/>
        </p:spPr>
        <p:txBody>
          <a:bodyPr/>
          <a:lstStyle/>
          <a:p>
            <a:endParaRPr lang="en-US"/>
          </a:p>
        </p:txBody>
      </p:sp>
      <p:sp>
        <p:nvSpPr>
          <p:cNvPr id="24" name="Text 22"/>
          <p:cNvSpPr/>
          <p:nvPr/>
        </p:nvSpPr>
        <p:spPr>
          <a:xfrm>
            <a:off x="2843784" y="3831336"/>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Breathe slowly and relax</a:t>
            </a:r>
            <a:endParaRPr lang="en-US" sz="1250" dirty="0"/>
          </a:p>
        </p:txBody>
      </p:sp>
      <p:sp>
        <p:nvSpPr>
          <p:cNvPr id="25" name="Shape 23"/>
          <p:cNvSpPr/>
          <p:nvPr/>
        </p:nvSpPr>
        <p:spPr>
          <a:xfrm>
            <a:off x="4773168" y="3227832"/>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6" name="Shape 24"/>
          <p:cNvSpPr/>
          <p:nvPr/>
        </p:nvSpPr>
        <p:spPr>
          <a:xfrm>
            <a:off x="4974336" y="3447288"/>
            <a:ext cx="310896" cy="310896"/>
          </a:xfrm>
          <a:prstGeom prst="ellipse">
            <a:avLst/>
          </a:prstGeom>
          <a:solidFill>
            <a:srgbClr val="5F6E45"/>
          </a:solidFill>
          <a:ln/>
        </p:spPr>
        <p:txBody>
          <a:bodyPr/>
          <a:lstStyle/>
          <a:p>
            <a:endParaRPr lang="en-US"/>
          </a:p>
        </p:txBody>
      </p:sp>
      <p:sp>
        <p:nvSpPr>
          <p:cNvPr id="27" name="Text 25"/>
          <p:cNvSpPr/>
          <p:nvPr/>
        </p:nvSpPr>
        <p:spPr>
          <a:xfrm>
            <a:off x="4956048" y="3831336"/>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Eat something good</a:t>
            </a:r>
            <a:endParaRPr lang="en-US" sz="1250" dirty="0"/>
          </a:p>
        </p:txBody>
      </p:sp>
      <p:sp>
        <p:nvSpPr>
          <p:cNvPr id="28" name="Shape 26"/>
          <p:cNvSpPr/>
          <p:nvPr/>
        </p:nvSpPr>
        <p:spPr>
          <a:xfrm>
            <a:off x="6885432" y="3227832"/>
            <a:ext cx="1947672" cy="1078992"/>
          </a:xfrm>
          <a:prstGeom prst="roundRect">
            <a:avLst>
              <a:gd name="adj" fmla="val 6780"/>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29" name="Shape 27"/>
          <p:cNvSpPr/>
          <p:nvPr/>
        </p:nvSpPr>
        <p:spPr>
          <a:xfrm>
            <a:off x="7086600" y="3447288"/>
            <a:ext cx="310896" cy="310896"/>
          </a:xfrm>
          <a:prstGeom prst="ellipse">
            <a:avLst/>
          </a:prstGeom>
          <a:solidFill>
            <a:srgbClr val="9A4528"/>
          </a:solidFill>
          <a:ln/>
        </p:spPr>
        <p:txBody>
          <a:bodyPr/>
          <a:lstStyle/>
          <a:p>
            <a:endParaRPr lang="en-US"/>
          </a:p>
        </p:txBody>
      </p:sp>
      <p:sp>
        <p:nvSpPr>
          <p:cNvPr id="30" name="Text 28"/>
          <p:cNvSpPr/>
          <p:nvPr/>
        </p:nvSpPr>
        <p:spPr>
          <a:xfrm>
            <a:off x="7068312" y="3831336"/>
            <a:ext cx="1581912" cy="384048"/>
          </a:xfrm>
          <a:prstGeom prst="rect">
            <a:avLst/>
          </a:prstGeom>
          <a:noFill/>
          <a:ln/>
        </p:spPr>
        <p:txBody>
          <a:bodyPr wrap="square" lIns="0" tIns="0" rIns="0" bIns="0" rtlCol="0" anchor="t"/>
          <a:lstStyle/>
          <a:p>
            <a:pPr marL="0" indent="0">
              <a:buNone/>
            </a:pPr>
            <a:r>
              <a:rPr lang="en-US" sz="1250" b="1" dirty="0">
                <a:solidFill>
                  <a:srgbClr val="3A2A1E"/>
                </a:solidFill>
                <a:latin typeface="Calibri" pitchFamily="34" charset="0"/>
                <a:ea typeface="Calibri" pitchFamily="34" charset="-122"/>
                <a:cs typeface="Calibri" pitchFamily="34" charset="-120"/>
              </a:rPr>
              <a:t>Step into the sunlight</a:t>
            </a:r>
            <a:endParaRPr lang="en-US" sz="1250" dirty="0"/>
          </a:p>
        </p:txBody>
      </p:sp>
      <p:sp>
        <p:nvSpPr>
          <p:cNvPr id="31" name="Text 29"/>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32" name="Text 30"/>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WHAT'S IN IT FOR YOU</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What WRAP can do for you</a:t>
            </a:r>
            <a:endParaRPr lang="en-US" sz="3000" dirty="0"/>
          </a:p>
        </p:txBody>
      </p:sp>
      <p:sp>
        <p:nvSpPr>
          <p:cNvPr id="6" name="Shape 4"/>
          <p:cNvSpPr/>
          <p:nvPr/>
        </p:nvSpPr>
        <p:spPr>
          <a:xfrm>
            <a:off x="548640" y="1783080"/>
            <a:ext cx="1947672" cy="2286000"/>
          </a:xfrm>
          <a:prstGeom prst="roundRect">
            <a:avLst>
              <a:gd name="adj" fmla="val 3756"/>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7" name="Shape 5"/>
          <p:cNvSpPr/>
          <p:nvPr/>
        </p:nvSpPr>
        <p:spPr>
          <a:xfrm>
            <a:off x="548640" y="1783080"/>
            <a:ext cx="1947672" cy="146304"/>
          </a:xfrm>
          <a:prstGeom prst="rect">
            <a:avLst/>
          </a:prstGeom>
          <a:solidFill>
            <a:srgbClr val="BC5B3C"/>
          </a:solidFill>
          <a:ln/>
        </p:spPr>
        <p:txBody>
          <a:bodyPr/>
          <a:lstStyle/>
          <a:p>
            <a:endParaRPr lang="en-US"/>
          </a:p>
        </p:txBody>
      </p:sp>
      <p:sp>
        <p:nvSpPr>
          <p:cNvPr id="8" name="Text 6"/>
          <p:cNvSpPr/>
          <p:nvPr/>
        </p:nvSpPr>
        <p:spPr>
          <a:xfrm>
            <a:off x="713232" y="2194560"/>
            <a:ext cx="1618488" cy="731520"/>
          </a:xfrm>
          <a:prstGeom prst="rect">
            <a:avLst/>
          </a:prstGeom>
          <a:noFill/>
          <a:ln/>
        </p:spPr>
        <p:txBody>
          <a:bodyPr wrap="square" lIns="0" tIns="0" rIns="0" bIns="0" rtlCol="0" anchor="b"/>
          <a:lstStyle/>
          <a:p>
            <a:pPr marL="0" indent="0" algn="ctr">
              <a:buNone/>
            </a:pPr>
            <a:r>
              <a:rPr lang="en-US" sz="1800" b="1" dirty="0">
                <a:solidFill>
                  <a:srgbClr val="3A2A1E"/>
                </a:solidFill>
                <a:latin typeface="Georgia" pitchFamily="34" charset="0"/>
                <a:ea typeface="Georgia" pitchFamily="34" charset="-122"/>
                <a:cs typeface="Georgia" pitchFamily="34" charset="-120"/>
              </a:rPr>
              <a:t>More hope</a:t>
            </a:r>
            <a:endParaRPr lang="en-US" sz="1800" dirty="0"/>
          </a:p>
        </p:txBody>
      </p:sp>
      <p:sp>
        <p:nvSpPr>
          <p:cNvPr id="9" name="Text 7"/>
          <p:cNvSpPr/>
          <p:nvPr/>
        </p:nvSpPr>
        <p:spPr>
          <a:xfrm>
            <a:off x="749808" y="2990088"/>
            <a:ext cx="1545336" cy="914400"/>
          </a:xfrm>
          <a:prstGeom prst="rect">
            <a:avLst/>
          </a:prstGeom>
          <a:noFill/>
          <a:ln/>
        </p:spPr>
        <p:txBody>
          <a:bodyPr wrap="square" lIns="0" tIns="0" rIns="0" bIns="0" rtlCol="0" anchor="t"/>
          <a:lstStyle/>
          <a:p>
            <a:pPr marL="0" indent="0" algn="ctr">
              <a:buNone/>
            </a:pPr>
            <a:r>
              <a:rPr lang="en-US" sz="1250" dirty="0">
                <a:solidFill>
                  <a:srgbClr val="7A6450"/>
                </a:solidFill>
                <a:latin typeface="Calibri" pitchFamily="34" charset="0"/>
                <a:ea typeface="Calibri" pitchFamily="34" charset="-122"/>
                <a:cs typeface="Calibri" pitchFamily="34" charset="-120"/>
              </a:rPr>
              <a:t>Believe a better day is coming, and work toward it.</a:t>
            </a:r>
            <a:endParaRPr lang="en-US" sz="1250" dirty="0"/>
          </a:p>
        </p:txBody>
      </p:sp>
      <p:sp>
        <p:nvSpPr>
          <p:cNvPr id="10" name="Shape 8"/>
          <p:cNvSpPr/>
          <p:nvPr/>
        </p:nvSpPr>
        <p:spPr>
          <a:xfrm>
            <a:off x="2660904" y="1783080"/>
            <a:ext cx="1947672" cy="2286000"/>
          </a:xfrm>
          <a:prstGeom prst="roundRect">
            <a:avLst>
              <a:gd name="adj" fmla="val 3756"/>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1" name="Shape 9"/>
          <p:cNvSpPr/>
          <p:nvPr/>
        </p:nvSpPr>
        <p:spPr>
          <a:xfrm>
            <a:off x="2660904" y="1783080"/>
            <a:ext cx="1947672" cy="146304"/>
          </a:xfrm>
          <a:prstGeom prst="rect">
            <a:avLst/>
          </a:prstGeom>
          <a:solidFill>
            <a:srgbClr val="C6862A"/>
          </a:solidFill>
          <a:ln/>
        </p:spPr>
        <p:txBody>
          <a:bodyPr/>
          <a:lstStyle/>
          <a:p>
            <a:endParaRPr lang="en-US"/>
          </a:p>
        </p:txBody>
      </p:sp>
      <p:sp>
        <p:nvSpPr>
          <p:cNvPr id="12" name="Text 10"/>
          <p:cNvSpPr/>
          <p:nvPr/>
        </p:nvSpPr>
        <p:spPr>
          <a:xfrm>
            <a:off x="2825496" y="2194560"/>
            <a:ext cx="1618488" cy="731520"/>
          </a:xfrm>
          <a:prstGeom prst="rect">
            <a:avLst/>
          </a:prstGeom>
          <a:noFill/>
          <a:ln/>
        </p:spPr>
        <p:txBody>
          <a:bodyPr wrap="square" lIns="0" tIns="0" rIns="0" bIns="0" rtlCol="0" anchor="b"/>
          <a:lstStyle/>
          <a:p>
            <a:pPr marL="0" indent="0" algn="ctr">
              <a:buNone/>
            </a:pPr>
            <a:r>
              <a:rPr lang="en-US" sz="1800" b="1" dirty="0">
                <a:solidFill>
                  <a:srgbClr val="3A2A1E"/>
                </a:solidFill>
                <a:latin typeface="Georgia" pitchFamily="34" charset="0"/>
                <a:ea typeface="Georgia" pitchFamily="34" charset="-122"/>
                <a:cs typeface="Georgia" pitchFamily="34" charset="-120"/>
              </a:rPr>
              <a:t>More control</a:t>
            </a:r>
            <a:endParaRPr lang="en-US" sz="1800" dirty="0"/>
          </a:p>
        </p:txBody>
      </p:sp>
      <p:sp>
        <p:nvSpPr>
          <p:cNvPr id="13" name="Text 11"/>
          <p:cNvSpPr/>
          <p:nvPr/>
        </p:nvSpPr>
        <p:spPr>
          <a:xfrm>
            <a:off x="2862072" y="2990088"/>
            <a:ext cx="1545336" cy="914400"/>
          </a:xfrm>
          <a:prstGeom prst="rect">
            <a:avLst/>
          </a:prstGeom>
          <a:noFill/>
          <a:ln/>
        </p:spPr>
        <p:txBody>
          <a:bodyPr wrap="square" lIns="0" tIns="0" rIns="0" bIns="0" rtlCol="0" anchor="t"/>
          <a:lstStyle/>
          <a:p>
            <a:pPr marL="0" indent="0" algn="ctr">
              <a:buNone/>
            </a:pPr>
            <a:r>
              <a:rPr lang="en-US" sz="1250" dirty="0">
                <a:solidFill>
                  <a:srgbClr val="7A6450"/>
                </a:solidFill>
                <a:latin typeface="Calibri" pitchFamily="34" charset="0"/>
                <a:ea typeface="Calibri" pitchFamily="34" charset="-122"/>
                <a:cs typeface="Calibri" pitchFamily="34" charset="-120"/>
              </a:rPr>
              <a:t>Have tools ready for good days and hard ones.</a:t>
            </a:r>
            <a:endParaRPr lang="en-US" sz="1250" dirty="0"/>
          </a:p>
        </p:txBody>
      </p:sp>
      <p:sp>
        <p:nvSpPr>
          <p:cNvPr id="14" name="Shape 12"/>
          <p:cNvSpPr/>
          <p:nvPr/>
        </p:nvSpPr>
        <p:spPr>
          <a:xfrm>
            <a:off x="4773168" y="1783080"/>
            <a:ext cx="1947672" cy="2286000"/>
          </a:xfrm>
          <a:prstGeom prst="roundRect">
            <a:avLst>
              <a:gd name="adj" fmla="val 3756"/>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5" name="Shape 13"/>
          <p:cNvSpPr/>
          <p:nvPr/>
        </p:nvSpPr>
        <p:spPr>
          <a:xfrm>
            <a:off x="4773168" y="1783080"/>
            <a:ext cx="1947672" cy="146304"/>
          </a:xfrm>
          <a:prstGeom prst="rect">
            <a:avLst/>
          </a:prstGeom>
          <a:solidFill>
            <a:srgbClr val="5F6E45"/>
          </a:solidFill>
          <a:ln/>
        </p:spPr>
        <p:txBody>
          <a:bodyPr/>
          <a:lstStyle/>
          <a:p>
            <a:endParaRPr lang="en-US"/>
          </a:p>
        </p:txBody>
      </p:sp>
      <p:sp>
        <p:nvSpPr>
          <p:cNvPr id="16" name="Text 14"/>
          <p:cNvSpPr/>
          <p:nvPr/>
        </p:nvSpPr>
        <p:spPr>
          <a:xfrm>
            <a:off x="4937760" y="2194560"/>
            <a:ext cx="1618488" cy="731520"/>
          </a:xfrm>
          <a:prstGeom prst="rect">
            <a:avLst/>
          </a:prstGeom>
          <a:noFill/>
          <a:ln/>
        </p:spPr>
        <p:txBody>
          <a:bodyPr wrap="square" lIns="0" tIns="0" rIns="0" bIns="0" rtlCol="0" anchor="b"/>
          <a:lstStyle/>
          <a:p>
            <a:pPr marL="0" indent="0" algn="ctr">
              <a:buNone/>
            </a:pPr>
            <a:r>
              <a:rPr lang="en-US" sz="1800" b="1" dirty="0">
                <a:solidFill>
                  <a:srgbClr val="3A2A1E"/>
                </a:solidFill>
                <a:latin typeface="Georgia" pitchFamily="34" charset="0"/>
                <a:ea typeface="Georgia" pitchFamily="34" charset="-122"/>
                <a:cs typeface="Georgia" pitchFamily="34" charset="-120"/>
              </a:rPr>
              <a:t>Feel like yourself</a:t>
            </a:r>
            <a:endParaRPr lang="en-US" sz="1800" dirty="0"/>
          </a:p>
        </p:txBody>
      </p:sp>
      <p:sp>
        <p:nvSpPr>
          <p:cNvPr id="17" name="Text 15"/>
          <p:cNvSpPr/>
          <p:nvPr/>
        </p:nvSpPr>
        <p:spPr>
          <a:xfrm>
            <a:off x="4974336" y="2990088"/>
            <a:ext cx="1545336" cy="914400"/>
          </a:xfrm>
          <a:prstGeom prst="rect">
            <a:avLst/>
          </a:prstGeom>
          <a:noFill/>
          <a:ln/>
        </p:spPr>
        <p:txBody>
          <a:bodyPr wrap="square" lIns="0" tIns="0" rIns="0" bIns="0" rtlCol="0" anchor="t"/>
          <a:lstStyle/>
          <a:p>
            <a:pPr marL="0" indent="0" algn="ctr">
              <a:buNone/>
            </a:pPr>
            <a:r>
              <a:rPr lang="en-US" sz="1250" dirty="0">
                <a:solidFill>
                  <a:srgbClr val="7A6450"/>
                </a:solidFill>
                <a:latin typeface="Calibri" pitchFamily="34" charset="0"/>
                <a:ea typeface="Calibri" pitchFamily="34" charset="-122"/>
                <a:cs typeface="Calibri" pitchFamily="34" charset="-120"/>
              </a:rPr>
              <a:t>Reconnect with what matters most to you.</a:t>
            </a:r>
            <a:endParaRPr lang="en-US" sz="1250" dirty="0"/>
          </a:p>
        </p:txBody>
      </p:sp>
      <p:sp>
        <p:nvSpPr>
          <p:cNvPr id="18" name="Shape 16"/>
          <p:cNvSpPr/>
          <p:nvPr/>
        </p:nvSpPr>
        <p:spPr>
          <a:xfrm>
            <a:off x="6885432" y="1783080"/>
            <a:ext cx="1947672" cy="2286000"/>
          </a:xfrm>
          <a:prstGeom prst="roundRect">
            <a:avLst>
              <a:gd name="adj" fmla="val 3756"/>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9" name="Shape 17"/>
          <p:cNvSpPr/>
          <p:nvPr/>
        </p:nvSpPr>
        <p:spPr>
          <a:xfrm>
            <a:off x="6885432" y="1783080"/>
            <a:ext cx="1947672" cy="146304"/>
          </a:xfrm>
          <a:prstGeom prst="rect">
            <a:avLst/>
          </a:prstGeom>
          <a:solidFill>
            <a:srgbClr val="9A4528"/>
          </a:solidFill>
          <a:ln/>
        </p:spPr>
        <p:txBody>
          <a:bodyPr/>
          <a:lstStyle/>
          <a:p>
            <a:endParaRPr lang="en-US"/>
          </a:p>
        </p:txBody>
      </p:sp>
      <p:sp>
        <p:nvSpPr>
          <p:cNvPr id="20" name="Text 18"/>
          <p:cNvSpPr/>
          <p:nvPr/>
        </p:nvSpPr>
        <p:spPr>
          <a:xfrm>
            <a:off x="7050024" y="2194560"/>
            <a:ext cx="1618488" cy="731520"/>
          </a:xfrm>
          <a:prstGeom prst="rect">
            <a:avLst/>
          </a:prstGeom>
          <a:noFill/>
          <a:ln/>
        </p:spPr>
        <p:txBody>
          <a:bodyPr wrap="square" lIns="0" tIns="0" rIns="0" bIns="0" rtlCol="0" anchor="b"/>
          <a:lstStyle/>
          <a:p>
            <a:pPr marL="0" indent="0" algn="ctr">
              <a:buNone/>
            </a:pPr>
            <a:r>
              <a:rPr lang="en-US" sz="1800" b="1" dirty="0">
                <a:solidFill>
                  <a:srgbClr val="3A2A1E"/>
                </a:solidFill>
                <a:latin typeface="Georgia" pitchFamily="34" charset="0"/>
                <a:ea typeface="Georgia" pitchFamily="34" charset="-122"/>
                <a:cs typeface="Georgia" pitchFamily="34" charset="-120"/>
              </a:rPr>
              <a:t>Know what to do</a:t>
            </a:r>
            <a:endParaRPr lang="en-US" sz="1800" dirty="0"/>
          </a:p>
        </p:txBody>
      </p:sp>
      <p:sp>
        <p:nvSpPr>
          <p:cNvPr id="21" name="Text 19"/>
          <p:cNvSpPr/>
          <p:nvPr/>
        </p:nvSpPr>
        <p:spPr>
          <a:xfrm>
            <a:off x="7086600" y="2990088"/>
            <a:ext cx="1545336" cy="914400"/>
          </a:xfrm>
          <a:prstGeom prst="rect">
            <a:avLst/>
          </a:prstGeom>
          <a:noFill/>
          <a:ln/>
        </p:spPr>
        <p:txBody>
          <a:bodyPr wrap="square" lIns="0" tIns="0" rIns="0" bIns="0" rtlCol="0" anchor="t"/>
          <a:lstStyle/>
          <a:p>
            <a:pPr marL="0" indent="0" algn="ctr">
              <a:buNone/>
            </a:pPr>
            <a:r>
              <a:rPr lang="en-US" sz="1250" dirty="0">
                <a:solidFill>
                  <a:srgbClr val="7A6450"/>
                </a:solidFill>
                <a:latin typeface="Calibri" pitchFamily="34" charset="0"/>
                <a:ea typeface="Calibri" pitchFamily="34" charset="-122"/>
                <a:cs typeface="Calibri" pitchFamily="34" charset="-120"/>
              </a:rPr>
              <a:t>Follow a clear plan when things get tough.</a:t>
            </a:r>
            <a:endParaRPr lang="en-US" sz="1250" dirty="0"/>
          </a:p>
        </p:txBody>
      </p:sp>
      <p:sp>
        <p:nvSpPr>
          <p:cNvPr id="22" name="Text 20"/>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23" name="Text 21"/>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EAD5"/>
        </a:solidFill>
        <a:effectLst/>
      </p:bgPr>
    </p:bg>
    <p:spTree>
      <p:nvGrpSpPr>
        <p:cNvPr id="1" name=""/>
        <p:cNvGrpSpPr/>
        <p:nvPr/>
      </p:nvGrpSpPr>
      <p:grpSpPr>
        <a:xfrm>
          <a:off x="0" y="0"/>
          <a:ext cx="0" cy="0"/>
          <a:chOff x="0" y="0"/>
          <a:chExt cx="0" cy="0"/>
        </a:xfrm>
      </p:grpSpPr>
      <p:sp>
        <p:nvSpPr>
          <p:cNvPr id="2" name="Shape 0"/>
          <p:cNvSpPr/>
          <p:nvPr/>
        </p:nvSpPr>
        <p:spPr>
          <a:xfrm>
            <a:off x="7882128" y="310896"/>
            <a:ext cx="914400" cy="914400"/>
          </a:xfrm>
          <a:prstGeom prst="ellipse">
            <a:avLst/>
          </a:prstGeom>
          <a:solidFill>
            <a:srgbClr val="E0A33E"/>
          </a:solidFill>
          <a:ln/>
        </p:spPr>
        <p:txBody>
          <a:bodyPr/>
          <a:lstStyle/>
          <a:p>
            <a:endParaRPr lang="en-US"/>
          </a:p>
        </p:txBody>
      </p:sp>
      <p:sp>
        <p:nvSpPr>
          <p:cNvPr id="3" name="Shape 1"/>
          <p:cNvSpPr/>
          <p:nvPr/>
        </p:nvSpPr>
        <p:spPr>
          <a:xfrm>
            <a:off x="8339328" y="54864"/>
            <a:ext cx="502920" cy="502920"/>
          </a:xfrm>
          <a:prstGeom prst="ellipse">
            <a:avLst/>
          </a:prstGeom>
          <a:solidFill>
            <a:srgbClr val="BC5B3C"/>
          </a:solidFill>
          <a:ln/>
        </p:spPr>
        <p:txBody>
          <a:bodyPr/>
          <a:lstStyle/>
          <a:p>
            <a:endParaRPr lang="en-US"/>
          </a:p>
        </p:txBody>
      </p:sp>
      <p:sp>
        <p:nvSpPr>
          <p:cNvPr id="4" name="Text 2"/>
          <p:cNvSpPr/>
          <p:nvPr/>
        </p:nvSpPr>
        <p:spPr>
          <a:xfrm>
            <a:off x="548640" y="384048"/>
            <a:ext cx="7315200" cy="274320"/>
          </a:xfrm>
          <a:prstGeom prst="rect">
            <a:avLst/>
          </a:prstGeom>
          <a:noFill/>
          <a:ln/>
        </p:spPr>
        <p:txBody>
          <a:bodyPr wrap="square" lIns="0" tIns="0" rIns="0" bIns="0" rtlCol="0" anchor="ctr"/>
          <a:lstStyle/>
          <a:p>
            <a:pPr marL="0" indent="0">
              <a:buNone/>
            </a:pPr>
            <a:r>
              <a:rPr lang="en-US" sz="1200" b="1" kern="0" spc="200" dirty="0">
                <a:solidFill>
                  <a:srgbClr val="BC5B3C"/>
                </a:solidFill>
                <a:latin typeface="Calibri" pitchFamily="34" charset="0"/>
                <a:ea typeface="Calibri" pitchFamily="34" charset="-122"/>
                <a:cs typeface="Calibri" pitchFamily="34" charset="-120"/>
              </a:rPr>
              <a:t>DOES IT WORK?</a:t>
            </a:r>
            <a:endParaRPr lang="en-US" sz="1200" dirty="0"/>
          </a:p>
        </p:txBody>
      </p:sp>
      <p:sp>
        <p:nvSpPr>
          <p:cNvPr id="5" name="Text 3"/>
          <p:cNvSpPr/>
          <p:nvPr/>
        </p:nvSpPr>
        <p:spPr>
          <a:xfrm>
            <a:off x="548640" y="658368"/>
            <a:ext cx="7589520" cy="777240"/>
          </a:xfrm>
          <a:prstGeom prst="rect">
            <a:avLst/>
          </a:prstGeom>
          <a:noFill/>
          <a:ln/>
        </p:spPr>
        <p:txBody>
          <a:bodyPr wrap="square" lIns="0" tIns="0" rIns="0" bIns="0" rtlCol="0" anchor="ctr"/>
          <a:lstStyle/>
          <a:p>
            <a:pPr marL="0" indent="0">
              <a:buNone/>
            </a:pPr>
            <a:r>
              <a:rPr lang="en-US" sz="3000" b="1" dirty="0">
                <a:solidFill>
                  <a:srgbClr val="3A2A1E"/>
                </a:solidFill>
                <a:latin typeface="Georgia" pitchFamily="34" charset="0"/>
                <a:ea typeface="Georgia" pitchFamily="34" charset="-122"/>
                <a:cs typeface="Georgia" pitchFamily="34" charset="-120"/>
              </a:rPr>
              <a:t>Backed by real research</a:t>
            </a:r>
            <a:endParaRPr lang="en-US" sz="3000" dirty="0"/>
          </a:p>
        </p:txBody>
      </p:sp>
      <p:sp>
        <p:nvSpPr>
          <p:cNvPr id="6" name="Shape 4"/>
          <p:cNvSpPr/>
          <p:nvPr/>
        </p:nvSpPr>
        <p:spPr>
          <a:xfrm>
            <a:off x="548640" y="1600200"/>
            <a:ext cx="3063240" cy="2926080"/>
          </a:xfrm>
          <a:prstGeom prst="roundRect">
            <a:avLst>
              <a:gd name="adj" fmla="val 3125"/>
            </a:avLst>
          </a:prstGeom>
          <a:solidFill>
            <a:srgbClr val="E0A33E"/>
          </a:solidFill>
          <a:ln/>
          <a:effectLst>
            <a:outerShdw blurRad="88900" dist="38100" dir="8100000" algn="bl" rotWithShape="0">
              <a:srgbClr val="000000">
                <a:alpha val="12000"/>
              </a:srgbClr>
            </a:outerShdw>
          </a:effectLst>
        </p:spPr>
        <p:txBody>
          <a:bodyPr/>
          <a:lstStyle/>
          <a:p>
            <a:endParaRPr lang="en-US"/>
          </a:p>
        </p:txBody>
      </p:sp>
      <p:sp>
        <p:nvSpPr>
          <p:cNvPr id="7" name="Text 5"/>
          <p:cNvSpPr/>
          <p:nvPr/>
        </p:nvSpPr>
        <p:spPr>
          <a:xfrm>
            <a:off x="777240" y="1874520"/>
            <a:ext cx="2651760" cy="457200"/>
          </a:xfrm>
          <a:prstGeom prst="rect">
            <a:avLst/>
          </a:prstGeom>
          <a:noFill/>
          <a:ln/>
        </p:spPr>
        <p:txBody>
          <a:bodyPr wrap="square" lIns="0" tIns="0" rIns="0" bIns="0" rtlCol="0" anchor="ctr"/>
          <a:lstStyle/>
          <a:p>
            <a:pPr marL="0" indent="0">
              <a:buNone/>
            </a:pPr>
            <a:r>
              <a:rPr lang="en-US" sz="2200" b="1" dirty="0">
                <a:solidFill>
                  <a:srgbClr val="3A2A1E"/>
                </a:solidFill>
                <a:latin typeface="Georgia" pitchFamily="34" charset="0"/>
                <a:ea typeface="Georgia" pitchFamily="34" charset="-122"/>
                <a:cs typeface="Georgia" pitchFamily="34" charset="-120"/>
              </a:rPr>
              <a:t>Evidence-based</a:t>
            </a:r>
            <a:endParaRPr lang="en-US" sz="2200" dirty="0"/>
          </a:p>
        </p:txBody>
      </p:sp>
      <p:sp>
        <p:nvSpPr>
          <p:cNvPr id="8" name="Text 6"/>
          <p:cNvSpPr/>
          <p:nvPr/>
        </p:nvSpPr>
        <p:spPr>
          <a:xfrm>
            <a:off x="777240" y="2377440"/>
            <a:ext cx="2651760" cy="914400"/>
          </a:xfrm>
          <a:prstGeom prst="rect">
            <a:avLst/>
          </a:prstGeom>
          <a:noFill/>
          <a:ln/>
        </p:spPr>
        <p:txBody>
          <a:bodyPr wrap="square" lIns="0" tIns="0" rIns="0" bIns="0" rtlCol="0" anchor="t"/>
          <a:lstStyle/>
          <a:p>
            <a:pPr marL="0" indent="0">
              <a:lnSpc>
                <a:spcPts val="1800"/>
              </a:lnSpc>
              <a:buNone/>
            </a:pPr>
            <a:r>
              <a:rPr lang="en-US" sz="1400" dirty="0">
                <a:solidFill>
                  <a:srgbClr val="3A2A1E"/>
                </a:solidFill>
                <a:latin typeface="Calibri" pitchFamily="34" charset="0"/>
                <a:ea typeface="Calibri" pitchFamily="34" charset="-122"/>
                <a:cs typeface="Calibri" pitchFamily="34" charset="-120"/>
              </a:rPr>
              <a:t>Recognized by SAMHSA as an evidence-based practice in </a:t>
            </a:r>
            <a:r>
              <a:rPr lang="en-US" sz="1400" b="1" dirty="0">
                <a:solidFill>
                  <a:srgbClr val="9A4528"/>
                </a:solidFill>
                <a:latin typeface="Calibri" pitchFamily="34" charset="0"/>
                <a:ea typeface="Calibri" pitchFamily="34" charset="-122"/>
                <a:cs typeface="Calibri" pitchFamily="34" charset="-120"/>
              </a:rPr>
              <a:t>2010</a:t>
            </a:r>
            <a:r>
              <a:rPr lang="en-US" sz="1400" dirty="0">
                <a:solidFill>
                  <a:srgbClr val="3A2A1E"/>
                </a:solidFill>
                <a:latin typeface="Calibri" pitchFamily="34" charset="0"/>
                <a:ea typeface="Calibri" pitchFamily="34" charset="-122"/>
                <a:cs typeface="Calibri" pitchFamily="34" charset="-120"/>
              </a:rPr>
              <a:t>.</a:t>
            </a:r>
            <a:endParaRPr lang="en-US" sz="1400" dirty="0"/>
          </a:p>
        </p:txBody>
      </p:sp>
      <p:sp>
        <p:nvSpPr>
          <p:cNvPr id="9" name="Text 7"/>
          <p:cNvSpPr/>
          <p:nvPr/>
        </p:nvSpPr>
        <p:spPr>
          <a:xfrm>
            <a:off x="777240" y="3429000"/>
            <a:ext cx="2651760" cy="914400"/>
          </a:xfrm>
          <a:prstGeom prst="rect">
            <a:avLst/>
          </a:prstGeom>
          <a:noFill/>
          <a:ln/>
        </p:spPr>
        <p:txBody>
          <a:bodyPr wrap="square" lIns="0" tIns="0" rIns="0" bIns="0" rtlCol="0" anchor="t"/>
          <a:lstStyle/>
          <a:p>
            <a:pPr marL="0" indent="0">
              <a:buNone/>
            </a:pPr>
            <a:r>
              <a:rPr lang="en-US" sz="1300" i="1" dirty="0">
                <a:solidFill>
                  <a:srgbClr val="3A2A1E"/>
                </a:solidFill>
                <a:latin typeface="Calibri" pitchFamily="34" charset="0"/>
                <a:ea typeface="Calibri" pitchFamily="34" charset="-122"/>
                <a:cs typeface="Calibri" pitchFamily="34" charset="-120"/>
              </a:rPr>
              <a:t>Studied in randomized trials of peer-led WRAP groups.</a:t>
            </a:r>
            <a:endParaRPr lang="en-US" sz="1300" dirty="0"/>
          </a:p>
        </p:txBody>
      </p:sp>
      <p:sp>
        <p:nvSpPr>
          <p:cNvPr id="10" name="Text 8"/>
          <p:cNvSpPr/>
          <p:nvPr/>
        </p:nvSpPr>
        <p:spPr>
          <a:xfrm>
            <a:off x="3886200" y="1627632"/>
            <a:ext cx="4754880" cy="320040"/>
          </a:xfrm>
          <a:prstGeom prst="rect">
            <a:avLst/>
          </a:prstGeom>
          <a:noFill/>
          <a:ln/>
        </p:spPr>
        <p:txBody>
          <a:bodyPr wrap="square" lIns="0" tIns="0" rIns="0" bIns="0" rtlCol="0" anchor="ctr"/>
          <a:lstStyle/>
          <a:p>
            <a:pPr marL="0" indent="0">
              <a:buNone/>
            </a:pPr>
            <a:r>
              <a:rPr lang="en-US" sz="1400" b="1" dirty="0">
                <a:solidFill>
                  <a:srgbClr val="3A2A1E"/>
                </a:solidFill>
                <a:latin typeface="Calibri" pitchFamily="34" charset="0"/>
                <a:ea typeface="Calibri" pitchFamily="34" charset="-122"/>
                <a:cs typeface="Calibri" pitchFamily="34" charset="-120"/>
              </a:rPr>
              <a:t>In studies, people who took part reported:</a:t>
            </a:r>
            <a:endParaRPr lang="en-US" sz="1400" dirty="0"/>
          </a:p>
        </p:txBody>
      </p:sp>
      <p:sp>
        <p:nvSpPr>
          <p:cNvPr id="11" name="Shape 9"/>
          <p:cNvSpPr/>
          <p:nvPr/>
        </p:nvSpPr>
        <p:spPr>
          <a:xfrm>
            <a:off x="3931920" y="2093976"/>
            <a:ext cx="237744" cy="237744"/>
          </a:xfrm>
          <a:prstGeom prst="ellipse">
            <a:avLst/>
          </a:prstGeom>
          <a:solidFill>
            <a:srgbClr val="8B9A6B"/>
          </a:solidFill>
          <a:ln/>
        </p:spPr>
        <p:txBody>
          <a:bodyPr/>
          <a:lstStyle/>
          <a:p>
            <a:endParaRPr lang="en-US"/>
          </a:p>
        </p:txBody>
      </p:sp>
      <p:sp>
        <p:nvSpPr>
          <p:cNvPr id="12" name="Text 10"/>
          <p:cNvSpPr/>
          <p:nvPr/>
        </p:nvSpPr>
        <p:spPr>
          <a:xfrm>
            <a:off x="4315968" y="2011680"/>
            <a:ext cx="4389120" cy="411480"/>
          </a:xfrm>
          <a:prstGeom prst="rect">
            <a:avLst/>
          </a:prstGeom>
          <a:noFill/>
          <a:ln/>
        </p:spPr>
        <p:txBody>
          <a:bodyPr wrap="square" lIns="0" tIns="0" rIns="0" bIns="0" rtlCol="0" anchor="ctr"/>
          <a:lstStyle/>
          <a:p>
            <a:pPr marL="0" indent="0">
              <a:buNone/>
            </a:pPr>
            <a:r>
              <a:rPr lang="en-US" sz="1400" dirty="0">
                <a:solidFill>
                  <a:srgbClr val="3A2A1E"/>
                </a:solidFill>
                <a:latin typeface="Calibri" pitchFamily="34" charset="0"/>
                <a:ea typeface="Calibri" pitchFamily="34" charset="-122"/>
                <a:cs typeface="Calibri" pitchFamily="34" charset="-120"/>
              </a:rPr>
              <a:t>More hope for the future</a:t>
            </a:r>
            <a:endParaRPr lang="en-US" sz="1400" dirty="0"/>
          </a:p>
        </p:txBody>
      </p:sp>
      <p:sp>
        <p:nvSpPr>
          <p:cNvPr id="13" name="Shape 11"/>
          <p:cNvSpPr/>
          <p:nvPr/>
        </p:nvSpPr>
        <p:spPr>
          <a:xfrm>
            <a:off x="3931920" y="2569464"/>
            <a:ext cx="237744" cy="237744"/>
          </a:xfrm>
          <a:prstGeom prst="ellipse">
            <a:avLst/>
          </a:prstGeom>
          <a:solidFill>
            <a:srgbClr val="8B9A6B"/>
          </a:solidFill>
          <a:ln/>
        </p:spPr>
        <p:txBody>
          <a:bodyPr/>
          <a:lstStyle/>
          <a:p>
            <a:endParaRPr lang="en-US"/>
          </a:p>
        </p:txBody>
      </p:sp>
      <p:sp>
        <p:nvSpPr>
          <p:cNvPr id="14" name="Text 12"/>
          <p:cNvSpPr/>
          <p:nvPr/>
        </p:nvSpPr>
        <p:spPr>
          <a:xfrm>
            <a:off x="4315968" y="2487168"/>
            <a:ext cx="4389120" cy="411480"/>
          </a:xfrm>
          <a:prstGeom prst="rect">
            <a:avLst/>
          </a:prstGeom>
          <a:noFill/>
          <a:ln/>
        </p:spPr>
        <p:txBody>
          <a:bodyPr wrap="square" lIns="0" tIns="0" rIns="0" bIns="0" rtlCol="0" anchor="ctr"/>
          <a:lstStyle/>
          <a:p>
            <a:pPr marL="0" indent="0">
              <a:buNone/>
            </a:pPr>
            <a:r>
              <a:rPr lang="en-US" sz="1400" dirty="0">
                <a:solidFill>
                  <a:srgbClr val="3A2A1E"/>
                </a:solidFill>
                <a:latin typeface="Calibri" pitchFamily="34" charset="0"/>
                <a:ea typeface="Calibri" pitchFamily="34" charset="-122"/>
                <a:cs typeface="Calibri" pitchFamily="34" charset="-120"/>
              </a:rPr>
              <a:t>Better quality of life</a:t>
            </a:r>
            <a:endParaRPr lang="en-US" sz="1400" dirty="0"/>
          </a:p>
        </p:txBody>
      </p:sp>
      <p:sp>
        <p:nvSpPr>
          <p:cNvPr id="15" name="Shape 13"/>
          <p:cNvSpPr/>
          <p:nvPr/>
        </p:nvSpPr>
        <p:spPr>
          <a:xfrm>
            <a:off x="3931920" y="3044952"/>
            <a:ext cx="237744" cy="237744"/>
          </a:xfrm>
          <a:prstGeom prst="ellipse">
            <a:avLst/>
          </a:prstGeom>
          <a:solidFill>
            <a:srgbClr val="8B9A6B"/>
          </a:solidFill>
          <a:ln/>
        </p:spPr>
        <p:txBody>
          <a:bodyPr/>
          <a:lstStyle/>
          <a:p>
            <a:endParaRPr lang="en-US"/>
          </a:p>
        </p:txBody>
      </p:sp>
      <p:sp>
        <p:nvSpPr>
          <p:cNvPr id="16" name="Text 14"/>
          <p:cNvSpPr/>
          <p:nvPr/>
        </p:nvSpPr>
        <p:spPr>
          <a:xfrm>
            <a:off x="4315968" y="2962656"/>
            <a:ext cx="4389120" cy="411480"/>
          </a:xfrm>
          <a:prstGeom prst="rect">
            <a:avLst/>
          </a:prstGeom>
          <a:noFill/>
          <a:ln/>
        </p:spPr>
        <p:txBody>
          <a:bodyPr wrap="square" lIns="0" tIns="0" rIns="0" bIns="0" rtlCol="0" anchor="ctr"/>
          <a:lstStyle/>
          <a:p>
            <a:pPr marL="0" indent="0">
              <a:buNone/>
            </a:pPr>
            <a:r>
              <a:rPr lang="en-US" sz="1400" dirty="0">
                <a:solidFill>
                  <a:srgbClr val="3A2A1E"/>
                </a:solidFill>
                <a:latin typeface="Calibri" pitchFamily="34" charset="0"/>
                <a:ea typeface="Calibri" pitchFamily="34" charset="-122"/>
                <a:cs typeface="Calibri" pitchFamily="34" charset="-120"/>
              </a:rPr>
              <a:t>More confidence to speak up for themselves</a:t>
            </a:r>
            <a:endParaRPr lang="en-US" sz="1400" dirty="0"/>
          </a:p>
        </p:txBody>
      </p:sp>
      <p:sp>
        <p:nvSpPr>
          <p:cNvPr id="17" name="Shape 15"/>
          <p:cNvSpPr/>
          <p:nvPr/>
        </p:nvSpPr>
        <p:spPr>
          <a:xfrm>
            <a:off x="3931920" y="3520440"/>
            <a:ext cx="237744" cy="237744"/>
          </a:xfrm>
          <a:prstGeom prst="ellipse">
            <a:avLst/>
          </a:prstGeom>
          <a:solidFill>
            <a:srgbClr val="8B9A6B"/>
          </a:solidFill>
          <a:ln/>
        </p:spPr>
        <p:txBody>
          <a:bodyPr/>
          <a:lstStyle/>
          <a:p>
            <a:endParaRPr lang="en-US"/>
          </a:p>
        </p:txBody>
      </p:sp>
      <p:sp>
        <p:nvSpPr>
          <p:cNvPr id="18" name="Text 16"/>
          <p:cNvSpPr/>
          <p:nvPr/>
        </p:nvSpPr>
        <p:spPr>
          <a:xfrm>
            <a:off x="4315968" y="3438144"/>
            <a:ext cx="4389120" cy="411480"/>
          </a:xfrm>
          <a:prstGeom prst="rect">
            <a:avLst/>
          </a:prstGeom>
          <a:noFill/>
          <a:ln/>
        </p:spPr>
        <p:txBody>
          <a:bodyPr wrap="square" lIns="0" tIns="0" rIns="0" bIns="0" rtlCol="0" anchor="ctr"/>
          <a:lstStyle/>
          <a:p>
            <a:pPr marL="0" indent="0">
              <a:buNone/>
            </a:pPr>
            <a:r>
              <a:rPr lang="en-US" sz="1400" dirty="0">
                <a:solidFill>
                  <a:srgbClr val="3A2A1E"/>
                </a:solidFill>
                <a:latin typeface="Calibri" pitchFamily="34" charset="0"/>
                <a:ea typeface="Calibri" pitchFamily="34" charset="-122"/>
                <a:cs typeface="Calibri" pitchFamily="34" charset="-120"/>
              </a:rPr>
              <a:t>Feeling more in control of their wellness</a:t>
            </a:r>
            <a:endParaRPr lang="en-US" sz="1400" dirty="0"/>
          </a:p>
        </p:txBody>
      </p:sp>
      <p:sp>
        <p:nvSpPr>
          <p:cNvPr id="19" name="Shape 17"/>
          <p:cNvSpPr/>
          <p:nvPr/>
        </p:nvSpPr>
        <p:spPr>
          <a:xfrm>
            <a:off x="3931920" y="3995928"/>
            <a:ext cx="237744" cy="237744"/>
          </a:xfrm>
          <a:prstGeom prst="ellipse">
            <a:avLst/>
          </a:prstGeom>
          <a:solidFill>
            <a:srgbClr val="8B9A6B"/>
          </a:solidFill>
          <a:ln/>
        </p:spPr>
        <p:txBody>
          <a:bodyPr/>
          <a:lstStyle/>
          <a:p>
            <a:endParaRPr lang="en-US"/>
          </a:p>
        </p:txBody>
      </p:sp>
      <p:sp>
        <p:nvSpPr>
          <p:cNvPr id="20" name="Text 18"/>
          <p:cNvSpPr/>
          <p:nvPr/>
        </p:nvSpPr>
        <p:spPr>
          <a:xfrm>
            <a:off x="4315968" y="3913632"/>
            <a:ext cx="4389120" cy="411480"/>
          </a:xfrm>
          <a:prstGeom prst="rect">
            <a:avLst/>
          </a:prstGeom>
          <a:noFill/>
          <a:ln/>
        </p:spPr>
        <p:txBody>
          <a:bodyPr wrap="square" lIns="0" tIns="0" rIns="0" bIns="0" rtlCol="0" anchor="ctr"/>
          <a:lstStyle/>
          <a:p>
            <a:pPr marL="0" indent="0">
              <a:buNone/>
            </a:pPr>
            <a:r>
              <a:rPr lang="en-US" sz="1400" dirty="0">
                <a:solidFill>
                  <a:srgbClr val="3A2A1E"/>
                </a:solidFill>
                <a:latin typeface="Calibri" pitchFamily="34" charset="0"/>
                <a:ea typeface="Calibri" pitchFamily="34" charset="-122"/>
                <a:cs typeface="Calibri" pitchFamily="34" charset="-120"/>
              </a:rPr>
              <a:t>Less anxiety and depression</a:t>
            </a:r>
            <a:endParaRPr lang="en-US" sz="1400" dirty="0"/>
          </a:p>
        </p:txBody>
      </p:sp>
      <p:sp>
        <p:nvSpPr>
          <p:cNvPr id="21" name="Text 19"/>
          <p:cNvSpPr/>
          <p:nvPr/>
        </p:nvSpPr>
        <p:spPr>
          <a:xfrm>
            <a:off x="548640" y="4773168"/>
            <a:ext cx="5486400" cy="274320"/>
          </a:xfrm>
          <a:prstGeom prst="rect">
            <a:avLst/>
          </a:prstGeom>
          <a:noFill/>
          <a:ln/>
        </p:spPr>
        <p:txBody>
          <a:bodyPr wrap="square" lIns="0" tIns="0" rIns="0" bIns="0" rtlCol="0" anchor="ctr"/>
          <a:lstStyle/>
          <a:p>
            <a:pPr marL="0" indent="0">
              <a:buNone/>
            </a:pPr>
            <a:r>
              <a:rPr lang="en-US" sz="900" dirty="0">
                <a:solidFill>
                  <a:srgbClr val="7A6450"/>
                </a:solidFill>
                <a:latin typeface="Calibri" pitchFamily="34" charset="0"/>
                <a:ea typeface="Calibri" pitchFamily="34" charset="-122"/>
                <a:cs typeface="Calibri" pitchFamily="34" charset="-120"/>
              </a:rPr>
              <a:t>WRAP  |  Wellness Recovery Action Plan</a:t>
            </a:r>
            <a:endParaRPr lang="en-US" sz="900" dirty="0"/>
          </a:p>
        </p:txBody>
      </p:sp>
      <p:sp>
        <p:nvSpPr>
          <p:cNvPr id="22" name="Text 20"/>
          <p:cNvSpPr/>
          <p:nvPr/>
        </p:nvSpPr>
        <p:spPr>
          <a:xfrm>
            <a:off x="8321040" y="4773168"/>
            <a:ext cx="457200" cy="274320"/>
          </a:xfrm>
          <a:prstGeom prst="rect">
            <a:avLst/>
          </a:prstGeom>
          <a:noFill/>
          <a:ln/>
        </p:spPr>
        <p:txBody>
          <a:bodyPr wrap="square" lIns="0" tIns="0" rIns="0" bIns="0" rtlCol="0" anchor="ctr"/>
          <a:lstStyle/>
          <a:p>
            <a:pPr marL="0" indent="0" algn="r">
              <a:buNone/>
            </a:pPr>
            <a:r>
              <a:rPr lang="en-US" sz="900" dirty="0">
                <a:solidFill>
                  <a:srgbClr val="7A645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ADCC2"/>
        </a:solidFill>
        <a:effectLst/>
      </p:bgPr>
    </p:bg>
    <p:spTree>
      <p:nvGrpSpPr>
        <p:cNvPr id="1" name=""/>
        <p:cNvGrpSpPr/>
        <p:nvPr/>
      </p:nvGrpSpPr>
      <p:grpSpPr>
        <a:xfrm>
          <a:off x="0" y="0"/>
          <a:ext cx="0" cy="0"/>
          <a:chOff x="0" y="0"/>
          <a:chExt cx="0" cy="0"/>
        </a:xfrm>
      </p:grpSpPr>
      <p:sp>
        <p:nvSpPr>
          <p:cNvPr id="2" name="Shape 0"/>
          <p:cNvSpPr/>
          <p:nvPr/>
        </p:nvSpPr>
        <p:spPr>
          <a:xfrm>
            <a:off x="228600" y="228600"/>
            <a:ext cx="1051560" cy="1051560"/>
          </a:xfrm>
          <a:prstGeom prst="ellipse">
            <a:avLst/>
          </a:prstGeom>
          <a:solidFill>
            <a:srgbClr val="E0A33E">
              <a:alpha val="65000"/>
            </a:srgbClr>
          </a:solidFill>
          <a:ln/>
        </p:spPr>
        <p:txBody>
          <a:bodyPr/>
          <a:lstStyle/>
          <a:p>
            <a:endParaRPr lang="en-US"/>
          </a:p>
        </p:txBody>
      </p:sp>
      <p:sp>
        <p:nvSpPr>
          <p:cNvPr id="3" name="Shape 1"/>
          <p:cNvSpPr/>
          <p:nvPr/>
        </p:nvSpPr>
        <p:spPr>
          <a:xfrm>
            <a:off x="7863840" y="3840480"/>
            <a:ext cx="1097280" cy="1097280"/>
          </a:xfrm>
          <a:prstGeom prst="ellipse">
            <a:avLst/>
          </a:prstGeom>
          <a:solidFill>
            <a:srgbClr val="BC5B3C">
              <a:alpha val="55000"/>
            </a:srgbClr>
          </a:solidFill>
          <a:ln/>
        </p:spPr>
        <p:txBody>
          <a:bodyPr/>
          <a:lstStyle/>
          <a:p>
            <a:endParaRPr lang="en-US"/>
          </a:p>
        </p:txBody>
      </p:sp>
      <p:sp>
        <p:nvSpPr>
          <p:cNvPr id="4" name="Text 2"/>
          <p:cNvSpPr/>
          <p:nvPr/>
        </p:nvSpPr>
        <p:spPr>
          <a:xfrm>
            <a:off x="914400" y="1051560"/>
            <a:ext cx="7315200" cy="365760"/>
          </a:xfrm>
          <a:prstGeom prst="rect">
            <a:avLst/>
          </a:prstGeom>
          <a:noFill/>
          <a:ln/>
        </p:spPr>
        <p:txBody>
          <a:bodyPr wrap="square" lIns="0" tIns="0" rIns="0" bIns="0" rtlCol="0" anchor="ctr"/>
          <a:lstStyle/>
          <a:p>
            <a:pPr marL="0" indent="0" algn="ctr">
              <a:buNone/>
            </a:pPr>
            <a:r>
              <a:rPr lang="en-US" sz="1400" b="1" kern="0" spc="300" dirty="0">
                <a:solidFill>
                  <a:srgbClr val="BC5B3C"/>
                </a:solidFill>
                <a:latin typeface="Calibri" pitchFamily="34" charset="0"/>
                <a:ea typeface="Calibri" pitchFamily="34" charset="-122"/>
                <a:cs typeface="Calibri" pitchFamily="34" charset="-120"/>
              </a:rPr>
              <a:t>WRAP IS 100% YOURS</a:t>
            </a:r>
            <a:endParaRPr lang="en-US" sz="1400" dirty="0"/>
          </a:p>
        </p:txBody>
      </p:sp>
      <p:sp>
        <p:nvSpPr>
          <p:cNvPr id="5" name="Text 3"/>
          <p:cNvSpPr/>
          <p:nvPr/>
        </p:nvSpPr>
        <p:spPr>
          <a:xfrm>
            <a:off x="914400" y="1417320"/>
            <a:ext cx="7315200" cy="822960"/>
          </a:xfrm>
          <a:prstGeom prst="rect">
            <a:avLst/>
          </a:prstGeom>
          <a:noFill/>
          <a:ln/>
        </p:spPr>
        <p:txBody>
          <a:bodyPr wrap="square" lIns="0" tIns="0" rIns="0" bIns="0" rtlCol="0" anchor="ctr"/>
          <a:lstStyle/>
          <a:p>
            <a:pPr marL="0" indent="0" algn="ctr">
              <a:buNone/>
            </a:pPr>
            <a:r>
              <a:rPr lang="en-US" sz="3400" b="1" dirty="0">
                <a:solidFill>
                  <a:srgbClr val="3A2A1E"/>
                </a:solidFill>
                <a:latin typeface="Georgia" pitchFamily="34" charset="0"/>
                <a:ea typeface="Georgia" pitchFamily="34" charset="-122"/>
                <a:cs typeface="Georgia" pitchFamily="34" charset="-120"/>
              </a:rPr>
              <a:t>You're in charge — always.</a:t>
            </a:r>
            <a:endParaRPr lang="en-US" sz="3400" dirty="0"/>
          </a:p>
        </p:txBody>
      </p:sp>
      <p:sp>
        <p:nvSpPr>
          <p:cNvPr id="6" name="Shape 4"/>
          <p:cNvSpPr/>
          <p:nvPr/>
        </p:nvSpPr>
        <p:spPr>
          <a:xfrm>
            <a:off x="594360" y="2606040"/>
            <a:ext cx="2468880" cy="1005840"/>
          </a:xfrm>
          <a:prstGeom prst="roundRect">
            <a:avLst>
              <a:gd name="adj" fmla="val 9091"/>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7" name="Text 5"/>
          <p:cNvSpPr/>
          <p:nvPr/>
        </p:nvSpPr>
        <p:spPr>
          <a:xfrm>
            <a:off x="731520" y="2788920"/>
            <a:ext cx="2194560" cy="640080"/>
          </a:xfrm>
          <a:prstGeom prst="rect">
            <a:avLst/>
          </a:prstGeom>
          <a:noFill/>
          <a:ln/>
        </p:spPr>
        <p:txBody>
          <a:bodyPr wrap="square" lIns="0" tIns="0" rIns="0" bIns="0" rtlCol="0" anchor="ctr"/>
          <a:lstStyle/>
          <a:p>
            <a:pPr marL="0" indent="0" algn="ctr">
              <a:buNone/>
            </a:pPr>
            <a:r>
              <a:rPr lang="en-US" sz="1500" b="1" dirty="0">
                <a:solidFill>
                  <a:srgbClr val="9A4528"/>
                </a:solidFill>
                <a:latin typeface="Calibri" pitchFamily="34" charset="0"/>
                <a:ea typeface="Calibri" pitchFamily="34" charset="-122"/>
                <a:cs typeface="Calibri" pitchFamily="34" charset="-120"/>
              </a:rPr>
              <a:t>You decide </a:t>
            </a:r>
            <a:r>
              <a:rPr lang="en-US" sz="1500" dirty="0">
                <a:solidFill>
                  <a:srgbClr val="3A2A1E"/>
                </a:solidFill>
                <a:latin typeface="Calibri" pitchFamily="34" charset="0"/>
                <a:ea typeface="Calibri" pitchFamily="34" charset="-122"/>
                <a:cs typeface="Calibri" pitchFamily="34" charset="-120"/>
              </a:rPr>
              <a:t>what goes in it</a:t>
            </a:r>
            <a:endParaRPr lang="en-US" sz="1500" dirty="0"/>
          </a:p>
        </p:txBody>
      </p:sp>
      <p:sp>
        <p:nvSpPr>
          <p:cNvPr id="8" name="Shape 6"/>
          <p:cNvSpPr/>
          <p:nvPr/>
        </p:nvSpPr>
        <p:spPr>
          <a:xfrm>
            <a:off x="3337560" y="2606040"/>
            <a:ext cx="2468880" cy="1005840"/>
          </a:xfrm>
          <a:prstGeom prst="roundRect">
            <a:avLst>
              <a:gd name="adj" fmla="val 9091"/>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9" name="Text 7"/>
          <p:cNvSpPr/>
          <p:nvPr/>
        </p:nvSpPr>
        <p:spPr>
          <a:xfrm>
            <a:off x="3474720" y="2788920"/>
            <a:ext cx="2194560" cy="640080"/>
          </a:xfrm>
          <a:prstGeom prst="rect">
            <a:avLst/>
          </a:prstGeom>
          <a:noFill/>
          <a:ln/>
        </p:spPr>
        <p:txBody>
          <a:bodyPr wrap="square" lIns="0" tIns="0" rIns="0" bIns="0" rtlCol="0" anchor="ctr"/>
          <a:lstStyle/>
          <a:p>
            <a:pPr marL="0" indent="0" algn="ctr">
              <a:buNone/>
            </a:pPr>
            <a:r>
              <a:rPr lang="en-US" sz="1500" b="1" dirty="0">
                <a:solidFill>
                  <a:srgbClr val="9A4528"/>
                </a:solidFill>
                <a:latin typeface="Calibri" pitchFamily="34" charset="0"/>
                <a:ea typeface="Calibri" pitchFamily="34" charset="-122"/>
                <a:cs typeface="Calibri" pitchFamily="34" charset="-120"/>
              </a:rPr>
              <a:t>You decide </a:t>
            </a:r>
            <a:r>
              <a:rPr lang="en-US" sz="1500" dirty="0">
                <a:solidFill>
                  <a:srgbClr val="3A2A1E"/>
                </a:solidFill>
                <a:latin typeface="Calibri" pitchFamily="34" charset="0"/>
                <a:ea typeface="Calibri" pitchFamily="34" charset="-122"/>
                <a:cs typeface="Calibri" pitchFamily="34" charset="-120"/>
              </a:rPr>
              <a:t>who gets to see it</a:t>
            </a:r>
            <a:endParaRPr lang="en-US" sz="1500" dirty="0"/>
          </a:p>
        </p:txBody>
      </p:sp>
      <p:sp>
        <p:nvSpPr>
          <p:cNvPr id="10" name="Shape 8"/>
          <p:cNvSpPr/>
          <p:nvPr/>
        </p:nvSpPr>
        <p:spPr>
          <a:xfrm>
            <a:off x="6080760" y="2606040"/>
            <a:ext cx="2468880" cy="1005840"/>
          </a:xfrm>
          <a:prstGeom prst="roundRect">
            <a:avLst>
              <a:gd name="adj" fmla="val 9091"/>
            </a:avLst>
          </a:prstGeom>
          <a:solidFill>
            <a:srgbClr val="FBF5E9"/>
          </a:solidFill>
          <a:ln/>
          <a:effectLst>
            <a:outerShdw blurRad="88900" dist="38100" dir="8100000" algn="bl" rotWithShape="0">
              <a:srgbClr val="000000">
                <a:alpha val="12000"/>
              </a:srgbClr>
            </a:outerShdw>
          </a:effectLst>
        </p:spPr>
        <p:txBody>
          <a:bodyPr/>
          <a:lstStyle/>
          <a:p>
            <a:endParaRPr lang="en-US"/>
          </a:p>
        </p:txBody>
      </p:sp>
      <p:sp>
        <p:nvSpPr>
          <p:cNvPr id="11" name="Text 9"/>
          <p:cNvSpPr/>
          <p:nvPr/>
        </p:nvSpPr>
        <p:spPr>
          <a:xfrm>
            <a:off x="6217920" y="2788920"/>
            <a:ext cx="2194560" cy="640080"/>
          </a:xfrm>
          <a:prstGeom prst="rect">
            <a:avLst/>
          </a:prstGeom>
          <a:noFill/>
          <a:ln/>
        </p:spPr>
        <p:txBody>
          <a:bodyPr wrap="square" lIns="0" tIns="0" rIns="0" bIns="0" rtlCol="0" anchor="ctr"/>
          <a:lstStyle/>
          <a:p>
            <a:pPr marL="0" indent="0" algn="ctr">
              <a:buNone/>
            </a:pPr>
            <a:r>
              <a:rPr lang="en-US" sz="1500" b="1" dirty="0">
                <a:solidFill>
                  <a:srgbClr val="9A4528"/>
                </a:solidFill>
                <a:latin typeface="Calibri" pitchFamily="34" charset="0"/>
                <a:ea typeface="Calibri" pitchFamily="34" charset="-122"/>
                <a:cs typeface="Calibri" pitchFamily="34" charset="-120"/>
              </a:rPr>
              <a:t>You decide </a:t>
            </a:r>
            <a:r>
              <a:rPr lang="en-US" sz="1500" dirty="0">
                <a:solidFill>
                  <a:srgbClr val="3A2A1E"/>
                </a:solidFill>
                <a:latin typeface="Calibri" pitchFamily="34" charset="0"/>
                <a:ea typeface="Calibri" pitchFamily="34" charset="-122"/>
                <a:cs typeface="Calibri" pitchFamily="34" charset="-120"/>
              </a:rPr>
              <a:t>how and when to use it</a:t>
            </a:r>
            <a:endParaRPr lang="en-US" sz="1500" dirty="0"/>
          </a:p>
        </p:txBody>
      </p:sp>
      <p:sp>
        <p:nvSpPr>
          <p:cNvPr id="12" name="Text 10"/>
          <p:cNvSpPr/>
          <p:nvPr/>
        </p:nvSpPr>
        <p:spPr>
          <a:xfrm>
            <a:off x="914400" y="3977640"/>
            <a:ext cx="7315200" cy="457200"/>
          </a:xfrm>
          <a:prstGeom prst="rect">
            <a:avLst/>
          </a:prstGeom>
          <a:noFill/>
          <a:ln/>
        </p:spPr>
        <p:txBody>
          <a:bodyPr wrap="square" lIns="0" tIns="0" rIns="0" bIns="0" rtlCol="0" anchor="ctr"/>
          <a:lstStyle/>
          <a:p>
            <a:pPr marL="0" indent="0" algn="ctr">
              <a:buNone/>
            </a:pPr>
            <a:r>
              <a:rPr lang="en-US" sz="1600" i="1" dirty="0">
                <a:solidFill>
                  <a:srgbClr val="5F6E45"/>
                </a:solidFill>
                <a:latin typeface="Georgia" pitchFamily="34" charset="0"/>
                <a:ea typeface="Georgia" pitchFamily="34" charset="-122"/>
                <a:cs typeface="Georgia" pitchFamily="34" charset="-120"/>
              </a:rPr>
              <a:t>The only requirement to use WRAP is that you want to.</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1470</Words>
  <Application>Microsoft Office PowerPoint</Application>
  <PresentationFormat>On-screen Show (16:9)</PresentationFormat>
  <Paragraphs>154</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2026-06-15T21:08:52Z</dcterms:created>
  <dcterms:modified xsi:type="dcterms:W3CDTF">2026-06-15T21:13:31Z</dcterms:modified>
</cp:coreProperties>
</file>