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0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Welcome everyone – today is about two proven, compassionate approaches: WRAP and Trauma-Informed Care.
• Frame: both help residents heal and give staff practical tools – not extra paperwork.
• Goal of the session: understand what each approach is, why it fits shelters, and how we can use them together.
• Emphasize this is for everyone in the building – residents and staff alike.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Staff benefit just as much as residents – this is not extra work, it's better work.
• Clearer response: a shared framework means less guesswork in difficult moments.
• Fewer conflicts: offering choice and de-escalation reduces power struggles and incidents.
• Less burnout: understanding trauma (including secondary/vicarious trauma) protects staff wellbeing.
• Reinforce: a supported, healthier team delivers more consistent, compassionate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Zoom out: the benefits compound at the community level.
• Safer environment: fewer crises and escalations for residents and staff.
• Stronger engagement: people take part more and stay connected to services.
• Better outcomes: stability during the stay supports the move to permanent housing.
• Positive culture: a shared language of respect, safety, and empowerment.
• Bottom line: a calmer building is better for everyone.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These approaches are evidence-based, not just feel-good ideas.
• About 70% of adults have experienced a traumatic event; over 90% of public behavioral-health clients are affected (National Council on Behavioral Health).
• WRAP was recognized by SAMHSA as an evidence-based practice in 2010.
• Randomized studies of facilitated WRAP show reduced depression and anxiety, more hope, greater empowerment and self-advocacy, and better quality of life.
• Use this slide to answer the 'does it actually work?'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Implementation is a journey – here's a practical path.
• Train the whole team so everyone shares the same language and approach.
• Make the space feel safe: review rules, routines, and physical layout through a trauma lens.
• Offer voluntary, peer-facilitated WRAP groups – fidelity matters, so use trained facilitators.
• Partner with residents: involve them in decisions and respect their choices.
• Review and improve: collect feedback and track safety, engagement, and outcomes over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A few practices make the difference between a poster on the wall and real change.
• Lead by example – leadership sets the tone daily.
• Keep participation voluntary – choice is central to both WRAP and TIC.
• Use trained peer facilitators to keep WRAP authentic and build trust.
• Be consistent and transparent – predictability is what creates safety.
• Care for caregivers to prevent burnout, and celebrate small wins to sustain momentum.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Recap the three big ideas.
• WRAP puts residents in charge – hope, responsibility, self-advocacy.
• Trauma-Informed Care shapes the whole shelter – safety and dignity in every interaction.
• Used together, they create calmer environments, more engaged residents, and better-supported staff.
• Close: compassion is a practice we build every day – invite questions and next steps.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Trauma is extremely common among people experiencing homelessness – assume it, don't ask people to prove it.
• Standard rules and routines can accidentally trigger past trauma (loud confrontations, loss of control, unpredictability).
• Introduce the two tools we'll use: WRAP (resident-led wellness planning) and Trauma-Informed Care (how the whole shelter operates).
• Key message: these approaches reduce conflict and build dignity, safety, and lasting skills.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= a personal, practical plan for staying well and handling tough moments.
• It is self-directed – the resident owns it; staff and peers support, never take over.
• History: created in 1997 by people with lived experience; named an evidence-based practice by SAMHSA in 2010.
• Best delivered in small peer-facilitated groups, typically meeting weekly over several weeks.
• Core outcome: hope, personal responsibility, and self-advocacy.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rests on five values – walk through each briefly.
• Hope: the belief that recovery is possible sets everything else in motion.
• Personal responsibility: residents lead; this builds ownership and confidence.
• Education: know yourself and your options so decisions are informed.
• Self-advocacy: practice speaking up for needs and rights.
• Support: mutual support among peers and staff strengthens recovery for 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A WRAP is organized into six practical sections – residents fill in their own answers.
• Wellness toolbox: personal list of things that help me feel well.
• Daily maintenance plan: what 'well' looks like and daily habits that sustain it.
• Triggers and early warning signs: spot problems early and respond with a plan.
• When things are breaking down: act before a full crisis.
• Crisis and post-crisis plans: who to contact, what I need, and how I recover.
• Staff role: help residents build and use these sections, never override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Trauma-Informed Care is an organizational approach, not a one-off program.
• It touches every interaction, policy, and even the physical space.
• SAMHSA's Four R's: Realize how common trauma is; Recognize its signs; Respond by building it into practice; Resist re-traumatization.
• The last R is the north star: never let our routines re-injure someone.
• Applies to staff wellbeing too, not just residents.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SAMHSA defines six guiding principles – these are the checklist for a trauma-informed shelter.
• Safety: make physical and emotional safety the first priority.
• Trustworthiness &amp; transparency: be clear and consistent to build trust.
• Peer support: use lived experience as a source of healing and hope.
• Collaboration &amp; mutuality: share power – do things with residents, not to them.
• Empowerment, voice &amp; choice: build on strengths and honor real choice.
• Cultural, historical &amp; gender responsiveness: respect each person's identity and history.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and Trauma-Informed Care are two sides of the same coin.
• WRAP is the resident's personal tool; TIC is the shelter's overall culture and practice.
• They reinforce each other: a trauma-informed shelter is the ideal place to build and use a WRAP.
• Both share the same values – safety, empowerment, peer support, choice, hope, self-advocacy.
• Message: use them together for the biggest impact.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For residents, these approaches translate into felt, everyday benefits.
• Safety: predictable, respectful routines reduce fear and conflict.
• Ownership: having a voice and real choices rebuilds confidence and dignity.
• Coping skills: WRAP gives concrete tools for stress, triggers, and setbacks.
• Hope: seeing recovery as possible keeps people engaged in their goals.
• Research links WRAP to reduced anxiety and depression and greater empowerment.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">
    <p:bg>
      <p:bgPr>
        <a:solidFill>
          <a:srgbClr val="FB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0E5A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874520"/>
            <a:ext cx="7498080" cy="15544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TOP">
    <p:bg>
      <p:bgPr>
        <a:solidFill>
          <a:srgbClr val="0E5A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024128"/>
            <a:ext cx="7498080" cy="868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352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37760" y="0"/>
            <a:ext cx="4206240" cy="4206240"/>
          </a:xfrm>
          <a:prstGeom prst="ellipse">
            <a:avLst/>
          </a:prstGeom>
          <a:solidFill>
            <a:srgbClr val="126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217920" y="2217420"/>
            <a:ext cx="2926080" cy="292608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2400300"/>
            <a:ext cx="2743200" cy="2743200"/>
          </a:xfrm>
          <a:prstGeom prst="ellipse">
            <a:avLst/>
          </a:prstGeom>
          <a:solidFill>
            <a:srgbClr val="0B4A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0515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300" dirty="0">
                <a:solidFill>
                  <a:srgbClr val="EBA9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GUIDE FOR RESIDENTS &amp; STAFF</a:t>
            </a:r>
            <a:endParaRPr lang="en-US" sz="1300" dirty="0"/>
          </a:p>
        </p:txBody>
      </p:sp>
      <p:sp>
        <p:nvSpPr>
          <p:cNvPr id="6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874520"/>
            <a:ext cx="7498080" cy="155448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Compassion in Practice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BFE3D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&amp; Trauma-Informed Care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41248" y="36118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D8EA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safer, more empowering community residential shelters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41248" y="4224528"/>
            <a:ext cx="548640" cy="45720"/>
          </a:xfrm>
          <a:prstGeom prst="rect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· STAFF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staff gain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54480"/>
            <a:ext cx="2615184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22960" y="1810512"/>
            <a:ext cx="548640" cy="54864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04672" y="2487168"/>
            <a:ext cx="21579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Clearer response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04672" y="29260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shared framework for tough moments — less guesswork, more consistency.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300984" y="1554480"/>
            <a:ext cx="2615184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557016" y="1810512"/>
            <a:ext cx="548640" cy="54864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57016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538728" y="2487168"/>
            <a:ext cx="21579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conflicts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538728" y="29260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De-escalation and choice reduce power struggles and incidents.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035040" y="1554480"/>
            <a:ext cx="2615184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91072" y="1810512"/>
            <a:ext cx="548640" cy="548640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91072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272784" y="2487168"/>
            <a:ext cx="21579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 burnout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272784" y="29260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trauma — including their own stress — protects wellbeing.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66928" y="3913632"/>
            <a:ext cx="8028432" cy="749808"/>
          </a:xfrm>
          <a:prstGeom prst="roundRect">
            <a:avLst>
              <a:gd name="adj" fmla="val 10976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77240" y="3913632"/>
            <a:ext cx="7680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trauma-informed care supports staff wellbeing as much as residents — a healthier team gives better care.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· THE SHELTER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stronger, calmer community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444752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both approaches take root, the whole environment shifts — for everyone who lives and works there.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66928" y="2011680"/>
            <a:ext cx="3950208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86384" y="2267712"/>
            <a:ext cx="82296" cy="694944"/>
          </a:xfrm>
          <a:prstGeom prst="rect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24128" y="2212848"/>
            <a:ext cx="33101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Safer environment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24128" y="2615184"/>
            <a:ext cx="33101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crises, incidents, and escalations across the shelter.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645152" y="2011680"/>
            <a:ext cx="3950208" cy="1207008"/>
          </a:xfrm>
          <a:prstGeom prst="roundRect">
            <a:avLst>
              <a:gd name="adj" fmla="val 6818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64608" y="2267712"/>
            <a:ext cx="82296" cy="694944"/>
          </a:xfrm>
          <a:prstGeom prst="rect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102352" y="2212848"/>
            <a:ext cx="33101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engagement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102352" y="2615184"/>
            <a:ext cx="33101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participate more and stay connected to services.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66928" y="3383280"/>
            <a:ext cx="3950208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86384" y="3639312"/>
            <a:ext cx="82296" cy="694944"/>
          </a:xfrm>
          <a:prstGeom prst="rect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24128" y="3584448"/>
            <a:ext cx="33101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outcomes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24128" y="3986784"/>
            <a:ext cx="33101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stability supports the path to lasting housing.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645152" y="3383280"/>
            <a:ext cx="3950208" cy="1207008"/>
          </a:xfrm>
          <a:prstGeom prst="roundRect">
            <a:avLst>
              <a:gd name="adj" fmla="val 6818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864608" y="3639312"/>
            <a:ext cx="82296" cy="694944"/>
          </a:xfrm>
          <a:prstGeom prst="rect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02352" y="3584448"/>
            <a:ext cx="33101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Positive culture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102352" y="3986784"/>
            <a:ext cx="33101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language of respect, safety, and empowerment.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Backed by research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2615184" cy="141732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9808" y="1682496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E170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68096" y="2359152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adults have lived through a traumatic event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300984" y="1517904"/>
            <a:ext cx="2615184" cy="141732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483864" y="1682496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2A8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90%+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502152" y="2359152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behavioral-health clients are affected by trauma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035040" y="1517904"/>
            <a:ext cx="2615184" cy="141732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217920" y="1682496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2010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6236208" y="2359152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recognized by SAMHSA as evidence-based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3154680"/>
            <a:ext cx="8028432" cy="1417320"/>
          </a:xfrm>
          <a:prstGeom prst="roundRect">
            <a:avLst>
              <a:gd name="adj" fmla="val 5806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77240" y="327355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controlled studies, WRAP participants showed: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2960" y="3749040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24128" y="36301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depression &amp; anxiety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3474720" y="3749040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75888" y="36301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hopefulness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126480" y="3749040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327648" y="36301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empowerment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822960" y="4133088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24128" y="4014216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self-advocacy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3474720" y="4133088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75888" y="4014216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quality of life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it into practice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8028432" cy="54864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600200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98448" y="1499616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 the whole team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3931920" y="1499616"/>
            <a:ext cx="4526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every staff member trauma-informed and WRAP awareness training.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2167128"/>
            <a:ext cx="8028432" cy="548640"/>
          </a:xfrm>
          <a:prstGeom prst="roundRect">
            <a:avLst>
              <a:gd name="adj" fmla="val 15000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249424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22494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98448" y="21488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the space feel safe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3931920" y="2148840"/>
            <a:ext cx="4526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routines, rules, and physical spaces through a trauma lens.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66928" y="2816352"/>
            <a:ext cx="8028432" cy="54864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2898648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31520" y="2898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98448" y="2798064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Offer WRAP groups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3931920" y="2798064"/>
            <a:ext cx="4526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peer-facilitated WRAP groups residents can join voluntarily.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66928" y="3465576"/>
            <a:ext cx="8028432" cy="548640"/>
          </a:xfrm>
          <a:prstGeom prst="roundRect">
            <a:avLst>
              <a:gd name="adj" fmla="val 15000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31520" y="3547872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35478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298448" y="3447288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Partner, don't dictate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3931920" y="3447288"/>
            <a:ext cx="4526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Involve residents in decisions and honor their choices.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566928" y="4114800"/>
            <a:ext cx="8028432" cy="54864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731520" y="4197096"/>
            <a:ext cx="384048" cy="384048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31520" y="419709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298448" y="4096512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improve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3931920" y="4096512"/>
            <a:ext cx="4526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feedback and measure safety, engagement, and outcomes.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KEYS TO SUCCESS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practices that make it stick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3950208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68096" y="1792224"/>
            <a:ext cx="411480" cy="41148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68096" y="179222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16736" y="1536192"/>
            <a:ext cx="30358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by example   </a:t>
            </a: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models trauma-informed behavior every day.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645152" y="1517904"/>
            <a:ext cx="3950208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846320" y="1792224"/>
            <a:ext cx="411480" cy="411480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79222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394960" y="1536192"/>
            <a:ext cx="30358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it voluntary   </a:t>
            </a: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choose to take part — never forced or coerced.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66928" y="2624328"/>
            <a:ext cx="3950208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68096" y="2898648"/>
            <a:ext cx="411480" cy="41148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68096" y="28986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316736" y="2642616"/>
            <a:ext cx="30358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peer facilitators   </a:t>
            </a: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Lived experience builds trust and keeps WRAP authentic.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45152" y="2624328"/>
            <a:ext cx="3950208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846320" y="2898648"/>
            <a:ext cx="411480" cy="411480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28986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394960" y="2642616"/>
            <a:ext cx="30358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consistent   </a:t>
            </a: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Predictable, transparent practice is what builds safety.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66928" y="3730752"/>
            <a:ext cx="3950208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68096" y="4005072"/>
            <a:ext cx="411480" cy="41148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68096" y="4005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316736" y="3749040"/>
            <a:ext cx="30358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for the caregivers   </a:t>
            </a: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staff wellbeing to prevent burnout.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645152" y="3730752"/>
            <a:ext cx="3950208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846320" y="4005072"/>
            <a:ext cx="411480" cy="411480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46320" y="4005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5394960" y="3749040"/>
            <a:ext cx="30358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Celebrate progress   </a:t>
            </a:r>
            <a:r>
              <a:rPr lang="en-US" sz="12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and honor small wins along the way.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852160" y="1851660"/>
            <a:ext cx="3291840" cy="3291840"/>
          </a:xfrm>
          <a:prstGeom prst="ellipse">
            <a:avLst/>
          </a:prstGeom>
          <a:solidFill>
            <a:srgbClr val="0B4A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926080" cy="2926080"/>
          </a:xfrm>
          <a:prstGeom prst="ellipse">
            <a:avLst/>
          </a:prstGeom>
          <a:solidFill>
            <a:srgbClr val="126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41248" y="56692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300" dirty="0">
                <a:solidFill>
                  <a:srgbClr val="EBA9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300" dirty="0"/>
          </a:p>
        </p:txBody>
      </p:sp>
      <p:sp>
        <p:nvSpPr>
          <p:cNvPr id="5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024128"/>
            <a:ext cx="7498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Compassion is a practice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841248" y="2240280"/>
            <a:ext cx="329184" cy="329184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41248" y="22402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2167128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BFE3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puts residents in charge
</a:t>
            </a:r>
            <a:r>
              <a:rPr lang="en-US" sz="1250" dirty="0">
                <a:solidFill>
                  <a:srgbClr val="D8EA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self-directed plan builds hope, responsibility, and self-advocacy.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41248" y="3081528"/>
            <a:ext cx="329184" cy="329184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41248" y="3081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71600" y="3008376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BFE3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Trauma-Informed Care shapes everything
</a:t>
            </a:r>
            <a:r>
              <a:rPr lang="en-US" sz="1250" dirty="0">
                <a:solidFill>
                  <a:srgbClr val="D8EA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and dignity are built into every interaction and policy.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41248" y="3922776"/>
            <a:ext cx="329184" cy="329184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41248" y="392277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371600" y="3849624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BFE3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 they transform shelters
</a:t>
            </a:r>
            <a:r>
              <a:rPr lang="en-US" sz="1250" dirty="0">
                <a:solidFill>
                  <a:srgbClr val="D8EA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Calmer environments, engaged residents, and supported staff.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1248" y="468172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i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Safe.   Empowering.   Hopeful.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 is the norm, not the exception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481328"/>
            <a:ext cx="4617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5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entering a shelter carry histories of trauma — violence, loss, instability, or the ongoing stress of homelessness itself. Without the right approach, everyday shelter routines can unintentionally re-open those wounds.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66928" y="3044952"/>
            <a:ext cx="146304" cy="146304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" y="29260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first.  </a:t>
            </a:r>
            <a:r>
              <a:rPr lang="en-US" sz="13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calm, predictable environment lowers stress and conflict.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66928" y="3557016"/>
            <a:ext cx="146304" cy="146304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3438144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 &amp; choice.  </a:t>
            </a:r>
            <a:r>
              <a:rPr lang="en-US" sz="13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do better when they have voice in their own care.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66928" y="4069080"/>
            <a:ext cx="146304" cy="146304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41248" y="3950208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that last.  </a:t>
            </a:r>
            <a:r>
              <a:rPr lang="en-US" sz="13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residents can carry beyond their shelter stay.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486400" y="1417320"/>
            <a:ext cx="3108960" cy="1463040"/>
          </a:xfrm>
          <a:prstGeom prst="roundRect">
            <a:avLst>
              <a:gd name="adj" fmla="val 5625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669280" y="157276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669280" y="1993392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 — a resident-led plan for staying well.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486400" y="3035808"/>
            <a:ext cx="3108960" cy="1463040"/>
          </a:xfrm>
          <a:prstGeom prst="roundRect">
            <a:avLst>
              <a:gd name="adj" fmla="val 5625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669280" y="3191256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E170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Trauma-Informed Care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669280" y="3611880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organization-wide way of working that avoids re-traumatizing people.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WRAP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Wellness Recovery Action Plan?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463040"/>
            <a:ext cx="4709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4000"/>
              </a:lnSpc>
              <a:buNone/>
            </a:pPr>
            <a:r>
              <a:rPr lang="en-US" sz="15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a simple, self-directed plan that helps a person stay well day to day and know exactly what to do when things get hard. Residents build their own plan and stay in charge of it — staff support, they don't dictate.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66928" y="2971800"/>
            <a:ext cx="4709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in 1997  —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Developed by people managing their own mental-health challenges.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66928" y="3447288"/>
            <a:ext cx="4709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 —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by SAMHSA as an evidence-based practice in 2010.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66928" y="3922776"/>
            <a:ext cx="4709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Peer-facilitated  —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 in small groups led by trained peer facilitators.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532120" y="1463040"/>
            <a:ext cx="3063240" cy="3017520"/>
          </a:xfrm>
          <a:prstGeom prst="roundRect">
            <a:avLst>
              <a:gd name="adj" fmla="val 2727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760720" y="178308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000" b="1" i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stay in charge of</a:t>
            </a:r>
            <a:endParaRPr lang="en-US" sz="20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2000" b="1" i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 own wellness.”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760720" y="2880360"/>
            <a:ext cx="457200" cy="41148"/>
          </a:xfrm>
          <a:prstGeom prst="rect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760720" y="3108960"/>
            <a:ext cx="2651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WRAP puts the resident — not the system — at the center of recovery, building </a:t>
            </a:r>
            <a:r>
              <a:rPr lang="en-US" sz="13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hope, responsibility, and self-advocacy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FOUNDATION OF WRAP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values at the heart of WRAP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8028432" cy="512064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13232" y="1581912"/>
            <a:ext cx="384048" cy="384048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13232" y="1581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98448" y="1499616"/>
            <a:ext cx="7132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 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is real and possible — people can and do get well.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66928" y="2139696"/>
            <a:ext cx="8028432" cy="512064"/>
          </a:xfrm>
          <a:prstGeom prst="roundRect">
            <a:avLst>
              <a:gd name="adj" fmla="val 16071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13232" y="2203704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13232" y="22037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98448" y="2121408"/>
            <a:ext cx="7132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responsibility 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take the lead in their own wellness and choices.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66928" y="2761488"/>
            <a:ext cx="8028432" cy="512064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13232" y="2825496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13232" y="282549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298448" y="2743200"/>
            <a:ext cx="7132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about yourself to make informed decisions.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66928" y="3383280"/>
            <a:ext cx="8028432" cy="512064"/>
          </a:xfrm>
          <a:prstGeom prst="roundRect">
            <a:avLst>
              <a:gd name="adj" fmla="val 16071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13232" y="3447288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13232" y="344728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98448" y="3364992"/>
            <a:ext cx="7132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 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Speaking up for your needs, rights, and preferences.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566928" y="4005072"/>
            <a:ext cx="8028432" cy="512064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13232" y="4069080"/>
            <a:ext cx="384048" cy="384048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13232" y="40690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98448" y="3986784"/>
            <a:ext cx="7132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  </a:t>
            </a:r>
            <a:r>
              <a:rPr lang="en-US" sz="13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and receiving support strengthens everyone's recovery.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WRAP IS BUILT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six parts of a WRAP plan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682496"/>
            <a:ext cx="365760" cy="36576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6824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88720" y="1664208"/>
            <a:ext cx="18836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toolbox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49808" y="2121408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things that keep me well — walks, calls, routines, music.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300984" y="1517904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465576" y="1682496"/>
            <a:ext cx="365760" cy="36576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65576" y="16824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922776" y="1664208"/>
            <a:ext cx="18836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maintenance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83864" y="2121408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do each day to stay steady and feel my best.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035040" y="1517904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99632" y="1682496"/>
            <a:ext cx="365760" cy="36576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99632" y="16824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656832" y="1664208"/>
            <a:ext cx="18836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2121408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that can upset my wellness — and my plan to respond.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66928" y="2999232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31520" y="3163824"/>
            <a:ext cx="365760" cy="36576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31638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188720" y="3145536"/>
            <a:ext cx="18836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warning signs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49808" y="3602736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Subtle signs things are shifting, and how to act early.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300984" y="2999232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465576" y="3163824"/>
            <a:ext cx="365760" cy="36576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465576" y="31638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922776" y="3145536"/>
            <a:ext cx="18836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things break down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483864" y="3602736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to take when I feel much worse, before a crisis.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035040" y="2999232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99632" y="3163824"/>
            <a:ext cx="365760" cy="36576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99632" y="31638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656832" y="3145536"/>
            <a:ext cx="18836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&amp; post-crisis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217920" y="3602736"/>
            <a:ext cx="224942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helps, what I need, and how I return to wellness.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TRAUMA-INFORMED CARE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whole-shelter way of working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463040"/>
            <a:ext cx="42976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4000"/>
              </a:lnSpc>
              <a:buNone/>
            </a:pPr>
            <a:r>
              <a:rPr lang="en-US" sz="150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Trauma-Informed Care isn't a single program — it's a mindset that shapes every interaction, policy, and space. The aim is simple: understand trauma's impact and actively avoid re-traumatizing the people we serve.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66928" y="297180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SAMHSA's “Four R's”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85216" y="3438144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3328416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Realize how widespread trauma is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85216" y="3803904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22960" y="3694176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its signs in residents &amp; staff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85216" y="4169664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22960" y="4059936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by embedding trauma-informed practices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85216" y="4535424"/>
            <a:ext cx="128016" cy="12801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22960" y="4425696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 re-traumatization in every interaction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212080" y="1463040"/>
            <a:ext cx="3383280" cy="3017520"/>
          </a:xfrm>
          <a:prstGeom prst="roundRect">
            <a:avLst>
              <a:gd name="adj" fmla="val 2727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40680" y="162763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R's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5440680" y="2212848"/>
            <a:ext cx="457200" cy="45720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40680" y="22128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035040" y="221284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Realize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5440680" y="2761488"/>
            <a:ext cx="457200" cy="45720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40680" y="27614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035040" y="276148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5440680" y="3310128"/>
            <a:ext cx="457200" cy="457200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40680" y="33101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035040" y="331012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5440680" y="3858768"/>
            <a:ext cx="457200" cy="457200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40680" y="38587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035040" y="385876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FRAMEWORK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principles of Trauma-Informed Care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9808" y="164592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225296" y="1700784"/>
            <a:ext cx="1837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68096" y="2176272"/>
            <a:ext cx="22311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and emotional safety for residents and staff.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300984" y="1517904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83864" y="164592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959352" y="1700784"/>
            <a:ext cx="1837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 &amp; transparency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502152" y="2176272"/>
            <a:ext cx="22311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Clear, consistent, honest decisions build trust.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35040" y="1517904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164592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6693408" y="1700784"/>
            <a:ext cx="1837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support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236208" y="2176272"/>
            <a:ext cx="22311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lived experience fosters hope and healing.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66928" y="2999232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49808" y="3127248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225296" y="3182112"/>
            <a:ext cx="1837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Collaboration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768096" y="3657600"/>
            <a:ext cx="22311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is shared — we do things with people, not to them.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300984" y="2999232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483864" y="3127248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959352" y="3182112"/>
            <a:ext cx="1837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Empowerment &amp; choice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3502152" y="3657600"/>
            <a:ext cx="22311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 are recognized; residents have real voice.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035040" y="2999232"/>
            <a:ext cx="2615184" cy="1298448"/>
          </a:xfrm>
          <a:prstGeom prst="roundRect">
            <a:avLst>
              <a:gd name="adj" fmla="val 6338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217920" y="3127248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EBA9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693408" y="3182112"/>
            <a:ext cx="1837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Cultural humility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6236208" y="3657600"/>
            <a:ext cx="22311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culture, history, gender, and identity.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FIT TOGETHER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approaches, one shared goal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3675888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1664208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77240" y="20116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resident's tool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235915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 algn="l">
              <a:buSzPct val="100000"/>
              <a:buChar char="•"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Individual, self-directed plan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272491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 algn="l">
              <a:buSzPct val="100000"/>
              <a:buChar char="•"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personal coping skills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7240" y="309067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 algn="l">
              <a:buSzPct val="100000"/>
              <a:buChar char="•"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by the resident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919472" y="1517904"/>
            <a:ext cx="3675888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120640" y="166420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170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Trauma-Informed Care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120640" y="20116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shelter's culture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20640" y="235915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 algn="l">
              <a:buSzPct val="100000"/>
              <a:buChar char="•"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Organization-wide practice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5120640" y="272491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 algn="l">
              <a:buSzPct val="100000"/>
              <a:buChar char="•"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Shapes policies &amp; environment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120640" y="3090672"/>
            <a:ext cx="3291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 algn="l">
              <a:buSzPct val="100000"/>
              <a:buChar char="•"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by staff &amp; leadership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66928" y="3840480"/>
            <a:ext cx="8028432" cy="841248"/>
          </a:xfrm>
          <a:prstGeom prst="roundRect">
            <a:avLst>
              <a:gd name="adj" fmla="val 9783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77240" y="39319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Shared ground: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331720" y="393192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 ·  Empowerment  ·  Peer support  ·  Choice  ·  Hope  ·  Self-advocacy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291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E170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· RESIDENTS</a:t>
            </a:r>
            <a:endParaRPr lang="en-US" sz="12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603504"/>
            <a:ext cx="80467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73B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residents gain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17904"/>
            <a:ext cx="3950208" cy="1371600"/>
          </a:xfrm>
          <a:prstGeom prst="roundRect">
            <a:avLst>
              <a:gd name="adj" fmla="val 6000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68096" y="1737360"/>
            <a:ext cx="402336" cy="402336"/>
          </a:xfrm>
          <a:prstGeom prst="ellipse">
            <a:avLst/>
          </a:prstGeom>
          <a:solidFill>
            <a:srgbClr val="E170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68096" y="17373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16736" y="1700784"/>
            <a:ext cx="30358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Greater sense of safety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2212848"/>
            <a:ext cx="3493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Predictable, respectful routines lower fear and reactivity.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645152" y="1517904"/>
            <a:ext cx="3950208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46320" y="1737360"/>
            <a:ext cx="402336" cy="402336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7373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394960" y="1700784"/>
            <a:ext cx="30358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ownership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01184" y="2212848"/>
            <a:ext cx="3493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voice and choice in their own care builds confidence.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66928" y="3072384"/>
            <a:ext cx="3950208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68096" y="3291840"/>
            <a:ext cx="402336" cy="402336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68096" y="32918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316736" y="3255264"/>
            <a:ext cx="30358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coping skills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22960" y="3767328"/>
            <a:ext cx="3493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to manage stress, triggers, and hard days.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645152" y="3072384"/>
            <a:ext cx="3950208" cy="1371600"/>
          </a:xfrm>
          <a:prstGeom prst="roundRect">
            <a:avLst>
              <a:gd name="adj" fmla="val 6000"/>
            </a:avLst>
          </a:prstGeom>
          <a:solidFill>
            <a:srgbClr val="EFE1C9"/>
          </a:solidFill>
          <a:ln w="12700">
            <a:solidFill>
              <a:srgbClr val="E4D2B4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46320" y="3291840"/>
            <a:ext cx="402336" cy="402336"/>
          </a:xfrm>
          <a:prstGeom prst="ellipse">
            <a:avLst/>
          </a:prstGeom>
          <a:solidFill>
            <a:srgbClr val="2A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32918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394960" y="3255264"/>
            <a:ext cx="30358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E5A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Renewed hope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901184" y="3767328"/>
            <a:ext cx="3493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1250" dirty="0">
                <a:solidFill>
                  <a:srgbClr val="273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that recovery and stability are within reach.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66928" y="4828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Trauma-Informed Care  ·  Community Residential Shelters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229600" y="4828032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7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2631</Words>
  <Application>Microsoft Office PowerPoint</Application>
  <PresentationFormat>On-screen Show (16:9)</PresentationFormat>
  <Paragraphs>253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Compassion in Practice WRAP &amp; Trauma-Informed Care</vt:lpstr>
      <vt:lpstr>Trauma is the norm, not the exception</vt:lpstr>
      <vt:lpstr>What is a Wellness Recovery Action Plan?</vt:lpstr>
      <vt:lpstr>Five values at the heart of WRAP</vt:lpstr>
      <vt:lpstr>The six parts of a WRAP plan</vt:lpstr>
      <vt:lpstr>A whole-shelter way of working</vt:lpstr>
      <vt:lpstr>Six principles of Trauma-Informed Care</vt:lpstr>
      <vt:lpstr>Two approaches, one shared goal</vt:lpstr>
      <vt:lpstr>What residents gain</vt:lpstr>
      <vt:lpstr>What staff gain</vt:lpstr>
      <vt:lpstr>A stronger, calmer community</vt:lpstr>
      <vt:lpstr>Backed by research</vt:lpstr>
      <vt:lpstr>Putting it into practice</vt:lpstr>
      <vt:lpstr>Best practices that make it stick</vt:lpstr>
      <vt:lpstr>Compassion is a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2026-07-02T14:08:14Z</dcterms:created>
  <dcterms:modified xsi:type="dcterms:W3CDTF">2026-07-02T15:04:59Z</dcterms:modified>
</cp:coreProperties>
</file>