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0" d="100"/>
          <a:sy n="60" d="100"/>
        </p:scale>
        <p:origin x="660" y="5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9280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this overview of the WRAP Crisis Plan. WRAP, or Wellness Recovery Action Plan, was developed by Mary Ellen Copeland and a group of peers in 1997. The Crisis Plan is a key section of WRAP that helps you maintain control even during the most difficult times. Today we'll walk through each part of the crisis plan so you can begin building your own.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crisis plan starts by describing what you look like when you're well — your typical personality, behaviors, and outlook. This baseline helps your supporters recognize when you've recovered. The second part lists the signs that tell others you need them to step in and make decisions on your behalf. Be as specific as possible with both sections.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3 of the crisis plan is about choosing your supporters. Name specific people you trust to take over decision-making and care when you cannot do so yourself. Be clear about each person's role. Equally important, list anyone you do not want involved — this protects your boundaries during vulnerable times.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Parts 4 and 5 of the crisis plan cover your medication and treatment preferences. For each category, list what's preferred, what's acceptable, and what's unacceptable — along with your reasons. This ensures your healthcare providers respect your choices. In some states, a WRAP crisis plan can even serve as a legal advance directive when notarized.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Parts 6 and 7 address where you'd receive care during a crisis. Home and community options include respite care, in-home supporter arrangements, and community resources like peer groups or hotlines. For treatment facilities, name your preferred and unacceptable options with reasons. Don't forget to include practical details like insurance information.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8 is one of the most personal sections. Be very specific about what helps and what doesn't. Include a safety plan for if you become a danger to yourself or others. List practical tasks that need covering — like feeding pets or paying bills — and assign each to a specific person. Also decide how disagreements among your supporters should be handled.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final parts of the crisis plan are about coming back. Part 9 defines how your supporters know when to step back — the indicators that you're well enough to make your own decisions again. The post-crisis plan helps you process the experience, gradually resume responsibilities, and update your WRAP with lessons learned. Remember, this plan belongs to you. Keep it current and share copies with everyone who supports you.</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55000"/>
            </a:srgbClr>
          </a:solidFill>
          <a:ln/>
        </p:spPr>
        <p:txBody>
          <a:bodyPr/>
          <a:lstStyle/>
          <a:p>
            <a:endParaRPr lang="en-US"/>
          </a:p>
        </p:txBody>
      </p:sp>
      <p:sp>
        <p:nvSpPr>
          <p:cNvPr id="3" name="Text 1"/>
          <p:cNvSpPr/>
          <p:nvPr/>
        </p:nvSpPr>
        <p:spPr>
          <a:xfrm>
            <a:off x="731520" y="1097280"/>
            <a:ext cx="7680960" cy="2194560"/>
          </a:xfrm>
          <a:prstGeom prst="rect">
            <a:avLst/>
          </a:prstGeom>
          <a:noFill/>
          <a:ln/>
        </p:spPr>
        <p:txBody>
          <a:bodyPr wrap="square" rtlCol="0" anchor="ctr"/>
          <a:lstStyle/>
          <a:p>
            <a:pPr marL="0" indent="0" algn="ctr">
              <a:lnSpc>
                <a:spcPct val="110000"/>
              </a:lnSpc>
              <a:buNone/>
            </a:pPr>
            <a:r>
              <a:rPr lang="en-US" sz="4400" b="1" dirty="0">
                <a:solidFill>
                  <a:srgbClr val="FFFFFF"/>
                </a:solidFill>
                <a:latin typeface="Georgia" pitchFamily="34" charset="0"/>
                <a:ea typeface="Georgia" pitchFamily="34" charset="-122"/>
                <a:cs typeface="Georgia" pitchFamily="34" charset="-120"/>
              </a:rPr>
              <a:t>Parts of a WRAP</a:t>
            </a:r>
            <a:endParaRPr lang="en-US" sz="4400" dirty="0"/>
          </a:p>
          <a:p>
            <a:pPr marL="0" indent="0" algn="ctr">
              <a:lnSpc>
                <a:spcPct val="110000"/>
              </a:lnSpc>
              <a:buNone/>
            </a:pPr>
            <a:r>
              <a:rPr lang="en-US" sz="4400" b="1" dirty="0">
                <a:solidFill>
                  <a:srgbClr val="FFFFFF"/>
                </a:solidFill>
                <a:latin typeface="Georgia" pitchFamily="34" charset="0"/>
                <a:ea typeface="Georgia" pitchFamily="34" charset="-122"/>
                <a:cs typeface="Georgia" pitchFamily="34" charset="-120"/>
              </a:rPr>
              <a:t>Crisis Plan</a:t>
            </a:r>
            <a:endParaRPr lang="en-US" sz="4400" dirty="0"/>
          </a:p>
        </p:txBody>
      </p:sp>
      <p:sp>
        <p:nvSpPr>
          <p:cNvPr id="4" name="Text 2"/>
          <p:cNvSpPr/>
          <p:nvPr/>
        </p:nvSpPr>
        <p:spPr>
          <a:xfrm>
            <a:off x="731520" y="3291840"/>
            <a:ext cx="7680960" cy="548640"/>
          </a:xfrm>
          <a:prstGeom prst="rect">
            <a:avLst/>
          </a:prstGeom>
          <a:noFill/>
          <a:ln/>
        </p:spPr>
        <p:txBody>
          <a:bodyPr wrap="square" rtlCol="0" anchor="ctr"/>
          <a:lstStyle/>
          <a:p>
            <a:pPr marL="0" indent="0" algn="ctr">
              <a:buNone/>
            </a:pPr>
            <a:r>
              <a:rPr lang="en-US" sz="2000" kern="0" spc="300" dirty="0">
                <a:solidFill>
                  <a:srgbClr val="FDDCCA"/>
                </a:solidFill>
                <a:latin typeface="Calibri" pitchFamily="34" charset="0"/>
                <a:ea typeface="Calibri" pitchFamily="34" charset="-122"/>
                <a:cs typeface="Calibri" pitchFamily="34" charset="-120"/>
              </a:rPr>
              <a:t>Wellness Recovery Action Plan</a:t>
            </a:r>
            <a:endParaRPr lang="en-US" sz="2000" dirty="0"/>
          </a:p>
        </p:txBody>
      </p:sp>
      <p:sp>
        <p:nvSpPr>
          <p:cNvPr id="5" name="Text 3"/>
          <p:cNvSpPr/>
          <p:nvPr/>
        </p:nvSpPr>
        <p:spPr>
          <a:xfrm>
            <a:off x="731520" y="4023360"/>
            <a:ext cx="7680960" cy="457200"/>
          </a:xfrm>
          <a:prstGeom prst="rect">
            <a:avLst/>
          </a:prstGeom>
          <a:noFill/>
          <a:ln/>
        </p:spPr>
        <p:txBody>
          <a:bodyPr wrap="square" rtlCol="0" anchor="ctr"/>
          <a:lstStyle/>
          <a:p>
            <a:pPr marL="0" indent="0" algn="ctr">
              <a:buNone/>
            </a:pPr>
            <a:r>
              <a:rPr lang="en-US" sz="1400" i="1" dirty="0">
                <a:solidFill>
                  <a:srgbClr val="FFFFFF"/>
                </a:solidFill>
                <a:latin typeface="Calibri" pitchFamily="34" charset="0"/>
                <a:ea typeface="Calibri" pitchFamily="34" charset="-122"/>
                <a:cs typeface="Calibri" pitchFamily="34" charset="-120"/>
              </a:rPr>
              <a:t>Planning ahead for your wellness and recovery</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AF5"/>
        </a:solidFill>
        <a:effectLst/>
      </p:bgPr>
    </p:bg>
    <p:spTree>
      <p:nvGrpSpPr>
        <p:cNvPr id="1" name=""/>
        <p:cNvGrpSpPr/>
        <p:nvPr/>
      </p:nvGrpSpPr>
      <p:grpSpPr>
        <a:xfrm>
          <a:off x="0" y="0"/>
          <a:ext cx="0" cy="0"/>
          <a:chOff x="0" y="0"/>
          <a:chExt cx="0" cy="0"/>
        </a:xfrm>
      </p:grpSpPr>
      <p:pic>
        <p:nvPicPr>
          <p:cNvPr id="2" name="Image 0" descr="/agent/turn1/workspace/images/watercolor-illustration-of-an-open-journal-with-a-_2026-05-17T18-30-46_image_DAS_0.jpg"/>
          <p:cNvPicPr>
            <a:picLocks noChangeAspect="1"/>
          </p:cNvPicPr>
          <p:nvPr/>
        </p:nvPicPr>
        <p:blipFill>
          <a:blip r:embed="rId3"/>
          <a:srcRect l="26296" r="26296"/>
          <a:stretch/>
        </p:blipFill>
        <p:spPr>
          <a:xfrm>
            <a:off x="0" y="0"/>
            <a:ext cx="3657600" cy="5143500"/>
          </a:xfrm>
          <a:prstGeom prst="rect">
            <a:avLst/>
          </a:prstGeom>
        </p:spPr>
      </p:pic>
      <p:pic>
        <p:nvPicPr>
          <p:cNvPr id="3" name="Image 1" descr="preencoded.png"/>
          <p:cNvPicPr>
            <a:picLocks noChangeAspect="1"/>
          </p:cNvPicPr>
          <p:nvPr/>
        </p:nvPicPr>
        <p:blipFill>
          <a:blip r:embed="rId4"/>
          <a:stretch>
            <a:fillRect/>
          </a:stretch>
        </p:blipFill>
        <p:spPr>
          <a:xfrm>
            <a:off x="4114800" y="457200"/>
            <a:ext cx="365760" cy="365760"/>
          </a:xfrm>
          <a:prstGeom prst="rect">
            <a:avLst/>
          </a:prstGeom>
        </p:spPr>
      </p:pic>
      <p:sp>
        <p:nvSpPr>
          <p:cNvPr id="4" name="Text 0"/>
          <p:cNvSpPr/>
          <p:nvPr/>
        </p:nvSpPr>
        <p:spPr>
          <a:xfrm>
            <a:off x="4617720" y="384048"/>
            <a:ext cx="4114800" cy="502920"/>
          </a:xfrm>
          <a:prstGeom prst="rect">
            <a:avLst/>
          </a:prstGeom>
          <a:noFill/>
          <a:ln/>
        </p:spPr>
        <p:txBody>
          <a:bodyPr wrap="square" lIns="0" tIns="0" rIns="0" bIns="0" rtlCol="0" anchor="ctr"/>
          <a:lstStyle/>
          <a:p>
            <a:pPr marL="0" indent="0">
              <a:buNone/>
            </a:pPr>
            <a:r>
              <a:rPr lang="en-US" sz="2000" b="1" dirty="0">
                <a:solidFill>
                  <a:srgbClr val="1B2A4A"/>
                </a:solidFill>
                <a:latin typeface="Georgia" pitchFamily="34" charset="0"/>
                <a:ea typeface="Georgia" pitchFamily="34" charset="-122"/>
                <a:cs typeface="Georgia" pitchFamily="34" charset="-120"/>
              </a:rPr>
              <a:t>What I'm Like When I'm Well</a:t>
            </a:r>
            <a:endParaRPr lang="en-US" sz="2000" dirty="0"/>
          </a:p>
        </p:txBody>
      </p:sp>
      <p:sp>
        <p:nvSpPr>
          <p:cNvPr id="5" name="Text 1"/>
          <p:cNvSpPr/>
          <p:nvPr/>
        </p:nvSpPr>
        <p:spPr>
          <a:xfrm>
            <a:off x="4114800" y="1005840"/>
            <a:ext cx="4572000" cy="1371600"/>
          </a:xfrm>
          <a:prstGeom prst="rect">
            <a:avLst/>
          </a:prstGeom>
          <a:noFill/>
          <a:ln/>
        </p:spPr>
        <p:txBody>
          <a:bodyPr wrap="square" rtlCol="0" anchor="ctr"/>
          <a:lstStyle/>
          <a:p>
            <a:pPr marL="0" indent="0">
              <a:lnSpc>
                <a:spcPct val="130000"/>
              </a:lnSpc>
              <a:spcAft>
                <a:spcPts val="800"/>
              </a:spcAft>
              <a:buNone/>
            </a:pPr>
            <a:r>
              <a:rPr lang="en-US" sz="1300" dirty="0">
                <a:solidFill>
                  <a:srgbClr val="3D3D3D"/>
                </a:solidFill>
                <a:latin typeface="Calibri" pitchFamily="34" charset="0"/>
                <a:ea typeface="Calibri" pitchFamily="34" charset="-122"/>
                <a:cs typeface="Calibri" pitchFamily="34" charset="-120"/>
              </a:rPr>
              <a:t>Describe yourself at your best — your personality, behaviors, and how you interact with others when you're feeling well.</a:t>
            </a:r>
            <a:endParaRPr lang="en-US" sz="1300" dirty="0"/>
          </a:p>
          <a:p>
            <a:pPr marL="0" indent="0">
              <a:lnSpc>
                <a:spcPct val="130000"/>
              </a:lnSpc>
              <a:buNone/>
            </a:pPr>
            <a:r>
              <a:rPr lang="en-US" sz="1300" dirty="0">
                <a:solidFill>
                  <a:srgbClr val="3D3D3D"/>
                </a:solidFill>
                <a:latin typeface="Calibri" pitchFamily="34" charset="0"/>
                <a:ea typeface="Calibri" pitchFamily="34" charset="-122"/>
                <a:cs typeface="Calibri" pitchFamily="34" charset="-120"/>
              </a:rPr>
              <a:t>This becomes the baseline that helps your supporters know when you've returned to wellness.</a:t>
            </a:r>
            <a:endParaRPr lang="en-US" sz="1300" dirty="0"/>
          </a:p>
        </p:txBody>
      </p:sp>
      <p:sp>
        <p:nvSpPr>
          <p:cNvPr id="6" name="Shape 2"/>
          <p:cNvSpPr/>
          <p:nvPr/>
        </p:nvSpPr>
        <p:spPr>
          <a:xfrm>
            <a:off x="4114800" y="2514600"/>
            <a:ext cx="4572000" cy="18288"/>
          </a:xfrm>
          <a:prstGeom prst="rect">
            <a:avLst/>
          </a:prstGeom>
          <a:solidFill>
            <a:srgbClr val="FDDCCA"/>
          </a:solidFill>
          <a:ln/>
        </p:spPr>
        <p:txBody>
          <a:bodyPr/>
          <a:lstStyle/>
          <a:p>
            <a:endParaRPr lang="en-US"/>
          </a:p>
        </p:txBody>
      </p:sp>
      <p:pic>
        <p:nvPicPr>
          <p:cNvPr id="7" name="Image 2" descr="preencoded.png"/>
          <p:cNvPicPr>
            <a:picLocks noChangeAspect="1"/>
          </p:cNvPicPr>
          <p:nvPr/>
        </p:nvPicPr>
        <p:blipFill>
          <a:blip r:embed="rId5"/>
          <a:stretch>
            <a:fillRect/>
          </a:stretch>
        </p:blipFill>
        <p:spPr>
          <a:xfrm>
            <a:off x="4114800" y="2743200"/>
            <a:ext cx="365760" cy="365760"/>
          </a:xfrm>
          <a:prstGeom prst="rect">
            <a:avLst/>
          </a:prstGeom>
        </p:spPr>
      </p:pic>
      <p:sp>
        <p:nvSpPr>
          <p:cNvPr id="8" name="Text 3"/>
          <p:cNvSpPr/>
          <p:nvPr/>
        </p:nvSpPr>
        <p:spPr>
          <a:xfrm>
            <a:off x="4617720" y="2670048"/>
            <a:ext cx="4297680" cy="502920"/>
          </a:xfrm>
          <a:prstGeom prst="rect">
            <a:avLst/>
          </a:prstGeom>
          <a:noFill/>
          <a:ln/>
        </p:spPr>
        <p:txBody>
          <a:bodyPr wrap="square" lIns="0" tIns="0" rIns="0" bIns="0"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Signs I Need Others to Step In</a:t>
            </a:r>
            <a:endParaRPr lang="en-US" sz="1800" dirty="0"/>
          </a:p>
        </p:txBody>
      </p:sp>
      <p:sp>
        <p:nvSpPr>
          <p:cNvPr id="9" name="Text 4"/>
          <p:cNvSpPr/>
          <p:nvPr/>
        </p:nvSpPr>
        <p:spPr>
          <a:xfrm>
            <a:off x="4114800" y="3291840"/>
            <a:ext cx="4572000" cy="1371600"/>
          </a:xfrm>
          <a:prstGeom prst="rect">
            <a:avLst/>
          </a:prstGeom>
          <a:noFill/>
          <a:ln/>
        </p:spPr>
        <p:txBody>
          <a:bodyPr wrap="square" rtlCol="0" anchor="ctr"/>
          <a:lstStyle/>
          <a:p>
            <a:pPr marL="0" indent="0">
              <a:lnSpc>
                <a:spcPct val="130000"/>
              </a:lnSpc>
              <a:spcAft>
                <a:spcPts val="800"/>
              </a:spcAft>
              <a:buNone/>
            </a:pPr>
            <a:r>
              <a:rPr lang="en-US" sz="1300" dirty="0">
                <a:solidFill>
                  <a:srgbClr val="3D3D3D"/>
                </a:solidFill>
                <a:latin typeface="Calibri" pitchFamily="34" charset="0"/>
                <a:ea typeface="Calibri" pitchFamily="34" charset="-122"/>
                <a:cs typeface="Calibri" pitchFamily="34" charset="-120"/>
              </a:rPr>
              <a:t>List the specific signs that indicate you are no longer able to make decisions or care for yourself.</a:t>
            </a:r>
            <a:endParaRPr lang="en-US" sz="1300" dirty="0"/>
          </a:p>
          <a:p>
            <a:pPr marL="0" indent="0">
              <a:lnSpc>
                <a:spcPct val="130000"/>
              </a:lnSpc>
              <a:buNone/>
            </a:pPr>
            <a:r>
              <a:rPr lang="en-US" sz="1300" dirty="0">
                <a:solidFill>
                  <a:srgbClr val="3D3D3D"/>
                </a:solidFill>
                <a:latin typeface="Calibri" pitchFamily="34" charset="0"/>
                <a:ea typeface="Calibri" pitchFamily="34" charset="-122"/>
                <a:cs typeface="Calibri" pitchFamily="34" charset="-120"/>
              </a:rPr>
              <a:t>These are the signals your supporters will watch for to know when to activate this plan.</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5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rtlCol="0" anchor="ctr"/>
          <a:lstStyle/>
          <a:p>
            <a:pPr marL="0" indent="0">
              <a:buNone/>
            </a:pPr>
            <a:r>
              <a:rPr lang="en-US" sz="3200" b="1" dirty="0">
                <a:solidFill>
                  <a:srgbClr val="1B2A4A"/>
                </a:solidFill>
                <a:latin typeface="Georgia" pitchFamily="34" charset="0"/>
                <a:ea typeface="Georgia" pitchFamily="34" charset="-122"/>
                <a:cs typeface="Georgia" pitchFamily="34" charset="-120"/>
              </a:rPr>
              <a:t>Choosing Your Supporters</a:t>
            </a:r>
            <a:endParaRPr lang="en-US" sz="3200" dirty="0"/>
          </a:p>
        </p:txBody>
      </p:sp>
      <p:sp>
        <p:nvSpPr>
          <p:cNvPr id="3" name="Shape 1"/>
          <p:cNvSpPr/>
          <p:nvPr/>
        </p:nvSpPr>
        <p:spPr>
          <a:xfrm>
            <a:off x="640080" y="1280160"/>
            <a:ext cx="3749040" cy="3291840"/>
          </a:xfrm>
          <a:prstGeom prst="roundRect">
            <a:avLst>
              <a:gd name="adj" fmla="val 4167"/>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4" name="Shape 2"/>
          <p:cNvSpPr/>
          <p:nvPr/>
        </p:nvSpPr>
        <p:spPr>
          <a:xfrm>
            <a:off x="2148840" y="1554480"/>
            <a:ext cx="640080" cy="640080"/>
          </a:xfrm>
          <a:prstGeom prst="ellipse">
            <a:avLst/>
          </a:prstGeom>
          <a:solidFill>
            <a:srgbClr val="FDDCCA"/>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2286000" y="1673352"/>
            <a:ext cx="365760" cy="365760"/>
          </a:xfrm>
          <a:prstGeom prst="rect">
            <a:avLst/>
          </a:prstGeom>
        </p:spPr>
      </p:pic>
      <p:sp>
        <p:nvSpPr>
          <p:cNvPr id="6" name="Text 3"/>
          <p:cNvSpPr/>
          <p:nvPr/>
        </p:nvSpPr>
        <p:spPr>
          <a:xfrm>
            <a:off x="914400" y="2331720"/>
            <a:ext cx="3200400" cy="411480"/>
          </a:xfrm>
          <a:prstGeom prst="rect">
            <a:avLst/>
          </a:prstGeom>
          <a:noFill/>
          <a:ln/>
        </p:spPr>
        <p:txBody>
          <a:bodyPr wrap="square" lIns="0" tIns="0" rIns="0" bIns="0" rtlCol="0" anchor="ctr"/>
          <a:lstStyle/>
          <a:p>
            <a:pPr marL="0" indent="0" algn="ctr">
              <a:buNone/>
            </a:pPr>
            <a:r>
              <a:rPr lang="en-US" sz="1700" b="1" dirty="0">
                <a:solidFill>
                  <a:srgbClr val="1B2A4A"/>
                </a:solidFill>
                <a:latin typeface="Georgia" pitchFamily="34" charset="0"/>
                <a:ea typeface="Georgia" pitchFamily="34" charset="-122"/>
                <a:cs typeface="Georgia" pitchFamily="34" charset="-120"/>
              </a:rPr>
              <a:t>People I Trust to Help</a:t>
            </a:r>
            <a:endParaRPr lang="en-US" sz="1700" dirty="0"/>
          </a:p>
        </p:txBody>
      </p:sp>
      <p:sp>
        <p:nvSpPr>
          <p:cNvPr id="7" name="Text 4"/>
          <p:cNvSpPr/>
          <p:nvPr/>
        </p:nvSpPr>
        <p:spPr>
          <a:xfrm>
            <a:off x="914400" y="2834640"/>
            <a:ext cx="3200400" cy="1463040"/>
          </a:xfrm>
          <a:prstGeom prst="rect">
            <a:avLst/>
          </a:prstGeom>
          <a:noFill/>
          <a:ln/>
        </p:spPr>
        <p:txBody>
          <a:bodyPr wrap="square" rtlCol="0" anchor="ctr"/>
          <a:lstStyle/>
          <a:p>
            <a:pPr marL="0" indent="0" algn="ctr">
              <a:lnSpc>
                <a:spcPct val="135000"/>
              </a:lnSpc>
              <a:spcAft>
                <a:spcPts val="1000"/>
              </a:spcAft>
              <a:buNone/>
            </a:pPr>
            <a:r>
              <a:rPr lang="en-US" sz="1250" dirty="0">
                <a:solidFill>
                  <a:srgbClr val="3D3D3D"/>
                </a:solidFill>
                <a:latin typeface="Calibri" pitchFamily="34" charset="0"/>
                <a:ea typeface="Calibri" pitchFamily="34" charset="-122"/>
                <a:cs typeface="Calibri" pitchFamily="34" charset="-120"/>
              </a:rPr>
              <a:t>Name the people you want making decisions, providing care, and offering support</a:t>
            </a:r>
            <a:endParaRPr lang="en-US" sz="1250" dirty="0"/>
          </a:p>
          <a:p>
            <a:pPr marL="0" indent="0" algn="ctr">
              <a:lnSpc>
                <a:spcPct val="135000"/>
              </a:lnSpc>
              <a:buNone/>
            </a:pPr>
            <a:r>
              <a:rPr lang="en-US" sz="1250" dirty="0">
                <a:solidFill>
                  <a:srgbClr val="3D3D3D"/>
                </a:solidFill>
                <a:latin typeface="Calibri" pitchFamily="34" charset="0"/>
                <a:ea typeface="Calibri" pitchFamily="34" charset="-122"/>
                <a:cs typeface="Calibri" pitchFamily="34" charset="-120"/>
              </a:rPr>
              <a:t>Include their contact information and specific roles you'd like each person to take on</a:t>
            </a:r>
            <a:endParaRPr lang="en-US" sz="1250" dirty="0"/>
          </a:p>
        </p:txBody>
      </p:sp>
      <p:sp>
        <p:nvSpPr>
          <p:cNvPr id="8" name="Shape 5"/>
          <p:cNvSpPr/>
          <p:nvPr/>
        </p:nvSpPr>
        <p:spPr>
          <a:xfrm>
            <a:off x="4754880" y="1280160"/>
            <a:ext cx="3749040" cy="3291840"/>
          </a:xfrm>
          <a:prstGeom prst="roundRect">
            <a:avLst>
              <a:gd name="adj" fmla="val 4167"/>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9" name="Shape 6"/>
          <p:cNvSpPr/>
          <p:nvPr/>
        </p:nvSpPr>
        <p:spPr>
          <a:xfrm>
            <a:off x="6263640" y="1554480"/>
            <a:ext cx="640080" cy="640080"/>
          </a:xfrm>
          <a:prstGeom prst="ellipse">
            <a:avLst/>
          </a:prstGeom>
          <a:solidFill>
            <a:srgbClr val="FDDCCA"/>
          </a:solidFill>
          <a:ln/>
        </p:spPr>
        <p:txBody>
          <a:bodyPr/>
          <a:lstStyle/>
          <a:p>
            <a:endParaRPr lang="en-US"/>
          </a:p>
        </p:txBody>
      </p:sp>
      <p:pic>
        <p:nvPicPr>
          <p:cNvPr id="10" name="Image 1" descr="preencoded.png"/>
          <p:cNvPicPr>
            <a:picLocks noChangeAspect="1"/>
          </p:cNvPicPr>
          <p:nvPr/>
        </p:nvPicPr>
        <p:blipFill>
          <a:blip r:embed="rId4"/>
          <a:stretch>
            <a:fillRect/>
          </a:stretch>
        </p:blipFill>
        <p:spPr>
          <a:xfrm>
            <a:off x="6400800" y="1673352"/>
            <a:ext cx="365760" cy="365760"/>
          </a:xfrm>
          <a:prstGeom prst="rect">
            <a:avLst/>
          </a:prstGeom>
        </p:spPr>
      </p:pic>
      <p:sp>
        <p:nvSpPr>
          <p:cNvPr id="11" name="Text 7"/>
          <p:cNvSpPr/>
          <p:nvPr/>
        </p:nvSpPr>
        <p:spPr>
          <a:xfrm>
            <a:off x="5029200" y="2331720"/>
            <a:ext cx="3200400" cy="411480"/>
          </a:xfrm>
          <a:prstGeom prst="rect">
            <a:avLst/>
          </a:prstGeom>
          <a:noFill/>
          <a:ln/>
        </p:spPr>
        <p:txBody>
          <a:bodyPr wrap="square" lIns="0" tIns="0" rIns="0" bIns="0" rtlCol="0" anchor="ctr"/>
          <a:lstStyle/>
          <a:p>
            <a:pPr marL="0" indent="0" algn="ctr">
              <a:buNone/>
            </a:pPr>
            <a:r>
              <a:rPr lang="en-US" sz="1700" b="1" dirty="0">
                <a:solidFill>
                  <a:srgbClr val="1B2A4A"/>
                </a:solidFill>
                <a:latin typeface="Georgia" pitchFamily="34" charset="0"/>
                <a:ea typeface="Georgia" pitchFamily="34" charset="-122"/>
                <a:cs typeface="Georgia" pitchFamily="34" charset="-120"/>
              </a:rPr>
              <a:t>People to Exclude</a:t>
            </a:r>
            <a:endParaRPr lang="en-US" sz="1700" dirty="0"/>
          </a:p>
        </p:txBody>
      </p:sp>
      <p:sp>
        <p:nvSpPr>
          <p:cNvPr id="12" name="Text 8"/>
          <p:cNvSpPr/>
          <p:nvPr/>
        </p:nvSpPr>
        <p:spPr>
          <a:xfrm>
            <a:off x="5029200" y="2834640"/>
            <a:ext cx="3200400" cy="1463040"/>
          </a:xfrm>
          <a:prstGeom prst="rect">
            <a:avLst/>
          </a:prstGeom>
          <a:noFill/>
          <a:ln/>
        </p:spPr>
        <p:txBody>
          <a:bodyPr wrap="square" rtlCol="0" anchor="ctr"/>
          <a:lstStyle/>
          <a:p>
            <a:pPr marL="0" indent="0" algn="ctr">
              <a:lnSpc>
                <a:spcPct val="135000"/>
              </a:lnSpc>
              <a:spcAft>
                <a:spcPts val="1000"/>
              </a:spcAft>
              <a:buNone/>
            </a:pPr>
            <a:r>
              <a:rPr lang="en-US" sz="1250" dirty="0">
                <a:solidFill>
                  <a:srgbClr val="3D3D3D"/>
                </a:solidFill>
                <a:latin typeface="Calibri" pitchFamily="34" charset="0"/>
                <a:ea typeface="Calibri" pitchFamily="34" charset="-122"/>
                <a:cs typeface="Calibri" pitchFamily="34" charset="-120"/>
              </a:rPr>
              <a:t>List anyone you do not want involved in your care or treatment during a crisis</a:t>
            </a:r>
            <a:endParaRPr lang="en-US" sz="1250" dirty="0"/>
          </a:p>
          <a:p>
            <a:pPr marL="0" indent="0" algn="ctr">
              <a:lnSpc>
                <a:spcPct val="135000"/>
              </a:lnSpc>
              <a:buNone/>
            </a:pPr>
            <a:r>
              <a:rPr lang="en-US" sz="1250" dirty="0">
                <a:solidFill>
                  <a:srgbClr val="3D3D3D"/>
                </a:solidFill>
                <a:latin typeface="Calibri" pitchFamily="34" charset="0"/>
                <a:ea typeface="Calibri" pitchFamily="34" charset="-122"/>
                <a:cs typeface="Calibri" pitchFamily="34" charset="-120"/>
              </a:rPr>
              <a:t>You may optionally include reasons so your supporters understand your boundaries</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AF5"/>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rtlCol="0" anchor="ctr"/>
          <a:lstStyle/>
          <a:p>
            <a:pPr marL="0" indent="0">
              <a:buNone/>
            </a:pPr>
            <a:r>
              <a:rPr lang="en-US" sz="3200" b="1" dirty="0">
                <a:solidFill>
                  <a:srgbClr val="1B2A4A"/>
                </a:solidFill>
                <a:latin typeface="Georgia" pitchFamily="34" charset="0"/>
                <a:ea typeface="Georgia" pitchFamily="34" charset="-122"/>
                <a:cs typeface="Georgia" pitchFamily="34" charset="-120"/>
              </a:rPr>
              <a:t>Medications &amp; Treatments</a:t>
            </a:r>
            <a:endParaRPr lang="en-US" sz="3200" dirty="0"/>
          </a:p>
        </p:txBody>
      </p:sp>
      <p:sp>
        <p:nvSpPr>
          <p:cNvPr id="3" name="Shape 1"/>
          <p:cNvSpPr/>
          <p:nvPr/>
        </p:nvSpPr>
        <p:spPr>
          <a:xfrm>
            <a:off x="640080" y="1280160"/>
            <a:ext cx="2468880" cy="3383280"/>
          </a:xfrm>
          <a:prstGeom prst="roundRect">
            <a:avLst>
              <a:gd name="adj" fmla="val 4444"/>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4" name="Shape 2"/>
          <p:cNvSpPr/>
          <p:nvPr/>
        </p:nvSpPr>
        <p:spPr>
          <a:xfrm>
            <a:off x="1600200" y="1463040"/>
            <a:ext cx="548640" cy="548640"/>
          </a:xfrm>
          <a:prstGeom prst="ellipse">
            <a:avLst/>
          </a:prstGeom>
          <a:solidFill>
            <a:srgbClr val="FDDCCA"/>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1709928" y="1572768"/>
            <a:ext cx="329184" cy="329184"/>
          </a:xfrm>
          <a:prstGeom prst="rect">
            <a:avLst/>
          </a:prstGeom>
        </p:spPr>
      </p:pic>
      <p:sp>
        <p:nvSpPr>
          <p:cNvPr id="6" name="Text 3"/>
          <p:cNvSpPr/>
          <p:nvPr/>
        </p:nvSpPr>
        <p:spPr>
          <a:xfrm>
            <a:off x="822960" y="2103120"/>
            <a:ext cx="2103120" cy="320040"/>
          </a:xfrm>
          <a:prstGeom prst="rect">
            <a:avLst/>
          </a:prstGeom>
          <a:noFill/>
          <a:ln/>
        </p:spPr>
        <p:txBody>
          <a:bodyPr wrap="square" lIns="0" tIns="0" rIns="0" bIns="0" rtlCol="0" anchor="ctr"/>
          <a:lstStyle/>
          <a:p>
            <a:pPr marL="0" indent="0" algn="ctr">
              <a:buNone/>
            </a:pPr>
            <a:r>
              <a:rPr lang="en-US" sz="1500" b="1" dirty="0">
                <a:solidFill>
                  <a:srgbClr val="1B2A4A"/>
                </a:solidFill>
                <a:latin typeface="Georgia" pitchFamily="34" charset="0"/>
                <a:ea typeface="Georgia" pitchFamily="34" charset="-122"/>
                <a:cs typeface="Georgia" pitchFamily="34" charset="-120"/>
              </a:rPr>
              <a:t>Medications</a:t>
            </a:r>
            <a:endParaRPr lang="en-US" sz="1500" dirty="0"/>
          </a:p>
        </p:txBody>
      </p:sp>
      <p:sp>
        <p:nvSpPr>
          <p:cNvPr id="7" name="Text 4"/>
          <p:cNvSpPr/>
          <p:nvPr/>
        </p:nvSpPr>
        <p:spPr>
          <a:xfrm>
            <a:off x="868680" y="2514600"/>
            <a:ext cx="2011680" cy="1920240"/>
          </a:xfrm>
          <a:prstGeom prst="rect">
            <a:avLst/>
          </a:prstGeom>
          <a:noFill/>
          <a:ln/>
        </p:spPr>
        <p:txBody>
          <a:bodyPr wrap="square" rtlCol="0" anchor="ctr"/>
          <a:lstStyle/>
          <a:p>
            <a:pPr marL="0" indent="0">
              <a:lnSpc>
                <a:spcPct val="120000"/>
              </a:lnSpc>
              <a:spcAft>
                <a:spcPts val="400"/>
              </a:spcAft>
              <a:buNone/>
            </a:pPr>
            <a:r>
              <a:rPr lang="en-US" sz="1000" b="1" dirty="0">
                <a:solidFill>
                  <a:srgbClr val="3D3D3D"/>
                </a:solidFill>
                <a:latin typeface="Calibri" pitchFamily="34" charset="0"/>
                <a:ea typeface="Calibri" pitchFamily="34" charset="-122"/>
                <a:cs typeface="Calibri" pitchFamily="34" charset="-120"/>
              </a:rPr>
              <a:t>Preferred medications</a:t>
            </a:r>
            <a:endParaRPr lang="en-US" sz="1000" dirty="0"/>
          </a:p>
          <a:p>
            <a:pPr marL="0" indent="0">
              <a:lnSpc>
                <a:spcPct val="120000"/>
              </a:lnSpc>
              <a:spcAft>
                <a:spcPts val="1200"/>
              </a:spcAft>
              <a:buNone/>
            </a:pPr>
            <a:r>
              <a:rPr lang="en-US" sz="1000" dirty="0">
                <a:solidFill>
                  <a:srgbClr val="3D3D3D"/>
                </a:solidFill>
                <a:latin typeface="Calibri" pitchFamily="34" charset="0"/>
                <a:ea typeface="Calibri" pitchFamily="34" charset="-122"/>
                <a:cs typeface="Calibri" pitchFamily="34" charset="-120"/>
              </a:rPr>
              <a:t>List medications that work well for you and why</a:t>
            </a:r>
            <a:endParaRPr lang="en-US" sz="1000" dirty="0"/>
          </a:p>
          <a:p>
            <a:pPr marL="0" indent="0">
              <a:lnSpc>
                <a:spcPct val="120000"/>
              </a:lnSpc>
              <a:spcAft>
                <a:spcPts val="400"/>
              </a:spcAft>
              <a:buNone/>
            </a:pPr>
            <a:r>
              <a:rPr lang="en-US" sz="1000" b="1" dirty="0">
                <a:solidFill>
                  <a:srgbClr val="3D3D3D"/>
                </a:solidFill>
                <a:latin typeface="Calibri" pitchFamily="34" charset="0"/>
                <a:ea typeface="Calibri" pitchFamily="34" charset="-122"/>
                <a:cs typeface="Calibri" pitchFamily="34" charset="-120"/>
              </a:rPr>
              <a:t>Acceptable alternatives</a:t>
            </a:r>
            <a:endParaRPr lang="en-US" sz="1000" dirty="0"/>
          </a:p>
          <a:p>
            <a:pPr marL="0" indent="0">
              <a:lnSpc>
                <a:spcPct val="120000"/>
              </a:lnSpc>
              <a:spcAft>
                <a:spcPts val="1200"/>
              </a:spcAft>
              <a:buNone/>
            </a:pPr>
            <a:r>
              <a:rPr lang="en-US" sz="1000" dirty="0">
                <a:solidFill>
                  <a:srgbClr val="3D3D3D"/>
                </a:solidFill>
                <a:latin typeface="Calibri" pitchFamily="34" charset="0"/>
                <a:ea typeface="Calibri" pitchFamily="34" charset="-122"/>
                <a:cs typeface="Calibri" pitchFamily="34" charset="-120"/>
              </a:rPr>
              <a:t>Medications you'd accept if preferred ones aren't available</a:t>
            </a:r>
            <a:endParaRPr lang="en-US" sz="1000" dirty="0"/>
          </a:p>
          <a:p>
            <a:pPr marL="0" indent="0">
              <a:lnSpc>
                <a:spcPct val="120000"/>
              </a:lnSpc>
              <a:spcAft>
                <a:spcPts val="400"/>
              </a:spcAft>
              <a:buNone/>
            </a:pPr>
            <a:r>
              <a:rPr lang="en-US" sz="1000" b="1" dirty="0">
                <a:solidFill>
                  <a:srgbClr val="3D3D3D"/>
                </a:solidFill>
                <a:latin typeface="Calibri" pitchFamily="34" charset="0"/>
                <a:ea typeface="Calibri" pitchFamily="34" charset="-122"/>
                <a:cs typeface="Calibri" pitchFamily="34" charset="-120"/>
              </a:rPr>
              <a:t>Unacceptable medications</a:t>
            </a:r>
            <a:endParaRPr lang="en-US" sz="1000" dirty="0"/>
          </a:p>
          <a:p>
            <a:pPr marL="0" indent="0">
              <a:lnSpc>
                <a:spcPct val="120000"/>
              </a:lnSpc>
              <a:buNone/>
            </a:pPr>
            <a:r>
              <a:rPr lang="en-US" sz="1000" dirty="0">
                <a:solidFill>
                  <a:srgbClr val="3D3D3D"/>
                </a:solidFill>
                <a:latin typeface="Calibri" pitchFamily="34" charset="0"/>
                <a:ea typeface="Calibri" pitchFamily="34" charset="-122"/>
                <a:cs typeface="Calibri" pitchFamily="34" charset="-120"/>
              </a:rPr>
              <a:t>Those you refuse and the reasons why</a:t>
            </a:r>
            <a:endParaRPr lang="en-US" sz="1000" dirty="0"/>
          </a:p>
        </p:txBody>
      </p:sp>
      <p:sp>
        <p:nvSpPr>
          <p:cNvPr id="8" name="Shape 5"/>
          <p:cNvSpPr/>
          <p:nvPr/>
        </p:nvSpPr>
        <p:spPr>
          <a:xfrm>
            <a:off x="3383280" y="1280160"/>
            <a:ext cx="2468880" cy="3383280"/>
          </a:xfrm>
          <a:prstGeom prst="roundRect">
            <a:avLst>
              <a:gd name="adj" fmla="val 4444"/>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9" name="Shape 6"/>
          <p:cNvSpPr/>
          <p:nvPr/>
        </p:nvSpPr>
        <p:spPr>
          <a:xfrm>
            <a:off x="4343400" y="1463040"/>
            <a:ext cx="548640" cy="548640"/>
          </a:xfrm>
          <a:prstGeom prst="ellipse">
            <a:avLst/>
          </a:prstGeom>
          <a:solidFill>
            <a:srgbClr val="FDDCCA"/>
          </a:solidFill>
          <a:ln/>
        </p:spPr>
        <p:txBody>
          <a:bodyPr/>
          <a:lstStyle/>
          <a:p>
            <a:endParaRPr lang="en-US"/>
          </a:p>
        </p:txBody>
      </p:sp>
      <p:pic>
        <p:nvPicPr>
          <p:cNvPr id="10" name="Image 1" descr="preencoded.png"/>
          <p:cNvPicPr>
            <a:picLocks noChangeAspect="1"/>
          </p:cNvPicPr>
          <p:nvPr/>
        </p:nvPicPr>
        <p:blipFill>
          <a:blip r:embed="rId4"/>
          <a:stretch>
            <a:fillRect/>
          </a:stretch>
        </p:blipFill>
        <p:spPr>
          <a:xfrm>
            <a:off x="4453128" y="1572768"/>
            <a:ext cx="329184" cy="329184"/>
          </a:xfrm>
          <a:prstGeom prst="rect">
            <a:avLst/>
          </a:prstGeom>
        </p:spPr>
      </p:pic>
      <p:sp>
        <p:nvSpPr>
          <p:cNvPr id="11" name="Text 7"/>
          <p:cNvSpPr/>
          <p:nvPr/>
        </p:nvSpPr>
        <p:spPr>
          <a:xfrm>
            <a:off x="3566160" y="2103120"/>
            <a:ext cx="2103120" cy="320040"/>
          </a:xfrm>
          <a:prstGeom prst="rect">
            <a:avLst/>
          </a:prstGeom>
          <a:noFill/>
          <a:ln/>
        </p:spPr>
        <p:txBody>
          <a:bodyPr wrap="square" lIns="0" tIns="0" rIns="0" bIns="0" rtlCol="0" anchor="ctr"/>
          <a:lstStyle/>
          <a:p>
            <a:pPr marL="0" indent="0" algn="ctr">
              <a:buNone/>
            </a:pPr>
            <a:r>
              <a:rPr lang="en-US" sz="1500" b="1" dirty="0">
                <a:solidFill>
                  <a:srgbClr val="1B2A4A"/>
                </a:solidFill>
                <a:latin typeface="Georgia" pitchFamily="34" charset="0"/>
                <a:ea typeface="Georgia" pitchFamily="34" charset="-122"/>
                <a:cs typeface="Georgia" pitchFamily="34" charset="-120"/>
              </a:rPr>
              <a:t>Treatments</a:t>
            </a:r>
            <a:endParaRPr lang="en-US" sz="1500" dirty="0"/>
          </a:p>
        </p:txBody>
      </p:sp>
      <p:sp>
        <p:nvSpPr>
          <p:cNvPr id="12" name="Text 8"/>
          <p:cNvSpPr/>
          <p:nvPr/>
        </p:nvSpPr>
        <p:spPr>
          <a:xfrm>
            <a:off x="3611880" y="2514600"/>
            <a:ext cx="2011680" cy="1920240"/>
          </a:xfrm>
          <a:prstGeom prst="rect">
            <a:avLst/>
          </a:prstGeom>
          <a:noFill/>
          <a:ln/>
        </p:spPr>
        <p:txBody>
          <a:bodyPr wrap="square" rtlCol="0" anchor="ctr"/>
          <a:lstStyle/>
          <a:p>
            <a:pPr marL="0" indent="0">
              <a:lnSpc>
                <a:spcPct val="120000"/>
              </a:lnSpc>
              <a:spcAft>
                <a:spcPts val="400"/>
              </a:spcAft>
              <a:buNone/>
            </a:pPr>
            <a:r>
              <a:rPr lang="en-US" sz="1000" b="1" dirty="0">
                <a:solidFill>
                  <a:srgbClr val="3D3D3D"/>
                </a:solidFill>
                <a:latin typeface="Calibri" pitchFamily="34" charset="0"/>
                <a:ea typeface="Calibri" pitchFamily="34" charset="-122"/>
                <a:cs typeface="Calibri" pitchFamily="34" charset="-120"/>
              </a:rPr>
              <a:t>Acceptable treatments</a:t>
            </a:r>
            <a:endParaRPr lang="en-US" sz="1000" dirty="0"/>
          </a:p>
          <a:p>
            <a:pPr marL="0" indent="0">
              <a:lnSpc>
                <a:spcPct val="120000"/>
              </a:lnSpc>
              <a:spcAft>
                <a:spcPts val="1200"/>
              </a:spcAft>
              <a:buNone/>
            </a:pPr>
            <a:r>
              <a:rPr lang="en-US" sz="1000" dirty="0">
                <a:solidFill>
                  <a:srgbClr val="3D3D3D"/>
                </a:solidFill>
                <a:latin typeface="Calibri" pitchFamily="34" charset="0"/>
                <a:ea typeface="Calibri" pitchFamily="34" charset="-122"/>
                <a:cs typeface="Calibri" pitchFamily="34" charset="-120"/>
              </a:rPr>
              <a:t>Therapies and approaches that help you feel better</a:t>
            </a:r>
            <a:endParaRPr lang="en-US" sz="1000" dirty="0"/>
          </a:p>
          <a:p>
            <a:pPr marL="0" indent="0">
              <a:lnSpc>
                <a:spcPct val="120000"/>
              </a:lnSpc>
              <a:spcAft>
                <a:spcPts val="400"/>
              </a:spcAft>
              <a:buNone/>
            </a:pPr>
            <a:r>
              <a:rPr lang="en-US" sz="1000" b="1" dirty="0">
                <a:solidFill>
                  <a:srgbClr val="3D3D3D"/>
                </a:solidFill>
                <a:latin typeface="Calibri" pitchFamily="34" charset="0"/>
                <a:ea typeface="Calibri" pitchFamily="34" charset="-122"/>
                <a:cs typeface="Calibri" pitchFamily="34" charset="-120"/>
              </a:rPr>
              <a:t>Complementary therapies</a:t>
            </a:r>
            <a:endParaRPr lang="en-US" sz="1000" dirty="0"/>
          </a:p>
          <a:p>
            <a:pPr marL="0" indent="0">
              <a:lnSpc>
                <a:spcPct val="120000"/>
              </a:lnSpc>
              <a:spcAft>
                <a:spcPts val="1200"/>
              </a:spcAft>
              <a:buNone/>
            </a:pPr>
            <a:r>
              <a:rPr lang="en-US" sz="1000" dirty="0">
                <a:solidFill>
                  <a:srgbClr val="3D3D3D"/>
                </a:solidFill>
                <a:latin typeface="Calibri" pitchFamily="34" charset="0"/>
                <a:ea typeface="Calibri" pitchFamily="34" charset="-122"/>
                <a:cs typeface="Calibri" pitchFamily="34" charset="-120"/>
              </a:rPr>
              <a:t>Holistic or alternative treatments you'd welcome</a:t>
            </a:r>
            <a:endParaRPr lang="en-US" sz="1000" dirty="0"/>
          </a:p>
          <a:p>
            <a:pPr marL="0" indent="0">
              <a:lnSpc>
                <a:spcPct val="120000"/>
              </a:lnSpc>
              <a:spcAft>
                <a:spcPts val="400"/>
              </a:spcAft>
              <a:buNone/>
            </a:pPr>
            <a:r>
              <a:rPr lang="en-US" sz="1000" b="1" dirty="0">
                <a:solidFill>
                  <a:srgbClr val="3D3D3D"/>
                </a:solidFill>
                <a:latin typeface="Calibri" pitchFamily="34" charset="0"/>
                <a:ea typeface="Calibri" pitchFamily="34" charset="-122"/>
                <a:cs typeface="Calibri" pitchFamily="34" charset="-120"/>
              </a:rPr>
              <a:t>Unacceptable treatments</a:t>
            </a:r>
            <a:endParaRPr lang="en-US" sz="1000" dirty="0"/>
          </a:p>
          <a:p>
            <a:pPr marL="0" indent="0">
              <a:lnSpc>
                <a:spcPct val="120000"/>
              </a:lnSpc>
              <a:buNone/>
            </a:pPr>
            <a:r>
              <a:rPr lang="en-US" sz="1000" dirty="0">
                <a:solidFill>
                  <a:srgbClr val="3D3D3D"/>
                </a:solidFill>
                <a:latin typeface="Calibri" pitchFamily="34" charset="0"/>
                <a:ea typeface="Calibri" pitchFamily="34" charset="-122"/>
                <a:cs typeface="Calibri" pitchFamily="34" charset="-120"/>
              </a:rPr>
              <a:t>Anything you don't want and why</a:t>
            </a:r>
            <a:endParaRPr lang="en-US" sz="1000" dirty="0"/>
          </a:p>
        </p:txBody>
      </p:sp>
      <p:sp>
        <p:nvSpPr>
          <p:cNvPr id="13" name="Shape 9"/>
          <p:cNvSpPr/>
          <p:nvPr/>
        </p:nvSpPr>
        <p:spPr>
          <a:xfrm>
            <a:off x="6126480" y="1280160"/>
            <a:ext cx="2468880" cy="3383280"/>
          </a:xfrm>
          <a:prstGeom prst="roundRect">
            <a:avLst>
              <a:gd name="adj" fmla="val 4444"/>
            </a:avLst>
          </a:prstGeom>
          <a:solidFill>
            <a:srgbClr val="FFFFFF"/>
          </a:solidFill>
          <a:ln/>
          <a:effectLst>
            <a:outerShdw blurRad="101600" dist="25400" dir="8100000" algn="bl" rotWithShape="0">
              <a:srgbClr val="000000">
                <a:alpha val="10000"/>
              </a:srgbClr>
            </a:outerShdw>
          </a:effectLst>
        </p:spPr>
        <p:txBody>
          <a:bodyPr/>
          <a:lstStyle/>
          <a:p>
            <a:endParaRPr lang="en-US"/>
          </a:p>
        </p:txBody>
      </p:sp>
      <p:sp>
        <p:nvSpPr>
          <p:cNvPr id="14" name="Shape 10"/>
          <p:cNvSpPr/>
          <p:nvPr/>
        </p:nvSpPr>
        <p:spPr>
          <a:xfrm>
            <a:off x="7086600" y="1463040"/>
            <a:ext cx="548640" cy="548640"/>
          </a:xfrm>
          <a:prstGeom prst="ellipse">
            <a:avLst/>
          </a:prstGeom>
          <a:solidFill>
            <a:srgbClr val="FDDCCA"/>
          </a:solidFill>
          <a:ln/>
        </p:spPr>
        <p:txBody>
          <a:bodyPr/>
          <a:lstStyle/>
          <a:p>
            <a:endParaRPr lang="en-US"/>
          </a:p>
        </p:txBody>
      </p:sp>
      <p:pic>
        <p:nvPicPr>
          <p:cNvPr id="15" name="Image 2" descr="preencoded.png"/>
          <p:cNvPicPr>
            <a:picLocks noChangeAspect="1"/>
          </p:cNvPicPr>
          <p:nvPr/>
        </p:nvPicPr>
        <p:blipFill>
          <a:blip r:embed="rId5"/>
          <a:stretch>
            <a:fillRect/>
          </a:stretch>
        </p:blipFill>
        <p:spPr>
          <a:xfrm>
            <a:off x="7196328" y="1572768"/>
            <a:ext cx="329184" cy="329184"/>
          </a:xfrm>
          <a:prstGeom prst="rect">
            <a:avLst/>
          </a:prstGeom>
        </p:spPr>
      </p:pic>
      <p:sp>
        <p:nvSpPr>
          <p:cNvPr id="16" name="Text 11"/>
          <p:cNvSpPr/>
          <p:nvPr/>
        </p:nvSpPr>
        <p:spPr>
          <a:xfrm>
            <a:off x="6309360" y="2103120"/>
            <a:ext cx="2103120" cy="320040"/>
          </a:xfrm>
          <a:prstGeom prst="rect">
            <a:avLst/>
          </a:prstGeom>
          <a:noFill/>
          <a:ln/>
        </p:spPr>
        <p:txBody>
          <a:bodyPr wrap="square" lIns="0" tIns="0" rIns="0" bIns="0" rtlCol="0" anchor="ctr"/>
          <a:lstStyle/>
          <a:p>
            <a:pPr marL="0" indent="0" algn="ctr">
              <a:buNone/>
            </a:pPr>
            <a:r>
              <a:rPr lang="en-US" sz="1500" b="1" dirty="0">
                <a:solidFill>
                  <a:srgbClr val="1B2A4A"/>
                </a:solidFill>
                <a:latin typeface="Georgia" pitchFamily="34" charset="0"/>
                <a:ea typeface="Georgia" pitchFamily="34" charset="-122"/>
                <a:cs typeface="Georgia" pitchFamily="34" charset="-120"/>
              </a:rPr>
              <a:t>Why It Matters</a:t>
            </a:r>
            <a:endParaRPr lang="en-US" sz="1500" dirty="0"/>
          </a:p>
        </p:txBody>
      </p:sp>
      <p:sp>
        <p:nvSpPr>
          <p:cNvPr id="17" name="Text 12"/>
          <p:cNvSpPr/>
          <p:nvPr/>
        </p:nvSpPr>
        <p:spPr>
          <a:xfrm>
            <a:off x="6355080" y="2514600"/>
            <a:ext cx="2011680" cy="1920240"/>
          </a:xfrm>
          <a:prstGeom prst="rect">
            <a:avLst/>
          </a:prstGeom>
          <a:noFill/>
          <a:ln/>
        </p:spPr>
        <p:txBody>
          <a:bodyPr wrap="square" rtlCol="0" anchor="ctr"/>
          <a:lstStyle/>
          <a:p>
            <a:pPr marL="0" indent="0">
              <a:lnSpc>
                <a:spcPct val="120000"/>
              </a:lnSpc>
              <a:spcAft>
                <a:spcPts val="1200"/>
              </a:spcAft>
              <a:buNone/>
            </a:pPr>
            <a:r>
              <a:rPr lang="en-US" sz="1000" dirty="0">
                <a:solidFill>
                  <a:srgbClr val="3D3D3D"/>
                </a:solidFill>
                <a:latin typeface="Calibri" pitchFamily="34" charset="0"/>
                <a:ea typeface="Calibri" pitchFamily="34" charset="-122"/>
                <a:cs typeface="Calibri" pitchFamily="34" charset="-120"/>
              </a:rPr>
              <a:t>Having these preferences documented means your voice is heard even when you can't speak for yourself.</a:t>
            </a:r>
            <a:endParaRPr lang="en-US" sz="1000" dirty="0"/>
          </a:p>
          <a:p>
            <a:pPr marL="0" indent="0">
              <a:lnSpc>
                <a:spcPct val="120000"/>
              </a:lnSpc>
              <a:spcAft>
                <a:spcPts val="1200"/>
              </a:spcAft>
              <a:buNone/>
            </a:pPr>
            <a:r>
              <a:rPr lang="en-US" sz="1000" b="1" dirty="0">
                <a:solidFill>
                  <a:srgbClr val="3D3D3D"/>
                </a:solidFill>
                <a:latin typeface="Calibri" pitchFamily="34" charset="0"/>
                <a:ea typeface="Calibri" pitchFamily="34" charset="-122"/>
                <a:cs typeface="Calibri" pitchFamily="34" charset="-120"/>
              </a:rPr>
              <a:t>In some regions, a WRAP crisis plan can be notarized and used as an advance directive.</a:t>
            </a:r>
            <a:endParaRPr lang="en-US" sz="1000" dirty="0"/>
          </a:p>
          <a:p>
            <a:pPr marL="0" indent="0">
              <a:lnSpc>
                <a:spcPct val="120000"/>
              </a:lnSpc>
              <a:buNone/>
            </a:pPr>
            <a:r>
              <a:rPr lang="en-US" sz="1000" dirty="0">
                <a:solidFill>
                  <a:srgbClr val="3D3D3D"/>
                </a:solidFill>
                <a:latin typeface="Calibri" pitchFamily="34" charset="0"/>
                <a:ea typeface="Calibri" pitchFamily="34" charset="-122"/>
                <a:cs typeface="Calibri" pitchFamily="34" charset="-120"/>
              </a:rPr>
              <a:t>Share copies with all your supporters and healthcare providers.</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5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rtlCol="0" anchor="ctr"/>
          <a:lstStyle/>
          <a:p>
            <a:pPr marL="0" indent="0">
              <a:buNone/>
            </a:pPr>
            <a:r>
              <a:rPr lang="en-US" sz="3200" b="1" dirty="0">
                <a:solidFill>
                  <a:srgbClr val="1B2A4A"/>
                </a:solidFill>
                <a:latin typeface="Georgia" pitchFamily="34" charset="0"/>
                <a:ea typeface="Georgia" pitchFamily="34" charset="-122"/>
                <a:cs typeface="Georgia" pitchFamily="34" charset="-120"/>
              </a:rPr>
              <a:t>Care Options &amp; Facilities</a:t>
            </a:r>
            <a:endParaRPr lang="en-US" sz="3200" dirty="0"/>
          </a:p>
        </p:txBody>
      </p:sp>
      <p:sp>
        <p:nvSpPr>
          <p:cNvPr id="3" name="Shape 1"/>
          <p:cNvSpPr/>
          <p:nvPr/>
        </p:nvSpPr>
        <p:spPr>
          <a:xfrm>
            <a:off x="640080" y="1234440"/>
            <a:ext cx="3749040" cy="3383280"/>
          </a:xfrm>
          <a:prstGeom prst="roundRect">
            <a:avLst>
              <a:gd name="adj" fmla="val 3243"/>
            </a:avLst>
          </a:prstGeom>
          <a:solidFill>
            <a:srgbClr val="FFFFFF"/>
          </a:solidFill>
          <a:ln/>
          <a:effectLst>
            <a:outerShdw blurRad="101600" dist="25400" dir="8100000" algn="bl" rotWithShape="0">
              <a:srgbClr val="000000">
                <a:alpha val="10000"/>
              </a:srgbClr>
            </a:outerShdw>
          </a:effectLst>
        </p:spPr>
        <p:txBody>
          <a:bodyPr/>
          <a:lstStyle/>
          <a:p>
            <a:endParaRPr lang="en-US"/>
          </a:p>
        </p:txBody>
      </p:sp>
      <p:pic>
        <p:nvPicPr>
          <p:cNvPr id="4" name="Image 0" descr="preencoded.png"/>
          <p:cNvPicPr>
            <a:picLocks noChangeAspect="1"/>
          </p:cNvPicPr>
          <p:nvPr/>
        </p:nvPicPr>
        <p:blipFill>
          <a:blip r:embed="rId3"/>
          <a:stretch>
            <a:fillRect/>
          </a:stretch>
        </p:blipFill>
        <p:spPr>
          <a:xfrm>
            <a:off x="868680" y="1463040"/>
            <a:ext cx="365760" cy="365760"/>
          </a:xfrm>
          <a:prstGeom prst="rect">
            <a:avLst/>
          </a:prstGeom>
        </p:spPr>
      </p:pic>
      <p:sp>
        <p:nvSpPr>
          <p:cNvPr id="5" name="Text 2"/>
          <p:cNvSpPr/>
          <p:nvPr/>
        </p:nvSpPr>
        <p:spPr>
          <a:xfrm>
            <a:off x="1325880" y="1417320"/>
            <a:ext cx="3017520" cy="457200"/>
          </a:xfrm>
          <a:prstGeom prst="rect">
            <a:avLst/>
          </a:prstGeom>
          <a:noFill/>
          <a:ln/>
        </p:spPr>
        <p:txBody>
          <a:bodyPr wrap="square" lIns="0" tIns="0" rIns="0" bIns="0" rtlCol="0" anchor="ctr"/>
          <a:lstStyle/>
          <a:p>
            <a:pPr marL="0" indent="0">
              <a:buNone/>
            </a:pPr>
            <a:r>
              <a:rPr lang="en-US" sz="1600" b="1" dirty="0">
                <a:solidFill>
                  <a:srgbClr val="1B2A4A"/>
                </a:solidFill>
                <a:latin typeface="Georgia" pitchFamily="34" charset="0"/>
                <a:ea typeface="Georgia" pitchFamily="34" charset="-122"/>
                <a:cs typeface="Georgia" pitchFamily="34" charset="-120"/>
              </a:rPr>
              <a:t>Home &amp; Community Care</a:t>
            </a:r>
            <a:endParaRPr lang="en-US" sz="1600" dirty="0"/>
          </a:p>
        </p:txBody>
      </p:sp>
      <p:sp>
        <p:nvSpPr>
          <p:cNvPr id="6" name="Text 3"/>
          <p:cNvSpPr/>
          <p:nvPr/>
        </p:nvSpPr>
        <p:spPr>
          <a:xfrm>
            <a:off x="868680" y="2057400"/>
            <a:ext cx="3291840" cy="2377440"/>
          </a:xfrm>
          <a:prstGeom prst="rect">
            <a:avLst/>
          </a:prstGeom>
          <a:noFill/>
          <a:ln/>
        </p:spPr>
        <p:txBody>
          <a:bodyPr wrap="square" rtlCol="0" anchor="ctr"/>
          <a:lstStyle/>
          <a:p>
            <a:pPr marL="0" indent="0">
              <a:lnSpc>
                <a:spcPct val="130000"/>
              </a:lnSpc>
              <a:spcAft>
                <a:spcPts val="400"/>
              </a:spcAft>
              <a:buNone/>
            </a:pPr>
            <a:r>
              <a:rPr lang="en-US" sz="1200" b="1" dirty="0">
                <a:solidFill>
                  <a:srgbClr val="3D3D3D"/>
                </a:solidFill>
                <a:latin typeface="Calibri" pitchFamily="34" charset="0"/>
                <a:ea typeface="Calibri" pitchFamily="34" charset="-122"/>
                <a:cs typeface="Calibri" pitchFamily="34" charset="-120"/>
              </a:rPr>
              <a:t>Respite options</a:t>
            </a:r>
            <a:endParaRPr lang="en-US" sz="1200" dirty="0"/>
          </a:p>
          <a:p>
            <a:pPr marL="0" indent="0">
              <a:lnSpc>
                <a:spcPct val="130000"/>
              </a:lnSpc>
              <a:spcAft>
                <a:spcPts val="1200"/>
              </a:spcAft>
              <a:buNone/>
            </a:pPr>
            <a:r>
              <a:rPr lang="en-US" sz="1200" dirty="0">
                <a:solidFill>
                  <a:srgbClr val="3D3D3D"/>
                </a:solidFill>
                <a:latin typeface="Calibri" pitchFamily="34" charset="0"/>
                <a:ea typeface="Calibri" pitchFamily="34" charset="-122"/>
                <a:cs typeface="Calibri" pitchFamily="34" charset="-120"/>
              </a:rPr>
              <a:t>Places where you can go for a break from your usual environment to regain stability</a:t>
            </a:r>
            <a:endParaRPr lang="en-US" sz="1200" dirty="0"/>
          </a:p>
          <a:p>
            <a:pPr marL="0" indent="0">
              <a:lnSpc>
                <a:spcPct val="130000"/>
              </a:lnSpc>
              <a:spcAft>
                <a:spcPts val="400"/>
              </a:spcAft>
              <a:buNone/>
            </a:pPr>
            <a:r>
              <a:rPr lang="en-US" sz="1200" b="1" dirty="0">
                <a:solidFill>
                  <a:srgbClr val="3D3D3D"/>
                </a:solidFill>
                <a:latin typeface="Calibri" pitchFamily="34" charset="0"/>
                <a:ea typeface="Calibri" pitchFamily="34" charset="-122"/>
                <a:cs typeface="Calibri" pitchFamily="34" charset="-120"/>
              </a:rPr>
              <a:t>In-home support</a:t>
            </a:r>
            <a:endParaRPr lang="en-US" sz="1200" dirty="0"/>
          </a:p>
          <a:p>
            <a:pPr marL="0" indent="0">
              <a:lnSpc>
                <a:spcPct val="130000"/>
              </a:lnSpc>
              <a:spcAft>
                <a:spcPts val="1200"/>
              </a:spcAft>
              <a:buNone/>
            </a:pPr>
            <a:r>
              <a:rPr lang="en-US" sz="1200" dirty="0">
                <a:solidFill>
                  <a:srgbClr val="3D3D3D"/>
                </a:solidFill>
                <a:latin typeface="Calibri" pitchFamily="34" charset="0"/>
                <a:ea typeface="Calibri" pitchFamily="34" charset="-122"/>
                <a:cs typeface="Calibri" pitchFamily="34" charset="-120"/>
              </a:rPr>
              <a:t>Arrangements for supporters to stay with you or check in regularly at home</a:t>
            </a:r>
            <a:endParaRPr lang="en-US" sz="1200" dirty="0"/>
          </a:p>
          <a:p>
            <a:pPr marL="0" indent="0">
              <a:lnSpc>
                <a:spcPct val="130000"/>
              </a:lnSpc>
              <a:spcAft>
                <a:spcPts val="400"/>
              </a:spcAft>
              <a:buNone/>
            </a:pPr>
            <a:r>
              <a:rPr lang="en-US" sz="1200" b="1" dirty="0">
                <a:solidFill>
                  <a:srgbClr val="3D3D3D"/>
                </a:solidFill>
                <a:latin typeface="Calibri" pitchFamily="34" charset="0"/>
                <a:ea typeface="Calibri" pitchFamily="34" charset="-122"/>
                <a:cs typeface="Calibri" pitchFamily="34" charset="-120"/>
              </a:rPr>
              <a:t>Community resources</a:t>
            </a:r>
            <a:endParaRPr lang="en-US" sz="1200" dirty="0"/>
          </a:p>
          <a:p>
            <a:pPr marL="0" indent="0">
              <a:lnSpc>
                <a:spcPct val="130000"/>
              </a:lnSpc>
              <a:buNone/>
            </a:pPr>
            <a:r>
              <a:rPr lang="en-US" sz="1200" dirty="0">
                <a:solidFill>
                  <a:srgbClr val="3D3D3D"/>
                </a:solidFill>
                <a:latin typeface="Calibri" pitchFamily="34" charset="0"/>
                <a:ea typeface="Calibri" pitchFamily="34" charset="-122"/>
                <a:cs typeface="Calibri" pitchFamily="34" charset="-120"/>
              </a:rPr>
              <a:t>Peer support groups, crisis hotlines, or community mental health centers</a:t>
            </a:r>
            <a:endParaRPr lang="en-US" sz="1200" dirty="0"/>
          </a:p>
        </p:txBody>
      </p:sp>
      <p:sp>
        <p:nvSpPr>
          <p:cNvPr id="7" name="Shape 4"/>
          <p:cNvSpPr/>
          <p:nvPr/>
        </p:nvSpPr>
        <p:spPr>
          <a:xfrm>
            <a:off x="4754880" y="1234440"/>
            <a:ext cx="3749040" cy="3383280"/>
          </a:xfrm>
          <a:prstGeom prst="roundRect">
            <a:avLst>
              <a:gd name="adj" fmla="val 3243"/>
            </a:avLst>
          </a:prstGeom>
          <a:solidFill>
            <a:srgbClr val="FFFFFF"/>
          </a:solidFill>
          <a:ln/>
          <a:effectLst>
            <a:outerShdw blurRad="101600" dist="25400" dir="8100000" algn="bl" rotWithShape="0">
              <a:srgbClr val="000000">
                <a:alpha val="10000"/>
              </a:srgbClr>
            </a:outerShdw>
          </a:effectLst>
        </p:spPr>
        <p:txBody>
          <a:bodyPr/>
          <a:lstStyle/>
          <a:p>
            <a:endParaRPr lang="en-US"/>
          </a:p>
        </p:txBody>
      </p:sp>
      <p:pic>
        <p:nvPicPr>
          <p:cNvPr id="8" name="Image 1" descr="preencoded.png"/>
          <p:cNvPicPr>
            <a:picLocks noChangeAspect="1"/>
          </p:cNvPicPr>
          <p:nvPr/>
        </p:nvPicPr>
        <p:blipFill>
          <a:blip r:embed="rId4"/>
          <a:stretch>
            <a:fillRect/>
          </a:stretch>
        </p:blipFill>
        <p:spPr>
          <a:xfrm>
            <a:off x="4983480" y="1463040"/>
            <a:ext cx="365760" cy="365760"/>
          </a:xfrm>
          <a:prstGeom prst="rect">
            <a:avLst/>
          </a:prstGeom>
        </p:spPr>
      </p:pic>
      <p:sp>
        <p:nvSpPr>
          <p:cNvPr id="9" name="Text 5"/>
          <p:cNvSpPr/>
          <p:nvPr/>
        </p:nvSpPr>
        <p:spPr>
          <a:xfrm>
            <a:off x="5440680" y="1417320"/>
            <a:ext cx="2834640" cy="457200"/>
          </a:xfrm>
          <a:prstGeom prst="rect">
            <a:avLst/>
          </a:prstGeom>
          <a:noFill/>
          <a:ln/>
        </p:spPr>
        <p:txBody>
          <a:bodyPr wrap="square" lIns="0" tIns="0" rIns="0" bIns="0" rtlCol="0" anchor="ctr"/>
          <a:lstStyle/>
          <a:p>
            <a:pPr marL="0" indent="0">
              <a:buNone/>
            </a:pPr>
            <a:r>
              <a:rPr lang="en-US" sz="1800" b="1" dirty="0">
                <a:solidFill>
                  <a:srgbClr val="1B2A4A"/>
                </a:solidFill>
                <a:latin typeface="Georgia" pitchFamily="34" charset="0"/>
                <a:ea typeface="Georgia" pitchFamily="34" charset="-122"/>
                <a:cs typeface="Georgia" pitchFamily="34" charset="-120"/>
              </a:rPr>
              <a:t>Treatment Facilities</a:t>
            </a:r>
            <a:endParaRPr lang="en-US" sz="1800" dirty="0"/>
          </a:p>
        </p:txBody>
      </p:sp>
      <p:sp>
        <p:nvSpPr>
          <p:cNvPr id="10" name="Text 6"/>
          <p:cNvSpPr/>
          <p:nvPr/>
        </p:nvSpPr>
        <p:spPr>
          <a:xfrm>
            <a:off x="4983480" y="2057400"/>
            <a:ext cx="3291840" cy="2377440"/>
          </a:xfrm>
          <a:prstGeom prst="rect">
            <a:avLst/>
          </a:prstGeom>
          <a:noFill/>
          <a:ln/>
        </p:spPr>
        <p:txBody>
          <a:bodyPr wrap="square" rtlCol="0" anchor="ctr"/>
          <a:lstStyle/>
          <a:p>
            <a:pPr marL="0" indent="0">
              <a:lnSpc>
                <a:spcPct val="130000"/>
              </a:lnSpc>
              <a:spcAft>
                <a:spcPts val="400"/>
              </a:spcAft>
              <a:buNone/>
            </a:pPr>
            <a:r>
              <a:rPr lang="en-US" sz="1200" b="1" dirty="0">
                <a:solidFill>
                  <a:srgbClr val="3D3D3D"/>
                </a:solidFill>
                <a:latin typeface="Calibri" pitchFamily="34" charset="0"/>
                <a:ea typeface="Calibri" pitchFamily="34" charset="-122"/>
                <a:cs typeface="Calibri" pitchFamily="34" charset="-120"/>
              </a:rPr>
              <a:t>Preferred facilities</a:t>
            </a:r>
            <a:endParaRPr lang="en-US" sz="1200" dirty="0"/>
          </a:p>
          <a:p>
            <a:pPr marL="0" indent="0">
              <a:lnSpc>
                <a:spcPct val="130000"/>
              </a:lnSpc>
              <a:spcAft>
                <a:spcPts val="1200"/>
              </a:spcAft>
              <a:buNone/>
            </a:pPr>
            <a:r>
              <a:rPr lang="en-US" sz="1200" dirty="0">
                <a:solidFill>
                  <a:srgbClr val="3D3D3D"/>
                </a:solidFill>
                <a:latin typeface="Calibri" pitchFamily="34" charset="0"/>
                <a:ea typeface="Calibri" pitchFamily="34" charset="-122"/>
                <a:cs typeface="Calibri" pitchFamily="34" charset="-120"/>
              </a:rPr>
              <a:t>Name the hospitals or treatment centers where you'd prefer to go and why</a:t>
            </a:r>
            <a:endParaRPr lang="en-US" sz="1200" dirty="0"/>
          </a:p>
          <a:p>
            <a:pPr marL="0" indent="0">
              <a:lnSpc>
                <a:spcPct val="130000"/>
              </a:lnSpc>
              <a:spcAft>
                <a:spcPts val="400"/>
              </a:spcAft>
              <a:buNone/>
            </a:pPr>
            <a:r>
              <a:rPr lang="en-US" sz="1200" b="1" dirty="0">
                <a:solidFill>
                  <a:srgbClr val="3D3D3D"/>
                </a:solidFill>
                <a:latin typeface="Calibri" pitchFamily="34" charset="0"/>
                <a:ea typeface="Calibri" pitchFamily="34" charset="-122"/>
                <a:cs typeface="Calibri" pitchFamily="34" charset="-120"/>
              </a:rPr>
              <a:t>Unacceptable facilities</a:t>
            </a:r>
            <a:endParaRPr lang="en-US" sz="1200" dirty="0"/>
          </a:p>
          <a:p>
            <a:pPr marL="0" indent="0">
              <a:lnSpc>
                <a:spcPct val="130000"/>
              </a:lnSpc>
              <a:spcAft>
                <a:spcPts val="1200"/>
              </a:spcAft>
              <a:buNone/>
            </a:pPr>
            <a:r>
              <a:rPr lang="en-US" sz="1200" dirty="0">
                <a:solidFill>
                  <a:srgbClr val="3D3D3D"/>
                </a:solidFill>
                <a:latin typeface="Calibri" pitchFamily="34" charset="0"/>
                <a:ea typeface="Calibri" pitchFamily="34" charset="-122"/>
                <a:cs typeface="Calibri" pitchFamily="34" charset="-120"/>
              </a:rPr>
              <a:t>Places you do not want to be taken to and your reasons</a:t>
            </a:r>
            <a:endParaRPr lang="en-US" sz="1200" dirty="0"/>
          </a:p>
          <a:p>
            <a:pPr marL="0" indent="0">
              <a:lnSpc>
                <a:spcPct val="130000"/>
              </a:lnSpc>
              <a:spcAft>
                <a:spcPts val="400"/>
              </a:spcAft>
              <a:buNone/>
            </a:pPr>
            <a:r>
              <a:rPr lang="en-US" sz="1200" b="1" dirty="0">
                <a:solidFill>
                  <a:srgbClr val="3D3D3D"/>
                </a:solidFill>
                <a:latin typeface="Calibri" pitchFamily="34" charset="0"/>
                <a:ea typeface="Calibri" pitchFamily="34" charset="-122"/>
                <a:cs typeface="Calibri" pitchFamily="34" charset="-120"/>
              </a:rPr>
              <a:t>Insurance and logistics</a:t>
            </a:r>
            <a:endParaRPr lang="en-US" sz="1200" dirty="0"/>
          </a:p>
          <a:p>
            <a:pPr marL="0" indent="0">
              <a:lnSpc>
                <a:spcPct val="130000"/>
              </a:lnSpc>
              <a:buNone/>
            </a:pPr>
            <a:r>
              <a:rPr lang="en-US" sz="1200" dirty="0">
                <a:solidFill>
                  <a:srgbClr val="3D3D3D"/>
                </a:solidFill>
                <a:latin typeface="Calibri" pitchFamily="34" charset="0"/>
                <a:ea typeface="Calibri" pitchFamily="34" charset="-122"/>
                <a:cs typeface="Calibri" pitchFamily="34" charset="-120"/>
              </a:rPr>
              <a:t>Include insurance details and any logistics your supporters should know</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AF5"/>
        </a:solidFill>
        <a:effectLst/>
      </p:bgPr>
    </p:bg>
    <p:spTree>
      <p:nvGrpSpPr>
        <p:cNvPr id="1" name=""/>
        <p:cNvGrpSpPr/>
        <p:nvPr/>
      </p:nvGrpSpPr>
      <p:grpSpPr>
        <a:xfrm>
          <a:off x="0" y="0"/>
          <a:ext cx="0" cy="0"/>
          <a:chOff x="0" y="0"/>
          <a:chExt cx="0" cy="0"/>
        </a:xfrm>
      </p:grpSpPr>
      <p:pic>
        <p:nvPicPr>
          <p:cNvPr id="2" name="Image 0" descr="/agent/turn1/workspace/images/warm-watercolor-illustration-of-two-hands-gently-h_2026-05-17T18-30-46_image_DAS_0.jpg"/>
          <p:cNvPicPr>
            <a:picLocks noChangeAspect="1"/>
          </p:cNvPicPr>
          <p:nvPr/>
        </p:nvPicPr>
        <p:blipFill>
          <a:blip r:embed="rId3"/>
          <a:srcRect l="25111" r="25111"/>
          <a:stretch/>
        </p:blipFill>
        <p:spPr>
          <a:xfrm>
            <a:off x="5303520" y="0"/>
            <a:ext cx="3840480" cy="5143500"/>
          </a:xfrm>
          <a:prstGeom prst="rect">
            <a:avLst/>
          </a:prstGeom>
        </p:spPr>
      </p:pic>
      <p:sp>
        <p:nvSpPr>
          <p:cNvPr id="3" name="Text 0"/>
          <p:cNvSpPr/>
          <p:nvPr/>
        </p:nvSpPr>
        <p:spPr>
          <a:xfrm>
            <a:off x="640080" y="274320"/>
            <a:ext cx="4389120" cy="548640"/>
          </a:xfrm>
          <a:prstGeom prst="rect">
            <a:avLst/>
          </a:prstGeom>
          <a:noFill/>
          <a:ln/>
        </p:spPr>
        <p:txBody>
          <a:bodyPr wrap="square" rtlCol="0" anchor="ctr"/>
          <a:lstStyle/>
          <a:p>
            <a:pPr marL="0" indent="0">
              <a:buNone/>
            </a:pPr>
            <a:r>
              <a:rPr lang="en-US" sz="2800" b="1" dirty="0">
                <a:solidFill>
                  <a:srgbClr val="1B2A4A"/>
                </a:solidFill>
                <a:latin typeface="Georgia" pitchFamily="34" charset="0"/>
                <a:ea typeface="Georgia" pitchFamily="34" charset="-122"/>
                <a:cs typeface="Georgia" pitchFamily="34" charset="-120"/>
              </a:rPr>
              <a:t>Help from Others</a:t>
            </a:r>
            <a:endParaRPr lang="en-US" sz="2800" dirty="0"/>
          </a:p>
        </p:txBody>
      </p:sp>
      <p:sp>
        <p:nvSpPr>
          <p:cNvPr id="4" name="Text 1"/>
          <p:cNvSpPr/>
          <p:nvPr/>
        </p:nvSpPr>
        <p:spPr>
          <a:xfrm>
            <a:off x="640080" y="914400"/>
            <a:ext cx="4389120" cy="3931920"/>
          </a:xfrm>
          <a:prstGeom prst="rect">
            <a:avLst/>
          </a:prstGeom>
          <a:noFill/>
          <a:ln/>
        </p:spPr>
        <p:txBody>
          <a:bodyPr wrap="square" rtlCol="0" anchor="ctr"/>
          <a:lstStyle/>
          <a:p>
            <a:pPr marL="0" indent="0">
              <a:lnSpc>
                <a:spcPct val="120000"/>
              </a:lnSpc>
              <a:spcAft>
                <a:spcPts val="300"/>
              </a:spcAft>
              <a:buNone/>
            </a:pPr>
            <a:r>
              <a:rPr lang="en-US" sz="1200" b="1" dirty="0">
                <a:solidFill>
                  <a:srgbClr val="D4705A"/>
                </a:solidFill>
                <a:latin typeface="Calibri" pitchFamily="34" charset="0"/>
                <a:ea typeface="Calibri" pitchFamily="34" charset="-122"/>
                <a:cs typeface="Calibri" pitchFamily="34" charset="-120"/>
              </a:rPr>
              <a:t>What I want from supporters:</a:t>
            </a:r>
            <a:endParaRPr lang="en-US" sz="1200" dirty="0"/>
          </a:p>
          <a:p>
            <a:pPr marL="0" indent="0">
              <a:lnSpc>
                <a:spcPct val="120000"/>
              </a:lnSpc>
              <a:spcAft>
                <a:spcPts val="1000"/>
              </a:spcAft>
              <a:buNone/>
            </a:pPr>
            <a:r>
              <a:rPr lang="en-US" sz="1200" dirty="0">
                <a:solidFill>
                  <a:srgbClr val="3D3D3D"/>
                </a:solidFill>
                <a:latin typeface="Calibri" pitchFamily="34" charset="0"/>
                <a:ea typeface="Calibri" pitchFamily="34" charset="-122"/>
                <a:cs typeface="Calibri" pitchFamily="34" charset="-120"/>
              </a:rPr>
              <a:t>Specific actions, words, or behaviors that comfort and help you</a:t>
            </a:r>
            <a:endParaRPr lang="en-US" sz="1200" dirty="0"/>
          </a:p>
          <a:p>
            <a:pPr marL="0" indent="0">
              <a:lnSpc>
                <a:spcPct val="120000"/>
              </a:lnSpc>
              <a:spcAft>
                <a:spcPts val="300"/>
              </a:spcAft>
              <a:buNone/>
            </a:pPr>
            <a:r>
              <a:rPr lang="en-US" sz="1200" b="1" dirty="0">
                <a:solidFill>
                  <a:srgbClr val="D4705A"/>
                </a:solidFill>
                <a:latin typeface="Calibri" pitchFamily="34" charset="0"/>
                <a:ea typeface="Calibri" pitchFamily="34" charset="-122"/>
                <a:cs typeface="Calibri" pitchFamily="34" charset="-120"/>
              </a:rPr>
              <a:t>What I don't want:</a:t>
            </a:r>
            <a:endParaRPr lang="en-US" sz="1200" dirty="0"/>
          </a:p>
          <a:p>
            <a:pPr marL="0" indent="0">
              <a:lnSpc>
                <a:spcPct val="120000"/>
              </a:lnSpc>
              <a:spcAft>
                <a:spcPts val="1000"/>
              </a:spcAft>
              <a:buNone/>
            </a:pPr>
            <a:r>
              <a:rPr lang="en-US" sz="1200" dirty="0">
                <a:solidFill>
                  <a:srgbClr val="3D3D3D"/>
                </a:solidFill>
                <a:latin typeface="Calibri" pitchFamily="34" charset="0"/>
                <a:ea typeface="Calibri" pitchFamily="34" charset="-122"/>
                <a:cs typeface="Calibri" pitchFamily="34" charset="-120"/>
              </a:rPr>
              <a:t>Actions or behaviors that make things worse — be honest and specific</a:t>
            </a:r>
            <a:endParaRPr lang="en-US" sz="1200" dirty="0"/>
          </a:p>
          <a:p>
            <a:pPr marL="0" indent="0">
              <a:lnSpc>
                <a:spcPct val="120000"/>
              </a:lnSpc>
              <a:spcAft>
                <a:spcPts val="300"/>
              </a:spcAft>
              <a:buNone/>
            </a:pPr>
            <a:r>
              <a:rPr lang="en-US" sz="1200" b="1" dirty="0">
                <a:solidFill>
                  <a:srgbClr val="D4705A"/>
                </a:solidFill>
                <a:latin typeface="Calibri" pitchFamily="34" charset="0"/>
                <a:ea typeface="Calibri" pitchFamily="34" charset="-122"/>
                <a:cs typeface="Calibri" pitchFamily="34" charset="-120"/>
              </a:rPr>
              <a:t>If I'm a danger to myself or others:</a:t>
            </a:r>
            <a:endParaRPr lang="en-US" sz="1200" dirty="0"/>
          </a:p>
          <a:p>
            <a:pPr marL="0" indent="0">
              <a:lnSpc>
                <a:spcPct val="120000"/>
              </a:lnSpc>
              <a:spcAft>
                <a:spcPts val="1000"/>
              </a:spcAft>
              <a:buNone/>
            </a:pPr>
            <a:r>
              <a:rPr lang="en-US" sz="1200" dirty="0">
                <a:solidFill>
                  <a:srgbClr val="3D3D3D"/>
                </a:solidFill>
                <a:latin typeface="Calibri" pitchFamily="34" charset="0"/>
                <a:ea typeface="Calibri" pitchFamily="34" charset="-122"/>
                <a:cs typeface="Calibri" pitchFamily="34" charset="-120"/>
              </a:rPr>
              <a:t>Steps your supporters should take to keep you safe</a:t>
            </a:r>
            <a:endParaRPr lang="en-US" sz="1200" dirty="0"/>
          </a:p>
          <a:p>
            <a:pPr marL="0" indent="0">
              <a:lnSpc>
                <a:spcPct val="120000"/>
              </a:lnSpc>
              <a:spcAft>
                <a:spcPts val="300"/>
              </a:spcAft>
              <a:buNone/>
            </a:pPr>
            <a:r>
              <a:rPr lang="en-US" sz="1200" b="1" dirty="0">
                <a:solidFill>
                  <a:srgbClr val="D4705A"/>
                </a:solidFill>
                <a:latin typeface="Calibri" pitchFamily="34" charset="0"/>
                <a:ea typeface="Calibri" pitchFamily="34" charset="-122"/>
                <a:cs typeface="Calibri" pitchFamily="34" charset="-120"/>
              </a:rPr>
              <a:t>Tasks others can do for me:</a:t>
            </a:r>
            <a:endParaRPr lang="en-US" sz="1200" dirty="0"/>
          </a:p>
          <a:p>
            <a:pPr marL="0" indent="0">
              <a:lnSpc>
                <a:spcPct val="120000"/>
              </a:lnSpc>
              <a:spcAft>
                <a:spcPts val="1000"/>
              </a:spcAft>
              <a:buNone/>
            </a:pPr>
            <a:r>
              <a:rPr lang="en-US" sz="1200" dirty="0">
                <a:solidFill>
                  <a:srgbClr val="3D3D3D"/>
                </a:solidFill>
                <a:latin typeface="Calibri" pitchFamily="34" charset="0"/>
                <a:ea typeface="Calibri" pitchFamily="34" charset="-122"/>
                <a:cs typeface="Calibri" pitchFamily="34" charset="-120"/>
              </a:rPr>
              <a:t>Daily responsibilities like pet care, bills, or childcare — and who handles each</a:t>
            </a:r>
            <a:endParaRPr lang="en-US" sz="1200" dirty="0"/>
          </a:p>
          <a:p>
            <a:pPr marL="0" indent="0">
              <a:lnSpc>
                <a:spcPct val="120000"/>
              </a:lnSpc>
              <a:spcAft>
                <a:spcPts val="300"/>
              </a:spcAft>
              <a:buNone/>
            </a:pPr>
            <a:r>
              <a:rPr lang="en-US" sz="1200" b="1" dirty="0">
                <a:solidFill>
                  <a:srgbClr val="D4705A"/>
                </a:solidFill>
                <a:latin typeface="Calibri" pitchFamily="34" charset="0"/>
                <a:ea typeface="Calibri" pitchFamily="34" charset="-122"/>
                <a:cs typeface="Calibri" pitchFamily="34" charset="-120"/>
              </a:rPr>
              <a:t>Resolving disagreements:</a:t>
            </a:r>
            <a:endParaRPr lang="en-US" sz="1200" dirty="0"/>
          </a:p>
          <a:p>
            <a:pPr marL="0" indent="0">
              <a:lnSpc>
                <a:spcPct val="120000"/>
              </a:lnSpc>
              <a:buNone/>
            </a:pPr>
            <a:r>
              <a:rPr lang="en-US" sz="1200" dirty="0">
                <a:solidFill>
                  <a:srgbClr val="3D3D3D"/>
                </a:solidFill>
                <a:latin typeface="Calibri" pitchFamily="34" charset="0"/>
                <a:ea typeface="Calibri" pitchFamily="34" charset="-122"/>
                <a:cs typeface="Calibri" pitchFamily="34" charset="-120"/>
              </a:rPr>
              <a:t>How supporters should handle conflicts among themselves about your care</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A4A"/>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After the Crisis</a:t>
            </a:r>
            <a:endParaRPr lang="en-US" sz="3200" dirty="0"/>
          </a:p>
        </p:txBody>
      </p:sp>
      <p:sp>
        <p:nvSpPr>
          <p:cNvPr id="3" name="Text 1"/>
          <p:cNvSpPr/>
          <p:nvPr/>
        </p:nvSpPr>
        <p:spPr>
          <a:xfrm>
            <a:off x="640080" y="960120"/>
            <a:ext cx="7863840" cy="365760"/>
          </a:xfrm>
          <a:prstGeom prst="rect">
            <a:avLst/>
          </a:prstGeom>
          <a:noFill/>
          <a:ln/>
        </p:spPr>
        <p:txBody>
          <a:bodyPr wrap="square" rtlCol="0" anchor="ctr"/>
          <a:lstStyle/>
          <a:p>
            <a:pPr marL="0" indent="0">
              <a:buNone/>
            </a:pPr>
            <a:r>
              <a:rPr lang="en-US" sz="1500" i="1" dirty="0">
                <a:solidFill>
                  <a:srgbClr val="D4A843"/>
                </a:solidFill>
                <a:latin typeface="Calibri" pitchFamily="34" charset="0"/>
                <a:ea typeface="Calibri" pitchFamily="34" charset="-122"/>
                <a:cs typeface="Calibri" pitchFamily="34" charset="-120"/>
              </a:rPr>
              <a:t>Returning to Wellness &amp; Moving Forward</a:t>
            </a:r>
            <a:endParaRPr lang="en-US" sz="1500" dirty="0"/>
          </a:p>
        </p:txBody>
      </p:sp>
      <p:sp>
        <p:nvSpPr>
          <p:cNvPr id="4" name="Shape 2"/>
          <p:cNvSpPr/>
          <p:nvPr/>
        </p:nvSpPr>
        <p:spPr>
          <a:xfrm>
            <a:off x="640080" y="1554480"/>
            <a:ext cx="3749040" cy="2926080"/>
          </a:xfrm>
          <a:prstGeom prst="roundRect">
            <a:avLst>
              <a:gd name="adj" fmla="val 3750"/>
            </a:avLst>
          </a:prstGeom>
          <a:solidFill>
            <a:srgbClr val="2A3E6A"/>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868680" y="1783080"/>
            <a:ext cx="320040" cy="320040"/>
          </a:xfrm>
          <a:prstGeom prst="rect">
            <a:avLst/>
          </a:prstGeom>
        </p:spPr>
      </p:pic>
      <p:sp>
        <p:nvSpPr>
          <p:cNvPr id="6" name="Text 3"/>
          <p:cNvSpPr/>
          <p:nvPr/>
        </p:nvSpPr>
        <p:spPr>
          <a:xfrm>
            <a:off x="1280160" y="1737360"/>
            <a:ext cx="2926080" cy="411480"/>
          </a:xfrm>
          <a:prstGeom prst="rect">
            <a:avLst/>
          </a:prstGeom>
          <a:noFill/>
          <a:ln/>
        </p:spPr>
        <p:txBody>
          <a:bodyPr wrap="square" lIns="0" tIns="0" rIns="0" bIns="0" rtlCol="0" anchor="ctr"/>
          <a:lstStyle/>
          <a:p>
            <a:pPr marL="0" indent="0">
              <a:buNone/>
            </a:pPr>
            <a:r>
              <a:rPr lang="en-US" sz="1700" b="1" dirty="0">
                <a:solidFill>
                  <a:srgbClr val="D4A843"/>
                </a:solidFill>
                <a:latin typeface="Georgia" pitchFamily="34" charset="0"/>
                <a:ea typeface="Georgia" pitchFamily="34" charset="-122"/>
                <a:cs typeface="Georgia" pitchFamily="34" charset="-120"/>
              </a:rPr>
              <a:t>Inactivating the Plan</a:t>
            </a:r>
            <a:endParaRPr lang="en-US" sz="1700" dirty="0"/>
          </a:p>
        </p:txBody>
      </p:sp>
      <p:sp>
        <p:nvSpPr>
          <p:cNvPr id="7" name="Text 4"/>
          <p:cNvSpPr/>
          <p:nvPr/>
        </p:nvSpPr>
        <p:spPr>
          <a:xfrm>
            <a:off x="868680" y="2286000"/>
            <a:ext cx="3291840" cy="2011680"/>
          </a:xfrm>
          <a:prstGeom prst="rect">
            <a:avLst/>
          </a:prstGeom>
          <a:noFill/>
          <a:ln/>
        </p:spPr>
        <p:txBody>
          <a:bodyPr wrap="square" rtlCol="0" anchor="ctr"/>
          <a:lstStyle/>
          <a:p>
            <a:pPr marL="0" indent="0">
              <a:lnSpc>
                <a:spcPct val="135000"/>
              </a:lnSpc>
              <a:spcAft>
                <a:spcPts val="1000"/>
              </a:spcAft>
              <a:buNone/>
            </a:pPr>
            <a:r>
              <a:rPr lang="en-US" sz="1200" dirty="0">
                <a:solidFill>
                  <a:srgbClr val="FFFFFF"/>
                </a:solidFill>
                <a:latin typeface="Calibri" pitchFamily="34" charset="0"/>
                <a:ea typeface="Calibri" pitchFamily="34" charset="-122"/>
                <a:cs typeface="Calibri" pitchFamily="34" charset="-120"/>
              </a:rPr>
              <a:t>List the signs that show you are well enough to take back responsibility for your own decisions</a:t>
            </a:r>
            <a:endParaRPr lang="en-US" sz="1200" dirty="0"/>
          </a:p>
          <a:p>
            <a:pPr marL="0" indent="0">
              <a:lnSpc>
                <a:spcPct val="135000"/>
              </a:lnSpc>
              <a:spcAft>
                <a:spcPts val="1000"/>
              </a:spcAft>
              <a:buNone/>
            </a:pPr>
            <a:r>
              <a:rPr lang="en-US" sz="1200" dirty="0">
                <a:solidFill>
                  <a:srgbClr val="FFFFFF"/>
                </a:solidFill>
                <a:latin typeface="Calibri" pitchFamily="34" charset="0"/>
                <a:ea typeface="Calibri" pitchFamily="34" charset="-122"/>
                <a:cs typeface="Calibri" pitchFamily="34" charset="-120"/>
              </a:rPr>
              <a:t>Define what "better" looks like — refer back to your baseline from Part 1</a:t>
            </a:r>
            <a:endParaRPr lang="en-US" sz="1200" dirty="0"/>
          </a:p>
          <a:p>
            <a:pPr marL="0" indent="0">
              <a:lnSpc>
                <a:spcPct val="135000"/>
              </a:lnSpc>
              <a:buNone/>
            </a:pPr>
            <a:r>
              <a:rPr lang="en-US" sz="1200" dirty="0">
                <a:solidFill>
                  <a:srgbClr val="FFFFFF"/>
                </a:solidFill>
                <a:latin typeface="Calibri" pitchFamily="34" charset="0"/>
                <a:ea typeface="Calibri" pitchFamily="34" charset="-122"/>
                <a:cs typeface="Calibri" pitchFamily="34" charset="-120"/>
              </a:rPr>
              <a:t>Your supporters use these indicators to know when to step back</a:t>
            </a:r>
            <a:endParaRPr lang="en-US" sz="1200" dirty="0"/>
          </a:p>
        </p:txBody>
      </p:sp>
      <p:sp>
        <p:nvSpPr>
          <p:cNvPr id="8" name="Shape 5"/>
          <p:cNvSpPr/>
          <p:nvPr/>
        </p:nvSpPr>
        <p:spPr>
          <a:xfrm>
            <a:off x="4754880" y="1554480"/>
            <a:ext cx="3749040" cy="2926080"/>
          </a:xfrm>
          <a:prstGeom prst="roundRect">
            <a:avLst>
              <a:gd name="adj" fmla="val 3750"/>
            </a:avLst>
          </a:prstGeom>
          <a:solidFill>
            <a:srgbClr val="2A3E6A"/>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4983480" y="1783080"/>
            <a:ext cx="320040" cy="320040"/>
          </a:xfrm>
          <a:prstGeom prst="rect">
            <a:avLst/>
          </a:prstGeom>
        </p:spPr>
      </p:pic>
      <p:sp>
        <p:nvSpPr>
          <p:cNvPr id="10" name="Text 6"/>
          <p:cNvSpPr/>
          <p:nvPr/>
        </p:nvSpPr>
        <p:spPr>
          <a:xfrm>
            <a:off x="5394960" y="1737360"/>
            <a:ext cx="2926080" cy="411480"/>
          </a:xfrm>
          <a:prstGeom prst="rect">
            <a:avLst/>
          </a:prstGeom>
          <a:noFill/>
          <a:ln/>
        </p:spPr>
        <p:txBody>
          <a:bodyPr wrap="square" lIns="0" tIns="0" rIns="0" bIns="0" rtlCol="0" anchor="ctr"/>
          <a:lstStyle/>
          <a:p>
            <a:pPr marL="0" indent="0">
              <a:buNone/>
            </a:pPr>
            <a:r>
              <a:rPr lang="en-US" sz="1700" b="1" dirty="0">
                <a:solidFill>
                  <a:srgbClr val="D4A843"/>
                </a:solidFill>
                <a:latin typeface="Georgia" pitchFamily="34" charset="0"/>
                <a:ea typeface="Georgia" pitchFamily="34" charset="-122"/>
                <a:cs typeface="Georgia" pitchFamily="34" charset="-120"/>
              </a:rPr>
              <a:t>Post-Crisis Plan</a:t>
            </a:r>
            <a:endParaRPr lang="en-US" sz="1700" dirty="0"/>
          </a:p>
        </p:txBody>
      </p:sp>
      <p:sp>
        <p:nvSpPr>
          <p:cNvPr id="11" name="Text 7"/>
          <p:cNvSpPr/>
          <p:nvPr/>
        </p:nvSpPr>
        <p:spPr>
          <a:xfrm>
            <a:off x="4983480" y="2286000"/>
            <a:ext cx="3291840" cy="2011680"/>
          </a:xfrm>
          <a:prstGeom prst="rect">
            <a:avLst/>
          </a:prstGeom>
          <a:noFill/>
          <a:ln/>
        </p:spPr>
        <p:txBody>
          <a:bodyPr wrap="square" rtlCol="0" anchor="ctr"/>
          <a:lstStyle/>
          <a:p>
            <a:pPr marL="0" indent="0">
              <a:lnSpc>
                <a:spcPct val="135000"/>
              </a:lnSpc>
              <a:spcAft>
                <a:spcPts val="1000"/>
              </a:spcAft>
              <a:buNone/>
            </a:pPr>
            <a:r>
              <a:rPr lang="en-US" sz="1200" dirty="0">
                <a:solidFill>
                  <a:srgbClr val="FFFFFF"/>
                </a:solidFill>
                <a:latin typeface="Calibri" pitchFamily="34" charset="0"/>
                <a:ea typeface="Calibri" pitchFamily="34" charset="-122"/>
                <a:cs typeface="Calibri" pitchFamily="34" charset="-120"/>
              </a:rPr>
              <a:t>Address lingering feelings or issues related to the crisis experience</a:t>
            </a:r>
            <a:endParaRPr lang="en-US" sz="1200" dirty="0"/>
          </a:p>
          <a:p>
            <a:pPr marL="0" indent="0">
              <a:lnSpc>
                <a:spcPct val="135000"/>
              </a:lnSpc>
              <a:spcAft>
                <a:spcPts val="1000"/>
              </a:spcAft>
              <a:buNone/>
            </a:pPr>
            <a:r>
              <a:rPr lang="en-US" sz="1200" dirty="0">
                <a:solidFill>
                  <a:srgbClr val="FFFFFF"/>
                </a:solidFill>
                <a:latin typeface="Calibri" pitchFamily="34" charset="0"/>
                <a:ea typeface="Calibri" pitchFamily="34" charset="-122"/>
                <a:cs typeface="Calibri" pitchFamily="34" charset="-120"/>
              </a:rPr>
              <a:t>Create a timetable for gradually resuming your responsibilities and routines</a:t>
            </a:r>
            <a:endParaRPr lang="en-US" sz="1200" dirty="0"/>
          </a:p>
          <a:p>
            <a:pPr marL="0" indent="0">
              <a:lnSpc>
                <a:spcPct val="135000"/>
              </a:lnSpc>
              <a:buNone/>
            </a:pPr>
            <a:r>
              <a:rPr lang="en-US" sz="1200" dirty="0">
                <a:solidFill>
                  <a:srgbClr val="FFFFFF"/>
                </a:solidFill>
                <a:latin typeface="Calibri" pitchFamily="34" charset="0"/>
                <a:ea typeface="Calibri" pitchFamily="34" charset="-122"/>
                <a:cs typeface="Calibri" pitchFamily="34" charset="-120"/>
              </a:rPr>
              <a:t>Review and update your entire WRAP based on what you learned</a:t>
            </a:r>
            <a:endParaRPr lang="en-US" sz="1200" dirty="0"/>
          </a:p>
        </p:txBody>
      </p:sp>
      <p:sp>
        <p:nvSpPr>
          <p:cNvPr id="12" name="Text 8"/>
          <p:cNvSpPr/>
          <p:nvPr/>
        </p:nvSpPr>
        <p:spPr>
          <a:xfrm>
            <a:off x="640080" y="4617720"/>
            <a:ext cx="7863840" cy="365760"/>
          </a:xfrm>
          <a:prstGeom prst="rect">
            <a:avLst/>
          </a:prstGeom>
          <a:noFill/>
          <a:ln/>
        </p:spPr>
        <p:txBody>
          <a:bodyPr wrap="square" rtlCol="0" anchor="ctr"/>
          <a:lstStyle/>
          <a:p>
            <a:pPr marL="0" indent="0" algn="ctr">
              <a:buNone/>
            </a:pPr>
            <a:r>
              <a:rPr lang="en-US" sz="1200" i="1" dirty="0">
                <a:solidFill>
                  <a:srgbClr val="FDDCCA"/>
                </a:solidFill>
                <a:latin typeface="Calibri" pitchFamily="34" charset="0"/>
                <a:ea typeface="Calibri" pitchFamily="34" charset="-122"/>
                <a:cs typeface="Calibri" pitchFamily="34" charset="-120"/>
              </a:rPr>
              <a:t>Your crisis plan is a living document — review, update, and share it with your supporters regularly.</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1039</Words>
  <Application>Microsoft Office PowerPoint</Application>
  <PresentationFormat>On-screen Show (16:9)</PresentationFormat>
  <Paragraphs>87</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2026-05-17T18:37:49Z</dcterms:created>
  <dcterms:modified xsi:type="dcterms:W3CDTF">2026-05-17T18:41:44Z</dcterms:modified>
</cp:coreProperties>
</file>