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0" d="100"/>
          <a:sy n="60" d="100"/>
        </p:scale>
        <p:origin x="90"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6/15/2026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This deck is for residents and peers in our Low Barrier Shelter and Medical Respite Program. WRAP is a simple, evidence-based wellness plan you build for yourself. The goal today: show how it can help you recover, feel more in control, and stay well — at your own pace.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empowerment. WRAP is 100% voluntary — you decide what goes in, how you use it, and who you share it with. The invitation is simple: pick one wellness tool and start today. Staff and peers are here to help you build your plan whenever you're ready.</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the scene. Medical respite gives people experiencing homelessness a safe, supportive place to recover after a hospital stay. Residents get 24-hour access to a bed, meals, wellness checks, transportation to appointments, and care coordination. WRAP fits naturally into this calm, supported environment.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stands for Wellness Recovery Action Plan. It was developed in 1997 by people living with their own health challenges, and in 2010 SAMHSA recognized it as an evidence-based practice. The key idea: it belongs to you. It is voluntary, self-directed, and focuses on your strengths and goals — not on diagnoses.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key concepts are the foundation of WRAP: Hope, Personal Responsibility, Education, Self-Advocacy, and Support. For residents, they reframe recovery around what you can do and what you want — not a label or a diagnosis. Each one is something you define for yourself.</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Wellness Toolbox is where WRAP begins. It is a personal list of simple tools that keep you well — sleeping enough, eating regularly, a walk, talking to a peer, journaling, music. In medical respite, many of these are right at hand, which makes it an ideal place to practice them.</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full WRAP has six parts that build on the toolbox: a Daily Maintenance Plan, Triggers, Early Warning Signs, When Things Are Breaking Down, a Crisis Plan, and a Post-Crisis Plan. You do not have to finish it all at once — most people start with the daily plan and add more over time.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Connect the dots. Respite residents are recovering from illness while facing real stress. WRAP gives structure, calm, and routine; it works alongside medical and behavioral care rather than replacing it; and the skills travel with residents when they leave. Most importantly, it keeps the person in control of their own recovery.</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heart of it for residents. Studies of WRAP show increased hope, quality of life, empowerment, and self-advocacy, along with reduced depression and anxiety. In plain terms: more hope, less distress, a real sense of control, a daily routine, the confidence to speak up, and a plan you carry forward.</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 support is central to how WRAP works — groups are led by trained peer facilitators who share lived experience. Evidence shows peer support improves quality of life, engagement, and whole health while reducing hospitalizations. For residents, peers build trust quickly and create a real sense of belonging.</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57413901"/>
      </p:ext>
    </p:extLst>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62B22"/>
        </a:solidFill>
        <a:effectLst/>
      </p:bgPr>
    </p:bg>
    <p:spTree>
      <p:nvGrpSpPr>
        <p:cNvPr id="1" name=""/>
        <p:cNvGrpSpPr/>
        <p:nvPr/>
      </p:nvGrpSpPr>
      <p:grpSpPr>
        <a:xfrm>
          <a:off x="0" y="0"/>
          <a:ext cx="0" cy="0"/>
          <a:chOff x="0" y="0"/>
          <a:chExt cx="0" cy="0"/>
        </a:xfrm>
      </p:grpSpPr>
      <p:sp>
        <p:nvSpPr>
          <p:cNvPr id="2" name="Shape 0"/>
          <p:cNvSpPr/>
          <p:nvPr/>
        </p:nvSpPr>
        <p:spPr>
          <a:xfrm>
            <a:off x="0" y="0"/>
            <a:ext cx="5669280" cy="5669280"/>
          </a:xfrm>
          <a:prstGeom prst="ellipse">
            <a:avLst/>
          </a:prstGeom>
          <a:solidFill>
            <a:srgbClr val="C06A43">
              <a:alpha val="22000"/>
            </a:srgbClr>
          </a:solidFill>
          <a:ln/>
        </p:spPr>
        <p:txBody>
          <a:bodyPr/>
          <a:lstStyle/>
          <a:p>
            <a:endParaRPr lang="en-US"/>
          </a:p>
        </p:txBody>
      </p:sp>
      <p:sp>
        <p:nvSpPr>
          <p:cNvPr id="3" name="Shape 1"/>
          <p:cNvSpPr/>
          <p:nvPr/>
        </p:nvSpPr>
        <p:spPr>
          <a:xfrm>
            <a:off x="6156960" y="822960"/>
            <a:ext cx="6035040" cy="6035040"/>
          </a:xfrm>
          <a:prstGeom prst="ellipse">
            <a:avLst/>
          </a:prstGeom>
          <a:solidFill>
            <a:srgbClr val="7E8C5A">
              <a:alpha val="20000"/>
            </a:srgbClr>
          </a:solidFill>
          <a:ln/>
        </p:spPr>
        <p:txBody>
          <a:bodyPr/>
          <a:lstStyle/>
          <a:p>
            <a:endParaRPr lang="en-US"/>
          </a:p>
        </p:txBody>
      </p:sp>
      <p:sp>
        <p:nvSpPr>
          <p:cNvPr id="4" name="Shape 2"/>
          <p:cNvSpPr/>
          <p:nvPr/>
        </p:nvSpPr>
        <p:spPr>
          <a:xfrm>
            <a:off x="822960" y="1828800"/>
            <a:ext cx="1005840" cy="118872"/>
          </a:xfrm>
          <a:prstGeom prst="rect">
            <a:avLst/>
          </a:prstGeom>
          <a:solidFill>
            <a:srgbClr val="D29A52"/>
          </a:solidFill>
          <a:ln/>
        </p:spPr>
        <p:txBody>
          <a:bodyPr/>
          <a:lstStyle/>
          <a:p>
            <a:endParaRPr lang="en-US"/>
          </a:p>
        </p:txBody>
      </p:sp>
      <p:sp>
        <p:nvSpPr>
          <p:cNvPr id="5" name="Text 3"/>
          <p:cNvSpPr/>
          <p:nvPr/>
        </p:nvSpPr>
        <p:spPr>
          <a:xfrm>
            <a:off x="841248" y="1234440"/>
            <a:ext cx="10058400" cy="411480"/>
          </a:xfrm>
          <a:prstGeom prst="rect">
            <a:avLst/>
          </a:prstGeom>
          <a:noFill/>
          <a:ln/>
        </p:spPr>
        <p:txBody>
          <a:bodyPr wrap="square" lIns="0" tIns="0" rIns="0" bIns="0" rtlCol="0" anchor="ctr"/>
          <a:lstStyle/>
          <a:p>
            <a:pPr marL="0" indent="0">
              <a:buNone/>
            </a:pPr>
            <a:r>
              <a:rPr lang="en-US" sz="1400" b="1" kern="0" spc="300" dirty="0">
                <a:solidFill>
                  <a:srgbClr val="D29A52"/>
                </a:solidFill>
                <a:latin typeface="Calibri" pitchFamily="34" charset="0"/>
                <a:ea typeface="Calibri" pitchFamily="34" charset="-122"/>
                <a:cs typeface="Calibri" pitchFamily="34" charset="-120"/>
              </a:rPr>
              <a:t>WELLNESS RECOVERY ACTION PLAN (WRAP)</a:t>
            </a:r>
            <a:endParaRPr lang="en-US" sz="1400" dirty="0"/>
          </a:p>
        </p:txBody>
      </p:sp>
      <p:sp>
        <p:nvSpPr>
          <p:cNvPr id="6" name="Text 4"/>
          <p:cNvSpPr/>
          <p:nvPr/>
        </p:nvSpPr>
        <p:spPr>
          <a:xfrm>
            <a:off x="804672" y="2148840"/>
            <a:ext cx="10424160" cy="1920240"/>
          </a:xfrm>
          <a:prstGeom prst="rect">
            <a:avLst/>
          </a:prstGeom>
          <a:noFill/>
          <a:ln/>
        </p:spPr>
        <p:txBody>
          <a:bodyPr wrap="square" lIns="0" tIns="0" rIns="0" bIns="0" rtlCol="0" anchor="ctr"/>
          <a:lstStyle/>
          <a:p>
            <a:pPr marL="0" indent="0">
              <a:lnSpc>
                <a:spcPts val="5600"/>
              </a:lnSpc>
              <a:buNone/>
            </a:pPr>
            <a:r>
              <a:rPr lang="en-US" sz="5400" b="1" dirty="0">
                <a:solidFill>
                  <a:srgbClr val="FBF5E9"/>
                </a:solidFill>
                <a:latin typeface="Georgia" pitchFamily="34" charset="0"/>
                <a:ea typeface="Georgia" pitchFamily="34" charset="-122"/>
                <a:cs typeface="Georgia" pitchFamily="34" charset="-120"/>
              </a:rPr>
              <a:t>Finding Wellness,</a:t>
            </a:r>
            <a:endParaRPr lang="en-US" sz="5400" dirty="0"/>
          </a:p>
          <a:p>
            <a:pPr marL="0" indent="0">
              <a:lnSpc>
                <a:spcPts val="5600"/>
              </a:lnSpc>
              <a:buNone/>
            </a:pPr>
            <a:r>
              <a:rPr lang="en-US" sz="5400" b="1" dirty="0">
                <a:solidFill>
                  <a:srgbClr val="FBF5E9"/>
                </a:solidFill>
                <a:latin typeface="Georgia" pitchFamily="34" charset="0"/>
                <a:ea typeface="Georgia" pitchFamily="34" charset="-122"/>
                <a:cs typeface="Georgia" pitchFamily="34" charset="-120"/>
              </a:rPr>
              <a:t>Together</a:t>
            </a:r>
            <a:endParaRPr lang="en-US" sz="5400" dirty="0"/>
          </a:p>
        </p:txBody>
      </p:sp>
      <p:sp>
        <p:nvSpPr>
          <p:cNvPr id="7" name="Text 5"/>
          <p:cNvSpPr/>
          <p:nvPr/>
        </p:nvSpPr>
        <p:spPr>
          <a:xfrm>
            <a:off x="841248" y="4160520"/>
            <a:ext cx="8961120" cy="1097280"/>
          </a:xfrm>
          <a:prstGeom prst="rect">
            <a:avLst/>
          </a:prstGeom>
          <a:noFill/>
          <a:ln/>
        </p:spPr>
        <p:txBody>
          <a:bodyPr wrap="square" lIns="0" tIns="0" rIns="0" bIns="0" rtlCol="0" anchor="ctr"/>
          <a:lstStyle/>
          <a:p>
            <a:pPr marL="0" indent="0">
              <a:lnSpc>
                <a:spcPts val="2600"/>
              </a:lnSpc>
              <a:buNone/>
            </a:pPr>
            <a:r>
              <a:rPr lang="en-US" sz="1800" dirty="0">
                <a:solidFill>
                  <a:srgbClr val="E7DDCB"/>
                </a:solidFill>
                <a:latin typeface="Calibri" pitchFamily="34" charset="0"/>
                <a:ea typeface="Calibri" pitchFamily="34" charset="-122"/>
                <a:cs typeface="Calibri" pitchFamily="34" charset="-120"/>
              </a:rPr>
              <a:t>How the WRAP program supports residents of the Low Barrier Shelter in the Medical Respite Program — a simple, personal plan for getting well and staying well.</a:t>
            </a:r>
            <a:endParaRPr lang="en-US" sz="1800" dirty="0"/>
          </a:p>
        </p:txBody>
      </p:sp>
      <p:sp>
        <p:nvSpPr>
          <p:cNvPr id="8" name="Text 6"/>
          <p:cNvSpPr/>
          <p:nvPr/>
        </p:nvSpPr>
        <p:spPr>
          <a:xfrm>
            <a:off x="841248" y="5897880"/>
            <a:ext cx="7315200" cy="365760"/>
          </a:xfrm>
          <a:prstGeom prst="rect">
            <a:avLst/>
          </a:prstGeom>
          <a:noFill/>
          <a:ln/>
        </p:spPr>
        <p:txBody>
          <a:bodyPr wrap="square" lIns="0" tIns="0" rIns="0" bIns="0" rtlCol="0" anchor="ctr"/>
          <a:lstStyle/>
          <a:p>
            <a:pPr marL="0" indent="0">
              <a:buNone/>
            </a:pPr>
            <a:r>
              <a:rPr lang="en-US" sz="1400" i="1" dirty="0">
                <a:solidFill>
                  <a:srgbClr val="7E8C5A"/>
                </a:solidFill>
                <a:latin typeface="Calibri" pitchFamily="34" charset="0"/>
                <a:ea typeface="Calibri" pitchFamily="34" charset="-122"/>
                <a:cs typeface="Calibri" pitchFamily="34" charset="-120"/>
              </a:rPr>
              <a:t>A guide for residents and peers</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362B22"/>
        </a:solidFill>
        <a:effectLst/>
      </p:bgPr>
    </p:bg>
    <p:spTree>
      <p:nvGrpSpPr>
        <p:cNvPr id="1" name=""/>
        <p:cNvGrpSpPr/>
        <p:nvPr/>
      </p:nvGrpSpPr>
      <p:grpSpPr>
        <a:xfrm>
          <a:off x="0" y="0"/>
          <a:ext cx="0" cy="0"/>
          <a:chOff x="0" y="0"/>
          <a:chExt cx="0" cy="0"/>
        </a:xfrm>
      </p:grpSpPr>
      <p:sp>
        <p:nvSpPr>
          <p:cNvPr id="2" name="Shape 0"/>
          <p:cNvSpPr/>
          <p:nvPr/>
        </p:nvSpPr>
        <p:spPr>
          <a:xfrm>
            <a:off x="0" y="1371600"/>
            <a:ext cx="5486400" cy="5486400"/>
          </a:xfrm>
          <a:prstGeom prst="ellipse">
            <a:avLst/>
          </a:prstGeom>
          <a:solidFill>
            <a:srgbClr val="7E8C5A">
              <a:alpha val="20000"/>
            </a:srgbClr>
          </a:solidFill>
          <a:ln/>
        </p:spPr>
        <p:txBody>
          <a:bodyPr/>
          <a:lstStyle/>
          <a:p>
            <a:endParaRPr lang="en-US"/>
          </a:p>
        </p:txBody>
      </p:sp>
      <p:sp>
        <p:nvSpPr>
          <p:cNvPr id="3" name="Shape 1"/>
          <p:cNvSpPr/>
          <p:nvPr/>
        </p:nvSpPr>
        <p:spPr>
          <a:xfrm>
            <a:off x="6522720" y="0"/>
            <a:ext cx="5669280" cy="5669280"/>
          </a:xfrm>
          <a:prstGeom prst="ellipse">
            <a:avLst/>
          </a:prstGeom>
          <a:solidFill>
            <a:srgbClr val="C06A43">
              <a:alpha val="20000"/>
            </a:srgbClr>
          </a:solidFill>
          <a:ln/>
        </p:spPr>
        <p:txBody>
          <a:bodyPr/>
          <a:lstStyle/>
          <a:p>
            <a:endParaRPr lang="en-US"/>
          </a:p>
        </p:txBody>
      </p:sp>
      <p:sp>
        <p:nvSpPr>
          <p:cNvPr id="4" name="Shape 2"/>
          <p:cNvSpPr/>
          <p:nvPr/>
        </p:nvSpPr>
        <p:spPr>
          <a:xfrm>
            <a:off x="841248" y="1371600"/>
            <a:ext cx="1005840" cy="118872"/>
          </a:xfrm>
          <a:prstGeom prst="rect">
            <a:avLst/>
          </a:prstGeom>
          <a:solidFill>
            <a:srgbClr val="D29A52"/>
          </a:solidFill>
          <a:ln/>
        </p:spPr>
        <p:txBody>
          <a:bodyPr/>
          <a:lstStyle/>
          <a:p>
            <a:endParaRPr lang="en-US"/>
          </a:p>
        </p:txBody>
      </p:sp>
      <p:sp>
        <p:nvSpPr>
          <p:cNvPr id="5" name="Text 3"/>
          <p:cNvSpPr/>
          <p:nvPr/>
        </p:nvSpPr>
        <p:spPr>
          <a:xfrm>
            <a:off x="822960" y="868680"/>
            <a:ext cx="10058400" cy="411480"/>
          </a:xfrm>
          <a:prstGeom prst="rect">
            <a:avLst/>
          </a:prstGeom>
          <a:noFill/>
          <a:ln/>
        </p:spPr>
        <p:txBody>
          <a:bodyPr wrap="square" lIns="0" tIns="0" rIns="0" bIns="0" rtlCol="0" anchor="ctr"/>
          <a:lstStyle/>
          <a:p>
            <a:pPr marL="0" indent="0">
              <a:buNone/>
            </a:pPr>
            <a:r>
              <a:rPr lang="en-US" sz="1400" b="1" kern="0" spc="300" dirty="0">
                <a:solidFill>
                  <a:srgbClr val="D29A52"/>
                </a:solidFill>
                <a:latin typeface="Calibri" pitchFamily="34" charset="0"/>
                <a:ea typeface="Calibri" pitchFamily="34" charset="-122"/>
                <a:cs typeface="Calibri" pitchFamily="34" charset="-120"/>
              </a:rPr>
              <a:t>YOUR PLAN, YOUR CHOICE</a:t>
            </a:r>
            <a:endParaRPr lang="en-US" sz="1400" dirty="0"/>
          </a:p>
        </p:txBody>
      </p:sp>
      <p:sp>
        <p:nvSpPr>
          <p:cNvPr id="6" name="Text 4"/>
          <p:cNvSpPr/>
          <p:nvPr/>
        </p:nvSpPr>
        <p:spPr>
          <a:xfrm>
            <a:off x="804672" y="1691640"/>
            <a:ext cx="10424160" cy="1737360"/>
          </a:xfrm>
          <a:prstGeom prst="rect">
            <a:avLst/>
          </a:prstGeom>
          <a:noFill/>
          <a:ln/>
        </p:spPr>
        <p:txBody>
          <a:bodyPr wrap="square" lIns="0" tIns="0" rIns="0" bIns="0" rtlCol="0" anchor="ctr"/>
          <a:lstStyle/>
          <a:p>
            <a:pPr marL="0" indent="0">
              <a:lnSpc>
                <a:spcPts val="4800"/>
              </a:lnSpc>
              <a:buNone/>
            </a:pPr>
            <a:r>
              <a:rPr lang="en-US" sz="4400" b="1" dirty="0">
                <a:solidFill>
                  <a:srgbClr val="FBF5E9"/>
                </a:solidFill>
                <a:latin typeface="Georgia" pitchFamily="34" charset="0"/>
                <a:ea typeface="Georgia" pitchFamily="34" charset="-122"/>
                <a:cs typeface="Georgia" pitchFamily="34" charset="-120"/>
              </a:rPr>
              <a:t>Start small. Stay well.</a:t>
            </a:r>
            <a:endParaRPr lang="en-US" sz="4400" dirty="0"/>
          </a:p>
          <a:p>
            <a:pPr marL="0" indent="0">
              <a:lnSpc>
                <a:spcPts val="4800"/>
              </a:lnSpc>
              <a:buNone/>
            </a:pPr>
            <a:r>
              <a:rPr lang="en-US" sz="4400" b="1" dirty="0">
                <a:solidFill>
                  <a:srgbClr val="FBF5E9"/>
                </a:solidFill>
                <a:latin typeface="Georgia" pitchFamily="34" charset="0"/>
                <a:ea typeface="Georgia" pitchFamily="34" charset="-122"/>
                <a:cs typeface="Georgia" pitchFamily="34" charset="-120"/>
              </a:rPr>
              <a:t>It's yours.</a:t>
            </a:r>
            <a:endParaRPr lang="en-US" sz="4400" dirty="0"/>
          </a:p>
        </p:txBody>
      </p:sp>
      <p:sp>
        <p:nvSpPr>
          <p:cNvPr id="7" name="Shape 5"/>
          <p:cNvSpPr/>
          <p:nvPr/>
        </p:nvSpPr>
        <p:spPr>
          <a:xfrm>
            <a:off x="822960" y="3840480"/>
            <a:ext cx="3456432" cy="1737360"/>
          </a:xfrm>
          <a:prstGeom prst="rect">
            <a:avLst/>
          </a:prstGeom>
          <a:solidFill>
            <a:srgbClr val="41342A"/>
          </a:solidFill>
          <a:ln w="12700">
            <a:solidFill>
              <a:srgbClr val="55463A"/>
            </a:solidFill>
            <a:prstDash val="solid"/>
          </a:ln>
        </p:spPr>
        <p:txBody>
          <a:bodyPr/>
          <a:lstStyle/>
          <a:p>
            <a:endParaRPr lang="en-US"/>
          </a:p>
        </p:txBody>
      </p:sp>
      <p:sp>
        <p:nvSpPr>
          <p:cNvPr id="8" name="Shape 6"/>
          <p:cNvSpPr/>
          <p:nvPr/>
        </p:nvSpPr>
        <p:spPr>
          <a:xfrm>
            <a:off x="1097280" y="4133088"/>
            <a:ext cx="502920" cy="502920"/>
          </a:xfrm>
          <a:prstGeom prst="ellipse">
            <a:avLst/>
          </a:prstGeom>
          <a:solidFill>
            <a:srgbClr val="C06A43"/>
          </a:solidFill>
          <a:ln/>
        </p:spPr>
        <p:txBody>
          <a:bodyPr/>
          <a:lstStyle/>
          <a:p>
            <a:endParaRPr lang="en-US"/>
          </a:p>
        </p:txBody>
      </p:sp>
      <p:sp>
        <p:nvSpPr>
          <p:cNvPr id="9" name="Text 7"/>
          <p:cNvSpPr/>
          <p:nvPr/>
        </p:nvSpPr>
        <p:spPr>
          <a:xfrm>
            <a:off x="1097280" y="4133088"/>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1</a:t>
            </a:r>
            <a:endParaRPr lang="en-US" sz="2000" dirty="0"/>
          </a:p>
        </p:txBody>
      </p:sp>
      <p:sp>
        <p:nvSpPr>
          <p:cNvPr id="10" name="Text 8"/>
          <p:cNvSpPr/>
          <p:nvPr/>
        </p:nvSpPr>
        <p:spPr>
          <a:xfrm>
            <a:off x="1737360" y="4133088"/>
            <a:ext cx="2359152" cy="502920"/>
          </a:xfrm>
          <a:prstGeom prst="rect">
            <a:avLst/>
          </a:prstGeom>
          <a:noFill/>
          <a:ln/>
        </p:spPr>
        <p:txBody>
          <a:bodyPr wrap="square" lIns="0" tIns="0" rIns="0" bIns="0" rtlCol="0" anchor="ctr"/>
          <a:lstStyle/>
          <a:p>
            <a:pPr marL="0" indent="0">
              <a:buNone/>
            </a:pPr>
            <a:r>
              <a:rPr lang="en-US" sz="1800" b="1" dirty="0">
                <a:solidFill>
                  <a:srgbClr val="FBF5E9"/>
                </a:solidFill>
                <a:latin typeface="Georgia" pitchFamily="34" charset="0"/>
                <a:ea typeface="Georgia" pitchFamily="34" charset="-122"/>
                <a:cs typeface="Georgia" pitchFamily="34" charset="-120"/>
              </a:rPr>
              <a:t>It's voluntary</a:t>
            </a:r>
            <a:endParaRPr lang="en-US" sz="1800" dirty="0"/>
          </a:p>
        </p:txBody>
      </p:sp>
      <p:sp>
        <p:nvSpPr>
          <p:cNvPr id="11" name="Text 9"/>
          <p:cNvSpPr/>
          <p:nvPr/>
        </p:nvSpPr>
        <p:spPr>
          <a:xfrm>
            <a:off x="1115568" y="4754880"/>
            <a:ext cx="2907792" cy="685800"/>
          </a:xfrm>
          <a:prstGeom prst="rect">
            <a:avLst/>
          </a:prstGeom>
          <a:noFill/>
          <a:ln/>
        </p:spPr>
        <p:txBody>
          <a:bodyPr wrap="square" lIns="0" tIns="0" rIns="0" bIns="0" rtlCol="0" anchor="ctr"/>
          <a:lstStyle/>
          <a:p>
            <a:pPr marL="0" indent="0">
              <a:lnSpc>
                <a:spcPts val="1900"/>
              </a:lnSpc>
              <a:buNone/>
            </a:pPr>
            <a:r>
              <a:rPr lang="en-US" sz="1400" dirty="0">
                <a:solidFill>
                  <a:srgbClr val="D9CDBA"/>
                </a:solidFill>
                <a:latin typeface="Calibri" pitchFamily="34" charset="0"/>
                <a:ea typeface="Calibri" pitchFamily="34" charset="-122"/>
                <a:cs typeface="Calibri" pitchFamily="34" charset="-120"/>
              </a:rPr>
              <a:t>You choose to take part — always.</a:t>
            </a:r>
            <a:endParaRPr lang="en-US" sz="1400" dirty="0"/>
          </a:p>
        </p:txBody>
      </p:sp>
      <p:sp>
        <p:nvSpPr>
          <p:cNvPr id="12" name="Shape 10"/>
          <p:cNvSpPr/>
          <p:nvPr/>
        </p:nvSpPr>
        <p:spPr>
          <a:xfrm>
            <a:off x="4599432" y="3840480"/>
            <a:ext cx="3456432" cy="1737360"/>
          </a:xfrm>
          <a:prstGeom prst="rect">
            <a:avLst/>
          </a:prstGeom>
          <a:solidFill>
            <a:srgbClr val="41342A"/>
          </a:solidFill>
          <a:ln w="12700">
            <a:solidFill>
              <a:srgbClr val="55463A"/>
            </a:solidFill>
            <a:prstDash val="solid"/>
          </a:ln>
        </p:spPr>
        <p:txBody>
          <a:bodyPr/>
          <a:lstStyle/>
          <a:p>
            <a:endParaRPr lang="en-US"/>
          </a:p>
        </p:txBody>
      </p:sp>
      <p:sp>
        <p:nvSpPr>
          <p:cNvPr id="13" name="Shape 11"/>
          <p:cNvSpPr/>
          <p:nvPr/>
        </p:nvSpPr>
        <p:spPr>
          <a:xfrm>
            <a:off x="4873752" y="4133088"/>
            <a:ext cx="502920" cy="502920"/>
          </a:xfrm>
          <a:prstGeom prst="ellipse">
            <a:avLst/>
          </a:prstGeom>
          <a:solidFill>
            <a:srgbClr val="7E8C5A"/>
          </a:solidFill>
          <a:ln/>
        </p:spPr>
        <p:txBody>
          <a:bodyPr/>
          <a:lstStyle/>
          <a:p>
            <a:endParaRPr lang="en-US"/>
          </a:p>
        </p:txBody>
      </p:sp>
      <p:sp>
        <p:nvSpPr>
          <p:cNvPr id="14" name="Text 12"/>
          <p:cNvSpPr/>
          <p:nvPr/>
        </p:nvSpPr>
        <p:spPr>
          <a:xfrm>
            <a:off x="4873752" y="4133088"/>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2</a:t>
            </a:r>
            <a:endParaRPr lang="en-US" sz="2000" dirty="0"/>
          </a:p>
        </p:txBody>
      </p:sp>
      <p:sp>
        <p:nvSpPr>
          <p:cNvPr id="15" name="Text 13"/>
          <p:cNvSpPr/>
          <p:nvPr/>
        </p:nvSpPr>
        <p:spPr>
          <a:xfrm>
            <a:off x="5513832" y="4133088"/>
            <a:ext cx="2359152" cy="502920"/>
          </a:xfrm>
          <a:prstGeom prst="rect">
            <a:avLst/>
          </a:prstGeom>
          <a:noFill/>
          <a:ln/>
        </p:spPr>
        <p:txBody>
          <a:bodyPr wrap="square" lIns="0" tIns="0" rIns="0" bIns="0" rtlCol="0" anchor="ctr"/>
          <a:lstStyle/>
          <a:p>
            <a:pPr marL="0" indent="0">
              <a:buNone/>
            </a:pPr>
            <a:r>
              <a:rPr lang="en-US" sz="1800" b="1" dirty="0">
                <a:solidFill>
                  <a:srgbClr val="FBF5E9"/>
                </a:solidFill>
                <a:latin typeface="Georgia" pitchFamily="34" charset="0"/>
                <a:ea typeface="Georgia" pitchFamily="34" charset="-122"/>
                <a:cs typeface="Georgia" pitchFamily="34" charset="-120"/>
              </a:rPr>
              <a:t>You decide</a:t>
            </a:r>
            <a:endParaRPr lang="en-US" sz="1800" dirty="0"/>
          </a:p>
        </p:txBody>
      </p:sp>
      <p:sp>
        <p:nvSpPr>
          <p:cNvPr id="16" name="Text 14"/>
          <p:cNvSpPr/>
          <p:nvPr/>
        </p:nvSpPr>
        <p:spPr>
          <a:xfrm>
            <a:off x="4892040" y="4754880"/>
            <a:ext cx="2907792" cy="685800"/>
          </a:xfrm>
          <a:prstGeom prst="rect">
            <a:avLst/>
          </a:prstGeom>
          <a:noFill/>
          <a:ln/>
        </p:spPr>
        <p:txBody>
          <a:bodyPr wrap="square" lIns="0" tIns="0" rIns="0" bIns="0" rtlCol="0" anchor="ctr"/>
          <a:lstStyle/>
          <a:p>
            <a:pPr marL="0" indent="0">
              <a:lnSpc>
                <a:spcPts val="1900"/>
              </a:lnSpc>
              <a:buNone/>
            </a:pPr>
            <a:r>
              <a:rPr lang="en-US" sz="1400" dirty="0">
                <a:solidFill>
                  <a:srgbClr val="D9CDBA"/>
                </a:solidFill>
                <a:latin typeface="Calibri" pitchFamily="34" charset="0"/>
                <a:ea typeface="Calibri" pitchFamily="34" charset="-122"/>
                <a:cs typeface="Calibri" pitchFamily="34" charset="-120"/>
              </a:rPr>
              <a:t>What's in your plan, and who sees it, is up to you.</a:t>
            </a:r>
            <a:endParaRPr lang="en-US" sz="1400" dirty="0"/>
          </a:p>
        </p:txBody>
      </p:sp>
      <p:sp>
        <p:nvSpPr>
          <p:cNvPr id="17" name="Shape 15"/>
          <p:cNvSpPr/>
          <p:nvPr/>
        </p:nvSpPr>
        <p:spPr>
          <a:xfrm>
            <a:off x="8375904" y="3840480"/>
            <a:ext cx="3456432" cy="1737360"/>
          </a:xfrm>
          <a:prstGeom prst="rect">
            <a:avLst/>
          </a:prstGeom>
          <a:solidFill>
            <a:srgbClr val="41342A"/>
          </a:solidFill>
          <a:ln w="12700">
            <a:solidFill>
              <a:srgbClr val="55463A"/>
            </a:solidFill>
            <a:prstDash val="solid"/>
          </a:ln>
        </p:spPr>
        <p:txBody>
          <a:bodyPr/>
          <a:lstStyle/>
          <a:p>
            <a:endParaRPr lang="en-US"/>
          </a:p>
        </p:txBody>
      </p:sp>
      <p:sp>
        <p:nvSpPr>
          <p:cNvPr id="18" name="Shape 16"/>
          <p:cNvSpPr/>
          <p:nvPr/>
        </p:nvSpPr>
        <p:spPr>
          <a:xfrm>
            <a:off x="8650224" y="4133088"/>
            <a:ext cx="502920" cy="502920"/>
          </a:xfrm>
          <a:prstGeom prst="ellipse">
            <a:avLst/>
          </a:prstGeom>
          <a:solidFill>
            <a:srgbClr val="D29A52"/>
          </a:solidFill>
          <a:ln/>
        </p:spPr>
        <p:txBody>
          <a:bodyPr/>
          <a:lstStyle/>
          <a:p>
            <a:endParaRPr lang="en-US"/>
          </a:p>
        </p:txBody>
      </p:sp>
      <p:sp>
        <p:nvSpPr>
          <p:cNvPr id="19" name="Text 17"/>
          <p:cNvSpPr/>
          <p:nvPr/>
        </p:nvSpPr>
        <p:spPr>
          <a:xfrm>
            <a:off x="8650224" y="4133088"/>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3</a:t>
            </a:r>
            <a:endParaRPr lang="en-US" sz="2000" dirty="0"/>
          </a:p>
        </p:txBody>
      </p:sp>
      <p:sp>
        <p:nvSpPr>
          <p:cNvPr id="20" name="Text 18"/>
          <p:cNvSpPr/>
          <p:nvPr/>
        </p:nvSpPr>
        <p:spPr>
          <a:xfrm>
            <a:off x="9290304" y="4133088"/>
            <a:ext cx="2359152" cy="502920"/>
          </a:xfrm>
          <a:prstGeom prst="rect">
            <a:avLst/>
          </a:prstGeom>
          <a:noFill/>
          <a:ln/>
        </p:spPr>
        <p:txBody>
          <a:bodyPr wrap="square" lIns="0" tIns="0" rIns="0" bIns="0" rtlCol="0" anchor="ctr"/>
          <a:lstStyle/>
          <a:p>
            <a:pPr marL="0" indent="0">
              <a:buNone/>
            </a:pPr>
            <a:r>
              <a:rPr lang="en-US" sz="1800" b="1" dirty="0">
                <a:solidFill>
                  <a:srgbClr val="FBF5E9"/>
                </a:solidFill>
                <a:latin typeface="Georgia" pitchFamily="34" charset="0"/>
                <a:ea typeface="Georgia" pitchFamily="34" charset="-122"/>
                <a:cs typeface="Georgia" pitchFamily="34" charset="-120"/>
              </a:rPr>
              <a:t>One step is enough</a:t>
            </a:r>
            <a:endParaRPr lang="en-US" sz="1800" dirty="0"/>
          </a:p>
        </p:txBody>
      </p:sp>
      <p:sp>
        <p:nvSpPr>
          <p:cNvPr id="21" name="Text 19"/>
          <p:cNvSpPr/>
          <p:nvPr/>
        </p:nvSpPr>
        <p:spPr>
          <a:xfrm>
            <a:off x="8668512" y="4754880"/>
            <a:ext cx="2907792" cy="685800"/>
          </a:xfrm>
          <a:prstGeom prst="rect">
            <a:avLst/>
          </a:prstGeom>
          <a:noFill/>
          <a:ln/>
        </p:spPr>
        <p:txBody>
          <a:bodyPr wrap="square" lIns="0" tIns="0" rIns="0" bIns="0" rtlCol="0" anchor="ctr"/>
          <a:lstStyle/>
          <a:p>
            <a:pPr marL="0" indent="0">
              <a:lnSpc>
                <a:spcPts val="1900"/>
              </a:lnSpc>
              <a:buNone/>
            </a:pPr>
            <a:r>
              <a:rPr lang="en-US" sz="1400" dirty="0">
                <a:solidFill>
                  <a:srgbClr val="D9CDBA"/>
                </a:solidFill>
                <a:latin typeface="Calibri" pitchFamily="34" charset="0"/>
                <a:ea typeface="Calibri" pitchFamily="34" charset="-122"/>
                <a:cs typeface="Calibri" pitchFamily="34" charset="-120"/>
              </a:rPr>
              <a:t>Pick one wellness tool and begin today.</a:t>
            </a:r>
            <a:endParaRPr lang="en-US" sz="1400" dirty="0"/>
          </a:p>
        </p:txBody>
      </p:sp>
      <p:sp>
        <p:nvSpPr>
          <p:cNvPr id="22" name="Text 20"/>
          <p:cNvSpPr/>
          <p:nvPr/>
        </p:nvSpPr>
        <p:spPr>
          <a:xfrm>
            <a:off x="822960" y="5897880"/>
            <a:ext cx="10424160" cy="457200"/>
          </a:xfrm>
          <a:prstGeom prst="rect">
            <a:avLst/>
          </a:prstGeom>
          <a:noFill/>
          <a:ln/>
        </p:spPr>
        <p:txBody>
          <a:bodyPr wrap="square" lIns="0" tIns="0" rIns="0" bIns="0" rtlCol="0" anchor="ctr"/>
          <a:lstStyle/>
          <a:p>
            <a:pPr marL="0" indent="0">
              <a:buNone/>
            </a:pPr>
            <a:r>
              <a:rPr lang="en-US" sz="1500" i="1" dirty="0">
                <a:solidFill>
                  <a:srgbClr val="7E8C5A"/>
                </a:solidFill>
                <a:latin typeface="Calibri" pitchFamily="34" charset="0"/>
                <a:ea typeface="Calibri" pitchFamily="34" charset="-122"/>
                <a:cs typeface="Calibri" pitchFamily="34" charset="-120"/>
              </a:rPr>
              <a:t>Talk with a peer or staff member to start your WRAP whenever you're ready.</a:t>
            </a:r>
            <a:endParaRPr lang="en-US" sz="1500" dirty="0"/>
          </a:p>
        </p:txBody>
      </p:sp>
      <p:sp>
        <p:nvSpPr>
          <p:cNvPr id="23" name="Text 21"/>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10</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FE6D3"/>
        </a:solidFill>
        <a:effectLst/>
      </p:bgPr>
    </p:bg>
    <p:spTree>
      <p:nvGrpSpPr>
        <p:cNvPr id="1" name=""/>
        <p:cNvGrpSpPr/>
        <p:nvPr/>
      </p:nvGrpSpPr>
      <p:grpSpPr>
        <a:xfrm>
          <a:off x="0" y="0"/>
          <a:ext cx="0" cy="0"/>
          <a:chOff x="0" y="0"/>
          <a:chExt cx="0" cy="0"/>
        </a:xfrm>
      </p:grpSpPr>
      <p:sp>
        <p:nvSpPr>
          <p:cNvPr id="2" name="Shape 0"/>
          <p:cNvSpPr/>
          <p:nvPr/>
        </p:nvSpPr>
        <p:spPr>
          <a:xfrm>
            <a:off x="0" y="0"/>
            <a:ext cx="2926080" cy="2926080"/>
          </a:xfrm>
          <a:prstGeom prst="ellipse">
            <a:avLst/>
          </a:prstGeom>
          <a:solidFill>
            <a:srgbClr val="7E8C5A">
              <a:alpha val="12000"/>
            </a:srgbClr>
          </a:solidFill>
          <a:ln/>
        </p:spPr>
        <p:txBody>
          <a:bodyPr/>
          <a:lstStyle/>
          <a:p>
            <a:endParaRPr lang="en-US"/>
          </a:p>
        </p:txBody>
      </p:sp>
      <p:sp>
        <p:nvSpPr>
          <p:cNvPr id="3" name="Shape 1"/>
          <p:cNvSpPr/>
          <p:nvPr/>
        </p:nvSpPr>
        <p:spPr>
          <a:xfrm>
            <a:off x="9083040" y="3749040"/>
            <a:ext cx="3108960" cy="3108960"/>
          </a:xfrm>
          <a:prstGeom prst="ellipse">
            <a:avLst/>
          </a:prstGeom>
          <a:solidFill>
            <a:srgbClr val="7E8C5A">
              <a:alpha val="12000"/>
            </a:srgbClr>
          </a:solidFill>
          <a:ln/>
        </p:spPr>
        <p:txBody>
          <a:bodyPr/>
          <a:lstStyle/>
          <a:p>
            <a:endParaRPr lang="en-US"/>
          </a:p>
        </p:txBody>
      </p:sp>
      <p:sp>
        <p:nvSpPr>
          <p:cNvPr id="4" name="Text 2"/>
          <p:cNvSpPr/>
          <p:nvPr/>
        </p:nvSpPr>
        <p:spPr>
          <a:xfrm>
            <a:off x="640080" y="457200"/>
            <a:ext cx="8229600" cy="365760"/>
          </a:xfrm>
          <a:prstGeom prst="rect">
            <a:avLst/>
          </a:prstGeom>
          <a:noFill/>
          <a:ln/>
        </p:spPr>
        <p:txBody>
          <a:bodyPr wrap="square" lIns="0" tIns="0" rIns="0" bIns="0" rtlCol="0" anchor="ctr"/>
          <a:lstStyle/>
          <a:p>
            <a:pPr marL="0" indent="0">
              <a:buNone/>
            </a:pPr>
            <a:r>
              <a:rPr lang="en-US" sz="1250" b="1" kern="0" spc="300" dirty="0">
                <a:solidFill>
                  <a:srgbClr val="C06A43"/>
                </a:solidFill>
                <a:latin typeface="Calibri" pitchFamily="34" charset="0"/>
                <a:ea typeface="Calibri" pitchFamily="34" charset="-122"/>
                <a:cs typeface="Calibri" pitchFamily="34" charset="-120"/>
              </a:rPr>
              <a:t>YOUR SAFE PLACE TO RECOVER</a:t>
            </a:r>
            <a:endParaRPr lang="en-US" sz="1250" dirty="0"/>
          </a:p>
        </p:txBody>
      </p:sp>
      <p:sp>
        <p:nvSpPr>
          <p:cNvPr id="5" name="Text 3"/>
          <p:cNvSpPr/>
          <p:nvPr/>
        </p:nvSpPr>
        <p:spPr>
          <a:xfrm>
            <a:off x="640080" y="768096"/>
            <a:ext cx="10881360" cy="914400"/>
          </a:xfrm>
          <a:prstGeom prst="rect">
            <a:avLst/>
          </a:prstGeom>
          <a:noFill/>
          <a:ln/>
        </p:spPr>
        <p:txBody>
          <a:bodyPr wrap="square" lIns="0" tIns="0" rIns="0" bIns="0" rtlCol="0" anchor="t"/>
          <a:lstStyle/>
          <a:p>
            <a:pPr marL="0" indent="0" algn="l">
              <a:buNone/>
            </a:pPr>
            <a:r>
              <a:rPr lang="en-US" sz="3300" b="1" dirty="0">
                <a:solidFill>
                  <a:srgbClr val="3B2F26"/>
                </a:solidFill>
                <a:latin typeface="Georgia" pitchFamily="34" charset="0"/>
                <a:ea typeface="Georgia" pitchFamily="34" charset="-122"/>
                <a:cs typeface="Georgia" pitchFamily="34" charset="-120"/>
              </a:rPr>
              <a:t>A calm space while you heal</a:t>
            </a:r>
            <a:endParaRPr lang="en-US" sz="3300" dirty="0"/>
          </a:p>
        </p:txBody>
      </p:sp>
      <p:sp>
        <p:nvSpPr>
          <p:cNvPr id="6" name="Text 4"/>
          <p:cNvSpPr/>
          <p:nvPr/>
        </p:nvSpPr>
        <p:spPr>
          <a:xfrm>
            <a:off x="640080" y="1783080"/>
            <a:ext cx="10607040" cy="822960"/>
          </a:xfrm>
          <a:prstGeom prst="rect">
            <a:avLst/>
          </a:prstGeom>
          <a:noFill/>
          <a:ln/>
        </p:spPr>
        <p:txBody>
          <a:bodyPr wrap="square" lIns="0" tIns="0" rIns="0" bIns="0" rtlCol="0" anchor="ctr"/>
          <a:lstStyle/>
          <a:p>
            <a:pPr marL="0" indent="0">
              <a:lnSpc>
                <a:spcPts val="2400"/>
              </a:lnSpc>
              <a:buNone/>
            </a:pPr>
            <a:r>
              <a:rPr lang="en-US" sz="1650" dirty="0">
                <a:solidFill>
                  <a:srgbClr val="3B2F26"/>
                </a:solidFill>
                <a:latin typeface="Calibri" pitchFamily="34" charset="0"/>
                <a:ea typeface="Calibri" pitchFamily="34" charset="-122"/>
                <a:cs typeface="Calibri" pitchFamily="34" charset="-120"/>
              </a:rPr>
              <a:t>Medical respite is short-term residential care — a safe place to rest and recover while you get medical support, instead of recovering on the street or in a busy shelter.</a:t>
            </a:r>
            <a:endParaRPr lang="en-US" sz="1650" dirty="0"/>
          </a:p>
        </p:txBody>
      </p:sp>
      <p:sp>
        <p:nvSpPr>
          <p:cNvPr id="7" name="Shape 5"/>
          <p:cNvSpPr/>
          <p:nvPr/>
        </p:nvSpPr>
        <p:spPr>
          <a:xfrm>
            <a:off x="640080" y="2971800"/>
            <a:ext cx="3456432" cy="2926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8" name="Shape 6"/>
          <p:cNvSpPr/>
          <p:nvPr/>
        </p:nvSpPr>
        <p:spPr>
          <a:xfrm>
            <a:off x="640080" y="2971800"/>
            <a:ext cx="3456432" cy="146304"/>
          </a:xfrm>
          <a:prstGeom prst="rect">
            <a:avLst/>
          </a:prstGeom>
          <a:solidFill>
            <a:srgbClr val="C06A43"/>
          </a:solidFill>
          <a:ln/>
        </p:spPr>
        <p:txBody>
          <a:bodyPr/>
          <a:lstStyle/>
          <a:p>
            <a:endParaRPr lang="en-US"/>
          </a:p>
        </p:txBody>
      </p:sp>
      <p:sp>
        <p:nvSpPr>
          <p:cNvPr id="9" name="Text 7"/>
          <p:cNvSpPr/>
          <p:nvPr/>
        </p:nvSpPr>
        <p:spPr>
          <a:xfrm>
            <a:off x="932688" y="3429000"/>
            <a:ext cx="2907792" cy="822960"/>
          </a:xfrm>
          <a:prstGeom prst="rect">
            <a:avLst/>
          </a:prstGeom>
          <a:noFill/>
          <a:ln/>
        </p:spPr>
        <p:txBody>
          <a:bodyPr wrap="square" lIns="0" tIns="0" rIns="0" bIns="0" rtlCol="0" anchor="t"/>
          <a:lstStyle/>
          <a:p>
            <a:pPr marL="0" indent="0">
              <a:buNone/>
            </a:pPr>
            <a:r>
              <a:rPr lang="en-US" sz="2100" b="1" dirty="0">
                <a:solidFill>
                  <a:srgbClr val="3B2F26"/>
                </a:solidFill>
                <a:latin typeface="Georgia" pitchFamily="34" charset="0"/>
                <a:ea typeface="Georgia" pitchFamily="34" charset="-122"/>
                <a:cs typeface="Georgia" pitchFamily="34" charset="-120"/>
              </a:rPr>
              <a:t>A bed and rest</a:t>
            </a:r>
            <a:endParaRPr lang="en-US" sz="2100" dirty="0"/>
          </a:p>
        </p:txBody>
      </p:sp>
      <p:sp>
        <p:nvSpPr>
          <p:cNvPr id="10" name="Text 8"/>
          <p:cNvSpPr/>
          <p:nvPr/>
        </p:nvSpPr>
        <p:spPr>
          <a:xfrm>
            <a:off x="932688" y="4343400"/>
            <a:ext cx="2907792" cy="1371600"/>
          </a:xfrm>
          <a:prstGeom prst="rect">
            <a:avLst/>
          </a:prstGeom>
          <a:noFill/>
          <a:ln/>
        </p:spPr>
        <p:txBody>
          <a:bodyPr wrap="square" lIns="0" tIns="0" rIns="0" bIns="0" rtlCol="0" anchor="t"/>
          <a:lstStyle/>
          <a:p>
            <a:pPr marL="0" indent="0">
              <a:lnSpc>
                <a:spcPts val="2100"/>
              </a:lnSpc>
              <a:buNone/>
            </a:pPr>
            <a:r>
              <a:rPr lang="en-US" sz="1450" dirty="0">
                <a:solidFill>
                  <a:srgbClr val="7C6E5E"/>
                </a:solidFill>
                <a:latin typeface="Calibri" pitchFamily="34" charset="0"/>
                <a:ea typeface="Calibri" pitchFamily="34" charset="-122"/>
                <a:cs typeface="Calibri" pitchFamily="34" charset="-120"/>
              </a:rPr>
              <a:t>24-hour access to a safe bed, three meals a day, and a place to store your belongings.</a:t>
            </a:r>
            <a:endParaRPr lang="en-US" sz="1450" dirty="0"/>
          </a:p>
        </p:txBody>
      </p:sp>
      <p:sp>
        <p:nvSpPr>
          <p:cNvPr id="11" name="Shape 9"/>
          <p:cNvSpPr/>
          <p:nvPr/>
        </p:nvSpPr>
        <p:spPr>
          <a:xfrm>
            <a:off x="4416552" y="2971800"/>
            <a:ext cx="3456432" cy="2926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2" name="Shape 10"/>
          <p:cNvSpPr/>
          <p:nvPr/>
        </p:nvSpPr>
        <p:spPr>
          <a:xfrm>
            <a:off x="4416552" y="2971800"/>
            <a:ext cx="3456432" cy="146304"/>
          </a:xfrm>
          <a:prstGeom prst="rect">
            <a:avLst/>
          </a:prstGeom>
          <a:solidFill>
            <a:srgbClr val="7E8C5A"/>
          </a:solidFill>
          <a:ln/>
        </p:spPr>
        <p:txBody>
          <a:bodyPr/>
          <a:lstStyle/>
          <a:p>
            <a:endParaRPr lang="en-US"/>
          </a:p>
        </p:txBody>
      </p:sp>
      <p:sp>
        <p:nvSpPr>
          <p:cNvPr id="13" name="Text 11"/>
          <p:cNvSpPr/>
          <p:nvPr/>
        </p:nvSpPr>
        <p:spPr>
          <a:xfrm>
            <a:off x="4709160" y="3429000"/>
            <a:ext cx="2907792" cy="822960"/>
          </a:xfrm>
          <a:prstGeom prst="rect">
            <a:avLst/>
          </a:prstGeom>
          <a:noFill/>
          <a:ln/>
        </p:spPr>
        <p:txBody>
          <a:bodyPr wrap="square" lIns="0" tIns="0" rIns="0" bIns="0" rtlCol="0" anchor="t"/>
          <a:lstStyle/>
          <a:p>
            <a:pPr marL="0" indent="0">
              <a:buNone/>
            </a:pPr>
            <a:r>
              <a:rPr lang="en-US" sz="2100" b="1" dirty="0">
                <a:solidFill>
                  <a:srgbClr val="3B2F26"/>
                </a:solidFill>
                <a:latin typeface="Georgia" pitchFamily="34" charset="0"/>
                <a:ea typeface="Georgia" pitchFamily="34" charset="-122"/>
                <a:cs typeface="Georgia" pitchFamily="34" charset="-120"/>
              </a:rPr>
              <a:t>Care close by</a:t>
            </a:r>
            <a:endParaRPr lang="en-US" sz="2100" dirty="0"/>
          </a:p>
        </p:txBody>
      </p:sp>
      <p:sp>
        <p:nvSpPr>
          <p:cNvPr id="14" name="Text 12"/>
          <p:cNvSpPr/>
          <p:nvPr/>
        </p:nvSpPr>
        <p:spPr>
          <a:xfrm>
            <a:off x="4709160" y="4343400"/>
            <a:ext cx="2907792" cy="1371600"/>
          </a:xfrm>
          <a:prstGeom prst="rect">
            <a:avLst/>
          </a:prstGeom>
          <a:noFill/>
          <a:ln/>
        </p:spPr>
        <p:txBody>
          <a:bodyPr wrap="square" lIns="0" tIns="0" rIns="0" bIns="0" rtlCol="0" anchor="t"/>
          <a:lstStyle/>
          <a:p>
            <a:pPr marL="0" indent="0">
              <a:lnSpc>
                <a:spcPts val="2100"/>
              </a:lnSpc>
              <a:buNone/>
            </a:pPr>
            <a:r>
              <a:rPr lang="en-US" sz="1450" dirty="0">
                <a:solidFill>
                  <a:srgbClr val="7C6E5E"/>
                </a:solidFill>
                <a:latin typeface="Calibri" pitchFamily="34" charset="0"/>
                <a:ea typeface="Calibri" pitchFamily="34" charset="-122"/>
                <a:cs typeface="Calibri" pitchFamily="34" charset="-120"/>
              </a:rPr>
              <a:t>Wellness checks, help getting to appointments, and care coordination in one place.</a:t>
            </a:r>
            <a:endParaRPr lang="en-US" sz="1450" dirty="0"/>
          </a:p>
        </p:txBody>
      </p:sp>
      <p:sp>
        <p:nvSpPr>
          <p:cNvPr id="15" name="Shape 13"/>
          <p:cNvSpPr/>
          <p:nvPr/>
        </p:nvSpPr>
        <p:spPr>
          <a:xfrm>
            <a:off x="8193024" y="2971800"/>
            <a:ext cx="3456432" cy="2926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6" name="Shape 14"/>
          <p:cNvSpPr/>
          <p:nvPr/>
        </p:nvSpPr>
        <p:spPr>
          <a:xfrm>
            <a:off x="8193024" y="2971800"/>
            <a:ext cx="3456432" cy="146304"/>
          </a:xfrm>
          <a:prstGeom prst="rect">
            <a:avLst/>
          </a:prstGeom>
          <a:solidFill>
            <a:srgbClr val="D29A52"/>
          </a:solidFill>
          <a:ln/>
        </p:spPr>
        <p:txBody>
          <a:bodyPr/>
          <a:lstStyle/>
          <a:p>
            <a:endParaRPr lang="en-US"/>
          </a:p>
        </p:txBody>
      </p:sp>
      <p:sp>
        <p:nvSpPr>
          <p:cNvPr id="17" name="Text 15"/>
          <p:cNvSpPr/>
          <p:nvPr/>
        </p:nvSpPr>
        <p:spPr>
          <a:xfrm>
            <a:off x="8485632" y="3429000"/>
            <a:ext cx="2907792" cy="822960"/>
          </a:xfrm>
          <a:prstGeom prst="rect">
            <a:avLst/>
          </a:prstGeom>
          <a:noFill/>
          <a:ln/>
        </p:spPr>
        <p:txBody>
          <a:bodyPr wrap="square" lIns="0" tIns="0" rIns="0" bIns="0" rtlCol="0" anchor="t"/>
          <a:lstStyle/>
          <a:p>
            <a:pPr marL="0" indent="0">
              <a:buNone/>
            </a:pPr>
            <a:r>
              <a:rPr lang="en-US" sz="2100" b="1" dirty="0">
                <a:solidFill>
                  <a:srgbClr val="3B2F26"/>
                </a:solidFill>
                <a:latin typeface="Georgia" pitchFamily="34" charset="0"/>
                <a:ea typeface="Georgia" pitchFamily="34" charset="-122"/>
                <a:cs typeface="Georgia" pitchFamily="34" charset="-120"/>
              </a:rPr>
              <a:t>Room to recover</a:t>
            </a:r>
            <a:endParaRPr lang="en-US" sz="2100" dirty="0"/>
          </a:p>
        </p:txBody>
      </p:sp>
      <p:sp>
        <p:nvSpPr>
          <p:cNvPr id="18" name="Text 16"/>
          <p:cNvSpPr/>
          <p:nvPr/>
        </p:nvSpPr>
        <p:spPr>
          <a:xfrm>
            <a:off x="8485632" y="4343400"/>
            <a:ext cx="2907792" cy="1371600"/>
          </a:xfrm>
          <a:prstGeom prst="rect">
            <a:avLst/>
          </a:prstGeom>
          <a:noFill/>
          <a:ln/>
        </p:spPr>
        <p:txBody>
          <a:bodyPr wrap="square" lIns="0" tIns="0" rIns="0" bIns="0" rtlCol="0" anchor="t"/>
          <a:lstStyle/>
          <a:p>
            <a:pPr marL="0" indent="0">
              <a:lnSpc>
                <a:spcPts val="2100"/>
              </a:lnSpc>
              <a:buNone/>
            </a:pPr>
            <a:r>
              <a:rPr lang="en-US" sz="1450" dirty="0">
                <a:solidFill>
                  <a:srgbClr val="7C6E5E"/>
                </a:solidFill>
                <a:latin typeface="Calibri" pitchFamily="34" charset="0"/>
                <a:ea typeface="Calibri" pitchFamily="34" charset="-122"/>
                <a:cs typeface="Calibri" pitchFamily="34" charset="-120"/>
              </a:rPr>
              <a:t>Time and quiet to heal after a hospital stay — without the pressure of the street.</a:t>
            </a:r>
            <a:endParaRPr lang="en-US" sz="1450" dirty="0"/>
          </a:p>
        </p:txBody>
      </p:sp>
      <p:sp>
        <p:nvSpPr>
          <p:cNvPr id="19" name="Text 17"/>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2</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FE6D3"/>
        </a:solidFill>
        <a:effectLst/>
      </p:bgPr>
    </p:bg>
    <p:spTree>
      <p:nvGrpSpPr>
        <p:cNvPr id="1" name=""/>
        <p:cNvGrpSpPr/>
        <p:nvPr/>
      </p:nvGrpSpPr>
      <p:grpSpPr>
        <a:xfrm>
          <a:off x="0" y="0"/>
          <a:ext cx="0" cy="0"/>
          <a:chOff x="0" y="0"/>
          <a:chExt cx="0" cy="0"/>
        </a:xfrm>
      </p:grpSpPr>
      <p:sp>
        <p:nvSpPr>
          <p:cNvPr id="2" name="Shape 0"/>
          <p:cNvSpPr/>
          <p:nvPr/>
        </p:nvSpPr>
        <p:spPr>
          <a:xfrm>
            <a:off x="0" y="0"/>
            <a:ext cx="4663440" cy="6858000"/>
          </a:xfrm>
          <a:prstGeom prst="rect">
            <a:avLst/>
          </a:prstGeom>
          <a:solidFill>
            <a:srgbClr val="362B22"/>
          </a:solidFill>
          <a:ln/>
        </p:spPr>
        <p:txBody>
          <a:bodyPr/>
          <a:lstStyle/>
          <a:p>
            <a:endParaRPr lang="en-US"/>
          </a:p>
        </p:txBody>
      </p:sp>
      <p:sp>
        <p:nvSpPr>
          <p:cNvPr id="3" name="Shape 1"/>
          <p:cNvSpPr/>
          <p:nvPr/>
        </p:nvSpPr>
        <p:spPr>
          <a:xfrm>
            <a:off x="0" y="3200400"/>
            <a:ext cx="3657600" cy="3657600"/>
          </a:xfrm>
          <a:prstGeom prst="ellipse">
            <a:avLst/>
          </a:prstGeom>
          <a:solidFill>
            <a:srgbClr val="C06A43">
              <a:alpha val="20000"/>
            </a:srgbClr>
          </a:solidFill>
          <a:ln/>
        </p:spPr>
        <p:txBody>
          <a:bodyPr/>
          <a:lstStyle/>
          <a:p>
            <a:endParaRPr lang="en-US"/>
          </a:p>
        </p:txBody>
      </p:sp>
      <p:sp>
        <p:nvSpPr>
          <p:cNvPr id="4" name="Text 2"/>
          <p:cNvSpPr/>
          <p:nvPr/>
        </p:nvSpPr>
        <p:spPr>
          <a:xfrm>
            <a:off x="640080" y="868680"/>
            <a:ext cx="3566160" cy="365760"/>
          </a:xfrm>
          <a:prstGeom prst="rect">
            <a:avLst/>
          </a:prstGeom>
          <a:noFill/>
          <a:ln/>
        </p:spPr>
        <p:txBody>
          <a:bodyPr wrap="square" lIns="0" tIns="0" rIns="0" bIns="0" rtlCol="0" anchor="ctr"/>
          <a:lstStyle/>
          <a:p>
            <a:pPr marL="0" indent="0">
              <a:buNone/>
            </a:pPr>
            <a:r>
              <a:rPr lang="en-US" sz="1300" b="1" kern="0" spc="300" dirty="0">
                <a:solidFill>
                  <a:srgbClr val="D29A52"/>
                </a:solidFill>
                <a:latin typeface="Calibri" pitchFamily="34" charset="0"/>
                <a:ea typeface="Calibri" pitchFamily="34" charset="-122"/>
                <a:cs typeface="Calibri" pitchFamily="34" charset="-120"/>
              </a:rPr>
              <a:t>WHAT IS WRAP?</a:t>
            </a:r>
            <a:endParaRPr lang="en-US" sz="1300" dirty="0"/>
          </a:p>
        </p:txBody>
      </p:sp>
      <p:sp>
        <p:nvSpPr>
          <p:cNvPr id="5" name="Text 3"/>
          <p:cNvSpPr/>
          <p:nvPr/>
        </p:nvSpPr>
        <p:spPr>
          <a:xfrm>
            <a:off x="640080" y="1325880"/>
            <a:ext cx="3566160" cy="1828800"/>
          </a:xfrm>
          <a:prstGeom prst="rect">
            <a:avLst/>
          </a:prstGeom>
          <a:noFill/>
          <a:ln/>
        </p:spPr>
        <p:txBody>
          <a:bodyPr wrap="square" lIns="0" tIns="0" rIns="0" bIns="0" rtlCol="0" anchor="ctr"/>
          <a:lstStyle/>
          <a:p>
            <a:pPr marL="0" indent="0">
              <a:lnSpc>
                <a:spcPts val="3400"/>
              </a:lnSpc>
              <a:buNone/>
            </a:pPr>
            <a:r>
              <a:rPr lang="en-US" sz="3000" b="1" dirty="0">
                <a:solidFill>
                  <a:srgbClr val="FBF5E9"/>
                </a:solidFill>
                <a:latin typeface="Georgia" pitchFamily="34" charset="0"/>
                <a:ea typeface="Georgia" pitchFamily="34" charset="-122"/>
                <a:cs typeface="Georgia" pitchFamily="34" charset="-120"/>
              </a:rPr>
              <a:t>A plan you build for yourself</a:t>
            </a:r>
            <a:endParaRPr lang="en-US" sz="3000" dirty="0"/>
          </a:p>
        </p:txBody>
      </p:sp>
      <p:sp>
        <p:nvSpPr>
          <p:cNvPr id="6" name="Text 4"/>
          <p:cNvSpPr/>
          <p:nvPr/>
        </p:nvSpPr>
        <p:spPr>
          <a:xfrm>
            <a:off x="640080" y="4114800"/>
            <a:ext cx="3566160" cy="1463040"/>
          </a:xfrm>
          <a:prstGeom prst="rect">
            <a:avLst/>
          </a:prstGeom>
          <a:noFill/>
          <a:ln/>
        </p:spPr>
        <p:txBody>
          <a:bodyPr wrap="square" lIns="0" tIns="0" rIns="0" bIns="0" rtlCol="0" anchor="ctr"/>
          <a:lstStyle/>
          <a:p>
            <a:pPr marL="0" indent="0">
              <a:lnSpc>
                <a:spcPts val="2300"/>
              </a:lnSpc>
              <a:buNone/>
            </a:pPr>
            <a:r>
              <a:rPr lang="en-US" sz="1600" i="1" dirty="0">
                <a:solidFill>
                  <a:srgbClr val="E7DDCB"/>
                </a:solidFill>
                <a:latin typeface="Calibri" pitchFamily="34" charset="0"/>
                <a:ea typeface="Calibri" pitchFamily="34" charset="-122"/>
                <a:cs typeface="Calibri" pitchFamily="34" charset="-120"/>
              </a:rPr>
              <a:t>“A simple, powerful process for creating the life and wellness you want.”</a:t>
            </a:r>
            <a:endParaRPr lang="en-US" sz="1600" dirty="0"/>
          </a:p>
        </p:txBody>
      </p:sp>
      <p:sp>
        <p:nvSpPr>
          <p:cNvPr id="7" name="Shape 5"/>
          <p:cNvSpPr/>
          <p:nvPr/>
        </p:nvSpPr>
        <p:spPr>
          <a:xfrm>
            <a:off x="5120640" y="1417320"/>
            <a:ext cx="457200" cy="457200"/>
          </a:xfrm>
          <a:prstGeom prst="ellipse">
            <a:avLst/>
          </a:prstGeom>
          <a:solidFill>
            <a:srgbClr val="C06A43"/>
          </a:solidFill>
          <a:ln/>
        </p:spPr>
        <p:txBody>
          <a:bodyPr/>
          <a:lstStyle/>
          <a:p>
            <a:endParaRPr lang="en-US"/>
          </a:p>
        </p:txBody>
      </p:sp>
      <p:sp>
        <p:nvSpPr>
          <p:cNvPr id="8" name="Text 6"/>
          <p:cNvSpPr/>
          <p:nvPr/>
        </p:nvSpPr>
        <p:spPr>
          <a:xfrm>
            <a:off x="5120640" y="141732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9" name="Text 7"/>
          <p:cNvSpPr/>
          <p:nvPr/>
        </p:nvSpPr>
        <p:spPr>
          <a:xfrm>
            <a:off x="5806440" y="1325880"/>
            <a:ext cx="5806440" cy="457200"/>
          </a:xfrm>
          <a:prstGeom prst="rect">
            <a:avLst/>
          </a:prstGeom>
          <a:noFill/>
          <a:ln/>
        </p:spPr>
        <p:txBody>
          <a:bodyPr wrap="square" lIns="0" tIns="0" rIns="0" bIns="0" rtlCol="0" anchor="ctr"/>
          <a:lstStyle/>
          <a:p>
            <a:pPr marL="0" indent="0">
              <a:buNone/>
            </a:pPr>
            <a:r>
              <a:rPr lang="en-US" sz="2000" b="1" dirty="0">
                <a:solidFill>
                  <a:srgbClr val="3B2F26"/>
                </a:solidFill>
                <a:latin typeface="Georgia" pitchFamily="34" charset="0"/>
                <a:ea typeface="Georgia" pitchFamily="34" charset="-122"/>
                <a:cs typeface="Georgia" pitchFamily="34" charset="-120"/>
              </a:rPr>
              <a:t>Made by people, for people</a:t>
            </a:r>
            <a:endParaRPr lang="en-US" sz="2000" dirty="0"/>
          </a:p>
        </p:txBody>
      </p:sp>
      <p:sp>
        <p:nvSpPr>
          <p:cNvPr id="10" name="Text 8"/>
          <p:cNvSpPr/>
          <p:nvPr/>
        </p:nvSpPr>
        <p:spPr>
          <a:xfrm>
            <a:off x="5806440" y="1847088"/>
            <a:ext cx="5806440" cy="914400"/>
          </a:xfrm>
          <a:prstGeom prst="rect">
            <a:avLst/>
          </a:prstGeom>
          <a:noFill/>
          <a:ln/>
        </p:spPr>
        <p:txBody>
          <a:bodyPr wrap="square" lIns="0" tIns="0" rIns="0" bIns="0" rtlCol="0" anchor="ctr"/>
          <a:lstStyle/>
          <a:p>
            <a:pPr marL="0" indent="0">
              <a:lnSpc>
                <a:spcPts val="2100"/>
              </a:lnSpc>
              <a:buNone/>
            </a:pPr>
            <a:r>
              <a:rPr lang="en-US" sz="1500" dirty="0">
                <a:solidFill>
                  <a:srgbClr val="7C6E5E"/>
                </a:solidFill>
                <a:latin typeface="Calibri" pitchFamily="34" charset="0"/>
                <a:ea typeface="Calibri" pitchFamily="34" charset="-122"/>
                <a:cs typeface="Calibri" pitchFamily="34" charset="-120"/>
              </a:rPr>
              <a:t>WRAP was created by people in recovery who wanted tools that actually worked in real life.</a:t>
            </a:r>
            <a:endParaRPr lang="en-US" sz="1500" dirty="0"/>
          </a:p>
        </p:txBody>
      </p:sp>
      <p:sp>
        <p:nvSpPr>
          <p:cNvPr id="11" name="Shape 9"/>
          <p:cNvSpPr/>
          <p:nvPr/>
        </p:nvSpPr>
        <p:spPr>
          <a:xfrm>
            <a:off x="5120640" y="3044952"/>
            <a:ext cx="457200" cy="457200"/>
          </a:xfrm>
          <a:prstGeom prst="ellipse">
            <a:avLst/>
          </a:prstGeom>
          <a:solidFill>
            <a:srgbClr val="7E8C5A"/>
          </a:solidFill>
          <a:ln/>
        </p:spPr>
        <p:txBody>
          <a:bodyPr/>
          <a:lstStyle/>
          <a:p>
            <a:endParaRPr lang="en-US"/>
          </a:p>
        </p:txBody>
      </p:sp>
      <p:sp>
        <p:nvSpPr>
          <p:cNvPr id="12" name="Text 10"/>
          <p:cNvSpPr/>
          <p:nvPr/>
        </p:nvSpPr>
        <p:spPr>
          <a:xfrm>
            <a:off x="5120640" y="3044952"/>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3" name="Text 11"/>
          <p:cNvSpPr/>
          <p:nvPr/>
        </p:nvSpPr>
        <p:spPr>
          <a:xfrm>
            <a:off x="5806440" y="2953512"/>
            <a:ext cx="5806440" cy="457200"/>
          </a:xfrm>
          <a:prstGeom prst="rect">
            <a:avLst/>
          </a:prstGeom>
          <a:noFill/>
          <a:ln/>
        </p:spPr>
        <p:txBody>
          <a:bodyPr wrap="square" lIns="0" tIns="0" rIns="0" bIns="0" rtlCol="0" anchor="ctr"/>
          <a:lstStyle/>
          <a:p>
            <a:pPr marL="0" indent="0">
              <a:buNone/>
            </a:pPr>
            <a:r>
              <a:rPr lang="en-US" sz="2000" b="1" dirty="0">
                <a:solidFill>
                  <a:srgbClr val="3B2F26"/>
                </a:solidFill>
                <a:latin typeface="Georgia" pitchFamily="34" charset="0"/>
                <a:ea typeface="Georgia" pitchFamily="34" charset="-122"/>
                <a:cs typeface="Georgia" pitchFamily="34" charset="-120"/>
              </a:rPr>
              <a:t>Backed by evidence</a:t>
            </a:r>
            <a:endParaRPr lang="en-US" sz="2000" dirty="0"/>
          </a:p>
        </p:txBody>
      </p:sp>
      <p:sp>
        <p:nvSpPr>
          <p:cNvPr id="14" name="Text 12"/>
          <p:cNvSpPr/>
          <p:nvPr/>
        </p:nvSpPr>
        <p:spPr>
          <a:xfrm>
            <a:off x="5806440" y="3474720"/>
            <a:ext cx="5806440" cy="914400"/>
          </a:xfrm>
          <a:prstGeom prst="rect">
            <a:avLst/>
          </a:prstGeom>
          <a:noFill/>
          <a:ln/>
        </p:spPr>
        <p:txBody>
          <a:bodyPr wrap="square" lIns="0" tIns="0" rIns="0" bIns="0" rtlCol="0" anchor="ctr"/>
          <a:lstStyle/>
          <a:p>
            <a:pPr marL="0" indent="0">
              <a:lnSpc>
                <a:spcPts val="2100"/>
              </a:lnSpc>
              <a:buNone/>
            </a:pPr>
            <a:r>
              <a:rPr lang="en-US" sz="1500" dirty="0">
                <a:solidFill>
                  <a:srgbClr val="7C6E5E"/>
                </a:solidFill>
                <a:latin typeface="Calibri" pitchFamily="34" charset="0"/>
                <a:ea typeface="Calibri" pitchFamily="34" charset="-122"/>
                <a:cs typeface="Calibri" pitchFamily="34" charset="-120"/>
              </a:rPr>
              <a:t>Recognized by SAMHSA as an evidence-based practice, with research showing real benefits.</a:t>
            </a:r>
            <a:endParaRPr lang="en-US" sz="1500" dirty="0"/>
          </a:p>
        </p:txBody>
      </p:sp>
      <p:sp>
        <p:nvSpPr>
          <p:cNvPr id="15" name="Shape 13"/>
          <p:cNvSpPr/>
          <p:nvPr/>
        </p:nvSpPr>
        <p:spPr>
          <a:xfrm>
            <a:off x="5120640" y="4672584"/>
            <a:ext cx="457200" cy="457200"/>
          </a:xfrm>
          <a:prstGeom prst="ellipse">
            <a:avLst/>
          </a:prstGeom>
          <a:solidFill>
            <a:srgbClr val="D29A52"/>
          </a:solidFill>
          <a:ln/>
        </p:spPr>
        <p:txBody>
          <a:bodyPr/>
          <a:lstStyle/>
          <a:p>
            <a:endParaRPr lang="en-US"/>
          </a:p>
        </p:txBody>
      </p:sp>
      <p:sp>
        <p:nvSpPr>
          <p:cNvPr id="16" name="Text 14"/>
          <p:cNvSpPr/>
          <p:nvPr/>
        </p:nvSpPr>
        <p:spPr>
          <a:xfrm>
            <a:off x="5120640" y="4672584"/>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3</a:t>
            </a:r>
            <a:endParaRPr lang="en-US" sz="1800" dirty="0"/>
          </a:p>
        </p:txBody>
      </p:sp>
      <p:sp>
        <p:nvSpPr>
          <p:cNvPr id="17" name="Text 15"/>
          <p:cNvSpPr/>
          <p:nvPr/>
        </p:nvSpPr>
        <p:spPr>
          <a:xfrm>
            <a:off x="5806440" y="4581144"/>
            <a:ext cx="5806440" cy="457200"/>
          </a:xfrm>
          <a:prstGeom prst="rect">
            <a:avLst/>
          </a:prstGeom>
          <a:noFill/>
          <a:ln/>
        </p:spPr>
        <p:txBody>
          <a:bodyPr wrap="square" lIns="0" tIns="0" rIns="0" bIns="0" rtlCol="0" anchor="ctr"/>
          <a:lstStyle/>
          <a:p>
            <a:pPr marL="0" indent="0">
              <a:buNone/>
            </a:pPr>
            <a:r>
              <a:rPr lang="en-US" sz="2000" b="1" dirty="0">
                <a:solidFill>
                  <a:srgbClr val="3B2F26"/>
                </a:solidFill>
                <a:latin typeface="Georgia" pitchFamily="34" charset="0"/>
                <a:ea typeface="Georgia" pitchFamily="34" charset="-122"/>
                <a:cs typeface="Georgia" pitchFamily="34" charset="-120"/>
              </a:rPr>
              <a:t>100% yours</a:t>
            </a:r>
            <a:endParaRPr lang="en-US" sz="2000" dirty="0"/>
          </a:p>
        </p:txBody>
      </p:sp>
      <p:sp>
        <p:nvSpPr>
          <p:cNvPr id="18" name="Text 16"/>
          <p:cNvSpPr/>
          <p:nvPr/>
        </p:nvSpPr>
        <p:spPr>
          <a:xfrm>
            <a:off x="5806440" y="5102352"/>
            <a:ext cx="5806440" cy="914400"/>
          </a:xfrm>
          <a:prstGeom prst="rect">
            <a:avLst/>
          </a:prstGeom>
          <a:noFill/>
          <a:ln/>
        </p:spPr>
        <p:txBody>
          <a:bodyPr wrap="square" lIns="0" tIns="0" rIns="0" bIns="0" rtlCol="0" anchor="ctr"/>
          <a:lstStyle/>
          <a:p>
            <a:pPr marL="0" indent="0">
              <a:lnSpc>
                <a:spcPts val="2100"/>
              </a:lnSpc>
              <a:buNone/>
            </a:pPr>
            <a:r>
              <a:rPr lang="en-US" sz="1500" dirty="0">
                <a:solidFill>
                  <a:srgbClr val="7C6E5E"/>
                </a:solidFill>
                <a:latin typeface="Calibri" pitchFamily="34" charset="0"/>
                <a:ea typeface="Calibri" pitchFamily="34" charset="-122"/>
                <a:cs typeface="Calibri" pitchFamily="34" charset="-120"/>
              </a:rPr>
              <a:t>You choose what goes in it, when to use it, and who — if anyone — you share it with.</a:t>
            </a:r>
            <a:endParaRPr lang="en-US" sz="1500" dirty="0"/>
          </a:p>
        </p:txBody>
      </p:sp>
      <p:sp>
        <p:nvSpPr>
          <p:cNvPr id="19" name="Text 17"/>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FE6D3"/>
        </a:solidFill>
        <a:effectLst/>
      </p:bgPr>
    </p:bg>
    <p:spTree>
      <p:nvGrpSpPr>
        <p:cNvPr id="1" name=""/>
        <p:cNvGrpSpPr/>
        <p:nvPr/>
      </p:nvGrpSpPr>
      <p:grpSpPr>
        <a:xfrm>
          <a:off x="0" y="0"/>
          <a:ext cx="0" cy="0"/>
          <a:chOff x="0" y="0"/>
          <a:chExt cx="0" cy="0"/>
        </a:xfrm>
      </p:grpSpPr>
      <p:sp>
        <p:nvSpPr>
          <p:cNvPr id="2" name="Shape 0"/>
          <p:cNvSpPr/>
          <p:nvPr/>
        </p:nvSpPr>
        <p:spPr>
          <a:xfrm>
            <a:off x="0" y="0"/>
            <a:ext cx="2926080" cy="2926080"/>
          </a:xfrm>
          <a:prstGeom prst="ellipse">
            <a:avLst/>
          </a:prstGeom>
          <a:solidFill>
            <a:srgbClr val="C06A43">
              <a:alpha val="10000"/>
            </a:srgbClr>
          </a:solidFill>
          <a:ln/>
        </p:spPr>
        <p:txBody>
          <a:bodyPr/>
          <a:lstStyle/>
          <a:p>
            <a:endParaRPr lang="en-US"/>
          </a:p>
        </p:txBody>
      </p:sp>
      <p:sp>
        <p:nvSpPr>
          <p:cNvPr id="3" name="Shape 1"/>
          <p:cNvSpPr/>
          <p:nvPr/>
        </p:nvSpPr>
        <p:spPr>
          <a:xfrm>
            <a:off x="9083040" y="3749040"/>
            <a:ext cx="3108960" cy="3108960"/>
          </a:xfrm>
          <a:prstGeom prst="ellipse">
            <a:avLst/>
          </a:prstGeom>
          <a:solidFill>
            <a:srgbClr val="C06A43">
              <a:alpha val="10000"/>
            </a:srgbClr>
          </a:solidFill>
          <a:ln/>
        </p:spPr>
        <p:txBody>
          <a:bodyPr/>
          <a:lstStyle/>
          <a:p>
            <a:endParaRPr lang="en-US"/>
          </a:p>
        </p:txBody>
      </p:sp>
      <p:sp>
        <p:nvSpPr>
          <p:cNvPr id="4" name="Text 2"/>
          <p:cNvSpPr/>
          <p:nvPr/>
        </p:nvSpPr>
        <p:spPr>
          <a:xfrm>
            <a:off x="640080" y="457200"/>
            <a:ext cx="8229600" cy="365760"/>
          </a:xfrm>
          <a:prstGeom prst="rect">
            <a:avLst/>
          </a:prstGeom>
          <a:noFill/>
          <a:ln/>
        </p:spPr>
        <p:txBody>
          <a:bodyPr wrap="square" lIns="0" tIns="0" rIns="0" bIns="0" rtlCol="0" anchor="ctr"/>
          <a:lstStyle/>
          <a:p>
            <a:pPr marL="0" indent="0">
              <a:buNone/>
            </a:pPr>
            <a:r>
              <a:rPr lang="en-US" sz="1250" b="1" kern="0" spc="300" dirty="0">
                <a:solidFill>
                  <a:srgbClr val="5C6840"/>
                </a:solidFill>
                <a:latin typeface="Calibri" pitchFamily="34" charset="0"/>
                <a:ea typeface="Calibri" pitchFamily="34" charset="-122"/>
                <a:cs typeface="Calibri" pitchFamily="34" charset="-120"/>
              </a:rPr>
              <a:t>THE HEART OF WRAP</a:t>
            </a:r>
            <a:endParaRPr lang="en-US" sz="1250" dirty="0"/>
          </a:p>
        </p:txBody>
      </p:sp>
      <p:sp>
        <p:nvSpPr>
          <p:cNvPr id="5" name="Text 3"/>
          <p:cNvSpPr/>
          <p:nvPr/>
        </p:nvSpPr>
        <p:spPr>
          <a:xfrm>
            <a:off x="640080" y="768096"/>
            <a:ext cx="10881360" cy="914400"/>
          </a:xfrm>
          <a:prstGeom prst="rect">
            <a:avLst/>
          </a:prstGeom>
          <a:noFill/>
          <a:ln/>
        </p:spPr>
        <p:txBody>
          <a:bodyPr wrap="square" lIns="0" tIns="0" rIns="0" bIns="0" rtlCol="0" anchor="t"/>
          <a:lstStyle/>
          <a:p>
            <a:pPr marL="0" indent="0" algn="l">
              <a:buNone/>
            </a:pPr>
            <a:r>
              <a:rPr lang="en-US" sz="3300" b="1" dirty="0">
                <a:solidFill>
                  <a:srgbClr val="3B2F26"/>
                </a:solidFill>
                <a:latin typeface="Georgia" pitchFamily="34" charset="0"/>
                <a:ea typeface="Georgia" pitchFamily="34" charset="-122"/>
                <a:cs typeface="Georgia" pitchFamily="34" charset="-120"/>
              </a:rPr>
              <a:t>Five ideas that carry you forward</a:t>
            </a:r>
            <a:endParaRPr lang="en-US" sz="3300" dirty="0"/>
          </a:p>
        </p:txBody>
      </p:sp>
      <p:sp>
        <p:nvSpPr>
          <p:cNvPr id="6" name="Shape 4"/>
          <p:cNvSpPr/>
          <p:nvPr/>
        </p:nvSpPr>
        <p:spPr>
          <a:xfrm>
            <a:off x="640080" y="2286000"/>
            <a:ext cx="2121408" cy="365760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7" name="Shape 5"/>
          <p:cNvSpPr/>
          <p:nvPr/>
        </p:nvSpPr>
        <p:spPr>
          <a:xfrm>
            <a:off x="1316736" y="2697480"/>
            <a:ext cx="768096" cy="768096"/>
          </a:xfrm>
          <a:prstGeom prst="ellipse">
            <a:avLst/>
          </a:prstGeom>
          <a:solidFill>
            <a:srgbClr val="C06A43"/>
          </a:solidFill>
          <a:ln/>
        </p:spPr>
        <p:txBody>
          <a:bodyPr/>
          <a:lstStyle/>
          <a:p>
            <a:endParaRPr lang="en-US"/>
          </a:p>
        </p:txBody>
      </p:sp>
      <p:sp>
        <p:nvSpPr>
          <p:cNvPr id="8" name="Text 6"/>
          <p:cNvSpPr/>
          <p:nvPr/>
        </p:nvSpPr>
        <p:spPr>
          <a:xfrm>
            <a:off x="1316736" y="2697480"/>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1</a:t>
            </a:r>
            <a:endParaRPr lang="en-US" sz="2600" dirty="0"/>
          </a:p>
        </p:txBody>
      </p:sp>
      <p:sp>
        <p:nvSpPr>
          <p:cNvPr id="9" name="Text 7"/>
          <p:cNvSpPr/>
          <p:nvPr/>
        </p:nvSpPr>
        <p:spPr>
          <a:xfrm>
            <a:off x="749808" y="3657600"/>
            <a:ext cx="1901952" cy="914400"/>
          </a:xfrm>
          <a:prstGeom prst="rect">
            <a:avLst/>
          </a:prstGeom>
          <a:noFill/>
          <a:ln/>
        </p:spPr>
        <p:txBody>
          <a:bodyPr wrap="square" lIns="0" tIns="0" rIns="0" bIns="0" rtlCol="0" anchor="t"/>
          <a:lstStyle/>
          <a:p>
            <a:pPr marL="0" indent="0" algn="ctr">
              <a:lnSpc>
                <a:spcPts val="1900"/>
              </a:lnSpc>
              <a:buNone/>
            </a:pPr>
            <a:r>
              <a:rPr lang="en-US" sz="1750" b="1" dirty="0">
                <a:solidFill>
                  <a:srgbClr val="3B2F26"/>
                </a:solidFill>
                <a:latin typeface="Georgia" pitchFamily="34" charset="0"/>
                <a:ea typeface="Georgia" pitchFamily="34" charset="-122"/>
                <a:cs typeface="Georgia" pitchFamily="34" charset="-120"/>
              </a:rPr>
              <a:t>Hope</a:t>
            </a:r>
            <a:endParaRPr lang="en-US" sz="1750" dirty="0"/>
          </a:p>
        </p:txBody>
      </p:sp>
      <p:sp>
        <p:nvSpPr>
          <p:cNvPr id="10" name="Text 8"/>
          <p:cNvSpPr/>
          <p:nvPr/>
        </p:nvSpPr>
        <p:spPr>
          <a:xfrm>
            <a:off x="804672" y="4617720"/>
            <a:ext cx="1792224" cy="1188720"/>
          </a:xfrm>
          <a:prstGeom prst="rect">
            <a:avLst/>
          </a:prstGeom>
          <a:noFill/>
          <a:ln/>
        </p:spPr>
        <p:txBody>
          <a:bodyPr wrap="square" lIns="0" tIns="0" rIns="0" bIns="0" rtlCol="0" anchor="ctr"/>
          <a:lstStyle/>
          <a:p>
            <a:pPr marL="0" indent="0" algn="ctr">
              <a:lnSpc>
                <a:spcPts val="1800"/>
              </a:lnSpc>
              <a:buNone/>
            </a:pPr>
            <a:r>
              <a:rPr lang="en-US" sz="1300" dirty="0">
                <a:solidFill>
                  <a:srgbClr val="7C6E5E"/>
                </a:solidFill>
                <a:latin typeface="Calibri" pitchFamily="34" charset="0"/>
                <a:ea typeface="Calibri" pitchFamily="34" charset="-122"/>
                <a:cs typeface="Calibri" pitchFamily="34" charset="-120"/>
              </a:rPr>
              <a:t>You can get well, stay well, and reach your goals.</a:t>
            </a:r>
            <a:endParaRPr lang="en-US" sz="1300" dirty="0"/>
          </a:p>
        </p:txBody>
      </p:sp>
      <p:sp>
        <p:nvSpPr>
          <p:cNvPr id="11" name="Shape 9"/>
          <p:cNvSpPr/>
          <p:nvPr/>
        </p:nvSpPr>
        <p:spPr>
          <a:xfrm>
            <a:off x="2926080" y="2286000"/>
            <a:ext cx="2121408" cy="365760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2" name="Shape 10"/>
          <p:cNvSpPr/>
          <p:nvPr/>
        </p:nvSpPr>
        <p:spPr>
          <a:xfrm>
            <a:off x="3602736" y="2697480"/>
            <a:ext cx="768096" cy="768096"/>
          </a:xfrm>
          <a:prstGeom prst="ellipse">
            <a:avLst/>
          </a:prstGeom>
          <a:solidFill>
            <a:srgbClr val="7E8C5A"/>
          </a:solidFill>
          <a:ln/>
        </p:spPr>
        <p:txBody>
          <a:bodyPr/>
          <a:lstStyle/>
          <a:p>
            <a:endParaRPr lang="en-US"/>
          </a:p>
        </p:txBody>
      </p:sp>
      <p:sp>
        <p:nvSpPr>
          <p:cNvPr id="13" name="Text 11"/>
          <p:cNvSpPr/>
          <p:nvPr/>
        </p:nvSpPr>
        <p:spPr>
          <a:xfrm>
            <a:off x="3602736" y="2697480"/>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2</a:t>
            </a:r>
            <a:endParaRPr lang="en-US" sz="2600" dirty="0"/>
          </a:p>
        </p:txBody>
      </p:sp>
      <p:sp>
        <p:nvSpPr>
          <p:cNvPr id="14" name="Text 12"/>
          <p:cNvSpPr/>
          <p:nvPr/>
        </p:nvSpPr>
        <p:spPr>
          <a:xfrm>
            <a:off x="3035808" y="3657600"/>
            <a:ext cx="1901952" cy="914400"/>
          </a:xfrm>
          <a:prstGeom prst="rect">
            <a:avLst/>
          </a:prstGeom>
          <a:noFill/>
          <a:ln/>
        </p:spPr>
        <p:txBody>
          <a:bodyPr wrap="square" lIns="0" tIns="0" rIns="0" bIns="0" rtlCol="0" anchor="t"/>
          <a:lstStyle/>
          <a:p>
            <a:pPr marL="0" indent="0" algn="ctr">
              <a:lnSpc>
                <a:spcPts val="1900"/>
              </a:lnSpc>
              <a:buNone/>
            </a:pPr>
            <a:r>
              <a:rPr lang="en-US" sz="1750" b="1" dirty="0">
                <a:solidFill>
                  <a:srgbClr val="3B2F26"/>
                </a:solidFill>
                <a:latin typeface="Georgia" pitchFamily="34" charset="0"/>
                <a:ea typeface="Georgia" pitchFamily="34" charset="-122"/>
                <a:cs typeface="Georgia" pitchFamily="34" charset="-120"/>
              </a:rPr>
              <a:t>Personal</a:t>
            </a:r>
            <a:endParaRPr lang="en-US" sz="1750" dirty="0"/>
          </a:p>
          <a:p>
            <a:pPr marL="0" indent="0" algn="ctr">
              <a:lnSpc>
                <a:spcPts val="1900"/>
              </a:lnSpc>
              <a:buNone/>
            </a:pPr>
            <a:r>
              <a:rPr lang="en-US" sz="1750" b="1" dirty="0">
                <a:solidFill>
                  <a:srgbClr val="3B2F26"/>
                </a:solidFill>
                <a:latin typeface="Georgia" pitchFamily="34" charset="0"/>
                <a:ea typeface="Georgia" pitchFamily="34" charset="-122"/>
                <a:cs typeface="Georgia" pitchFamily="34" charset="-120"/>
              </a:rPr>
              <a:t>Responsibility</a:t>
            </a:r>
            <a:endParaRPr lang="en-US" sz="1750" dirty="0"/>
          </a:p>
        </p:txBody>
      </p:sp>
      <p:sp>
        <p:nvSpPr>
          <p:cNvPr id="15" name="Text 13"/>
          <p:cNvSpPr/>
          <p:nvPr/>
        </p:nvSpPr>
        <p:spPr>
          <a:xfrm>
            <a:off x="3090672" y="4617720"/>
            <a:ext cx="1792224" cy="1188720"/>
          </a:xfrm>
          <a:prstGeom prst="rect">
            <a:avLst/>
          </a:prstGeom>
          <a:noFill/>
          <a:ln/>
        </p:spPr>
        <p:txBody>
          <a:bodyPr wrap="square" lIns="0" tIns="0" rIns="0" bIns="0" rtlCol="0" anchor="ctr"/>
          <a:lstStyle/>
          <a:p>
            <a:pPr marL="0" indent="0" algn="ctr">
              <a:lnSpc>
                <a:spcPts val="1800"/>
              </a:lnSpc>
              <a:buNone/>
            </a:pPr>
            <a:r>
              <a:rPr lang="en-US" sz="1300" dirty="0">
                <a:solidFill>
                  <a:srgbClr val="7C6E5E"/>
                </a:solidFill>
                <a:latin typeface="Calibri" pitchFamily="34" charset="0"/>
                <a:ea typeface="Calibri" pitchFamily="34" charset="-122"/>
                <a:cs typeface="Calibri" pitchFamily="34" charset="-120"/>
              </a:rPr>
              <a:t>You decide the steps that keep you well.</a:t>
            </a:r>
            <a:endParaRPr lang="en-US" sz="1300" dirty="0"/>
          </a:p>
        </p:txBody>
      </p:sp>
      <p:sp>
        <p:nvSpPr>
          <p:cNvPr id="16" name="Shape 14"/>
          <p:cNvSpPr/>
          <p:nvPr/>
        </p:nvSpPr>
        <p:spPr>
          <a:xfrm>
            <a:off x="5212080" y="2286000"/>
            <a:ext cx="2121408" cy="365760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7" name="Shape 15"/>
          <p:cNvSpPr/>
          <p:nvPr/>
        </p:nvSpPr>
        <p:spPr>
          <a:xfrm>
            <a:off x="5888736" y="2697480"/>
            <a:ext cx="768096" cy="768096"/>
          </a:xfrm>
          <a:prstGeom prst="ellipse">
            <a:avLst/>
          </a:prstGeom>
          <a:solidFill>
            <a:srgbClr val="D29A52"/>
          </a:solidFill>
          <a:ln/>
        </p:spPr>
        <p:txBody>
          <a:bodyPr/>
          <a:lstStyle/>
          <a:p>
            <a:endParaRPr lang="en-US"/>
          </a:p>
        </p:txBody>
      </p:sp>
      <p:sp>
        <p:nvSpPr>
          <p:cNvPr id="18" name="Text 16"/>
          <p:cNvSpPr/>
          <p:nvPr/>
        </p:nvSpPr>
        <p:spPr>
          <a:xfrm>
            <a:off x="5888736" y="2697480"/>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3</a:t>
            </a:r>
            <a:endParaRPr lang="en-US" sz="2600" dirty="0"/>
          </a:p>
        </p:txBody>
      </p:sp>
      <p:sp>
        <p:nvSpPr>
          <p:cNvPr id="19" name="Text 17"/>
          <p:cNvSpPr/>
          <p:nvPr/>
        </p:nvSpPr>
        <p:spPr>
          <a:xfrm>
            <a:off x="5321808" y="3657600"/>
            <a:ext cx="1901952" cy="914400"/>
          </a:xfrm>
          <a:prstGeom prst="rect">
            <a:avLst/>
          </a:prstGeom>
          <a:noFill/>
          <a:ln/>
        </p:spPr>
        <p:txBody>
          <a:bodyPr wrap="square" lIns="0" tIns="0" rIns="0" bIns="0" rtlCol="0" anchor="t"/>
          <a:lstStyle/>
          <a:p>
            <a:pPr marL="0" indent="0" algn="ctr">
              <a:lnSpc>
                <a:spcPts val="1900"/>
              </a:lnSpc>
              <a:buNone/>
            </a:pPr>
            <a:r>
              <a:rPr lang="en-US" sz="1750" b="1" dirty="0">
                <a:solidFill>
                  <a:srgbClr val="3B2F26"/>
                </a:solidFill>
                <a:latin typeface="Georgia" pitchFamily="34" charset="0"/>
                <a:ea typeface="Georgia" pitchFamily="34" charset="-122"/>
                <a:cs typeface="Georgia" pitchFamily="34" charset="-120"/>
              </a:rPr>
              <a:t>Education</a:t>
            </a:r>
            <a:endParaRPr lang="en-US" sz="1750" dirty="0"/>
          </a:p>
        </p:txBody>
      </p:sp>
      <p:sp>
        <p:nvSpPr>
          <p:cNvPr id="20" name="Text 18"/>
          <p:cNvSpPr/>
          <p:nvPr/>
        </p:nvSpPr>
        <p:spPr>
          <a:xfrm>
            <a:off x="5376672" y="4617720"/>
            <a:ext cx="1792224" cy="1188720"/>
          </a:xfrm>
          <a:prstGeom prst="rect">
            <a:avLst/>
          </a:prstGeom>
          <a:noFill/>
          <a:ln/>
        </p:spPr>
        <p:txBody>
          <a:bodyPr wrap="square" lIns="0" tIns="0" rIns="0" bIns="0" rtlCol="0" anchor="ctr"/>
          <a:lstStyle/>
          <a:p>
            <a:pPr marL="0" indent="0" algn="ctr">
              <a:lnSpc>
                <a:spcPts val="1800"/>
              </a:lnSpc>
              <a:buNone/>
            </a:pPr>
            <a:r>
              <a:rPr lang="en-US" sz="1300" dirty="0">
                <a:solidFill>
                  <a:srgbClr val="7C6E5E"/>
                </a:solidFill>
                <a:latin typeface="Calibri" pitchFamily="34" charset="0"/>
                <a:ea typeface="Calibri" pitchFamily="34" charset="-122"/>
                <a:cs typeface="Calibri" pitchFamily="34" charset="-120"/>
              </a:rPr>
              <a:t>Learning about yourself helps you choose well.</a:t>
            </a:r>
            <a:endParaRPr lang="en-US" sz="1300" dirty="0"/>
          </a:p>
        </p:txBody>
      </p:sp>
      <p:sp>
        <p:nvSpPr>
          <p:cNvPr id="21" name="Shape 19"/>
          <p:cNvSpPr/>
          <p:nvPr/>
        </p:nvSpPr>
        <p:spPr>
          <a:xfrm>
            <a:off x="7498080" y="2286000"/>
            <a:ext cx="2121408" cy="365760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22" name="Shape 20"/>
          <p:cNvSpPr/>
          <p:nvPr/>
        </p:nvSpPr>
        <p:spPr>
          <a:xfrm>
            <a:off x="8174736" y="2697480"/>
            <a:ext cx="768096" cy="768096"/>
          </a:xfrm>
          <a:prstGeom prst="ellipse">
            <a:avLst/>
          </a:prstGeom>
          <a:solidFill>
            <a:srgbClr val="9E4F2E"/>
          </a:solidFill>
          <a:ln/>
        </p:spPr>
        <p:txBody>
          <a:bodyPr/>
          <a:lstStyle/>
          <a:p>
            <a:endParaRPr lang="en-US"/>
          </a:p>
        </p:txBody>
      </p:sp>
      <p:sp>
        <p:nvSpPr>
          <p:cNvPr id="23" name="Text 21"/>
          <p:cNvSpPr/>
          <p:nvPr/>
        </p:nvSpPr>
        <p:spPr>
          <a:xfrm>
            <a:off x="8174736" y="2697480"/>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4</a:t>
            </a:r>
            <a:endParaRPr lang="en-US" sz="2600" dirty="0"/>
          </a:p>
        </p:txBody>
      </p:sp>
      <p:sp>
        <p:nvSpPr>
          <p:cNvPr id="24" name="Text 22"/>
          <p:cNvSpPr/>
          <p:nvPr/>
        </p:nvSpPr>
        <p:spPr>
          <a:xfrm>
            <a:off x="7607808" y="3657600"/>
            <a:ext cx="1901952" cy="914400"/>
          </a:xfrm>
          <a:prstGeom prst="rect">
            <a:avLst/>
          </a:prstGeom>
          <a:noFill/>
          <a:ln/>
        </p:spPr>
        <p:txBody>
          <a:bodyPr wrap="square" lIns="0" tIns="0" rIns="0" bIns="0" rtlCol="0" anchor="t"/>
          <a:lstStyle/>
          <a:p>
            <a:pPr marL="0" indent="0" algn="ctr">
              <a:lnSpc>
                <a:spcPts val="1900"/>
              </a:lnSpc>
              <a:buNone/>
            </a:pPr>
            <a:r>
              <a:rPr lang="en-US" sz="1750" b="1" dirty="0">
                <a:solidFill>
                  <a:srgbClr val="3B2F26"/>
                </a:solidFill>
                <a:latin typeface="Georgia" pitchFamily="34" charset="0"/>
                <a:ea typeface="Georgia" pitchFamily="34" charset="-122"/>
                <a:cs typeface="Georgia" pitchFamily="34" charset="-120"/>
              </a:rPr>
              <a:t>Self-Advocacy</a:t>
            </a:r>
            <a:endParaRPr lang="en-US" sz="1750" dirty="0"/>
          </a:p>
        </p:txBody>
      </p:sp>
      <p:sp>
        <p:nvSpPr>
          <p:cNvPr id="25" name="Text 23"/>
          <p:cNvSpPr/>
          <p:nvPr/>
        </p:nvSpPr>
        <p:spPr>
          <a:xfrm>
            <a:off x="7662672" y="4617720"/>
            <a:ext cx="1792224" cy="1188720"/>
          </a:xfrm>
          <a:prstGeom prst="rect">
            <a:avLst/>
          </a:prstGeom>
          <a:noFill/>
          <a:ln/>
        </p:spPr>
        <p:txBody>
          <a:bodyPr wrap="square" lIns="0" tIns="0" rIns="0" bIns="0" rtlCol="0" anchor="ctr"/>
          <a:lstStyle/>
          <a:p>
            <a:pPr marL="0" indent="0" algn="ctr">
              <a:lnSpc>
                <a:spcPts val="1800"/>
              </a:lnSpc>
              <a:buNone/>
            </a:pPr>
            <a:r>
              <a:rPr lang="en-US" sz="1300" dirty="0">
                <a:solidFill>
                  <a:srgbClr val="7C6E5E"/>
                </a:solidFill>
                <a:latin typeface="Calibri" pitchFamily="34" charset="0"/>
                <a:ea typeface="Calibri" pitchFamily="34" charset="-122"/>
                <a:cs typeface="Calibri" pitchFamily="34" charset="-120"/>
              </a:rPr>
              <a:t>Speaking up gets you what you need and deserve.</a:t>
            </a:r>
            <a:endParaRPr lang="en-US" sz="1300" dirty="0"/>
          </a:p>
        </p:txBody>
      </p:sp>
      <p:sp>
        <p:nvSpPr>
          <p:cNvPr id="26" name="Shape 24"/>
          <p:cNvSpPr/>
          <p:nvPr/>
        </p:nvSpPr>
        <p:spPr>
          <a:xfrm>
            <a:off x="9784080" y="2286000"/>
            <a:ext cx="2121408" cy="365760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27" name="Shape 25"/>
          <p:cNvSpPr/>
          <p:nvPr/>
        </p:nvSpPr>
        <p:spPr>
          <a:xfrm>
            <a:off x="10460736" y="2697480"/>
            <a:ext cx="768096" cy="768096"/>
          </a:xfrm>
          <a:prstGeom prst="ellipse">
            <a:avLst/>
          </a:prstGeom>
          <a:solidFill>
            <a:srgbClr val="5C6840"/>
          </a:solidFill>
          <a:ln/>
        </p:spPr>
        <p:txBody>
          <a:bodyPr/>
          <a:lstStyle/>
          <a:p>
            <a:endParaRPr lang="en-US"/>
          </a:p>
        </p:txBody>
      </p:sp>
      <p:sp>
        <p:nvSpPr>
          <p:cNvPr id="28" name="Text 26"/>
          <p:cNvSpPr/>
          <p:nvPr/>
        </p:nvSpPr>
        <p:spPr>
          <a:xfrm>
            <a:off x="10460736" y="2697480"/>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5</a:t>
            </a:r>
            <a:endParaRPr lang="en-US" sz="2600" dirty="0"/>
          </a:p>
        </p:txBody>
      </p:sp>
      <p:sp>
        <p:nvSpPr>
          <p:cNvPr id="29" name="Text 27"/>
          <p:cNvSpPr/>
          <p:nvPr/>
        </p:nvSpPr>
        <p:spPr>
          <a:xfrm>
            <a:off x="9893808" y="3657600"/>
            <a:ext cx="1901952" cy="914400"/>
          </a:xfrm>
          <a:prstGeom prst="rect">
            <a:avLst/>
          </a:prstGeom>
          <a:noFill/>
          <a:ln/>
        </p:spPr>
        <p:txBody>
          <a:bodyPr wrap="square" lIns="0" tIns="0" rIns="0" bIns="0" rtlCol="0" anchor="t"/>
          <a:lstStyle/>
          <a:p>
            <a:pPr marL="0" indent="0" algn="ctr">
              <a:lnSpc>
                <a:spcPts val="1900"/>
              </a:lnSpc>
              <a:buNone/>
            </a:pPr>
            <a:r>
              <a:rPr lang="en-US" sz="1750" b="1" dirty="0">
                <a:solidFill>
                  <a:srgbClr val="3B2F26"/>
                </a:solidFill>
                <a:latin typeface="Georgia" pitchFamily="34" charset="0"/>
                <a:ea typeface="Georgia" pitchFamily="34" charset="-122"/>
                <a:cs typeface="Georgia" pitchFamily="34" charset="-120"/>
              </a:rPr>
              <a:t>Support</a:t>
            </a:r>
            <a:endParaRPr lang="en-US" sz="1750" dirty="0"/>
          </a:p>
        </p:txBody>
      </p:sp>
      <p:sp>
        <p:nvSpPr>
          <p:cNvPr id="30" name="Text 28"/>
          <p:cNvSpPr/>
          <p:nvPr/>
        </p:nvSpPr>
        <p:spPr>
          <a:xfrm>
            <a:off x="9948672" y="4617720"/>
            <a:ext cx="1792224" cy="1188720"/>
          </a:xfrm>
          <a:prstGeom prst="rect">
            <a:avLst/>
          </a:prstGeom>
          <a:noFill/>
          <a:ln/>
        </p:spPr>
        <p:txBody>
          <a:bodyPr wrap="square" lIns="0" tIns="0" rIns="0" bIns="0" rtlCol="0" anchor="ctr"/>
          <a:lstStyle/>
          <a:p>
            <a:pPr marL="0" indent="0" algn="ctr">
              <a:lnSpc>
                <a:spcPts val="1800"/>
              </a:lnSpc>
              <a:buNone/>
            </a:pPr>
            <a:r>
              <a:rPr lang="en-US" sz="1300" dirty="0">
                <a:solidFill>
                  <a:srgbClr val="7C6E5E"/>
                </a:solidFill>
                <a:latin typeface="Calibri" pitchFamily="34" charset="0"/>
                <a:ea typeface="Calibri" pitchFamily="34" charset="-122"/>
                <a:cs typeface="Calibri" pitchFamily="34" charset="-120"/>
              </a:rPr>
              <a:t>Giving and getting support lifts everyone.</a:t>
            </a:r>
            <a:endParaRPr lang="en-US" sz="1300" dirty="0"/>
          </a:p>
        </p:txBody>
      </p:sp>
      <p:sp>
        <p:nvSpPr>
          <p:cNvPr id="31" name="Text 29"/>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FE6D3"/>
        </a:solidFill>
        <a:effectLst/>
      </p:bgPr>
    </p:bg>
    <p:spTree>
      <p:nvGrpSpPr>
        <p:cNvPr id="1" name=""/>
        <p:cNvGrpSpPr/>
        <p:nvPr/>
      </p:nvGrpSpPr>
      <p:grpSpPr>
        <a:xfrm>
          <a:off x="0" y="0"/>
          <a:ext cx="0" cy="0"/>
          <a:chOff x="0" y="0"/>
          <a:chExt cx="0" cy="0"/>
        </a:xfrm>
      </p:grpSpPr>
      <p:sp>
        <p:nvSpPr>
          <p:cNvPr id="2" name="Shape 0"/>
          <p:cNvSpPr/>
          <p:nvPr/>
        </p:nvSpPr>
        <p:spPr>
          <a:xfrm>
            <a:off x="0" y="0"/>
            <a:ext cx="2926080" cy="2926080"/>
          </a:xfrm>
          <a:prstGeom prst="ellipse">
            <a:avLst/>
          </a:prstGeom>
          <a:solidFill>
            <a:srgbClr val="7E8C5A">
              <a:alpha val="12000"/>
            </a:srgbClr>
          </a:solidFill>
          <a:ln/>
        </p:spPr>
        <p:txBody>
          <a:bodyPr/>
          <a:lstStyle/>
          <a:p>
            <a:endParaRPr lang="en-US"/>
          </a:p>
        </p:txBody>
      </p:sp>
      <p:sp>
        <p:nvSpPr>
          <p:cNvPr id="3" name="Shape 1"/>
          <p:cNvSpPr/>
          <p:nvPr/>
        </p:nvSpPr>
        <p:spPr>
          <a:xfrm>
            <a:off x="9083040" y="3749040"/>
            <a:ext cx="3108960" cy="3108960"/>
          </a:xfrm>
          <a:prstGeom prst="ellipse">
            <a:avLst/>
          </a:prstGeom>
          <a:solidFill>
            <a:srgbClr val="7E8C5A">
              <a:alpha val="12000"/>
            </a:srgbClr>
          </a:solidFill>
          <a:ln/>
        </p:spPr>
        <p:txBody>
          <a:bodyPr/>
          <a:lstStyle/>
          <a:p>
            <a:endParaRPr lang="en-US"/>
          </a:p>
        </p:txBody>
      </p:sp>
      <p:sp>
        <p:nvSpPr>
          <p:cNvPr id="4" name="Text 2"/>
          <p:cNvSpPr/>
          <p:nvPr/>
        </p:nvSpPr>
        <p:spPr>
          <a:xfrm>
            <a:off x="640080" y="457200"/>
            <a:ext cx="8229600" cy="365760"/>
          </a:xfrm>
          <a:prstGeom prst="rect">
            <a:avLst/>
          </a:prstGeom>
          <a:noFill/>
          <a:ln/>
        </p:spPr>
        <p:txBody>
          <a:bodyPr wrap="square" lIns="0" tIns="0" rIns="0" bIns="0" rtlCol="0" anchor="ctr"/>
          <a:lstStyle/>
          <a:p>
            <a:pPr marL="0" indent="0">
              <a:buNone/>
            </a:pPr>
            <a:r>
              <a:rPr lang="en-US" sz="1250" b="1" kern="0" spc="300" dirty="0">
                <a:solidFill>
                  <a:srgbClr val="C06A43"/>
                </a:solidFill>
                <a:latin typeface="Calibri" pitchFamily="34" charset="0"/>
                <a:ea typeface="Calibri" pitchFamily="34" charset="-122"/>
                <a:cs typeface="Calibri" pitchFamily="34" charset="-120"/>
              </a:rPr>
              <a:t>START HERE</a:t>
            </a:r>
            <a:endParaRPr lang="en-US" sz="1250" dirty="0"/>
          </a:p>
        </p:txBody>
      </p:sp>
      <p:sp>
        <p:nvSpPr>
          <p:cNvPr id="5" name="Text 3"/>
          <p:cNvSpPr/>
          <p:nvPr/>
        </p:nvSpPr>
        <p:spPr>
          <a:xfrm>
            <a:off x="640080" y="768096"/>
            <a:ext cx="10881360" cy="914400"/>
          </a:xfrm>
          <a:prstGeom prst="rect">
            <a:avLst/>
          </a:prstGeom>
          <a:noFill/>
          <a:ln/>
        </p:spPr>
        <p:txBody>
          <a:bodyPr wrap="square" lIns="0" tIns="0" rIns="0" bIns="0" rtlCol="0" anchor="t"/>
          <a:lstStyle/>
          <a:p>
            <a:pPr marL="0" indent="0" algn="l">
              <a:buNone/>
            </a:pPr>
            <a:r>
              <a:rPr lang="en-US" sz="3300" b="1" dirty="0">
                <a:solidFill>
                  <a:srgbClr val="3B2F26"/>
                </a:solidFill>
                <a:latin typeface="Georgia" pitchFamily="34" charset="0"/>
                <a:ea typeface="Georgia" pitchFamily="34" charset="-122"/>
                <a:cs typeface="Georgia" pitchFamily="34" charset="-120"/>
              </a:rPr>
              <a:t>Your Wellness Toolbox</a:t>
            </a:r>
            <a:endParaRPr lang="en-US" sz="3300" dirty="0"/>
          </a:p>
        </p:txBody>
      </p:sp>
      <p:sp>
        <p:nvSpPr>
          <p:cNvPr id="6" name="Text 4"/>
          <p:cNvSpPr/>
          <p:nvPr/>
        </p:nvSpPr>
        <p:spPr>
          <a:xfrm>
            <a:off x="640080" y="1755648"/>
            <a:ext cx="10607040" cy="640080"/>
          </a:xfrm>
          <a:prstGeom prst="rect">
            <a:avLst/>
          </a:prstGeom>
          <a:noFill/>
          <a:ln/>
        </p:spPr>
        <p:txBody>
          <a:bodyPr wrap="square" lIns="0" tIns="0" rIns="0" bIns="0" rtlCol="0" anchor="ctr"/>
          <a:lstStyle/>
          <a:p>
            <a:pPr marL="0" indent="0">
              <a:lnSpc>
                <a:spcPts val="2300"/>
              </a:lnSpc>
              <a:buNone/>
            </a:pPr>
            <a:r>
              <a:rPr lang="en-US" sz="1650" dirty="0">
                <a:solidFill>
                  <a:srgbClr val="3B2F26"/>
                </a:solidFill>
                <a:latin typeface="Calibri" pitchFamily="34" charset="0"/>
                <a:ea typeface="Calibri" pitchFamily="34" charset="-122"/>
                <a:cs typeface="Calibri" pitchFamily="34" charset="-120"/>
              </a:rPr>
              <a:t>Simple, safe, and often free things that help you feel better and stay well. You pick the ones that work for you.</a:t>
            </a:r>
            <a:endParaRPr lang="en-US" sz="1650" dirty="0"/>
          </a:p>
        </p:txBody>
      </p:sp>
      <p:sp>
        <p:nvSpPr>
          <p:cNvPr id="7" name="Shape 5"/>
          <p:cNvSpPr/>
          <p:nvPr/>
        </p:nvSpPr>
        <p:spPr>
          <a:xfrm>
            <a:off x="640080" y="2697480"/>
            <a:ext cx="3456432" cy="1078992"/>
          </a:xfrm>
          <a:prstGeom prst="rect">
            <a:avLst/>
          </a:prstGeom>
          <a:solidFill>
            <a:srgbClr val="FBF5E9"/>
          </a:solidFill>
          <a:ln w="12700">
            <a:solidFill>
              <a:srgbClr val="E0D4BC"/>
            </a:solidFill>
            <a:prstDash val="solid"/>
          </a:ln>
        </p:spPr>
        <p:txBody>
          <a:bodyPr/>
          <a:lstStyle/>
          <a:p>
            <a:endParaRPr lang="en-US"/>
          </a:p>
        </p:txBody>
      </p:sp>
      <p:sp>
        <p:nvSpPr>
          <p:cNvPr id="8" name="Shape 6"/>
          <p:cNvSpPr/>
          <p:nvPr/>
        </p:nvSpPr>
        <p:spPr>
          <a:xfrm>
            <a:off x="640080" y="2697480"/>
            <a:ext cx="118872" cy="1078992"/>
          </a:xfrm>
          <a:prstGeom prst="rect">
            <a:avLst/>
          </a:prstGeom>
          <a:solidFill>
            <a:srgbClr val="C06A43"/>
          </a:solidFill>
          <a:ln/>
        </p:spPr>
        <p:txBody>
          <a:bodyPr/>
          <a:lstStyle/>
          <a:p>
            <a:endParaRPr lang="en-US"/>
          </a:p>
        </p:txBody>
      </p:sp>
      <p:sp>
        <p:nvSpPr>
          <p:cNvPr id="9" name="Text 7"/>
          <p:cNvSpPr/>
          <p:nvPr/>
        </p:nvSpPr>
        <p:spPr>
          <a:xfrm>
            <a:off x="1005840" y="269748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Rest and good sleep</a:t>
            </a:r>
            <a:endParaRPr lang="en-US" sz="1550" dirty="0"/>
          </a:p>
        </p:txBody>
      </p:sp>
      <p:sp>
        <p:nvSpPr>
          <p:cNvPr id="10" name="Shape 8"/>
          <p:cNvSpPr/>
          <p:nvPr/>
        </p:nvSpPr>
        <p:spPr>
          <a:xfrm>
            <a:off x="4416552" y="2697480"/>
            <a:ext cx="3456432" cy="1078992"/>
          </a:xfrm>
          <a:prstGeom prst="rect">
            <a:avLst/>
          </a:prstGeom>
          <a:solidFill>
            <a:srgbClr val="FBF5E9"/>
          </a:solidFill>
          <a:ln w="12700">
            <a:solidFill>
              <a:srgbClr val="E0D4BC"/>
            </a:solidFill>
            <a:prstDash val="solid"/>
          </a:ln>
        </p:spPr>
        <p:txBody>
          <a:bodyPr/>
          <a:lstStyle/>
          <a:p>
            <a:endParaRPr lang="en-US"/>
          </a:p>
        </p:txBody>
      </p:sp>
      <p:sp>
        <p:nvSpPr>
          <p:cNvPr id="11" name="Shape 9"/>
          <p:cNvSpPr/>
          <p:nvPr/>
        </p:nvSpPr>
        <p:spPr>
          <a:xfrm>
            <a:off x="4416552" y="2697480"/>
            <a:ext cx="118872" cy="1078992"/>
          </a:xfrm>
          <a:prstGeom prst="rect">
            <a:avLst/>
          </a:prstGeom>
          <a:solidFill>
            <a:srgbClr val="7E8C5A"/>
          </a:solidFill>
          <a:ln/>
        </p:spPr>
        <p:txBody>
          <a:bodyPr/>
          <a:lstStyle/>
          <a:p>
            <a:endParaRPr lang="en-US"/>
          </a:p>
        </p:txBody>
      </p:sp>
      <p:sp>
        <p:nvSpPr>
          <p:cNvPr id="12" name="Text 10"/>
          <p:cNvSpPr/>
          <p:nvPr/>
        </p:nvSpPr>
        <p:spPr>
          <a:xfrm>
            <a:off x="4782312" y="269748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Three regular meals</a:t>
            </a:r>
            <a:endParaRPr lang="en-US" sz="1550" dirty="0"/>
          </a:p>
        </p:txBody>
      </p:sp>
      <p:sp>
        <p:nvSpPr>
          <p:cNvPr id="13" name="Shape 11"/>
          <p:cNvSpPr/>
          <p:nvPr/>
        </p:nvSpPr>
        <p:spPr>
          <a:xfrm>
            <a:off x="8193024" y="2697480"/>
            <a:ext cx="3456432" cy="1078992"/>
          </a:xfrm>
          <a:prstGeom prst="rect">
            <a:avLst/>
          </a:prstGeom>
          <a:solidFill>
            <a:srgbClr val="FBF5E9"/>
          </a:solidFill>
          <a:ln w="12700">
            <a:solidFill>
              <a:srgbClr val="E0D4BC"/>
            </a:solidFill>
            <a:prstDash val="solid"/>
          </a:ln>
        </p:spPr>
        <p:txBody>
          <a:bodyPr/>
          <a:lstStyle/>
          <a:p>
            <a:endParaRPr lang="en-US"/>
          </a:p>
        </p:txBody>
      </p:sp>
      <p:sp>
        <p:nvSpPr>
          <p:cNvPr id="14" name="Shape 12"/>
          <p:cNvSpPr/>
          <p:nvPr/>
        </p:nvSpPr>
        <p:spPr>
          <a:xfrm>
            <a:off x="8193024" y="2697480"/>
            <a:ext cx="118872" cy="1078992"/>
          </a:xfrm>
          <a:prstGeom prst="rect">
            <a:avLst/>
          </a:prstGeom>
          <a:solidFill>
            <a:srgbClr val="D29A52"/>
          </a:solidFill>
          <a:ln/>
        </p:spPr>
        <p:txBody>
          <a:bodyPr/>
          <a:lstStyle/>
          <a:p>
            <a:endParaRPr lang="en-US"/>
          </a:p>
        </p:txBody>
      </p:sp>
      <p:sp>
        <p:nvSpPr>
          <p:cNvPr id="15" name="Text 13"/>
          <p:cNvSpPr/>
          <p:nvPr/>
        </p:nvSpPr>
        <p:spPr>
          <a:xfrm>
            <a:off x="8558784" y="269748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A short walk outside</a:t>
            </a:r>
            <a:endParaRPr lang="en-US" sz="1550" dirty="0"/>
          </a:p>
        </p:txBody>
      </p:sp>
      <p:sp>
        <p:nvSpPr>
          <p:cNvPr id="16" name="Shape 14"/>
          <p:cNvSpPr/>
          <p:nvPr/>
        </p:nvSpPr>
        <p:spPr>
          <a:xfrm>
            <a:off x="640080" y="3977640"/>
            <a:ext cx="3456432" cy="1078992"/>
          </a:xfrm>
          <a:prstGeom prst="rect">
            <a:avLst/>
          </a:prstGeom>
          <a:solidFill>
            <a:srgbClr val="FBF5E9"/>
          </a:solidFill>
          <a:ln w="12700">
            <a:solidFill>
              <a:srgbClr val="E0D4BC"/>
            </a:solidFill>
            <a:prstDash val="solid"/>
          </a:ln>
        </p:spPr>
        <p:txBody>
          <a:bodyPr/>
          <a:lstStyle/>
          <a:p>
            <a:endParaRPr lang="en-US"/>
          </a:p>
        </p:txBody>
      </p:sp>
      <p:sp>
        <p:nvSpPr>
          <p:cNvPr id="17" name="Shape 15"/>
          <p:cNvSpPr/>
          <p:nvPr/>
        </p:nvSpPr>
        <p:spPr>
          <a:xfrm>
            <a:off x="640080" y="3977640"/>
            <a:ext cx="118872" cy="1078992"/>
          </a:xfrm>
          <a:prstGeom prst="rect">
            <a:avLst/>
          </a:prstGeom>
          <a:solidFill>
            <a:srgbClr val="C06A43"/>
          </a:solidFill>
          <a:ln/>
        </p:spPr>
        <p:txBody>
          <a:bodyPr/>
          <a:lstStyle/>
          <a:p>
            <a:endParaRPr lang="en-US"/>
          </a:p>
        </p:txBody>
      </p:sp>
      <p:sp>
        <p:nvSpPr>
          <p:cNvPr id="18" name="Text 16"/>
          <p:cNvSpPr/>
          <p:nvPr/>
        </p:nvSpPr>
        <p:spPr>
          <a:xfrm>
            <a:off x="1005840" y="397764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Talking with a peer</a:t>
            </a:r>
            <a:endParaRPr lang="en-US" sz="1550" dirty="0"/>
          </a:p>
        </p:txBody>
      </p:sp>
      <p:sp>
        <p:nvSpPr>
          <p:cNvPr id="19" name="Shape 17"/>
          <p:cNvSpPr/>
          <p:nvPr/>
        </p:nvSpPr>
        <p:spPr>
          <a:xfrm>
            <a:off x="4416552" y="3977640"/>
            <a:ext cx="3456432" cy="1078992"/>
          </a:xfrm>
          <a:prstGeom prst="rect">
            <a:avLst/>
          </a:prstGeom>
          <a:solidFill>
            <a:srgbClr val="FBF5E9"/>
          </a:solidFill>
          <a:ln w="12700">
            <a:solidFill>
              <a:srgbClr val="E0D4BC"/>
            </a:solidFill>
            <a:prstDash val="solid"/>
          </a:ln>
        </p:spPr>
        <p:txBody>
          <a:bodyPr/>
          <a:lstStyle/>
          <a:p>
            <a:endParaRPr lang="en-US"/>
          </a:p>
        </p:txBody>
      </p:sp>
      <p:sp>
        <p:nvSpPr>
          <p:cNvPr id="20" name="Shape 18"/>
          <p:cNvSpPr/>
          <p:nvPr/>
        </p:nvSpPr>
        <p:spPr>
          <a:xfrm>
            <a:off x="4416552" y="3977640"/>
            <a:ext cx="118872" cy="1078992"/>
          </a:xfrm>
          <a:prstGeom prst="rect">
            <a:avLst/>
          </a:prstGeom>
          <a:solidFill>
            <a:srgbClr val="7E8C5A"/>
          </a:solidFill>
          <a:ln/>
        </p:spPr>
        <p:txBody>
          <a:bodyPr/>
          <a:lstStyle/>
          <a:p>
            <a:endParaRPr lang="en-US"/>
          </a:p>
        </p:txBody>
      </p:sp>
      <p:sp>
        <p:nvSpPr>
          <p:cNvPr id="21" name="Text 19"/>
          <p:cNvSpPr/>
          <p:nvPr/>
        </p:nvSpPr>
        <p:spPr>
          <a:xfrm>
            <a:off x="4782312" y="397764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Writing in a journal</a:t>
            </a:r>
            <a:endParaRPr lang="en-US" sz="1550" dirty="0"/>
          </a:p>
        </p:txBody>
      </p:sp>
      <p:sp>
        <p:nvSpPr>
          <p:cNvPr id="22" name="Shape 20"/>
          <p:cNvSpPr/>
          <p:nvPr/>
        </p:nvSpPr>
        <p:spPr>
          <a:xfrm>
            <a:off x="8193024" y="3977640"/>
            <a:ext cx="3456432" cy="1078992"/>
          </a:xfrm>
          <a:prstGeom prst="rect">
            <a:avLst/>
          </a:prstGeom>
          <a:solidFill>
            <a:srgbClr val="FBF5E9"/>
          </a:solidFill>
          <a:ln w="12700">
            <a:solidFill>
              <a:srgbClr val="E0D4BC"/>
            </a:solidFill>
            <a:prstDash val="solid"/>
          </a:ln>
        </p:spPr>
        <p:txBody>
          <a:bodyPr/>
          <a:lstStyle/>
          <a:p>
            <a:endParaRPr lang="en-US"/>
          </a:p>
        </p:txBody>
      </p:sp>
      <p:sp>
        <p:nvSpPr>
          <p:cNvPr id="23" name="Shape 21"/>
          <p:cNvSpPr/>
          <p:nvPr/>
        </p:nvSpPr>
        <p:spPr>
          <a:xfrm>
            <a:off x="8193024" y="3977640"/>
            <a:ext cx="118872" cy="1078992"/>
          </a:xfrm>
          <a:prstGeom prst="rect">
            <a:avLst/>
          </a:prstGeom>
          <a:solidFill>
            <a:srgbClr val="D29A52"/>
          </a:solidFill>
          <a:ln/>
        </p:spPr>
        <p:txBody>
          <a:bodyPr/>
          <a:lstStyle/>
          <a:p>
            <a:endParaRPr lang="en-US"/>
          </a:p>
        </p:txBody>
      </p:sp>
      <p:sp>
        <p:nvSpPr>
          <p:cNvPr id="24" name="Text 22"/>
          <p:cNvSpPr/>
          <p:nvPr/>
        </p:nvSpPr>
        <p:spPr>
          <a:xfrm>
            <a:off x="8558784" y="397764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Music or quiet time</a:t>
            </a:r>
            <a:endParaRPr lang="en-US" sz="1550" dirty="0"/>
          </a:p>
        </p:txBody>
      </p:sp>
      <p:sp>
        <p:nvSpPr>
          <p:cNvPr id="25" name="Shape 23"/>
          <p:cNvSpPr/>
          <p:nvPr/>
        </p:nvSpPr>
        <p:spPr>
          <a:xfrm>
            <a:off x="640080" y="5257800"/>
            <a:ext cx="3456432" cy="1078992"/>
          </a:xfrm>
          <a:prstGeom prst="rect">
            <a:avLst/>
          </a:prstGeom>
          <a:solidFill>
            <a:srgbClr val="FBF5E9"/>
          </a:solidFill>
          <a:ln w="12700">
            <a:solidFill>
              <a:srgbClr val="E0D4BC"/>
            </a:solidFill>
            <a:prstDash val="solid"/>
          </a:ln>
        </p:spPr>
        <p:txBody>
          <a:bodyPr/>
          <a:lstStyle/>
          <a:p>
            <a:endParaRPr lang="en-US"/>
          </a:p>
        </p:txBody>
      </p:sp>
      <p:sp>
        <p:nvSpPr>
          <p:cNvPr id="26" name="Shape 24"/>
          <p:cNvSpPr/>
          <p:nvPr/>
        </p:nvSpPr>
        <p:spPr>
          <a:xfrm>
            <a:off x="640080" y="5257800"/>
            <a:ext cx="118872" cy="1078992"/>
          </a:xfrm>
          <a:prstGeom prst="rect">
            <a:avLst/>
          </a:prstGeom>
          <a:solidFill>
            <a:srgbClr val="C06A43"/>
          </a:solidFill>
          <a:ln/>
        </p:spPr>
        <p:txBody>
          <a:bodyPr/>
          <a:lstStyle/>
          <a:p>
            <a:endParaRPr lang="en-US"/>
          </a:p>
        </p:txBody>
      </p:sp>
      <p:sp>
        <p:nvSpPr>
          <p:cNvPr id="27" name="Text 25"/>
          <p:cNvSpPr/>
          <p:nvPr/>
        </p:nvSpPr>
        <p:spPr>
          <a:xfrm>
            <a:off x="1005840" y="525780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Deep breathing</a:t>
            </a:r>
            <a:endParaRPr lang="en-US" sz="1550" dirty="0"/>
          </a:p>
        </p:txBody>
      </p:sp>
      <p:sp>
        <p:nvSpPr>
          <p:cNvPr id="28" name="Shape 26"/>
          <p:cNvSpPr/>
          <p:nvPr/>
        </p:nvSpPr>
        <p:spPr>
          <a:xfrm>
            <a:off x="4416552" y="5257800"/>
            <a:ext cx="3456432" cy="1078992"/>
          </a:xfrm>
          <a:prstGeom prst="rect">
            <a:avLst/>
          </a:prstGeom>
          <a:solidFill>
            <a:srgbClr val="FBF5E9"/>
          </a:solidFill>
          <a:ln w="12700">
            <a:solidFill>
              <a:srgbClr val="E0D4BC"/>
            </a:solidFill>
            <a:prstDash val="solid"/>
          </a:ln>
        </p:spPr>
        <p:txBody>
          <a:bodyPr/>
          <a:lstStyle/>
          <a:p>
            <a:endParaRPr lang="en-US"/>
          </a:p>
        </p:txBody>
      </p:sp>
      <p:sp>
        <p:nvSpPr>
          <p:cNvPr id="29" name="Shape 27"/>
          <p:cNvSpPr/>
          <p:nvPr/>
        </p:nvSpPr>
        <p:spPr>
          <a:xfrm>
            <a:off x="4416552" y="5257800"/>
            <a:ext cx="118872" cy="1078992"/>
          </a:xfrm>
          <a:prstGeom prst="rect">
            <a:avLst/>
          </a:prstGeom>
          <a:solidFill>
            <a:srgbClr val="7E8C5A"/>
          </a:solidFill>
          <a:ln/>
        </p:spPr>
        <p:txBody>
          <a:bodyPr/>
          <a:lstStyle/>
          <a:p>
            <a:endParaRPr lang="en-US"/>
          </a:p>
        </p:txBody>
      </p:sp>
      <p:sp>
        <p:nvSpPr>
          <p:cNvPr id="30" name="Text 28"/>
          <p:cNvSpPr/>
          <p:nvPr/>
        </p:nvSpPr>
        <p:spPr>
          <a:xfrm>
            <a:off x="4782312" y="525780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Taking medications</a:t>
            </a:r>
            <a:endParaRPr lang="en-US" sz="1550" dirty="0"/>
          </a:p>
        </p:txBody>
      </p:sp>
      <p:sp>
        <p:nvSpPr>
          <p:cNvPr id="31" name="Shape 29"/>
          <p:cNvSpPr/>
          <p:nvPr/>
        </p:nvSpPr>
        <p:spPr>
          <a:xfrm>
            <a:off x="8193024" y="5257800"/>
            <a:ext cx="3456432" cy="1078992"/>
          </a:xfrm>
          <a:prstGeom prst="rect">
            <a:avLst/>
          </a:prstGeom>
          <a:solidFill>
            <a:srgbClr val="FBF5E9"/>
          </a:solidFill>
          <a:ln w="12700">
            <a:solidFill>
              <a:srgbClr val="E0D4BC"/>
            </a:solidFill>
            <a:prstDash val="solid"/>
          </a:ln>
        </p:spPr>
        <p:txBody>
          <a:bodyPr/>
          <a:lstStyle/>
          <a:p>
            <a:endParaRPr lang="en-US"/>
          </a:p>
        </p:txBody>
      </p:sp>
      <p:sp>
        <p:nvSpPr>
          <p:cNvPr id="32" name="Shape 30"/>
          <p:cNvSpPr/>
          <p:nvPr/>
        </p:nvSpPr>
        <p:spPr>
          <a:xfrm>
            <a:off x="8193024" y="5257800"/>
            <a:ext cx="118872" cy="1078992"/>
          </a:xfrm>
          <a:prstGeom prst="rect">
            <a:avLst/>
          </a:prstGeom>
          <a:solidFill>
            <a:srgbClr val="D29A52"/>
          </a:solidFill>
          <a:ln/>
        </p:spPr>
        <p:txBody>
          <a:bodyPr/>
          <a:lstStyle/>
          <a:p>
            <a:endParaRPr lang="en-US"/>
          </a:p>
        </p:txBody>
      </p:sp>
      <p:sp>
        <p:nvSpPr>
          <p:cNvPr id="33" name="Text 31"/>
          <p:cNvSpPr/>
          <p:nvPr/>
        </p:nvSpPr>
        <p:spPr>
          <a:xfrm>
            <a:off x="8558784" y="5257800"/>
            <a:ext cx="2907792" cy="1078992"/>
          </a:xfrm>
          <a:prstGeom prst="rect">
            <a:avLst/>
          </a:prstGeom>
          <a:noFill/>
          <a:ln/>
        </p:spPr>
        <p:txBody>
          <a:bodyPr wrap="square" lIns="0" tIns="0" rIns="0" bIns="0" rtlCol="0" anchor="ctr"/>
          <a:lstStyle/>
          <a:p>
            <a:pPr marL="0" indent="0">
              <a:buNone/>
            </a:pPr>
            <a:r>
              <a:rPr lang="en-US" sz="1550" b="1" dirty="0">
                <a:solidFill>
                  <a:srgbClr val="3B2F26"/>
                </a:solidFill>
                <a:latin typeface="Calibri" pitchFamily="34" charset="0"/>
                <a:ea typeface="Calibri" pitchFamily="34" charset="-122"/>
                <a:cs typeface="Calibri" pitchFamily="34" charset="-120"/>
              </a:rPr>
              <a:t>Doing something you enjoy</a:t>
            </a:r>
            <a:endParaRPr lang="en-US" sz="1550" dirty="0"/>
          </a:p>
        </p:txBody>
      </p:sp>
      <p:sp>
        <p:nvSpPr>
          <p:cNvPr id="34" name="Text 32"/>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FE6D3"/>
        </a:solidFill>
        <a:effectLst/>
      </p:bgPr>
    </p:bg>
    <p:spTree>
      <p:nvGrpSpPr>
        <p:cNvPr id="1" name=""/>
        <p:cNvGrpSpPr/>
        <p:nvPr/>
      </p:nvGrpSpPr>
      <p:grpSpPr>
        <a:xfrm>
          <a:off x="0" y="0"/>
          <a:ext cx="0" cy="0"/>
          <a:chOff x="0" y="0"/>
          <a:chExt cx="0" cy="0"/>
        </a:xfrm>
      </p:grpSpPr>
      <p:sp>
        <p:nvSpPr>
          <p:cNvPr id="2" name="Shape 0"/>
          <p:cNvSpPr/>
          <p:nvPr/>
        </p:nvSpPr>
        <p:spPr>
          <a:xfrm>
            <a:off x="0" y="0"/>
            <a:ext cx="2926080" cy="2926080"/>
          </a:xfrm>
          <a:prstGeom prst="ellipse">
            <a:avLst/>
          </a:prstGeom>
          <a:solidFill>
            <a:srgbClr val="D29A52">
              <a:alpha val="10000"/>
            </a:srgbClr>
          </a:solidFill>
          <a:ln/>
        </p:spPr>
        <p:txBody>
          <a:bodyPr/>
          <a:lstStyle/>
          <a:p>
            <a:endParaRPr lang="en-US"/>
          </a:p>
        </p:txBody>
      </p:sp>
      <p:sp>
        <p:nvSpPr>
          <p:cNvPr id="3" name="Shape 1"/>
          <p:cNvSpPr/>
          <p:nvPr/>
        </p:nvSpPr>
        <p:spPr>
          <a:xfrm>
            <a:off x="9083040" y="3749040"/>
            <a:ext cx="3108960" cy="3108960"/>
          </a:xfrm>
          <a:prstGeom prst="ellipse">
            <a:avLst/>
          </a:prstGeom>
          <a:solidFill>
            <a:srgbClr val="D29A52">
              <a:alpha val="10000"/>
            </a:srgbClr>
          </a:solidFill>
          <a:ln/>
        </p:spPr>
        <p:txBody>
          <a:bodyPr/>
          <a:lstStyle/>
          <a:p>
            <a:endParaRPr lang="en-US"/>
          </a:p>
        </p:txBody>
      </p:sp>
      <p:sp>
        <p:nvSpPr>
          <p:cNvPr id="4" name="Text 2"/>
          <p:cNvSpPr/>
          <p:nvPr/>
        </p:nvSpPr>
        <p:spPr>
          <a:xfrm>
            <a:off x="640080" y="457200"/>
            <a:ext cx="8229600" cy="365760"/>
          </a:xfrm>
          <a:prstGeom prst="rect">
            <a:avLst/>
          </a:prstGeom>
          <a:noFill/>
          <a:ln/>
        </p:spPr>
        <p:txBody>
          <a:bodyPr wrap="square" lIns="0" tIns="0" rIns="0" bIns="0" rtlCol="0" anchor="ctr"/>
          <a:lstStyle/>
          <a:p>
            <a:pPr marL="0" indent="0">
              <a:buNone/>
            </a:pPr>
            <a:r>
              <a:rPr lang="en-US" sz="1250" b="1" kern="0" spc="300" dirty="0">
                <a:solidFill>
                  <a:srgbClr val="5C6840"/>
                </a:solidFill>
                <a:latin typeface="Calibri" pitchFamily="34" charset="0"/>
                <a:ea typeface="Calibri" pitchFamily="34" charset="-122"/>
                <a:cs typeface="Calibri" pitchFamily="34" charset="-120"/>
              </a:rPr>
              <a:t>BUILDING YOUR PLAN</a:t>
            </a:r>
            <a:endParaRPr lang="en-US" sz="1250" dirty="0"/>
          </a:p>
        </p:txBody>
      </p:sp>
      <p:sp>
        <p:nvSpPr>
          <p:cNvPr id="5" name="Text 3"/>
          <p:cNvSpPr/>
          <p:nvPr/>
        </p:nvSpPr>
        <p:spPr>
          <a:xfrm>
            <a:off x="640080" y="768096"/>
            <a:ext cx="10881360" cy="914400"/>
          </a:xfrm>
          <a:prstGeom prst="rect">
            <a:avLst/>
          </a:prstGeom>
          <a:noFill/>
          <a:ln/>
        </p:spPr>
        <p:txBody>
          <a:bodyPr wrap="square" lIns="0" tIns="0" rIns="0" bIns="0" rtlCol="0" anchor="t"/>
          <a:lstStyle/>
          <a:p>
            <a:pPr marL="0" indent="0" algn="l">
              <a:buNone/>
            </a:pPr>
            <a:r>
              <a:rPr lang="en-US" sz="3300" b="1" dirty="0">
                <a:solidFill>
                  <a:srgbClr val="3B2F26"/>
                </a:solidFill>
                <a:latin typeface="Georgia" pitchFamily="34" charset="0"/>
                <a:ea typeface="Georgia" pitchFamily="34" charset="-122"/>
                <a:cs typeface="Georgia" pitchFamily="34" charset="-120"/>
              </a:rPr>
              <a:t>Six simple parts</a:t>
            </a:r>
            <a:endParaRPr lang="en-US" sz="3300" dirty="0"/>
          </a:p>
        </p:txBody>
      </p:sp>
      <p:sp>
        <p:nvSpPr>
          <p:cNvPr id="6" name="Shape 4"/>
          <p:cNvSpPr/>
          <p:nvPr/>
        </p:nvSpPr>
        <p:spPr>
          <a:xfrm>
            <a:off x="640080" y="2331720"/>
            <a:ext cx="3456432" cy="1783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7" name="Text 5"/>
          <p:cNvSpPr/>
          <p:nvPr/>
        </p:nvSpPr>
        <p:spPr>
          <a:xfrm>
            <a:off x="804672" y="2441448"/>
            <a:ext cx="868680" cy="868680"/>
          </a:xfrm>
          <a:prstGeom prst="rect">
            <a:avLst/>
          </a:prstGeom>
          <a:noFill/>
          <a:ln/>
        </p:spPr>
        <p:txBody>
          <a:bodyPr wrap="square" lIns="0" tIns="0" rIns="0" bIns="0" rtlCol="0" anchor="ctr"/>
          <a:lstStyle/>
          <a:p>
            <a:pPr marL="0" indent="0">
              <a:buNone/>
            </a:pPr>
            <a:r>
              <a:rPr lang="en-US" sz="4000" b="1" dirty="0">
                <a:solidFill>
                  <a:srgbClr val="C06A43"/>
                </a:solidFill>
                <a:latin typeface="Georgia" pitchFamily="34" charset="0"/>
                <a:ea typeface="Georgia" pitchFamily="34" charset="-122"/>
                <a:cs typeface="Georgia" pitchFamily="34" charset="-120"/>
              </a:rPr>
              <a:t>1</a:t>
            </a:r>
            <a:endParaRPr lang="en-US" sz="4000" dirty="0"/>
          </a:p>
        </p:txBody>
      </p:sp>
      <p:sp>
        <p:nvSpPr>
          <p:cNvPr id="8" name="Text 6"/>
          <p:cNvSpPr/>
          <p:nvPr/>
        </p:nvSpPr>
        <p:spPr>
          <a:xfrm>
            <a:off x="1691640" y="2532888"/>
            <a:ext cx="2221992" cy="777240"/>
          </a:xfrm>
          <a:prstGeom prst="rect">
            <a:avLst/>
          </a:prstGeom>
          <a:noFill/>
          <a:ln/>
        </p:spPr>
        <p:txBody>
          <a:bodyPr wrap="square" lIns="0" tIns="0" rIns="0" bIns="0" rtlCol="0" anchor="ctr"/>
          <a:lstStyle/>
          <a:p>
            <a:pPr marL="0" indent="0">
              <a:lnSpc>
                <a:spcPts val="1800"/>
              </a:lnSpc>
              <a:buNone/>
            </a:pPr>
            <a:r>
              <a:rPr lang="en-US" sz="1650" b="1" dirty="0">
                <a:solidFill>
                  <a:srgbClr val="3B2F26"/>
                </a:solidFill>
                <a:latin typeface="Georgia" pitchFamily="34" charset="0"/>
                <a:ea typeface="Georgia" pitchFamily="34" charset="-122"/>
                <a:cs typeface="Georgia" pitchFamily="34" charset="-120"/>
              </a:rPr>
              <a:t>Daily Maintenance Plan</a:t>
            </a:r>
            <a:endParaRPr lang="en-US" sz="1650" dirty="0"/>
          </a:p>
        </p:txBody>
      </p:sp>
      <p:sp>
        <p:nvSpPr>
          <p:cNvPr id="9" name="Text 7"/>
          <p:cNvSpPr/>
          <p:nvPr/>
        </p:nvSpPr>
        <p:spPr>
          <a:xfrm>
            <a:off x="914400" y="3355848"/>
            <a:ext cx="2953512" cy="685800"/>
          </a:xfrm>
          <a:prstGeom prst="rect">
            <a:avLst/>
          </a:prstGeom>
          <a:noFill/>
          <a:ln/>
        </p:spPr>
        <p:txBody>
          <a:bodyPr wrap="square" lIns="0" tIns="0" rIns="0" bIns="0" rtlCol="0" anchor="ctr"/>
          <a:lstStyle/>
          <a:p>
            <a:pPr marL="0" indent="0">
              <a:lnSpc>
                <a:spcPts val="1800"/>
              </a:lnSpc>
              <a:buNone/>
            </a:pPr>
            <a:r>
              <a:rPr lang="en-US" sz="1350" dirty="0">
                <a:solidFill>
                  <a:srgbClr val="7C6E5E"/>
                </a:solidFill>
                <a:latin typeface="Calibri" pitchFamily="34" charset="0"/>
                <a:ea typeface="Calibri" pitchFamily="34" charset="-122"/>
                <a:cs typeface="Calibri" pitchFamily="34" charset="-120"/>
              </a:rPr>
              <a:t>What you do each day to stay well.</a:t>
            </a:r>
            <a:endParaRPr lang="en-US" sz="1350" dirty="0"/>
          </a:p>
        </p:txBody>
      </p:sp>
      <p:sp>
        <p:nvSpPr>
          <p:cNvPr id="10" name="Shape 8"/>
          <p:cNvSpPr/>
          <p:nvPr/>
        </p:nvSpPr>
        <p:spPr>
          <a:xfrm>
            <a:off x="4416552" y="2331720"/>
            <a:ext cx="3456432" cy="1783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1" name="Text 9"/>
          <p:cNvSpPr/>
          <p:nvPr/>
        </p:nvSpPr>
        <p:spPr>
          <a:xfrm>
            <a:off x="4581144" y="2441448"/>
            <a:ext cx="868680" cy="868680"/>
          </a:xfrm>
          <a:prstGeom prst="rect">
            <a:avLst/>
          </a:prstGeom>
          <a:noFill/>
          <a:ln/>
        </p:spPr>
        <p:txBody>
          <a:bodyPr wrap="square" lIns="0" tIns="0" rIns="0" bIns="0" rtlCol="0" anchor="ctr"/>
          <a:lstStyle/>
          <a:p>
            <a:pPr marL="0" indent="0">
              <a:buNone/>
            </a:pPr>
            <a:r>
              <a:rPr lang="en-US" sz="4000" b="1" dirty="0">
                <a:solidFill>
                  <a:srgbClr val="7E8C5A"/>
                </a:solidFill>
                <a:latin typeface="Georgia" pitchFamily="34" charset="0"/>
                <a:ea typeface="Georgia" pitchFamily="34" charset="-122"/>
                <a:cs typeface="Georgia" pitchFamily="34" charset="-120"/>
              </a:rPr>
              <a:t>2</a:t>
            </a:r>
            <a:endParaRPr lang="en-US" sz="4000" dirty="0"/>
          </a:p>
        </p:txBody>
      </p:sp>
      <p:sp>
        <p:nvSpPr>
          <p:cNvPr id="12" name="Text 10"/>
          <p:cNvSpPr/>
          <p:nvPr/>
        </p:nvSpPr>
        <p:spPr>
          <a:xfrm>
            <a:off x="5468112" y="2532888"/>
            <a:ext cx="2221992" cy="777240"/>
          </a:xfrm>
          <a:prstGeom prst="rect">
            <a:avLst/>
          </a:prstGeom>
          <a:noFill/>
          <a:ln/>
        </p:spPr>
        <p:txBody>
          <a:bodyPr wrap="square" lIns="0" tIns="0" rIns="0" bIns="0" rtlCol="0" anchor="ctr"/>
          <a:lstStyle/>
          <a:p>
            <a:pPr marL="0" indent="0">
              <a:lnSpc>
                <a:spcPts val="1800"/>
              </a:lnSpc>
              <a:buNone/>
            </a:pPr>
            <a:r>
              <a:rPr lang="en-US" sz="1650" b="1" dirty="0">
                <a:solidFill>
                  <a:srgbClr val="3B2F26"/>
                </a:solidFill>
                <a:latin typeface="Georgia" pitchFamily="34" charset="0"/>
                <a:ea typeface="Georgia" pitchFamily="34" charset="-122"/>
                <a:cs typeface="Georgia" pitchFamily="34" charset="-120"/>
              </a:rPr>
              <a:t>Triggers</a:t>
            </a:r>
            <a:endParaRPr lang="en-US" sz="1650" dirty="0"/>
          </a:p>
        </p:txBody>
      </p:sp>
      <p:sp>
        <p:nvSpPr>
          <p:cNvPr id="13" name="Text 11"/>
          <p:cNvSpPr/>
          <p:nvPr/>
        </p:nvSpPr>
        <p:spPr>
          <a:xfrm>
            <a:off x="4690872" y="3355848"/>
            <a:ext cx="2953512" cy="685800"/>
          </a:xfrm>
          <a:prstGeom prst="rect">
            <a:avLst/>
          </a:prstGeom>
          <a:noFill/>
          <a:ln/>
        </p:spPr>
        <p:txBody>
          <a:bodyPr wrap="square" lIns="0" tIns="0" rIns="0" bIns="0" rtlCol="0" anchor="ctr"/>
          <a:lstStyle/>
          <a:p>
            <a:pPr marL="0" indent="0">
              <a:lnSpc>
                <a:spcPts val="1800"/>
              </a:lnSpc>
              <a:buNone/>
            </a:pPr>
            <a:r>
              <a:rPr lang="en-US" sz="1350" dirty="0">
                <a:solidFill>
                  <a:srgbClr val="7C6E5E"/>
                </a:solidFill>
                <a:latin typeface="Calibri" pitchFamily="34" charset="0"/>
                <a:ea typeface="Calibri" pitchFamily="34" charset="-122"/>
                <a:cs typeface="Calibri" pitchFamily="34" charset="-120"/>
              </a:rPr>
              <a:t>Outside events that can throw you off — and a plan for them.</a:t>
            </a:r>
            <a:endParaRPr lang="en-US" sz="1350" dirty="0"/>
          </a:p>
        </p:txBody>
      </p:sp>
      <p:sp>
        <p:nvSpPr>
          <p:cNvPr id="14" name="Shape 12"/>
          <p:cNvSpPr/>
          <p:nvPr/>
        </p:nvSpPr>
        <p:spPr>
          <a:xfrm>
            <a:off x="8193024" y="2331720"/>
            <a:ext cx="3456432" cy="1783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5" name="Text 13"/>
          <p:cNvSpPr/>
          <p:nvPr/>
        </p:nvSpPr>
        <p:spPr>
          <a:xfrm>
            <a:off x="8357616" y="2441448"/>
            <a:ext cx="868680" cy="868680"/>
          </a:xfrm>
          <a:prstGeom prst="rect">
            <a:avLst/>
          </a:prstGeom>
          <a:noFill/>
          <a:ln/>
        </p:spPr>
        <p:txBody>
          <a:bodyPr wrap="square" lIns="0" tIns="0" rIns="0" bIns="0" rtlCol="0" anchor="ctr"/>
          <a:lstStyle/>
          <a:p>
            <a:pPr marL="0" indent="0">
              <a:buNone/>
            </a:pPr>
            <a:r>
              <a:rPr lang="en-US" sz="4000" b="1" dirty="0">
                <a:solidFill>
                  <a:srgbClr val="D29A52"/>
                </a:solidFill>
                <a:latin typeface="Georgia" pitchFamily="34" charset="0"/>
                <a:ea typeface="Georgia" pitchFamily="34" charset="-122"/>
                <a:cs typeface="Georgia" pitchFamily="34" charset="-120"/>
              </a:rPr>
              <a:t>3</a:t>
            </a:r>
            <a:endParaRPr lang="en-US" sz="4000" dirty="0"/>
          </a:p>
        </p:txBody>
      </p:sp>
      <p:sp>
        <p:nvSpPr>
          <p:cNvPr id="16" name="Text 14"/>
          <p:cNvSpPr/>
          <p:nvPr/>
        </p:nvSpPr>
        <p:spPr>
          <a:xfrm>
            <a:off x="9244584" y="2532888"/>
            <a:ext cx="2221992" cy="777240"/>
          </a:xfrm>
          <a:prstGeom prst="rect">
            <a:avLst/>
          </a:prstGeom>
          <a:noFill/>
          <a:ln/>
        </p:spPr>
        <p:txBody>
          <a:bodyPr wrap="square" lIns="0" tIns="0" rIns="0" bIns="0" rtlCol="0" anchor="ctr"/>
          <a:lstStyle/>
          <a:p>
            <a:pPr marL="0" indent="0">
              <a:lnSpc>
                <a:spcPts val="1800"/>
              </a:lnSpc>
              <a:buNone/>
            </a:pPr>
            <a:r>
              <a:rPr lang="en-US" sz="1650" b="1" dirty="0">
                <a:solidFill>
                  <a:srgbClr val="3B2F26"/>
                </a:solidFill>
                <a:latin typeface="Georgia" pitchFamily="34" charset="0"/>
                <a:ea typeface="Georgia" pitchFamily="34" charset="-122"/>
                <a:cs typeface="Georgia" pitchFamily="34" charset="-120"/>
              </a:rPr>
              <a:t>Early Warning Signs</a:t>
            </a:r>
            <a:endParaRPr lang="en-US" sz="1650" dirty="0"/>
          </a:p>
        </p:txBody>
      </p:sp>
      <p:sp>
        <p:nvSpPr>
          <p:cNvPr id="17" name="Text 15"/>
          <p:cNvSpPr/>
          <p:nvPr/>
        </p:nvSpPr>
        <p:spPr>
          <a:xfrm>
            <a:off x="8467344" y="3355848"/>
            <a:ext cx="2953512" cy="685800"/>
          </a:xfrm>
          <a:prstGeom prst="rect">
            <a:avLst/>
          </a:prstGeom>
          <a:noFill/>
          <a:ln/>
        </p:spPr>
        <p:txBody>
          <a:bodyPr wrap="square" lIns="0" tIns="0" rIns="0" bIns="0" rtlCol="0" anchor="ctr"/>
          <a:lstStyle/>
          <a:p>
            <a:pPr marL="0" indent="0">
              <a:lnSpc>
                <a:spcPts val="1800"/>
              </a:lnSpc>
              <a:buNone/>
            </a:pPr>
            <a:r>
              <a:rPr lang="en-US" sz="1350" dirty="0">
                <a:solidFill>
                  <a:srgbClr val="7C6E5E"/>
                </a:solidFill>
                <a:latin typeface="Calibri" pitchFamily="34" charset="0"/>
                <a:ea typeface="Calibri" pitchFamily="34" charset="-122"/>
                <a:cs typeface="Calibri" pitchFamily="34" charset="-120"/>
              </a:rPr>
              <a:t>Small changes to notice early, before things grow.</a:t>
            </a:r>
            <a:endParaRPr lang="en-US" sz="1350" dirty="0"/>
          </a:p>
        </p:txBody>
      </p:sp>
      <p:sp>
        <p:nvSpPr>
          <p:cNvPr id="18" name="Shape 16"/>
          <p:cNvSpPr/>
          <p:nvPr/>
        </p:nvSpPr>
        <p:spPr>
          <a:xfrm>
            <a:off x="640080" y="4370832"/>
            <a:ext cx="3456432" cy="1783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9" name="Text 17"/>
          <p:cNvSpPr/>
          <p:nvPr/>
        </p:nvSpPr>
        <p:spPr>
          <a:xfrm>
            <a:off x="804672" y="4480560"/>
            <a:ext cx="868680" cy="868680"/>
          </a:xfrm>
          <a:prstGeom prst="rect">
            <a:avLst/>
          </a:prstGeom>
          <a:noFill/>
          <a:ln/>
        </p:spPr>
        <p:txBody>
          <a:bodyPr wrap="square" lIns="0" tIns="0" rIns="0" bIns="0" rtlCol="0" anchor="ctr"/>
          <a:lstStyle/>
          <a:p>
            <a:pPr marL="0" indent="0">
              <a:buNone/>
            </a:pPr>
            <a:r>
              <a:rPr lang="en-US" sz="4000" b="1" dirty="0">
                <a:solidFill>
                  <a:srgbClr val="9E4F2E"/>
                </a:solidFill>
                <a:latin typeface="Georgia" pitchFamily="34" charset="0"/>
                <a:ea typeface="Georgia" pitchFamily="34" charset="-122"/>
                <a:cs typeface="Georgia" pitchFamily="34" charset="-120"/>
              </a:rPr>
              <a:t>4</a:t>
            </a:r>
            <a:endParaRPr lang="en-US" sz="4000" dirty="0"/>
          </a:p>
        </p:txBody>
      </p:sp>
      <p:sp>
        <p:nvSpPr>
          <p:cNvPr id="20" name="Text 18"/>
          <p:cNvSpPr/>
          <p:nvPr/>
        </p:nvSpPr>
        <p:spPr>
          <a:xfrm>
            <a:off x="1691640" y="4572000"/>
            <a:ext cx="2221992" cy="777240"/>
          </a:xfrm>
          <a:prstGeom prst="rect">
            <a:avLst/>
          </a:prstGeom>
          <a:noFill/>
          <a:ln/>
        </p:spPr>
        <p:txBody>
          <a:bodyPr wrap="square" lIns="0" tIns="0" rIns="0" bIns="0" rtlCol="0" anchor="ctr"/>
          <a:lstStyle/>
          <a:p>
            <a:pPr marL="0" indent="0">
              <a:lnSpc>
                <a:spcPts val="1800"/>
              </a:lnSpc>
              <a:buNone/>
            </a:pPr>
            <a:r>
              <a:rPr lang="en-US" sz="1650" b="1" dirty="0">
                <a:solidFill>
                  <a:srgbClr val="3B2F26"/>
                </a:solidFill>
                <a:latin typeface="Georgia" pitchFamily="34" charset="0"/>
                <a:ea typeface="Georgia" pitchFamily="34" charset="-122"/>
                <a:cs typeface="Georgia" pitchFamily="34" charset="-120"/>
              </a:rPr>
              <a:t>When Things Break Down</a:t>
            </a:r>
            <a:endParaRPr lang="en-US" sz="1650" dirty="0"/>
          </a:p>
        </p:txBody>
      </p:sp>
      <p:sp>
        <p:nvSpPr>
          <p:cNvPr id="21" name="Text 19"/>
          <p:cNvSpPr/>
          <p:nvPr/>
        </p:nvSpPr>
        <p:spPr>
          <a:xfrm>
            <a:off x="914400" y="5394960"/>
            <a:ext cx="2953512" cy="685800"/>
          </a:xfrm>
          <a:prstGeom prst="rect">
            <a:avLst/>
          </a:prstGeom>
          <a:noFill/>
          <a:ln/>
        </p:spPr>
        <p:txBody>
          <a:bodyPr wrap="square" lIns="0" tIns="0" rIns="0" bIns="0" rtlCol="0" anchor="ctr"/>
          <a:lstStyle/>
          <a:p>
            <a:pPr marL="0" indent="0">
              <a:lnSpc>
                <a:spcPts val="1800"/>
              </a:lnSpc>
              <a:buNone/>
            </a:pPr>
            <a:r>
              <a:rPr lang="en-US" sz="1350" dirty="0">
                <a:solidFill>
                  <a:srgbClr val="7C6E5E"/>
                </a:solidFill>
                <a:latin typeface="Calibri" pitchFamily="34" charset="0"/>
                <a:ea typeface="Calibri" pitchFamily="34" charset="-122"/>
                <a:cs typeface="Calibri" pitchFamily="34" charset="-120"/>
              </a:rPr>
              <a:t>Steps to take if you start feeling much worse.</a:t>
            </a:r>
            <a:endParaRPr lang="en-US" sz="1350" dirty="0"/>
          </a:p>
        </p:txBody>
      </p:sp>
      <p:sp>
        <p:nvSpPr>
          <p:cNvPr id="22" name="Shape 20"/>
          <p:cNvSpPr/>
          <p:nvPr/>
        </p:nvSpPr>
        <p:spPr>
          <a:xfrm>
            <a:off x="4416552" y="4370832"/>
            <a:ext cx="3456432" cy="1783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23" name="Text 21"/>
          <p:cNvSpPr/>
          <p:nvPr/>
        </p:nvSpPr>
        <p:spPr>
          <a:xfrm>
            <a:off x="4581144" y="4480560"/>
            <a:ext cx="868680" cy="868680"/>
          </a:xfrm>
          <a:prstGeom prst="rect">
            <a:avLst/>
          </a:prstGeom>
          <a:noFill/>
          <a:ln/>
        </p:spPr>
        <p:txBody>
          <a:bodyPr wrap="square" lIns="0" tIns="0" rIns="0" bIns="0" rtlCol="0" anchor="ctr"/>
          <a:lstStyle/>
          <a:p>
            <a:pPr marL="0" indent="0">
              <a:buNone/>
            </a:pPr>
            <a:r>
              <a:rPr lang="en-US" sz="4000" b="1" dirty="0">
                <a:solidFill>
                  <a:srgbClr val="5C6840"/>
                </a:solidFill>
                <a:latin typeface="Georgia" pitchFamily="34" charset="0"/>
                <a:ea typeface="Georgia" pitchFamily="34" charset="-122"/>
                <a:cs typeface="Georgia" pitchFamily="34" charset="-120"/>
              </a:rPr>
              <a:t>5</a:t>
            </a:r>
            <a:endParaRPr lang="en-US" sz="4000" dirty="0"/>
          </a:p>
        </p:txBody>
      </p:sp>
      <p:sp>
        <p:nvSpPr>
          <p:cNvPr id="24" name="Text 22"/>
          <p:cNvSpPr/>
          <p:nvPr/>
        </p:nvSpPr>
        <p:spPr>
          <a:xfrm>
            <a:off x="5468112" y="4572000"/>
            <a:ext cx="2221992" cy="777240"/>
          </a:xfrm>
          <a:prstGeom prst="rect">
            <a:avLst/>
          </a:prstGeom>
          <a:noFill/>
          <a:ln/>
        </p:spPr>
        <p:txBody>
          <a:bodyPr wrap="square" lIns="0" tIns="0" rIns="0" bIns="0" rtlCol="0" anchor="ctr"/>
          <a:lstStyle/>
          <a:p>
            <a:pPr marL="0" indent="0">
              <a:lnSpc>
                <a:spcPts val="1800"/>
              </a:lnSpc>
              <a:buNone/>
            </a:pPr>
            <a:r>
              <a:rPr lang="en-US" sz="1650" b="1" dirty="0">
                <a:solidFill>
                  <a:srgbClr val="3B2F26"/>
                </a:solidFill>
                <a:latin typeface="Georgia" pitchFamily="34" charset="0"/>
                <a:ea typeface="Georgia" pitchFamily="34" charset="-122"/>
                <a:cs typeface="Georgia" pitchFamily="34" charset="-120"/>
              </a:rPr>
              <a:t>Crisis Plan</a:t>
            </a:r>
            <a:endParaRPr lang="en-US" sz="1650" dirty="0"/>
          </a:p>
        </p:txBody>
      </p:sp>
      <p:sp>
        <p:nvSpPr>
          <p:cNvPr id="25" name="Text 23"/>
          <p:cNvSpPr/>
          <p:nvPr/>
        </p:nvSpPr>
        <p:spPr>
          <a:xfrm>
            <a:off x="4690872" y="5394960"/>
            <a:ext cx="2953512" cy="685800"/>
          </a:xfrm>
          <a:prstGeom prst="rect">
            <a:avLst/>
          </a:prstGeom>
          <a:noFill/>
          <a:ln/>
        </p:spPr>
        <p:txBody>
          <a:bodyPr wrap="square" lIns="0" tIns="0" rIns="0" bIns="0" rtlCol="0" anchor="ctr"/>
          <a:lstStyle/>
          <a:p>
            <a:pPr marL="0" indent="0">
              <a:lnSpc>
                <a:spcPts val="1800"/>
              </a:lnSpc>
              <a:buNone/>
            </a:pPr>
            <a:r>
              <a:rPr lang="en-US" sz="1350" dirty="0">
                <a:solidFill>
                  <a:srgbClr val="7C6E5E"/>
                </a:solidFill>
                <a:latin typeface="Calibri" pitchFamily="34" charset="0"/>
                <a:ea typeface="Calibri" pitchFamily="34" charset="-122"/>
                <a:cs typeface="Calibri" pitchFamily="34" charset="-120"/>
              </a:rPr>
              <a:t>Clear guidance for others when you need extra help.</a:t>
            </a:r>
            <a:endParaRPr lang="en-US" sz="1350" dirty="0"/>
          </a:p>
        </p:txBody>
      </p:sp>
      <p:sp>
        <p:nvSpPr>
          <p:cNvPr id="26" name="Shape 24"/>
          <p:cNvSpPr/>
          <p:nvPr/>
        </p:nvSpPr>
        <p:spPr>
          <a:xfrm>
            <a:off x="8193024" y="4370832"/>
            <a:ext cx="3456432" cy="1783080"/>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27" name="Text 25"/>
          <p:cNvSpPr/>
          <p:nvPr/>
        </p:nvSpPr>
        <p:spPr>
          <a:xfrm>
            <a:off x="8357616" y="4480560"/>
            <a:ext cx="868680" cy="868680"/>
          </a:xfrm>
          <a:prstGeom prst="rect">
            <a:avLst/>
          </a:prstGeom>
          <a:noFill/>
          <a:ln/>
        </p:spPr>
        <p:txBody>
          <a:bodyPr wrap="square" lIns="0" tIns="0" rIns="0" bIns="0" rtlCol="0" anchor="ctr"/>
          <a:lstStyle/>
          <a:p>
            <a:pPr marL="0" indent="0">
              <a:buNone/>
            </a:pPr>
            <a:r>
              <a:rPr lang="en-US" sz="4000" b="1" dirty="0">
                <a:solidFill>
                  <a:srgbClr val="C06A43"/>
                </a:solidFill>
                <a:latin typeface="Georgia" pitchFamily="34" charset="0"/>
                <a:ea typeface="Georgia" pitchFamily="34" charset="-122"/>
                <a:cs typeface="Georgia" pitchFamily="34" charset="-120"/>
              </a:rPr>
              <a:t>6</a:t>
            </a:r>
            <a:endParaRPr lang="en-US" sz="4000" dirty="0"/>
          </a:p>
        </p:txBody>
      </p:sp>
      <p:sp>
        <p:nvSpPr>
          <p:cNvPr id="28" name="Text 26"/>
          <p:cNvSpPr/>
          <p:nvPr/>
        </p:nvSpPr>
        <p:spPr>
          <a:xfrm>
            <a:off x="9244584" y="4572000"/>
            <a:ext cx="2221992" cy="777240"/>
          </a:xfrm>
          <a:prstGeom prst="rect">
            <a:avLst/>
          </a:prstGeom>
          <a:noFill/>
          <a:ln/>
        </p:spPr>
        <p:txBody>
          <a:bodyPr wrap="square" lIns="0" tIns="0" rIns="0" bIns="0" rtlCol="0" anchor="ctr"/>
          <a:lstStyle/>
          <a:p>
            <a:pPr marL="0" indent="0">
              <a:lnSpc>
                <a:spcPts val="1800"/>
              </a:lnSpc>
              <a:buNone/>
            </a:pPr>
            <a:r>
              <a:rPr lang="en-US" sz="1650" b="1" dirty="0">
                <a:solidFill>
                  <a:srgbClr val="3B2F26"/>
                </a:solidFill>
                <a:latin typeface="Georgia" pitchFamily="34" charset="0"/>
                <a:ea typeface="Georgia" pitchFamily="34" charset="-122"/>
                <a:cs typeface="Georgia" pitchFamily="34" charset="-120"/>
              </a:rPr>
              <a:t>Post-Crisis Plan</a:t>
            </a:r>
            <a:endParaRPr lang="en-US" sz="1650" dirty="0"/>
          </a:p>
        </p:txBody>
      </p:sp>
      <p:sp>
        <p:nvSpPr>
          <p:cNvPr id="29" name="Text 27"/>
          <p:cNvSpPr/>
          <p:nvPr/>
        </p:nvSpPr>
        <p:spPr>
          <a:xfrm>
            <a:off x="8467344" y="5394960"/>
            <a:ext cx="2953512" cy="685800"/>
          </a:xfrm>
          <a:prstGeom prst="rect">
            <a:avLst/>
          </a:prstGeom>
          <a:noFill/>
          <a:ln/>
        </p:spPr>
        <p:txBody>
          <a:bodyPr wrap="square" lIns="0" tIns="0" rIns="0" bIns="0" rtlCol="0" anchor="ctr"/>
          <a:lstStyle/>
          <a:p>
            <a:pPr marL="0" indent="0">
              <a:lnSpc>
                <a:spcPts val="1800"/>
              </a:lnSpc>
              <a:buNone/>
            </a:pPr>
            <a:r>
              <a:rPr lang="en-US" sz="1350" dirty="0">
                <a:solidFill>
                  <a:srgbClr val="7C6E5E"/>
                </a:solidFill>
                <a:latin typeface="Calibri" pitchFamily="34" charset="0"/>
                <a:ea typeface="Calibri" pitchFamily="34" charset="-122"/>
                <a:cs typeface="Calibri" pitchFamily="34" charset="-120"/>
              </a:rPr>
              <a:t>How you ease back into your routine and recover.</a:t>
            </a:r>
            <a:endParaRPr lang="en-US" sz="1350" dirty="0"/>
          </a:p>
        </p:txBody>
      </p:sp>
      <p:sp>
        <p:nvSpPr>
          <p:cNvPr id="30" name="Text 28"/>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FE6D3"/>
        </a:solidFill>
        <a:effectLst/>
      </p:bgPr>
    </p:bg>
    <p:spTree>
      <p:nvGrpSpPr>
        <p:cNvPr id="1" name=""/>
        <p:cNvGrpSpPr/>
        <p:nvPr/>
      </p:nvGrpSpPr>
      <p:grpSpPr>
        <a:xfrm>
          <a:off x="0" y="0"/>
          <a:ext cx="0" cy="0"/>
          <a:chOff x="0" y="0"/>
          <a:chExt cx="0" cy="0"/>
        </a:xfrm>
      </p:grpSpPr>
      <p:sp>
        <p:nvSpPr>
          <p:cNvPr id="2" name="Shape 0"/>
          <p:cNvSpPr/>
          <p:nvPr/>
        </p:nvSpPr>
        <p:spPr>
          <a:xfrm>
            <a:off x="7680960" y="0"/>
            <a:ext cx="4510735" cy="6858000"/>
          </a:xfrm>
          <a:prstGeom prst="rect">
            <a:avLst/>
          </a:prstGeom>
          <a:solidFill>
            <a:srgbClr val="5C6840"/>
          </a:solidFill>
          <a:ln/>
        </p:spPr>
        <p:txBody>
          <a:bodyPr/>
          <a:lstStyle/>
          <a:p>
            <a:endParaRPr lang="en-US"/>
          </a:p>
        </p:txBody>
      </p:sp>
      <p:sp>
        <p:nvSpPr>
          <p:cNvPr id="3" name="Shape 1"/>
          <p:cNvSpPr/>
          <p:nvPr/>
        </p:nvSpPr>
        <p:spPr>
          <a:xfrm>
            <a:off x="8534400" y="0"/>
            <a:ext cx="3657600" cy="3657600"/>
          </a:xfrm>
          <a:prstGeom prst="ellipse">
            <a:avLst/>
          </a:prstGeom>
          <a:solidFill>
            <a:srgbClr val="D29A52">
              <a:alpha val="22000"/>
            </a:srgbClr>
          </a:solidFill>
          <a:ln/>
        </p:spPr>
        <p:txBody>
          <a:bodyPr/>
          <a:lstStyle/>
          <a:p>
            <a:endParaRPr lang="en-US"/>
          </a:p>
        </p:txBody>
      </p:sp>
      <p:sp>
        <p:nvSpPr>
          <p:cNvPr id="4" name="Text 2"/>
          <p:cNvSpPr/>
          <p:nvPr/>
        </p:nvSpPr>
        <p:spPr>
          <a:xfrm>
            <a:off x="640080" y="457200"/>
            <a:ext cx="8229600" cy="365760"/>
          </a:xfrm>
          <a:prstGeom prst="rect">
            <a:avLst/>
          </a:prstGeom>
          <a:noFill/>
          <a:ln/>
        </p:spPr>
        <p:txBody>
          <a:bodyPr wrap="square" lIns="0" tIns="0" rIns="0" bIns="0" rtlCol="0" anchor="ctr"/>
          <a:lstStyle/>
          <a:p>
            <a:pPr marL="0" indent="0">
              <a:buNone/>
            </a:pPr>
            <a:r>
              <a:rPr lang="en-US" sz="1250" b="1" kern="0" spc="300" dirty="0">
                <a:solidFill>
                  <a:srgbClr val="C06A43"/>
                </a:solidFill>
                <a:latin typeface="Calibri" pitchFamily="34" charset="0"/>
                <a:ea typeface="Calibri" pitchFamily="34" charset="-122"/>
                <a:cs typeface="Calibri" pitchFamily="34" charset="-120"/>
              </a:rPr>
              <a:t>WHY IT FITS HERE</a:t>
            </a:r>
            <a:endParaRPr lang="en-US" sz="1250" dirty="0"/>
          </a:p>
        </p:txBody>
      </p:sp>
      <p:sp>
        <p:nvSpPr>
          <p:cNvPr id="5" name="Text 3"/>
          <p:cNvSpPr/>
          <p:nvPr/>
        </p:nvSpPr>
        <p:spPr>
          <a:xfrm>
            <a:off x="640080" y="768096"/>
            <a:ext cx="6766560" cy="914400"/>
          </a:xfrm>
          <a:prstGeom prst="rect">
            <a:avLst/>
          </a:prstGeom>
          <a:noFill/>
          <a:ln/>
        </p:spPr>
        <p:txBody>
          <a:bodyPr wrap="square" lIns="0" tIns="0" rIns="0" bIns="0" rtlCol="0" anchor="t"/>
          <a:lstStyle/>
          <a:p>
            <a:pPr marL="0" indent="0" algn="l">
              <a:buNone/>
            </a:pPr>
            <a:r>
              <a:rPr lang="en-US" sz="3300" b="1" dirty="0">
                <a:solidFill>
                  <a:srgbClr val="3B2F26"/>
                </a:solidFill>
                <a:latin typeface="Georgia" pitchFamily="34" charset="0"/>
                <a:ea typeface="Georgia" pitchFamily="34" charset="-122"/>
                <a:cs typeface="Georgia" pitchFamily="34" charset="-120"/>
              </a:rPr>
              <a:t>Made for this moment</a:t>
            </a:r>
            <a:endParaRPr lang="en-US" sz="3300" dirty="0"/>
          </a:p>
        </p:txBody>
      </p:sp>
      <p:sp>
        <p:nvSpPr>
          <p:cNvPr id="6" name="Shape 4"/>
          <p:cNvSpPr/>
          <p:nvPr/>
        </p:nvSpPr>
        <p:spPr>
          <a:xfrm>
            <a:off x="640080" y="1819656"/>
            <a:ext cx="384048" cy="384048"/>
          </a:xfrm>
          <a:prstGeom prst="ellipse">
            <a:avLst/>
          </a:prstGeom>
          <a:solidFill>
            <a:srgbClr val="C06A43"/>
          </a:solidFill>
          <a:ln/>
        </p:spPr>
        <p:txBody>
          <a:bodyPr/>
          <a:lstStyle/>
          <a:p>
            <a:endParaRPr lang="en-US"/>
          </a:p>
        </p:txBody>
      </p:sp>
      <p:sp>
        <p:nvSpPr>
          <p:cNvPr id="7" name="Text 5"/>
          <p:cNvSpPr/>
          <p:nvPr/>
        </p:nvSpPr>
        <p:spPr>
          <a:xfrm>
            <a:off x="1188720" y="1783080"/>
            <a:ext cx="6309360" cy="457200"/>
          </a:xfrm>
          <a:prstGeom prst="rect">
            <a:avLst/>
          </a:prstGeom>
          <a:noFill/>
          <a:ln/>
        </p:spPr>
        <p:txBody>
          <a:bodyPr wrap="square" lIns="0" tIns="0" rIns="0" bIns="0" rtlCol="0" anchor="ctr"/>
          <a:lstStyle/>
          <a:p>
            <a:pPr marL="0" indent="0">
              <a:buNone/>
            </a:pPr>
            <a:r>
              <a:rPr lang="en-US" sz="1900" b="1" dirty="0">
                <a:solidFill>
                  <a:srgbClr val="3B2F26"/>
                </a:solidFill>
                <a:latin typeface="Georgia" pitchFamily="34" charset="0"/>
                <a:ea typeface="Georgia" pitchFamily="34" charset="-122"/>
                <a:cs typeface="Georgia" pitchFamily="34" charset="-120"/>
              </a:rPr>
              <a:t>Structure when life feels uncertain</a:t>
            </a:r>
            <a:endParaRPr lang="en-US" sz="1900" dirty="0"/>
          </a:p>
        </p:txBody>
      </p:sp>
      <p:sp>
        <p:nvSpPr>
          <p:cNvPr id="8" name="Text 6"/>
          <p:cNvSpPr/>
          <p:nvPr/>
        </p:nvSpPr>
        <p:spPr>
          <a:xfrm>
            <a:off x="1188720" y="2258568"/>
            <a:ext cx="6309360" cy="548640"/>
          </a:xfrm>
          <a:prstGeom prst="rect">
            <a:avLst/>
          </a:prstGeom>
          <a:noFill/>
          <a:ln/>
        </p:spPr>
        <p:txBody>
          <a:bodyPr wrap="square" lIns="0" tIns="0" rIns="0" bIns="0" rtlCol="0" anchor="ctr"/>
          <a:lstStyle/>
          <a:p>
            <a:pPr marL="0" indent="0">
              <a:lnSpc>
                <a:spcPts val="2000"/>
              </a:lnSpc>
              <a:buNone/>
            </a:pPr>
            <a:r>
              <a:rPr lang="en-US" sz="1450" dirty="0">
                <a:solidFill>
                  <a:srgbClr val="7C6E5E"/>
                </a:solidFill>
                <a:latin typeface="Calibri" pitchFamily="34" charset="0"/>
                <a:ea typeface="Calibri" pitchFamily="34" charset="-122"/>
                <a:cs typeface="Calibri" pitchFamily="34" charset="-120"/>
              </a:rPr>
              <a:t>A daily plan brings routine and calm to days of recovery.</a:t>
            </a:r>
            <a:endParaRPr lang="en-US" sz="1450" dirty="0"/>
          </a:p>
        </p:txBody>
      </p:sp>
      <p:sp>
        <p:nvSpPr>
          <p:cNvPr id="9" name="Shape 7"/>
          <p:cNvSpPr/>
          <p:nvPr/>
        </p:nvSpPr>
        <p:spPr>
          <a:xfrm>
            <a:off x="640080" y="2990088"/>
            <a:ext cx="384048" cy="384048"/>
          </a:xfrm>
          <a:prstGeom prst="ellipse">
            <a:avLst/>
          </a:prstGeom>
          <a:solidFill>
            <a:srgbClr val="7E8C5A"/>
          </a:solidFill>
          <a:ln/>
        </p:spPr>
        <p:txBody>
          <a:bodyPr/>
          <a:lstStyle/>
          <a:p>
            <a:endParaRPr lang="en-US"/>
          </a:p>
        </p:txBody>
      </p:sp>
      <p:sp>
        <p:nvSpPr>
          <p:cNvPr id="10" name="Text 8"/>
          <p:cNvSpPr/>
          <p:nvPr/>
        </p:nvSpPr>
        <p:spPr>
          <a:xfrm>
            <a:off x="1188720" y="2953512"/>
            <a:ext cx="6309360" cy="457200"/>
          </a:xfrm>
          <a:prstGeom prst="rect">
            <a:avLst/>
          </a:prstGeom>
          <a:noFill/>
          <a:ln/>
        </p:spPr>
        <p:txBody>
          <a:bodyPr wrap="square" lIns="0" tIns="0" rIns="0" bIns="0" rtlCol="0" anchor="ctr"/>
          <a:lstStyle/>
          <a:p>
            <a:pPr marL="0" indent="0">
              <a:buNone/>
            </a:pPr>
            <a:r>
              <a:rPr lang="en-US" sz="1900" b="1" dirty="0">
                <a:solidFill>
                  <a:srgbClr val="3B2F26"/>
                </a:solidFill>
                <a:latin typeface="Georgia" pitchFamily="34" charset="0"/>
                <a:ea typeface="Georgia" pitchFamily="34" charset="-122"/>
                <a:cs typeface="Georgia" pitchFamily="34" charset="-120"/>
              </a:rPr>
              <a:t>It works with your medical care</a:t>
            </a:r>
            <a:endParaRPr lang="en-US" sz="1900" dirty="0"/>
          </a:p>
        </p:txBody>
      </p:sp>
      <p:sp>
        <p:nvSpPr>
          <p:cNvPr id="11" name="Text 9"/>
          <p:cNvSpPr/>
          <p:nvPr/>
        </p:nvSpPr>
        <p:spPr>
          <a:xfrm>
            <a:off x="1188720" y="3429000"/>
            <a:ext cx="6309360" cy="548640"/>
          </a:xfrm>
          <a:prstGeom prst="rect">
            <a:avLst/>
          </a:prstGeom>
          <a:noFill/>
          <a:ln/>
        </p:spPr>
        <p:txBody>
          <a:bodyPr wrap="square" lIns="0" tIns="0" rIns="0" bIns="0" rtlCol="0" anchor="ctr"/>
          <a:lstStyle/>
          <a:p>
            <a:pPr marL="0" indent="0">
              <a:lnSpc>
                <a:spcPts val="2000"/>
              </a:lnSpc>
              <a:buNone/>
            </a:pPr>
            <a:r>
              <a:rPr lang="en-US" sz="1450" dirty="0">
                <a:solidFill>
                  <a:srgbClr val="7C6E5E"/>
                </a:solidFill>
                <a:latin typeface="Calibri" pitchFamily="34" charset="0"/>
                <a:ea typeface="Calibri" pitchFamily="34" charset="-122"/>
                <a:cs typeface="Calibri" pitchFamily="34" charset="-120"/>
              </a:rPr>
              <a:t>WRAP supports your health team — it never replaces them.</a:t>
            </a:r>
            <a:endParaRPr lang="en-US" sz="1450" dirty="0"/>
          </a:p>
        </p:txBody>
      </p:sp>
      <p:sp>
        <p:nvSpPr>
          <p:cNvPr id="12" name="Shape 10"/>
          <p:cNvSpPr/>
          <p:nvPr/>
        </p:nvSpPr>
        <p:spPr>
          <a:xfrm>
            <a:off x="640080" y="4160520"/>
            <a:ext cx="384048" cy="384048"/>
          </a:xfrm>
          <a:prstGeom prst="ellipse">
            <a:avLst/>
          </a:prstGeom>
          <a:solidFill>
            <a:srgbClr val="D29A52"/>
          </a:solidFill>
          <a:ln/>
        </p:spPr>
        <p:txBody>
          <a:bodyPr/>
          <a:lstStyle/>
          <a:p>
            <a:endParaRPr lang="en-US"/>
          </a:p>
        </p:txBody>
      </p:sp>
      <p:sp>
        <p:nvSpPr>
          <p:cNvPr id="13" name="Text 11"/>
          <p:cNvSpPr/>
          <p:nvPr/>
        </p:nvSpPr>
        <p:spPr>
          <a:xfrm>
            <a:off x="1188720" y="4123944"/>
            <a:ext cx="6309360" cy="457200"/>
          </a:xfrm>
          <a:prstGeom prst="rect">
            <a:avLst/>
          </a:prstGeom>
          <a:noFill/>
          <a:ln/>
        </p:spPr>
        <p:txBody>
          <a:bodyPr wrap="square" lIns="0" tIns="0" rIns="0" bIns="0" rtlCol="0" anchor="ctr"/>
          <a:lstStyle/>
          <a:p>
            <a:pPr marL="0" indent="0">
              <a:buNone/>
            </a:pPr>
            <a:r>
              <a:rPr lang="en-US" sz="1900" b="1" dirty="0">
                <a:solidFill>
                  <a:srgbClr val="3B2F26"/>
                </a:solidFill>
                <a:latin typeface="Georgia" pitchFamily="34" charset="0"/>
                <a:ea typeface="Georgia" pitchFamily="34" charset="-122"/>
                <a:cs typeface="Georgia" pitchFamily="34" charset="-120"/>
              </a:rPr>
              <a:t>Builds skills you keep</a:t>
            </a:r>
            <a:endParaRPr lang="en-US" sz="1900" dirty="0"/>
          </a:p>
        </p:txBody>
      </p:sp>
      <p:sp>
        <p:nvSpPr>
          <p:cNvPr id="14" name="Text 12"/>
          <p:cNvSpPr/>
          <p:nvPr/>
        </p:nvSpPr>
        <p:spPr>
          <a:xfrm>
            <a:off x="1188720" y="4599432"/>
            <a:ext cx="6309360" cy="548640"/>
          </a:xfrm>
          <a:prstGeom prst="rect">
            <a:avLst/>
          </a:prstGeom>
          <a:noFill/>
          <a:ln/>
        </p:spPr>
        <p:txBody>
          <a:bodyPr wrap="square" lIns="0" tIns="0" rIns="0" bIns="0" rtlCol="0" anchor="ctr"/>
          <a:lstStyle/>
          <a:p>
            <a:pPr marL="0" indent="0">
              <a:lnSpc>
                <a:spcPts val="2000"/>
              </a:lnSpc>
              <a:buNone/>
            </a:pPr>
            <a:r>
              <a:rPr lang="en-US" sz="1450" dirty="0">
                <a:solidFill>
                  <a:srgbClr val="7C6E5E"/>
                </a:solidFill>
                <a:latin typeface="Calibri" pitchFamily="34" charset="0"/>
                <a:ea typeface="Calibri" pitchFamily="34" charset="-122"/>
                <a:cs typeface="Calibri" pitchFamily="34" charset="-120"/>
              </a:rPr>
              <a:t>The tools go with you when you move on from respite.</a:t>
            </a:r>
            <a:endParaRPr lang="en-US" sz="1450" dirty="0"/>
          </a:p>
        </p:txBody>
      </p:sp>
      <p:sp>
        <p:nvSpPr>
          <p:cNvPr id="15" name="Shape 13"/>
          <p:cNvSpPr/>
          <p:nvPr/>
        </p:nvSpPr>
        <p:spPr>
          <a:xfrm>
            <a:off x="640080" y="5330952"/>
            <a:ext cx="384048" cy="384048"/>
          </a:xfrm>
          <a:prstGeom prst="ellipse">
            <a:avLst/>
          </a:prstGeom>
          <a:solidFill>
            <a:srgbClr val="9E4F2E"/>
          </a:solidFill>
          <a:ln/>
        </p:spPr>
        <p:txBody>
          <a:bodyPr/>
          <a:lstStyle/>
          <a:p>
            <a:endParaRPr lang="en-US"/>
          </a:p>
        </p:txBody>
      </p:sp>
      <p:sp>
        <p:nvSpPr>
          <p:cNvPr id="16" name="Text 14"/>
          <p:cNvSpPr/>
          <p:nvPr/>
        </p:nvSpPr>
        <p:spPr>
          <a:xfrm>
            <a:off x="1188720" y="5294376"/>
            <a:ext cx="6309360" cy="457200"/>
          </a:xfrm>
          <a:prstGeom prst="rect">
            <a:avLst/>
          </a:prstGeom>
          <a:noFill/>
          <a:ln/>
        </p:spPr>
        <p:txBody>
          <a:bodyPr wrap="square" lIns="0" tIns="0" rIns="0" bIns="0" rtlCol="0" anchor="ctr"/>
          <a:lstStyle/>
          <a:p>
            <a:pPr marL="0" indent="0">
              <a:buNone/>
            </a:pPr>
            <a:r>
              <a:rPr lang="en-US" sz="1900" b="1" dirty="0">
                <a:solidFill>
                  <a:srgbClr val="3B2F26"/>
                </a:solidFill>
                <a:latin typeface="Georgia" pitchFamily="34" charset="0"/>
                <a:ea typeface="Georgia" pitchFamily="34" charset="-122"/>
                <a:cs typeface="Georgia" pitchFamily="34" charset="-120"/>
              </a:rPr>
              <a:t>You stay in the driver's seat</a:t>
            </a:r>
            <a:endParaRPr lang="en-US" sz="1900" dirty="0"/>
          </a:p>
        </p:txBody>
      </p:sp>
      <p:sp>
        <p:nvSpPr>
          <p:cNvPr id="17" name="Text 15"/>
          <p:cNvSpPr/>
          <p:nvPr/>
        </p:nvSpPr>
        <p:spPr>
          <a:xfrm>
            <a:off x="1188720" y="5769864"/>
            <a:ext cx="6309360" cy="548640"/>
          </a:xfrm>
          <a:prstGeom prst="rect">
            <a:avLst/>
          </a:prstGeom>
          <a:noFill/>
          <a:ln/>
        </p:spPr>
        <p:txBody>
          <a:bodyPr wrap="square" lIns="0" tIns="0" rIns="0" bIns="0" rtlCol="0" anchor="ctr"/>
          <a:lstStyle/>
          <a:p>
            <a:pPr marL="0" indent="0">
              <a:lnSpc>
                <a:spcPts val="2000"/>
              </a:lnSpc>
              <a:buNone/>
            </a:pPr>
            <a:r>
              <a:rPr lang="en-US" sz="1450" dirty="0">
                <a:solidFill>
                  <a:srgbClr val="7C6E5E"/>
                </a:solidFill>
                <a:latin typeface="Calibri" pitchFamily="34" charset="0"/>
                <a:ea typeface="Calibri" pitchFamily="34" charset="-122"/>
                <a:cs typeface="Calibri" pitchFamily="34" charset="-120"/>
              </a:rPr>
              <a:t>Even while healing, the choices remain yours.</a:t>
            </a:r>
            <a:endParaRPr lang="en-US" sz="1450" dirty="0"/>
          </a:p>
        </p:txBody>
      </p:sp>
      <p:sp>
        <p:nvSpPr>
          <p:cNvPr id="18" name="Text 16"/>
          <p:cNvSpPr/>
          <p:nvPr/>
        </p:nvSpPr>
        <p:spPr>
          <a:xfrm>
            <a:off x="8092440" y="2194560"/>
            <a:ext cx="3657600" cy="2377440"/>
          </a:xfrm>
          <a:prstGeom prst="rect">
            <a:avLst/>
          </a:prstGeom>
          <a:noFill/>
          <a:ln/>
        </p:spPr>
        <p:txBody>
          <a:bodyPr wrap="square" lIns="0" tIns="0" rIns="0" bIns="0" rtlCol="0" anchor="ctr"/>
          <a:lstStyle/>
          <a:p>
            <a:pPr marL="0" indent="0" algn="l">
              <a:lnSpc>
                <a:spcPts val="3400"/>
              </a:lnSpc>
              <a:buNone/>
            </a:pPr>
            <a:r>
              <a:rPr lang="en-US" sz="3000" b="1" i="1" dirty="0">
                <a:solidFill>
                  <a:srgbClr val="FBF5E9"/>
                </a:solidFill>
                <a:latin typeface="Georgia" pitchFamily="34" charset="0"/>
                <a:ea typeface="Georgia" pitchFamily="34" charset="-122"/>
                <a:cs typeface="Georgia" pitchFamily="34" charset="-120"/>
              </a:rPr>
              <a:t>“You are</a:t>
            </a:r>
            <a:endParaRPr lang="en-US" sz="3000" dirty="0"/>
          </a:p>
          <a:p>
            <a:pPr marL="0" indent="0" algn="l">
              <a:lnSpc>
                <a:spcPts val="3400"/>
              </a:lnSpc>
              <a:buNone/>
            </a:pPr>
            <a:r>
              <a:rPr lang="en-US" sz="3000" b="1" i="1" dirty="0">
                <a:solidFill>
                  <a:srgbClr val="FBF5E9"/>
                </a:solidFill>
                <a:latin typeface="Georgia" pitchFamily="34" charset="0"/>
                <a:ea typeface="Georgia" pitchFamily="34" charset="-122"/>
                <a:cs typeface="Georgia" pitchFamily="34" charset="-120"/>
              </a:rPr>
              <a:t>not alone</a:t>
            </a:r>
            <a:endParaRPr lang="en-US" sz="3000" dirty="0"/>
          </a:p>
          <a:p>
            <a:pPr marL="0" indent="0" algn="l">
              <a:lnSpc>
                <a:spcPts val="3400"/>
              </a:lnSpc>
              <a:buNone/>
            </a:pPr>
            <a:r>
              <a:rPr lang="en-US" sz="3000" b="1" i="1" dirty="0">
                <a:solidFill>
                  <a:srgbClr val="FBF5E9"/>
                </a:solidFill>
                <a:latin typeface="Georgia" pitchFamily="34" charset="0"/>
                <a:ea typeface="Georgia" pitchFamily="34" charset="-122"/>
                <a:cs typeface="Georgia" pitchFamily="34" charset="-120"/>
              </a:rPr>
              <a:t>in this.”</a:t>
            </a:r>
            <a:endParaRPr lang="en-US" sz="3000" dirty="0"/>
          </a:p>
        </p:txBody>
      </p:sp>
      <p:sp>
        <p:nvSpPr>
          <p:cNvPr id="19" name="Text 17"/>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362B22"/>
        </a:solidFill>
        <a:effectLst/>
      </p:bgPr>
    </p:bg>
    <p:spTree>
      <p:nvGrpSpPr>
        <p:cNvPr id="1" name=""/>
        <p:cNvGrpSpPr/>
        <p:nvPr/>
      </p:nvGrpSpPr>
      <p:grpSpPr>
        <a:xfrm>
          <a:off x="0" y="0"/>
          <a:ext cx="0" cy="0"/>
          <a:chOff x="0" y="0"/>
          <a:chExt cx="0" cy="0"/>
        </a:xfrm>
      </p:grpSpPr>
      <p:sp>
        <p:nvSpPr>
          <p:cNvPr id="2" name="Shape 0"/>
          <p:cNvSpPr/>
          <p:nvPr/>
        </p:nvSpPr>
        <p:spPr>
          <a:xfrm>
            <a:off x="0" y="0"/>
            <a:ext cx="4937760" cy="4937760"/>
          </a:xfrm>
          <a:prstGeom prst="ellipse">
            <a:avLst/>
          </a:prstGeom>
          <a:solidFill>
            <a:srgbClr val="7E8C5A">
              <a:alpha val="18000"/>
            </a:srgbClr>
          </a:solidFill>
          <a:ln/>
        </p:spPr>
        <p:txBody>
          <a:bodyPr/>
          <a:lstStyle/>
          <a:p>
            <a:endParaRPr lang="en-US"/>
          </a:p>
        </p:txBody>
      </p:sp>
      <p:sp>
        <p:nvSpPr>
          <p:cNvPr id="3" name="Shape 1"/>
          <p:cNvSpPr/>
          <p:nvPr/>
        </p:nvSpPr>
        <p:spPr>
          <a:xfrm>
            <a:off x="7071360" y="1737360"/>
            <a:ext cx="5120640" cy="5120640"/>
          </a:xfrm>
          <a:prstGeom prst="ellipse">
            <a:avLst/>
          </a:prstGeom>
          <a:solidFill>
            <a:srgbClr val="C06A43">
              <a:alpha val="20000"/>
            </a:srgbClr>
          </a:solidFill>
          <a:ln/>
        </p:spPr>
        <p:txBody>
          <a:bodyPr/>
          <a:lstStyle/>
          <a:p>
            <a:endParaRPr lang="en-US"/>
          </a:p>
        </p:txBody>
      </p:sp>
      <p:sp>
        <p:nvSpPr>
          <p:cNvPr id="4" name="Text 2"/>
          <p:cNvSpPr/>
          <p:nvPr/>
        </p:nvSpPr>
        <p:spPr>
          <a:xfrm>
            <a:off x="640080" y="566928"/>
            <a:ext cx="8229600" cy="365760"/>
          </a:xfrm>
          <a:prstGeom prst="rect">
            <a:avLst/>
          </a:prstGeom>
          <a:noFill/>
          <a:ln/>
        </p:spPr>
        <p:txBody>
          <a:bodyPr wrap="square" lIns="0" tIns="0" rIns="0" bIns="0" rtlCol="0" anchor="ctr"/>
          <a:lstStyle/>
          <a:p>
            <a:pPr marL="0" indent="0">
              <a:buNone/>
            </a:pPr>
            <a:r>
              <a:rPr lang="en-US" sz="1300" b="1" kern="0" spc="300" dirty="0">
                <a:solidFill>
                  <a:srgbClr val="D29A52"/>
                </a:solidFill>
                <a:latin typeface="Calibri" pitchFamily="34" charset="0"/>
                <a:ea typeface="Calibri" pitchFamily="34" charset="-122"/>
                <a:cs typeface="Calibri" pitchFamily="34" charset="-120"/>
              </a:rPr>
              <a:t>WHAT YOU CAN GAIN</a:t>
            </a:r>
            <a:endParaRPr lang="en-US" sz="1300" dirty="0"/>
          </a:p>
        </p:txBody>
      </p:sp>
      <p:sp>
        <p:nvSpPr>
          <p:cNvPr id="5" name="Text 3"/>
          <p:cNvSpPr/>
          <p:nvPr/>
        </p:nvSpPr>
        <p:spPr>
          <a:xfrm>
            <a:off x="640080" y="960120"/>
            <a:ext cx="10058400" cy="822960"/>
          </a:xfrm>
          <a:prstGeom prst="rect">
            <a:avLst/>
          </a:prstGeom>
          <a:noFill/>
          <a:ln/>
        </p:spPr>
        <p:txBody>
          <a:bodyPr wrap="square" lIns="0" tIns="0" rIns="0" bIns="0" rtlCol="0" anchor="ctr"/>
          <a:lstStyle/>
          <a:p>
            <a:pPr marL="0" indent="0">
              <a:buNone/>
            </a:pPr>
            <a:r>
              <a:rPr lang="en-US" sz="3300" b="1" dirty="0">
                <a:solidFill>
                  <a:srgbClr val="FBF5E9"/>
                </a:solidFill>
                <a:latin typeface="Georgia" pitchFamily="34" charset="0"/>
                <a:ea typeface="Georgia" pitchFamily="34" charset="-122"/>
                <a:cs typeface="Georgia" pitchFamily="34" charset="-120"/>
              </a:rPr>
              <a:t>Benefits for you</a:t>
            </a:r>
            <a:endParaRPr lang="en-US" sz="3300" dirty="0"/>
          </a:p>
        </p:txBody>
      </p:sp>
      <p:sp>
        <p:nvSpPr>
          <p:cNvPr id="6" name="Shape 4"/>
          <p:cNvSpPr/>
          <p:nvPr/>
        </p:nvSpPr>
        <p:spPr>
          <a:xfrm>
            <a:off x="640080" y="2148840"/>
            <a:ext cx="3456432" cy="1993392"/>
          </a:xfrm>
          <a:prstGeom prst="rect">
            <a:avLst/>
          </a:prstGeom>
          <a:solidFill>
            <a:srgbClr val="41342A"/>
          </a:solidFill>
          <a:ln w="12700">
            <a:solidFill>
              <a:srgbClr val="55463A"/>
            </a:solidFill>
            <a:prstDash val="solid"/>
          </a:ln>
        </p:spPr>
        <p:txBody>
          <a:bodyPr/>
          <a:lstStyle/>
          <a:p>
            <a:endParaRPr lang="en-US"/>
          </a:p>
        </p:txBody>
      </p:sp>
      <p:sp>
        <p:nvSpPr>
          <p:cNvPr id="7" name="Shape 5"/>
          <p:cNvSpPr/>
          <p:nvPr/>
        </p:nvSpPr>
        <p:spPr>
          <a:xfrm>
            <a:off x="640080" y="2148840"/>
            <a:ext cx="3456432" cy="128016"/>
          </a:xfrm>
          <a:prstGeom prst="rect">
            <a:avLst/>
          </a:prstGeom>
          <a:solidFill>
            <a:srgbClr val="C06A43"/>
          </a:solidFill>
          <a:ln/>
        </p:spPr>
        <p:txBody>
          <a:bodyPr/>
          <a:lstStyle/>
          <a:p>
            <a:endParaRPr lang="en-US"/>
          </a:p>
        </p:txBody>
      </p:sp>
      <p:sp>
        <p:nvSpPr>
          <p:cNvPr id="8" name="Text 6"/>
          <p:cNvSpPr/>
          <p:nvPr/>
        </p:nvSpPr>
        <p:spPr>
          <a:xfrm>
            <a:off x="914400" y="2404872"/>
            <a:ext cx="2953512" cy="1005840"/>
          </a:xfrm>
          <a:prstGeom prst="rect">
            <a:avLst/>
          </a:prstGeom>
          <a:noFill/>
          <a:ln/>
        </p:spPr>
        <p:txBody>
          <a:bodyPr wrap="square" lIns="0" tIns="0" rIns="0" bIns="0" rtlCol="0" anchor="t"/>
          <a:lstStyle/>
          <a:p>
            <a:pPr marL="0" indent="0">
              <a:lnSpc>
                <a:spcPts val="2300"/>
              </a:lnSpc>
              <a:buNone/>
            </a:pPr>
            <a:r>
              <a:rPr lang="en-US" sz="2100" b="1" dirty="0">
                <a:solidFill>
                  <a:srgbClr val="FBF5E9"/>
                </a:solidFill>
                <a:latin typeface="Georgia" pitchFamily="34" charset="0"/>
                <a:ea typeface="Georgia" pitchFamily="34" charset="-122"/>
                <a:cs typeface="Georgia" pitchFamily="34" charset="-120"/>
              </a:rPr>
              <a:t>More hope</a:t>
            </a:r>
            <a:endParaRPr lang="en-US" sz="2100" dirty="0"/>
          </a:p>
        </p:txBody>
      </p:sp>
      <p:sp>
        <p:nvSpPr>
          <p:cNvPr id="9" name="Text 7"/>
          <p:cNvSpPr/>
          <p:nvPr/>
        </p:nvSpPr>
        <p:spPr>
          <a:xfrm>
            <a:off x="914400" y="3429000"/>
            <a:ext cx="2953512" cy="594360"/>
          </a:xfrm>
          <a:prstGeom prst="rect">
            <a:avLst/>
          </a:prstGeom>
          <a:noFill/>
          <a:ln/>
        </p:spPr>
        <p:txBody>
          <a:bodyPr wrap="square" lIns="0" tIns="0" rIns="0" bIns="0" rtlCol="0" anchor="ctr"/>
          <a:lstStyle/>
          <a:p>
            <a:pPr marL="0" indent="0">
              <a:lnSpc>
                <a:spcPts val="1800"/>
              </a:lnSpc>
              <a:buNone/>
            </a:pPr>
            <a:r>
              <a:rPr lang="en-US" sz="1350" dirty="0">
                <a:solidFill>
                  <a:srgbClr val="D9CDBA"/>
                </a:solidFill>
                <a:latin typeface="Calibri" pitchFamily="34" charset="0"/>
                <a:ea typeface="Calibri" pitchFamily="34" charset="-122"/>
                <a:cs typeface="Calibri" pitchFamily="34" charset="-120"/>
              </a:rPr>
              <a:t>A stronger belief that things can get better.</a:t>
            </a:r>
            <a:endParaRPr lang="en-US" sz="1350" dirty="0"/>
          </a:p>
        </p:txBody>
      </p:sp>
      <p:sp>
        <p:nvSpPr>
          <p:cNvPr id="10" name="Shape 8"/>
          <p:cNvSpPr/>
          <p:nvPr/>
        </p:nvSpPr>
        <p:spPr>
          <a:xfrm>
            <a:off x="4416552" y="2148840"/>
            <a:ext cx="3456432" cy="1993392"/>
          </a:xfrm>
          <a:prstGeom prst="rect">
            <a:avLst/>
          </a:prstGeom>
          <a:solidFill>
            <a:srgbClr val="41342A"/>
          </a:solidFill>
          <a:ln w="12700">
            <a:solidFill>
              <a:srgbClr val="55463A"/>
            </a:solidFill>
            <a:prstDash val="solid"/>
          </a:ln>
        </p:spPr>
        <p:txBody>
          <a:bodyPr/>
          <a:lstStyle/>
          <a:p>
            <a:endParaRPr lang="en-US"/>
          </a:p>
        </p:txBody>
      </p:sp>
      <p:sp>
        <p:nvSpPr>
          <p:cNvPr id="11" name="Shape 9"/>
          <p:cNvSpPr/>
          <p:nvPr/>
        </p:nvSpPr>
        <p:spPr>
          <a:xfrm>
            <a:off x="4416552" y="2148840"/>
            <a:ext cx="3456432" cy="128016"/>
          </a:xfrm>
          <a:prstGeom prst="rect">
            <a:avLst/>
          </a:prstGeom>
          <a:solidFill>
            <a:srgbClr val="D29A52"/>
          </a:solidFill>
          <a:ln/>
        </p:spPr>
        <p:txBody>
          <a:bodyPr/>
          <a:lstStyle/>
          <a:p>
            <a:endParaRPr lang="en-US"/>
          </a:p>
        </p:txBody>
      </p:sp>
      <p:sp>
        <p:nvSpPr>
          <p:cNvPr id="12" name="Text 10"/>
          <p:cNvSpPr/>
          <p:nvPr/>
        </p:nvSpPr>
        <p:spPr>
          <a:xfrm>
            <a:off x="4690872" y="2404872"/>
            <a:ext cx="2953512" cy="1005840"/>
          </a:xfrm>
          <a:prstGeom prst="rect">
            <a:avLst/>
          </a:prstGeom>
          <a:noFill/>
          <a:ln/>
        </p:spPr>
        <p:txBody>
          <a:bodyPr wrap="square" lIns="0" tIns="0" rIns="0" bIns="0" rtlCol="0" anchor="t"/>
          <a:lstStyle/>
          <a:p>
            <a:pPr marL="0" indent="0">
              <a:lnSpc>
                <a:spcPts val="2300"/>
              </a:lnSpc>
              <a:buNone/>
            </a:pPr>
            <a:r>
              <a:rPr lang="en-US" sz="2100" b="1" dirty="0">
                <a:solidFill>
                  <a:srgbClr val="FBF5E9"/>
                </a:solidFill>
                <a:latin typeface="Georgia" pitchFamily="34" charset="0"/>
                <a:ea typeface="Georgia" pitchFamily="34" charset="-122"/>
                <a:cs typeface="Georgia" pitchFamily="34" charset="-120"/>
              </a:rPr>
              <a:t>Less anxiety</a:t>
            </a:r>
            <a:endParaRPr lang="en-US" sz="2100" dirty="0"/>
          </a:p>
          <a:p>
            <a:pPr marL="0" indent="0">
              <a:lnSpc>
                <a:spcPts val="2300"/>
              </a:lnSpc>
              <a:buNone/>
            </a:pPr>
            <a:r>
              <a:rPr lang="en-US" sz="2100" b="1" dirty="0">
                <a:solidFill>
                  <a:srgbClr val="FBF5E9"/>
                </a:solidFill>
                <a:latin typeface="Georgia" pitchFamily="34" charset="0"/>
                <a:ea typeface="Georgia" pitchFamily="34" charset="-122"/>
                <a:cs typeface="Georgia" pitchFamily="34" charset="-120"/>
              </a:rPr>
              <a:t>&amp; depression</a:t>
            </a:r>
            <a:endParaRPr lang="en-US" sz="2100" dirty="0"/>
          </a:p>
        </p:txBody>
      </p:sp>
      <p:sp>
        <p:nvSpPr>
          <p:cNvPr id="13" name="Text 11"/>
          <p:cNvSpPr/>
          <p:nvPr/>
        </p:nvSpPr>
        <p:spPr>
          <a:xfrm>
            <a:off x="4690872" y="3429000"/>
            <a:ext cx="2953512" cy="594360"/>
          </a:xfrm>
          <a:prstGeom prst="rect">
            <a:avLst/>
          </a:prstGeom>
          <a:noFill/>
          <a:ln/>
        </p:spPr>
        <p:txBody>
          <a:bodyPr wrap="square" lIns="0" tIns="0" rIns="0" bIns="0" rtlCol="0" anchor="ctr"/>
          <a:lstStyle/>
          <a:p>
            <a:pPr marL="0" indent="0">
              <a:lnSpc>
                <a:spcPts val="1800"/>
              </a:lnSpc>
              <a:buNone/>
            </a:pPr>
            <a:r>
              <a:rPr lang="en-US" sz="1350" dirty="0">
                <a:solidFill>
                  <a:srgbClr val="D9CDBA"/>
                </a:solidFill>
                <a:latin typeface="Calibri" pitchFamily="34" charset="0"/>
                <a:ea typeface="Calibri" pitchFamily="34" charset="-122"/>
                <a:cs typeface="Calibri" pitchFamily="34" charset="-120"/>
              </a:rPr>
              <a:t>Research links WRAP to fewer symptoms.</a:t>
            </a:r>
            <a:endParaRPr lang="en-US" sz="1350" dirty="0"/>
          </a:p>
        </p:txBody>
      </p:sp>
      <p:sp>
        <p:nvSpPr>
          <p:cNvPr id="14" name="Shape 12"/>
          <p:cNvSpPr/>
          <p:nvPr/>
        </p:nvSpPr>
        <p:spPr>
          <a:xfrm>
            <a:off x="8193024" y="2148840"/>
            <a:ext cx="3456432" cy="1993392"/>
          </a:xfrm>
          <a:prstGeom prst="rect">
            <a:avLst/>
          </a:prstGeom>
          <a:solidFill>
            <a:srgbClr val="41342A"/>
          </a:solidFill>
          <a:ln w="12700">
            <a:solidFill>
              <a:srgbClr val="55463A"/>
            </a:solidFill>
            <a:prstDash val="solid"/>
          </a:ln>
        </p:spPr>
        <p:txBody>
          <a:bodyPr/>
          <a:lstStyle/>
          <a:p>
            <a:endParaRPr lang="en-US"/>
          </a:p>
        </p:txBody>
      </p:sp>
      <p:sp>
        <p:nvSpPr>
          <p:cNvPr id="15" name="Shape 13"/>
          <p:cNvSpPr/>
          <p:nvPr/>
        </p:nvSpPr>
        <p:spPr>
          <a:xfrm>
            <a:off x="8193024" y="2148840"/>
            <a:ext cx="3456432" cy="128016"/>
          </a:xfrm>
          <a:prstGeom prst="rect">
            <a:avLst/>
          </a:prstGeom>
          <a:solidFill>
            <a:srgbClr val="7E8C5A"/>
          </a:solidFill>
          <a:ln/>
        </p:spPr>
        <p:txBody>
          <a:bodyPr/>
          <a:lstStyle/>
          <a:p>
            <a:endParaRPr lang="en-US"/>
          </a:p>
        </p:txBody>
      </p:sp>
      <p:sp>
        <p:nvSpPr>
          <p:cNvPr id="16" name="Text 14"/>
          <p:cNvSpPr/>
          <p:nvPr/>
        </p:nvSpPr>
        <p:spPr>
          <a:xfrm>
            <a:off x="8467344" y="2404872"/>
            <a:ext cx="2953512" cy="1005840"/>
          </a:xfrm>
          <a:prstGeom prst="rect">
            <a:avLst/>
          </a:prstGeom>
          <a:noFill/>
          <a:ln/>
        </p:spPr>
        <p:txBody>
          <a:bodyPr wrap="square" lIns="0" tIns="0" rIns="0" bIns="0" rtlCol="0" anchor="t"/>
          <a:lstStyle/>
          <a:p>
            <a:pPr marL="0" indent="0">
              <a:lnSpc>
                <a:spcPts val="2300"/>
              </a:lnSpc>
              <a:buNone/>
            </a:pPr>
            <a:r>
              <a:rPr lang="en-US" sz="2100" b="1" dirty="0">
                <a:solidFill>
                  <a:srgbClr val="FBF5E9"/>
                </a:solidFill>
                <a:latin typeface="Georgia" pitchFamily="34" charset="0"/>
                <a:ea typeface="Georgia" pitchFamily="34" charset="-122"/>
                <a:cs typeface="Georgia" pitchFamily="34" charset="-120"/>
              </a:rPr>
              <a:t>A sense of control</a:t>
            </a:r>
            <a:endParaRPr lang="en-US" sz="2100" dirty="0"/>
          </a:p>
        </p:txBody>
      </p:sp>
      <p:sp>
        <p:nvSpPr>
          <p:cNvPr id="17" name="Text 15"/>
          <p:cNvSpPr/>
          <p:nvPr/>
        </p:nvSpPr>
        <p:spPr>
          <a:xfrm>
            <a:off x="8467344" y="3429000"/>
            <a:ext cx="2953512" cy="594360"/>
          </a:xfrm>
          <a:prstGeom prst="rect">
            <a:avLst/>
          </a:prstGeom>
          <a:noFill/>
          <a:ln/>
        </p:spPr>
        <p:txBody>
          <a:bodyPr wrap="square" lIns="0" tIns="0" rIns="0" bIns="0" rtlCol="0" anchor="ctr"/>
          <a:lstStyle/>
          <a:p>
            <a:pPr marL="0" indent="0">
              <a:lnSpc>
                <a:spcPts val="1800"/>
              </a:lnSpc>
              <a:buNone/>
            </a:pPr>
            <a:r>
              <a:rPr lang="en-US" sz="1350" dirty="0">
                <a:solidFill>
                  <a:srgbClr val="D9CDBA"/>
                </a:solidFill>
                <a:latin typeface="Calibri" pitchFamily="34" charset="0"/>
                <a:ea typeface="Calibri" pitchFamily="34" charset="-122"/>
                <a:cs typeface="Calibri" pitchFamily="34" charset="-120"/>
              </a:rPr>
              <a:t>Tools to steady yourself, even in a crisis.</a:t>
            </a:r>
            <a:endParaRPr lang="en-US" sz="1350" dirty="0"/>
          </a:p>
        </p:txBody>
      </p:sp>
      <p:sp>
        <p:nvSpPr>
          <p:cNvPr id="18" name="Shape 16"/>
          <p:cNvSpPr/>
          <p:nvPr/>
        </p:nvSpPr>
        <p:spPr>
          <a:xfrm>
            <a:off x="640080" y="4416552"/>
            <a:ext cx="3456432" cy="1993392"/>
          </a:xfrm>
          <a:prstGeom prst="rect">
            <a:avLst/>
          </a:prstGeom>
          <a:solidFill>
            <a:srgbClr val="41342A"/>
          </a:solidFill>
          <a:ln w="12700">
            <a:solidFill>
              <a:srgbClr val="55463A"/>
            </a:solidFill>
            <a:prstDash val="solid"/>
          </a:ln>
        </p:spPr>
        <p:txBody>
          <a:bodyPr/>
          <a:lstStyle/>
          <a:p>
            <a:endParaRPr lang="en-US"/>
          </a:p>
        </p:txBody>
      </p:sp>
      <p:sp>
        <p:nvSpPr>
          <p:cNvPr id="19" name="Shape 17"/>
          <p:cNvSpPr/>
          <p:nvPr/>
        </p:nvSpPr>
        <p:spPr>
          <a:xfrm>
            <a:off x="640080" y="4416552"/>
            <a:ext cx="3456432" cy="128016"/>
          </a:xfrm>
          <a:prstGeom prst="rect">
            <a:avLst/>
          </a:prstGeom>
          <a:solidFill>
            <a:srgbClr val="C06A43"/>
          </a:solidFill>
          <a:ln/>
        </p:spPr>
        <p:txBody>
          <a:bodyPr/>
          <a:lstStyle/>
          <a:p>
            <a:endParaRPr lang="en-US"/>
          </a:p>
        </p:txBody>
      </p:sp>
      <p:sp>
        <p:nvSpPr>
          <p:cNvPr id="20" name="Text 18"/>
          <p:cNvSpPr/>
          <p:nvPr/>
        </p:nvSpPr>
        <p:spPr>
          <a:xfrm>
            <a:off x="914400" y="4672584"/>
            <a:ext cx="2953512" cy="1005840"/>
          </a:xfrm>
          <a:prstGeom prst="rect">
            <a:avLst/>
          </a:prstGeom>
          <a:noFill/>
          <a:ln/>
        </p:spPr>
        <p:txBody>
          <a:bodyPr wrap="square" lIns="0" tIns="0" rIns="0" bIns="0" rtlCol="0" anchor="t"/>
          <a:lstStyle/>
          <a:p>
            <a:pPr marL="0" indent="0">
              <a:lnSpc>
                <a:spcPts val="2300"/>
              </a:lnSpc>
              <a:buNone/>
            </a:pPr>
            <a:r>
              <a:rPr lang="en-US" sz="2100" b="1" dirty="0">
                <a:solidFill>
                  <a:srgbClr val="FBF5E9"/>
                </a:solidFill>
                <a:latin typeface="Georgia" pitchFamily="34" charset="0"/>
                <a:ea typeface="Georgia" pitchFamily="34" charset="-122"/>
                <a:cs typeface="Georgia" pitchFamily="34" charset="-120"/>
              </a:rPr>
              <a:t>Daily routine</a:t>
            </a:r>
            <a:endParaRPr lang="en-US" sz="2100" dirty="0"/>
          </a:p>
        </p:txBody>
      </p:sp>
      <p:sp>
        <p:nvSpPr>
          <p:cNvPr id="21" name="Text 19"/>
          <p:cNvSpPr/>
          <p:nvPr/>
        </p:nvSpPr>
        <p:spPr>
          <a:xfrm>
            <a:off x="914400" y="5696712"/>
            <a:ext cx="2953512" cy="594360"/>
          </a:xfrm>
          <a:prstGeom prst="rect">
            <a:avLst/>
          </a:prstGeom>
          <a:noFill/>
          <a:ln/>
        </p:spPr>
        <p:txBody>
          <a:bodyPr wrap="square" lIns="0" tIns="0" rIns="0" bIns="0" rtlCol="0" anchor="ctr"/>
          <a:lstStyle/>
          <a:p>
            <a:pPr marL="0" indent="0">
              <a:lnSpc>
                <a:spcPts val="1800"/>
              </a:lnSpc>
              <a:buNone/>
            </a:pPr>
            <a:r>
              <a:rPr lang="en-US" sz="1350" dirty="0">
                <a:solidFill>
                  <a:srgbClr val="D9CDBA"/>
                </a:solidFill>
                <a:latin typeface="Calibri" pitchFamily="34" charset="0"/>
                <a:ea typeface="Calibri" pitchFamily="34" charset="-122"/>
                <a:cs typeface="Calibri" pitchFamily="34" charset="-120"/>
              </a:rPr>
              <a:t>Structure that supports steady recovery.</a:t>
            </a:r>
            <a:endParaRPr lang="en-US" sz="1350" dirty="0"/>
          </a:p>
        </p:txBody>
      </p:sp>
      <p:sp>
        <p:nvSpPr>
          <p:cNvPr id="22" name="Shape 20"/>
          <p:cNvSpPr/>
          <p:nvPr/>
        </p:nvSpPr>
        <p:spPr>
          <a:xfrm>
            <a:off x="4416552" y="4416552"/>
            <a:ext cx="3456432" cy="1993392"/>
          </a:xfrm>
          <a:prstGeom prst="rect">
            <a:avLst/>
          </a:prstGeom>
          <a:solidFill>
            <a:srgbClr val="41342A"/>
          </a:solidFill>
          <a:ln w="12700">
            <a:solidFill>
              <a:srgbClr val="55463A"/>
            </a:solidFill>
            <a:prstDash val="solid"/>
          </a:ln>
        </p:spPr>
        <p:txBody>
          <a:bodyPr/>
          <a:lstStyle/>
          <a:p>
            <a:endParaRPr lang="en-US"/>
          </a:p>
        </p:txBody>
      </p:sp>
      <p:sp>
        <p:nvSpPr>
          <p:cNvPr id="23" name="Shape 21"/>
          <p:cNvSpPr/>
          <p:nvPr/>
        </p:nvSpPr>
        <p:spPr>
          <a:xfrm>
            <a:off x="4416552" y="4416552"/>
            <a:ext cx="3456432" cy="128016"/>
          </a:xfrm>
          <a:prstGeom prst="rect">
            <a:avLst/>
          </a:prstGeom>
          <a:solidFill>
            <a:srgbClr val="D29A52"/>
          </a:solidFill>
          <a:ln/>
        </p:spPr>
        <p:txBody>
          <a:bodyPr/>
          <a:lstStyle/>
          <a:p>
            <a:endParaRPr lang="en-US"/>
          </a:p>
        </p:txBody>
      </p:sp>
      <p:sp>
        <p:nvSpPr>
          <p:cNvPr id="24" name="Text 22"/>
          <p:cNvSpPr/>
          <p:nvPr/>
        </p:nvSpPr>
        <p:spPr>
          <a:xfrm>
            <a:off x="4690872" y="4672584"/>
            <a:ext cx="2953512" cy="1005840"/>
          </a:xfrm>
          <a:prstGeom prst="rect">
            <a:avLst/>
          </a:prstGeom>
          <a:noFill/>
          <a:ln/>
        </p:spPr>
        <p:txBody>
          <a:bodyPr wrap="square" lIns="0" tIns="0" rIns="0" bIns="0" rtlCol="0" anchor="t"/>
          <a:lstStyle/>
          <a:p>
            <a:pPr marL="0" indent="0">
              <a:lnSpc>
                <a:spcPts val="2300"/>
              </a:lnSpc>
              <a:buNone/>
            </a:pPr>
            <a:r>
              <a:rPr lang="en-US" sz="2100" b="1" dirty="0">
                <a:solidFill>
                  <a:srgbClr val="FBF5E9"/>
                </a:solidFill>
                <a:latin typeface="Georgia" pitchFamily="34" charset="0"/>
                <a:ea typeface="Georgia" pitchFamily="34" charset="-122"/>
                <a:cs typeface="Georgia" pitchFamily="34" charset="-120"/>
              </a:rPr>
              <a:t>Self-advocacy</a:t>
            </a:r>
            <a:endParaRPr lang="en-US" sz="2100" dirty="0"/>
          </a:p>
        </p:txBody>
      </p:sp>
      <p:sp>
        <p:nvSpPr>
          <p:cNvPr id="25" name="Text 23"/>
          <p:cNvSpPr/>
          <p:nvPr/>
        </p:nvSpPr>
        <p:spPr>
          <a:xfrm>
            <a:off x="4690872" y="5696712"/>
            <a:ext cx="2953512" cy="594360"/>
          </a:xfrm>
          <a:prstGeom prst="rect">
            <a:avLst/>
          </a:prstGeom>
          <a:noFill/>
          <a:ln/>
        </p:spPr>
        <p:txBody>
          <a:bodyPr wrap="square" lIns="0" tIns="0" rIns="0" bIns="0" rtlCol="0" anchor="ctr"/>
          <a:lstStyle/>
          <a:p>
            <a:pPr marL="0" indent="0">
              <a:lnSpc>
                <a:spcPts val="1800"/>
              </a:lnSpc>
              <a:buNone/>
            </a:pPr>
            <a:r>
              <a:rPr lang="en-US" sz="1350" dirty="0">
                <a:solidFill>
                  <a:srgbClr val="D9CDBA"/>
                </a:solidFill>
                <a:latin typeface="Calibri" pitchFamily="34" charset="0"/>
                <a:ea typeface="Calibri" pitchFamily="34" charset="-122"/>
                <a:cs typeface="Calibri" pitchFamily="34" charset="-120"/>
              </a:rPr>
              <a:t>Confidence to ask for what you need.</a:t>
            </a:r>
            <a:endParaRPr lang="en-US" sz="1350" dirty="0"/>
          </a:p>
        </p:txBody>
      </p:sp>
      <p:sp>
        <p:nvSpPr>
          <p:cNvPr id="26" name="Shape 24"/>
          <p:cNvSpPr/>
          <p:nvPr/>
        </p:nvSpPr>
        <p:spPr>
          <a:xfrm>
            <a:off x="8193024" y="4416552"/>
            <a:ext cx="3456432" cy="1993392"/>
          </a:xfrm>
          <a:prstGeom prst="rect">
            <a:avLst/>
          </a:prstGeom>
          <a:solidFill>
            <a:srgbClr val="41342A"/>
          </a:solidFill>
          <a:ln w="12700">
            <a:solidFill>
              <a:srgbClr val="55463A"/>
            </a:solidFill>
            <a:prstDash val="solid"/>
          </a:ln>
        </p:spPr>
        <p:txBody>
          <a:bodyPr/>
          <a:lstStyle/>
          <a:p>
            <a:endParaRPr lang="en-US"/>
          </a:p>
        </p:txBody>
      </p:sp>
      <p:sp>
        <p:nvSpPr>
          <p:cNvPr id="27" name="Shape 25"/>
          <p:cNvSpPr/>
          <p:nvPr/>
        </p:nvSpPr>
        <p:spPr>
          <a:xfrm>
            <a:off x="8193024" y="4416552"/>
            <a:ext cx="3456432" cy="128016"/>
          </a:xfrm>
          <a:prstGeom prst="rect">
            <a:avLst/>
          </a:prstGeom>
          <a:solidFill>
            <a:srgbClr val="7E8C5A"/>
          </a:solidFill>
          <a:ln/>
        </p:spPr>
        <p:txBody>
          <a:bodyPr/>
          <a:lstStyle/>
          <a:p>
            <a:endParaRPr lang="en-US"/>
          </a:p>
        </p:txBody>
      </p:sp>
      <p:sp>
        <p:nvSpPr>
          <p:cNvPr id="28" name="Text 26"/>
          <p:cNvSpPr/>
          <p:nvPr/>
        </p:nvSpPr>
        <p:spPr>
          <a:xfrm>
            <a:off x="8467344" y="4672584"/>
            <a:ext cx="2953512" cy="1005840"/>
          </a:xfrm>
          <a:prstGeom prst="rect">
            <a:avLst/>
          </a:prstGeom>
          <a:noFill/>
          <a:ln/>
        </p:spPr>
        <p:txBody>
          <a:bodyPr wrap="square" lIns="0" tIns="0" rIns="0" bIns="0" rtlCol="0" anchor="t"/>
          <a:lstStyle/>
          <a:p>
            <a:pPr marL="0" indent="0">
              <a:lnSpc>
                <a:spcPts val="2300"/>
              </a:lnSpc>
              <a:buNone/>
            </a:pPr>
            <a:r>
              <a:rPr lang="en-US" sz="2100" b="1" dirty="0">
                <a:solidFill>
                  <a:srgbClr val="FBF5E9"/>
                </a:solidFill>
                <a:latin typeface="Georgia" pitchFamily="34" charset="0"/>
                <a:ea typeface="Georgia" pitchFamily="34" charset="-122"/>
                <a:cs typeface="Georgia" pitchFamily="34" charset="-120"/>
              </a:rPr>
              <a:t>Ready for next</a:t>
            </a:r>
            <a:endParaRPr lang="en-US" sz="2100" dirty="0"/>
          </a:p>
        </p:txBody>
      </p:sp>
      <p:sp>
        <p:nvSpPr>
          <p:cNvPr id="29" name="Text 27"/>
          <p:cNvSpPr/>
          <p:nvPr/>
        </p:nvSpPr>
        <p:spPr>
          <a:xfrm>
            <a:off x="8467344" y="5696712"/>
            <a:ext cx="2953512" cy="594360"/>
          </a:xfrm>
          <a:prstGeom prst="rect">
            <a:avLst/>
          </a:prstGeom>
          <a:noFill/>
          <a:ln/>
        </p:spPr>
        <p:txBody>
          <a:bodyPr wrap="square" lIns="0" tIns="0" rIns="0" bIns="0" rtlCol="0" anchor="ctr"/>
          <a:lstStyle/>
          <a:p>
            <a:pPr marL="0" indent="0">
              <a:lnSpc>
                <a:spcPts val="1800"/>
              </a:lnSpc>
              <a:buNone/>
            </a:pPr>
            <a:r>
              <a:rPr lang="en-US" sz="1350" dirty="0">
                <a:solidFill>
                  <a:srgbClr val="D9CDBA"/>
                </a:solidFill>
                <a:latin typeface="Calibri" pitchFamily="34" charset="0"/>
                <a:ea typeface="Calibri" pitchFamily="34" charset="-122"/>
                <a:cs typeface="Calibri" pitchFamily="34" charset="-120"/>
              </a:rPr>
              <a:t>Skills and a plan for life after respite.</a:t>
            </a:r>
            <a:endParaRPr lang="en-US" sz="1350" dirty="0"/>
          </a:p>
        </p:txBody>
      </p:sp>
      <p:sp>
        <p:nvSpPr>
          <p:cNvPr id="30" name="Text 28"/>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FE6D3"/>
        </a:solidFill>
        <a:effectLst/>
      </p:bgPr>
    </p:bg>
    <p:spTree>
      <p:nvGrpSpPr>
        <p:cNvPr id="1" name=""/>
        <p:cNvGrpSpPr/>
        <p:nvPr/>
      </p:nvGrpSpPr>
      <p:grpSpPr>
        <a:xfrm>
          <a:off x="0" y="0"/>
          <a:ext cx="0" cy="0"/>
          <a:chOff x="0" y="0"/>
          <a:chExt cx="0" cy="0"/>
        </a:xfrm>
      </p:grpSpPr>
      <p:sp>
        <p:nvSpPr>
          <p:cNvPr id="2" name="Shape 0"/>
          <p:cNvSpPr/>
          <p:nvPr/>
        </p:nvSpPr>
        <p:spPr>
          <a:xfrm>
            <a:off x="0" y="0"/>
            <a:ext cx="4572000" cy="6858000"/>
          </a:xfrm>
          <a:prstGeom prst="rect">
            <a:avLst/>
          </a:prstGeom>
          <a:solidFill>
            <a:srgbClr val="C06A43"/>
          </a:solidFill>
          <a:ln/>
        </p:spPr>
        <p:txBody>
          <a:bodyPr/>
          <a:lstStyle/>
          <a:p>
            <a:endParaRPr lang="en-US"/>
          </a:p>
        </p:txBody>
      </p:sp>
      <p:sp>
        <p:nvSpPr>
          <p:cNvPr id="3" name="Shape 1"/>
          <p:cNvSpPr/>
          <p:nvPr/>
        </p:nvSpPr>
        <p:spPr>
          <a:xfrm>
            <a:off x="0" y="0"/>
            <a:ext cx="3291840" cy="3291840"/>
          </a:xfrm>
          <a:prstGeom prst="ellipse">
            <a:avLst/>
          </a:prstGeom>
          <a:solidFill>
            <a:srgbClr val="FFFFFF">
              <a:alpha val="12000"/>
            </a:srgbClr>
          </a:solidFill>
          <a:ln/>
        </p:spPr>
        <p:txBody>
          <a:bodyPr/>
          <a:lstStyle/>
          <a:p>
            <a:endParaRPr lang="en-US"/>
          </a:p>
        </p:txBody>
      </p:sp>
      <p:sp>
        <p:nvSpPr>
          <p:cNvPr id="4" name="Text 2"/>
          <p:cNvSpPr/>
          <p:nvPr/>
        </p:nvSpPr>
        <p:spPr>
          <a:xfrm>
            <a:off x="548640" y="1005840"/>
            <a:ext cx="3657600" cy="365760"/>
          </a:xfrm>
          <a:prstGeom prst="rect">
            <a:avLst/>
          </a:prstGeom>
          <a:noFill/>
          <a:ln/>
        </p:spPr>
        <p:txBody>
          <a:bodyPr wrap="square" lIns="0" tIns="0" rIns="0" bIns="0" rtlCol="0" anchor="ctr"/>
          <a:lstStyle/>
          <a:p>
            <a:pPr marL="0" indent="0">
              <a:buNone/>
            </a:pPr>
            <a:r>
              <a:rPr lang="en-US" sz="1300" b="1" kern="0" spc="300" dirty="0">
                <a:solidFill>
                  <a:srgbClr val="FBEFE2"/>
                </a:solidFill>
                <a:latin typeface="Calibri" pitchFamily="34" charset="0"/>
                <a:ea typeface="Calibri" pitchFamily="34" charset="-122"/>
                <a:cs typeface="Calibri" pitchFamily="34" charset="-120"/>
              </a:rPr>
              <a:t>STRONGER TOGETHER</a:t>
            </a:r>
            <a:endParaRPr lang="en-US" sz="1300" dirty="0"/>
          </a:p>
        </p:txBody>
      </p:sp>
      <p:sp>
        <p:nvSpPr>
          <p:cNvPr id="5" name="Text 3"/>
          <p:cNvSpPr/>
          <p:nvPr/>
        </p:nvSpPr>
        <p:spPr>
          <a:xfrm>
            <a:off x="548640" y="1463040"/>
            <a:ext cx="3657600" cy="1645920"/>
          </a:xfrm>
          <a:prstGeom prst="rect">
            <a:avLst/>
          </a:prstGeom>
          <a:noFill/>
          <a:ln/>
        </p:spPr>
        <p:txBody>
          <a:bodyPr wrap="square" lIns="0" tIns="0" rIns="0" bIns="0" rtlCol="0" anchor="ctr"/>
          <a:lstStyle/>
          <a:p>
            <a:pPr marL="0" indent="0">
              <a:lnSpc>
                <a:spcPts val="3200"/>
              </a:lnSpc>
              <a:buNone/>
            </a:pPr>
            <a:r>
              <a:rPr lang="en-US" sz="2800" b="1" dirty="0">
                <a:solidFill>
                  <a:srgbClr val="FFFFFF"/>
                </a:solidFill>
                <a:latin typeface="Georgia" pitchFamily="34" charset="0"/>
                <a:ea typeface="Georgia" pitchFamily="34" charset="-122"/>
                <a:cs typeface="Georgia" pitchFamily="34" charset="-120"/>
              </a:rPr>
              <a:t>Led by people who've</a:t>
            </a:r>
            <a:endParaRPr lang="en-US" sz="2800" dirty="0"/>
          </a:p>
          <a:p>
            <a:pPr marL="0" indent="0">
              <a:lnSpc>
                <a:spcPts val="3200"/>
              </a:lnSpc>
              <a:buNone/>
            </a:pPr>
            <a:r>
              <a:rPr lang="en-US" sz="2800" b="1" dirty="0">
                <a:solidFill>
                  <a:srgbClr val="FFFFFF"/>
                </a:solidFill>
                <a:latin typeface="Georgia" pitchFamily="34" charset="0"/>
                <a:ea typeface="Georgia" pitchFamily="34" charset="-122"/>
                <a:cs typeface="Georgia" pitchFamily="34" charset="-120"/>
              </a:rPr>
              <a:t>been there</a:t>
            </a:r>
            <a:endParaRPr lang="en-US" sz="2800" dirty="0"/>
          </a:p>
        </p:txBody>
      </p:sp>
      <p:sp>
        <p:nvSpPr>
          <p:cNvPr id="6" name="Text 4"/>
          <p:cNvSpPr/>
          <p:nvPr/>
        </p:nvSpPr>
        <p:spPr>
          <a:xfrm>
            <a:off x="548640" y="4206240"/>
            <a:ext cx="3657600" cy="1463040"/>
          </a:xfrm>
          <a:prstGeom prst="rect">
            <a:avLst/>
          </a:prstGeom>
          <a:noFill/>
          <a:ln/>
        </p:spPr>
        <p:txBody>
          <a:bodyPr wrap="square" lIns="0" tIns="0" rIns="0" bIns="0" rtlCol="0" anchor="ctr"/>
          <a:lstStyle/>
          <a:p>
            <a:pPr marL="0" indent="0">
              <a:lnSpc>
                <a:spcPts val="2200"/>
              </a:lnSpc>
              <a:buNone/>
            </a:pPr>
            <a:r>
              <a:rPr lang="en-US" sz="1550" dirty="0">
                <a:solidFill>
                  <a:srgbClr val="FBEFE2"/>
                </a:solidFill>
                <a:latin typeface="Calibri" pitchFamily="34" charset="0"/>
                <a:ea typeface="Calibri" pitchFamily="34" charset="-122"/>
                <a:cs typeface="Calibri" pitchFamily="34" charset="-120"/>
              </a:rPr>
              <a:t>WRAP groups are guided by trained peers — people with their own lived experience of recovery.</a:t>
            </a:r>
            <a:endParaRPr lang="en-US" sz="1550" dirty="0"/>
          </a:p>
        </p:txBody>
      </p:sp>
      <p:sp>
        <p:nvSpPr>
          <p:cNvPr id="7" name="Shape 5"/>
          <p:cNvSpPr/>
          <p:nvPr/>
        </p:nvSpPr>
        <p:spPr>
          <a:xfrm>
            <a:off x="5120640" y="1234440"/>
            <a:ext cx="6492240" cy="1170432"/>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8" name="Shape 6"/>
          <p:cNvSpPr/>
          <p:nvPr/>
        </p:nvSpPr>
        <p:spPr>
          <a:xfrm>
            <a:off x="5120640" y="1234440"/>
            <a:ext cx="128016" cy="1170432"/>
          </a:xfrm>
          <a:prstGeom prst="rect">
            <a:avLst/>
          </a:prstGeom>
          <a:solidFill>
            <a:srgbClr val="C06A43"/>
          </a:solidFill>
          <a:ln/>
        </p:spPr>
        <p:txBody>
          <a:bodyPr/>
          <a:lstStyle/>
          <a:p>
            <a:endParaRPr lang="en-US"/>
          </a:p>
        </p:txBody>
      </p:sp>
      <p:sp>
        <p:nvSpPr>
          <p:cNvPr id="9" name="Text 7"/>
          <p:cNvSpPr/>
          <p:nvPr/>
        </p:nvSpPr>
        <p:spPr>
          <a:xfrm>
            <a:off x="5486400" y="1380744"/>
            <a:ext cx="5943600" cy="457200"/>
          </a:xfrm>
          <a:prstGeom prst="rect">
            <a:avLst/>
          </a:prstGeom>
          <a:noFill/>
          <a:ln/>
        </p:spPr>
        <p:txBody>
          <a:bodyPr wrap="square" lIns="0" tIns="0" rIns="0" bIns="0" rtlCol="0" anchor="ctr"/>
          <a:lstStyle/>
          <a:p>
            <a:pPr marL="0" indent="0">
              <a:buNone/>
            </a:pPr>
            <a:r>
              <a:rPr lang="en-US" sz="1850" b="1" dirty="0">
                <a:solidFill>
                  <a:srgbClr val="3B2F26"/>
                </a:solidFill>
                <a:latin typeface="Georgia" pitchFamily="34" charset="0"/>
                <a:ea typeface="Georgia" pitchFamily="34" charset="-122"/>
                <a:cs typeface="Georgia" pitchFamily="34" charset="-120"/>
              </a:rPr>
              <a:t>Shared experience</a:t>
            </a:r>
            <a:endParaRPr lang="en-US" sz="1850" dirty="0"/>
          </a:p>
        </p:txBody>
      </p:sp>
      <p:sp>
        <p:nvSpPr>
          <p:cNvPr id="10" name="Text 8"/>
          <p:cNvSpPr/>
          <p:nvPr/>
        </p:nvSpPr>
        <p:spPr>
          <a:xfrm>
            <a:off x="5486400" y="1837944"/>
            <a:ext cx="5943600" cy="502920"/>
          </a:xfrm>
          <a:prstGeom prst="rect">
            <a:avLst/>
          </a:prstGeom>
          <a:noFill/>
          <a:ln/>
        </p:spPr>
        <p:txBody>
          <a:bodyPr wrap="square" lIns="0" tIns="0" rIns="0" bIns="0" rtlCol="0" anchor="ctr"/>
          <a:lstStyle/>
          <a:p>
            <a:pPr marL="0" indent="0">
              <a:lnSpc>
                <a:spcPts val="1900"/>
              </a:lnSpc>
              <a:buNone/>
            </a:pPr>
            <a:r>
              <a:rPr lang="en-US" sz="1400" dirty="0">
                <a:solidFill>
                  <a:srgbClr val="7C6E5E"/>
                </a:solidFill>
                <a:latin typeface="Calibri" pitchFamily="34" charset="0"/>
                <a:ea typeface="Calibri" pitchFamily="34" charset="-122"/>
                <a:cs typeface="Calibri" pitchFamily="34" charset="-120"/>
              </a:rPr>
              <a:t>Peers understand the road because they've walked it too.</a:t>
            </a:r>
            <a:endParaRPr lang="en-US" sz="1400" dirty="0"/>
          </a:p>
        </p:txBody>
      </p:sp>
      <p:sp>
        <p:nvSpPr>
          <p:cNvPr id="11" name="Shape 9"/>
          <p:cNvSpPr/>
          <p:nvPr/>
        </p:nvSpPr>
        <p:spPr>
          <a:xfrm>
            <a:off x="5120640" y="2542032"/>
            <a:ext cx="6492240" cy="1170432"/>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2" name="Shape 10"/>
          <p:cNvSpPr/>
          <p:nvPr/>
        </p:nvSpPr>
        <p:spPr>
          <a:xfrm>
            <a:off x="5120640" y="2542032"/>
            <a:ext cx="128016" cy="1170432"/>
          </a:xfrm>
          <a:prstGeom prst="rect">
            <a:avLst/>
          </a:prstGeom>
          <a:solidFill>
            <a:srgbClr val="7E8C5A"/>
          </a:solidFill>
          <a:ln/>
        </p:spPr>
        <p:txBody>
          <a:bodyPr/>
          <a:lstStyle/>
          <a:p>
            <a:endParaRPr lang="en-US"/>
          </a:p>
        </p:txBody>
      </p:sp>
      <p:sp>
        <p:nvSpPr>
          <p:cNvPr id="13" name="Text 11"/>
          <p:cNvSpPr/>
          <p:nvPr/>
        </p:nvSpPr>
        <p:spPr>
          <a:xfrm>
            <a:off x="5486400" y="2688336"/>
            <a:ext cx="5943600" cy="457200"/>
          </a:xfrm>
          <a:prstGeom prst="rect">
            <a:avLst/>
          </a:prstGeom>
          <a:noFill/>
          <a:ln/>
        </p:spPr>
        <p:txBody>
          <a:bodyPr wrap="square" lIns="0" tIns="0" rIns="0" bIns="0" rtlCol="0" anchor="ctr"/>
          <a:lstStyle/>
          <a:p>
            <a:pPr marL="0" indent="0">
              <a:buNone/>
            </a:pPr>
            <a:r>
              <a:rPr lang="en-US" sz="1850" b="1" dirty="0">
                <a:solidFill>
                  <a:srgbClr val="3B2F26"/>
                </a:solidFill>
                <a:latin typeface="Georgia" pitchFamily="34" charset="0"/>
                <a:ea typeface="Georgia" pitchFamily="34" charset="-122"/>
                <a:cs typeface="Georgia" pitchFamily="34" charset="-120"/>
              </a:rPr>
              <a:t>Trust and respect</a:t>
            </a:r>
            <a:endParaRPr lang="en-US" sz="1850" dirty="0"/>
          </a:p>
        </p:txBody>
      </p:sp>
      <p:sp>
        <p:nvSpPr>
          <p:cNvPr id="14" name="Text 12"/>
          <p:cNvSpPr/>
          <p:nvPr/>
        </p:nvSpPr>
        <p:spPr>
          <a:xfrm>
            <a:off x="5486400" y="3145536"/>
            <a:ext cx="5943600" cy="502920"/>
          </a:xfrm>
          <a:prstGeom prst="rect">
            <a:avLst/>
          </a:prstGeom>
          <a:noFill/>
          <a:ln/>
        </p:spPr>
        <p:txBody>
          <a:bodyPr wrap="square" lIns="0" tIns="0" rIns="0" bIns="0" rtlCol="0" anchor="ctr"/>
          <a:lstStyle/>
          <a:p>
            <a:pPr marL="0" indent="0">
              <a:lnSpc>
                <a:spcPts val="1900"/>
              </a:lnSpc>
              <a:buNone/>
            </a:pPr>
            <a:r>
              <a:rPr lang="en-US" sz="1400" dirty="0">
                <a:solidFill>
                  <a:srgbClr val="7C6E5E"/>
                </a:solidFill>
                <a:latin typeface="Calibri" pitchFamily="34" charset="0"/>
                <a:ea typeface="Calibri" pitchFamily="34" charset="-122"/>
                <a:cs typeface="Calibri" pitchFamily="34" charset="-120"/>
              </a:rPr>
              <a:t>No judgment, no labels — just honest support.</a:t>
            </a:r>
            <a:endParaRPr lang="en-US" sz="1400" dirty="0"/>
          </a:p>
        </p:txBody>
      </p:sp>
      <p:sp>
        <p:nvSpPr>
          <p:cNvPr id="15" name="Shape 13"/>
          <p:cNvSpPr/>
          <p:nvPr/>
        </p:nvSpPr>
        <p:spPr>
          <a:xfrm>
            <a:off x="5120640" y="3849624"/>
            <a:ext cx="6492240" cy="1170432"/>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16" name="Shape 14"/>
          <p:cNvSpPr/>
          <p:nvPr/>
        </p:nvSpPr>
        <p:spPr>
          <a:xfrm>
            <a:off x="5120640" y="3849624"/>
            <a:ext cx="128016" cy="1170432"/>
          </a:xfrm>
          <a:prstGeom prst="rect">
            <a:avLst/>
          </a:prstGeom>
          <a:solidFill>
            <a:srgbClr val="D29A52"/>
          </a:solidFill>
          <a:ln/>
        </p:spPr>
        <p:txBody>
          <a:bodyPr/>
          <a:lstStyle/>
          <a:p>
            <a:endParaRPr lang="en-US"/>
          </a:p>
        </p:txBody>
      </p:sp>
      <p:sp>
        <p:nvSpPr>
          <p:cNvPr id="17" name="Text 15"/>
          <p:cNvSpPr/>
          <p:nvPr/>
        </p:nvSpPr>
        <p:spPr>
          <a:xfrm>
            <a:off x="5486400" y="3995928"/>
            <a:ext cx="5943600" cy="457200"/>
          </a:xfrm>
          <a:prstGeom prst="rect">
            <a:avLst/>
          </a:prstGeom>
          <a:noFill/>
          <a:ln/>
        </p:spPr>
        <p:txBody>
          <a:bodyPr wrap="square" lIns="0" tIns="0" rIns="0" bIns="0" rtlCol="0" anchor="ctr"/>
          <a:lstStyle/>
          <a:p>
            <a:pPr marL="0" indent="0">
              <a:buNone/>
            </a:pPr>
            <a:r>
              <a:rPr lang="en-US" sz="1850" b="1" dirty="0">
                <a:solidFill>
                  <a:srgbClr val="3B2F26"/>
                </a:solidFill>
                <a:latin typeface="Georgia" pitchFamily="34" charset="0"/>
                <a:ea typeface="Georgia" pitchFamily="34" charset="-122"/>
                <a:cs typeface="Georgia" pitchFamily="34" charset="-120"/>
              </a:rPr>
              <a:t>You belong</a:t>
            </a:r>
            <a:endParaRPr lang="en-US" sz="1850" dirty="0"/>
          </a:p>
        </p:txBody>
      </p:sp>
      <p:sp>
        <p:nvSpPr>
          <p:cNvPr id="18" name="Text 16"/>
          <p:cNvSpPr/>
          <p:nvPr/>
        </p:nvSpPr>
        <p:spPr>
          <a:xfrm>
            <a:off x="5486400" y="4453128"/>
            <a:ext cx="5943600" cy="502920"/>
          </a:xfrm>
          <a:prstGeom prst="rect">
            <a:avLst/>
          </a:prstGeom>
          <a:noFill/>
          <a:ln/>
        </p:spPr>
        <p:txBody>
          <a:bodyPr wrap="square" lIns="0" tIns="0" rIns="0" bIns="0" rtlCol="0" anchor="ctr"/>
          <a:lstStyle/>
          <a:p>
            <a:pPr marL="0" indent="0">
              <a:lnSpc>
                <a:spcPts val="1900"/>
              </a:lnSpc>
              <a:buNone/>
            </a:pPr>
            <a:r>
              <a:rPr lang="en-US" sz="1400" dirty="0">
                <a:solidFill>
                  <a:srgbClr val="7C6E5E"/>
                </a:solidFill>
                <a:latin typeface="Calibri" pitchFamily="34" charset="0"/>
                <a:ea typeface="Calibri" pitchFamily="34" charset="-122"/>
                <a:cs typeface="Calibri" pitchFamily="34" charset="-120"/>
              </a:rPr>
              <a:t>Being part of a group reminds you that you're not alone.</a:t>
            </a:r>
            <a:endParaRPr lang="en-US" sz="1400" dirty="0"/>
          </a:p>
        </p:txBody>
      </p:sp>
      <p:sp>
        <p:nvSpPr>
          <p:cNvPr id="19" name="Shape 17"/>
          <p:cNvSpPr/>
          <p:nvPr/>
        </p:nvSpPr>
        <p:spPr>
          <a:xfrm>
            <a:off x="5120640" y="5157216"/>
            <a:ext cx="6492240" cy="1170432"/>
          </a:xfrm>
          <a:prstGeom prst="rect">
            <a:avLst/>
          </a:prstGeom>
          <a:solidFill>
            <a:srgbClr val="FBF5E9"/>
          </a:solidFill>
          <a:ln w="12700">
            <a:solidFill>
              <a:srgbClr val="E0D4BC"/>
            </a:solidFill>
            <a:prstDash val="solid"/>
          </a:ln>
          <a:effectLst>
            <a:outerShdw blurRad="88900" dist="38100" dir="5400000" algn="bl" rotWithShape="0">
              <a:srgbClr val="3B2F26">
                <a:alpha val="16000"/>
              </a:srgbClr>
            </a:outerShdw>
          </a:effectLst>
        </p:spPr>
        <p:txBody>
          <a:bodyPr/>
          <a:lstStyle/>
          <a:p>
            <a:endParaRPr lang="en-US"/>
          </a:p>
        </p:txBody>
      </p:sp>
      <p:sp>
        <p:nvSpPr>
          <p:cNvPr id="20" name="Shape 18"/>
          <p:cNvSpPr/>
          <p:nvPr/>
        </p:nvSpPr>
        <p:spPr>
          <a:xfrm>
            <a:off x="5120640" y="5157216"/>
            <a:ext cx="128016" cy="1170432"/>
          </a:xfrm>
          <a:prstGeom prst="rect">
            <a:avLst/>
          </a:prstGeom>
          <a:solidFill>
            <a:srgbClr val="5C6840"/>
          </a:solidFill>
          <a:ln/>
        </p:spPr>
        <p:txBody>
          <a:bodyPr/>
          <a:lstStyle/>
          <a:p>
            <a:endParaRPr lang="en-US"/>
          </a:p>
        </p:txBody>
      </p:sp>
      <p:sp>
        <p:nvSpPr>
          <p:cNvPr id="21" name="Text 19"/>
          <p:cNvSpPr/>
          <p:nvPr/>
        </p:nvSpPr>
        <p:spPr>
          <a:xfrm>
            <a:off x="5486400" y="5303520"/>
            <a:ext cx="5943600" cy="457200"/>
          </a:xfrm>
          <a:prstGeom prst="rect">
            <a:avLst/>
          </a:prstGeom>
          <a:noFill/>
          <a:ln/>
        </p:spPr>
        <p:txBody>
          <a:bodyPr wrap="square" lIns="0" tIns="0" rIns="0" bIns="0" rtlCol="0" anchor="ctr"/>
          <a:lstStyle/>
          <a:p>
            <a:pPr marL="0" indent="0">
              <a:buNone/>
            </a:pPr>
            <a:r>
              <a:rPr lang="en-US" sz="1850" b="1" dirty="0">
                <a:solidFill>
                  <a:srgbClr val="3B2F26"/>
                </a:solidFill>
                <a:latin typeface="Georgia" pitchFamily="34" charset="0"/>
                <a:ea typeface="Georgia" pitchFamily="34" charset="-122"/>
                <a:cs typeface="Georgia" pitchFamily="34" charset="-120"/>
              </a:rPr>
              <a:t>Voluntary and yours</a:t>
            </a:r>
            <a:endParaRPr lang="en-US" sz="1850" dirty="0"/>
          </a:p>
        </p:txBody>
      </p:sp>
      <p:sp>
        <p:nvSpPr>
          <p:cNvPr id="22" name="Text 20"/>
          <p:cNvSpPr/>
          <p:nvPr/>
        </p:nvSpPr>
        <p:spPr>
          <a:xfrm>
            <a:off x="5486400" y="5760720"/>
            <a:ext cx="5943600" cy="502920"/>
          </a:xfrm>
          <a:prstGeom prst="rect">
            <a:avLst/>
          </a:prstGeom>
          <a:noFill/>
          <a:ln/>
        </p:spPr>
        <p:txBody>
          <a:bodyPr wrap="square" lIns="0" tIns="0" rIns="0" bIns="0" rtlCol="0" anchor="ctr"/>
          <a:lstStyle/>
          <a:p>
            <a:pPr marL="0" indent="0">
              <a:lnSpc>
                <a:spcPts val="1900"/>
              </a:lnSpc>
              <a:buNone/>
            </a:pPr>
            <a:r>
              <a:rPr lang="en-US" sz="1400" dirty="0">
                <a:solidFill>
                  <a:srgbClr val="7C6E5E"/>
                </a:solidFill>
                <a:latin typeface="Calibri" pitchFamily="34" charset="0"/>
                <a:ea typeface="Calibri" pitchFamily="34" charset="-122"/>
                <a:cs typeface="Calibri" pitchFamily="34" charset="-120"/>
              </a:rPr>
              <a:t>You join because you want to, and share only what you choose.</a:t>
            </a:r>
            <a:endParaRPr lang="en-US" sz="1400" dirty="0"/>
          </a:p>
        </p:txBody>
      </p:sp>
      <p:sp>
        <p:nvSpPr>
          <p:cNvPr id="23" name="Text 21"/>
          <p:cNvSpPr/>
          <p:nvPr/>
        </p:nvSpPr>
        <p:spPr>
          <a:xfrm>
            <a:off x="11368735" y="6291072"/>
            <a:ext cx="457200" cy="320040"/>
          </a:xfrm>
          <a:prstGeom prst="rect">
            <a:avLst/>
          </a:prstGeom>
          <a:noFill/>
          <a:ln/>
        </p:spPr>
        <p:txBody>
          <a:bodyPr wrap="square" rtlCol="0" anchor="ctr"/>
          <a:lstStyle/>
          <a:p>
            <a:pPr marL="0" indent="0" algn="r">
              <a:buNone/>
            </a:pPr>
            <a:r>
              <a:rPr lang="en-US" sz="1100" dirty="0">
                <a:solidFill>
                  <a:srgbClr val="7C6E5E"/>
                </a:solidFill>
                <a:latin typeface="Calibri" pitchFamily="34" charset="0"/>
                <a:ea typeface="Calibri" pitchFamily="34" charset="-122"/>
                <a:cs typeface="Calibri"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1372</Words>
  <Application>Microsoft Office PowerPoint</Application>
  <PresentationFormat>Widescreen</PresentationFormat>
  <Paragraphs>158</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2026-06-16T00:01:12Z</dcterms:created>
  <dcterms:modified xsi:type="dcterms:W3CDTF">2026-06-16T00:04:10Z</dcterms:modified>
</cp:coreProperties>
</file>