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1"/>
  </p:notesMasterIdLst>
  <p:sldIdLst>
    <p:sldId id="256" r:id="rId2"/>
    <p:sldId id="257" r:id="rId3"/>
    <p:sldId id="258" r:id="rId4"/>
    <p:sldId id="259" r:id="rId5"/>
    <p:sldId id="295" r:id="rId6"/>
    <p:sldId id="260" r:id="rId7"/>
    <p:sldId id="294" r:id="rId8"/>
    <p:sldId id="261" r:id="rId9"/>
    <p:sldId id="293" r:id="rId10"/>
    <p:sldId id="262" r:id="rId11"/>
    <p:sldId id="292" r:id="rId12"/>
    <p:sldId id="263" r:id="rId13"/>
    <p:sldId id="291" r:id="rId14"/>
    <p:sldId id="264" r:id="rId15"/>
    <p:sldId id="290" r:id="rId16"/>
    <p:sldId id="265" r:id="rId17"/>
    <p:sldId id="289" r:id="rId18"/>
    <p:sldId id="266" r:id="rId19"/>
    <p:sldId id="288" r:id="rId20"/>
    <p:sldId id="267" r:id="rId21"/>
    <p:sldId id="268" r:id="rId22"/>
    <p:sldId id="287" r:id="rId23"/>
    <p:sldId id="269" r:id="rId24"/>
    <p:sldId id="286" r:id="rId25"/>
    <p:sldId id="270" r:id="rId26"/>
    <p:sldId id="285" r:id="rId27"/>
    <p:sldId id="271" r:id="rId28"/>
    <p:sldId id="284" r:id="rId29"/>
    <p:sldId id="272" r:id="rId30"/>
    <p:sldId id="283" r:id="rId31"/>
    <p:sldId id="273" r:id="rId32"/>
    <p:sldId id="282" r:id="rId33"/>
    <p:sldId id="274" r:id="rId34"/>
    <p:sldId id="281" r:id="rId35"/>
    <p:sldId id="275" r:id="rId36"/>
    <p:sldId id="280" r:id="rId37"/>
    <p:sldId id="276" r:id="rId38"/>
    <p:sldId id="277" r:id="rId39"/>
    <p:sldId id="278" r:id="rId40"/>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80" d="100"/>
          <a:sy n="80" d="100"/>
        </p:scale>
        <p:origin x="90" y="2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RAP of DC" userId="a77f82a2b4855222" providerId="LiveId" clId="{A67589C9-8A63-4163-8CE7-628F1C9C0E17}"/>
    <pc:docChg chg="custSel addSld">
      <pc:chgData name="WRAP of DC" userId="a77f82a2b4855222" providerId="LiveId" clId="{A67589C9-8A63-4163-8CE7-628F1C9C0E17}" dt="2026-05-22T22:44:34.140" v="0" actId="26606"/>
      <pc:docMkLst>
        <pc:docMk/>
      </pc:docMkLst>
      <pc:sldChg chg="add">
        <pc:chgData name="WRAP of DC" userId="a77f82a2b4855222" providerId="LiveId" clId="{A67589C9-8A63-4163-8CE7-628F1C9C0E17}" dt="2026-05-22T22:44:34.140" v="0" actId="26606"/>
        <pc:sldMkLst>
          <pc:docMk/>
          <pc:sldMk cId="0" sldId="280"/>
        </pc:sldMkLst>
      </pc:sldChg>
      <pc:sldChg chg="add">
        <pc:chgData name="WRAP of DC" userId="a77f82a2b4855222" providerId="LiveId" clId="{A67589C9-8A63-4163-8CE7-628F1C9C0E17}" dt="2026-05-22T22:44:34.140" v="0" actId="26606"/>
        <pc:sldMkLst>
          <pc:docMk/>
          <pc:sldMk cId="0" sldId="281"/>
        </pc:sldMkLst>
      </pc:sldChg>
      <pc:sldChg chg="add">
        <pc:chgData name="WRAP of DC" userId="a77f82a2b4855222" providerId="LiveId" clId="{A67589C9-8A63-4163-8CE7-628F1C9C0E17}" dt="2026-05-22T22:44:34.140" v="0" actId="26606"/>
        <pc:sldMkLst>
          <pc:docMk/>
          <pc:sldMk cId="0" sldId="282"/>
        </pc:sldMkLst>
      </pc:sldChg>
      <pc:sldChg chg="add">
        <pc:chgData name="WRAP of DC" userId="a77f82a2b4855222" providerId="LiveId" clId="{A67589C9-8A63-4163-8CE7-628F1C9C0E17}" dt="2026-05-22T22:44:34.140" v="0" actId="26606"/>
        <pc:sldMkLst>
          <pc:docMk/>
          <pc:sldMk cId="0" sldId="283"/>
        </pc:sldMkLst>
      </pc:sldChg>
      <pc:sldChg chg="add">
        <pc:chgData name="WRAP of DC" userId="a77f82a2b4855222" providerId="LiveId" clId="{A67589C9-8A63-4163-8CE7-628F1C9C0E17}" dt="2026-05-22T22:44:34.140" v="0" actId="26606"/>
        <pc:sldMkLst>
          <pc:docMk/>
          <pc:sldMk cId="0" sldId="284"/>
        </pc:sldMkLst>
      </pc:sldChg>
      <pc:sldChg chg="add">
        <pc:chgData name="WRAP of DC" userId="a77f82a2b4855222" providerId="LiveId" clId="{A67589C9-8A63-4163-8CE7-628F1C9C0E17}" dt="2026-05-22T22:44:34.140" v="0" actId="26606"/>
        <pc:sldMkLst>
          <pc:docMk/>
          <pc:sldMk cId="0" sldId="285"/>
        </pc:sldMkLst>
      </pc:sldChg>
      <pc:sldChg chg="add">
        <pc:chgData name="WRAP of DC" userId="a77f82a2b4855222" providerId="LiveId" clId="{A67589C9-8A63-4163-8CE7-628F1C9C0E17}" dt="2026-05-22T22:44:34.140" v="0" actId="26606"/>
        <pc:sldMkLst>
          <pc:docMk/>
          <pc:sldMk cId="0" sldId="286"/>
        </pc:sldMkLst>
      </pc:sldChg>
      <pc:sldChg chg="add">
        <pc:chgData name="WRAP of DC" userId="a77f82a2b4855222" providerId="LiveId" clId="{A67589C9-8A63-4163-8CE7-628F1C9C0E17}" dt="2026-05-22T22:44:34.140" v="0" actId="26606"/>
        <pc:sldMkLst>
          <pc:docMk/>
          <pc:sldMk cId="0" sldId="287"/>
        </pc:sldMkLst>
      </pc:sldChg>
      <pc:sldChg chg="add">
        <pc:chgData name="WRAP of DC" userId="a77f82a2b4855222" providerId="LiveId" clId="{A67589C9-8A63-4163-8CE7-628F1C9C0E17}" dt="2026-05-22T22:44:34.140" v="0" actId="26606"/>
        <pc:sldMkLst>
          <pc:docMk/>
          <pc:sldMk cId="0" sldId="288"/>
        </pc:sldMkLst>
      </pc:sldChg>
      <pc:sldChg chg="add">
        <pc:chgData name="WRAP of DC" userId="a77f82a2b4855222" providerId="LiveId" clId="{A67589C9-8A63-4163-8CE7-628F1C9C0E17}" dt="2026-05-22T22:44:34.140" v="0" actId="26606"/>
        <pc:sldMkLst>
          <pc:docMk/>
          <pc:sldMk cId="0" sldId="289"/>
        </pc:sldMkLst>
      </pc:sldChg>
      <pc:sldChg chg="add">
        <pc:chgData name="WRAP of DC" userId="a77f82a2b4855222" providerId="LiveId" clId="{A67589C9-8A63-4163-8CE7-628F1C9C0E17}" dt="2026-05-22T22:44:34.140" v="0" actId="26606"/>
        <pc:sldMkLst>
          <pc:docMk/>
          <pc:sldMk cId="0" sldId="290"/>
        </pc:sldMkLst>
      </pc:sldChg>
      <pc:sldChg chg="add">
        <pc:chgData name="WRAP of DC" userId="a77f82a2b4855222" providerId="LiveId" clId="{A67589C9-8A63-4163-8CE7-628F1C9C0E17}" dt="2026-05-22T22:44:34.140" v="0" actId="26606"/>
        <pc:sldMkLst>
          <pc:docMk/>
          <pc:sldMk cId="0" sldId="291"/>
        </pc:sldMkLst>
      </pc:sldChg>
      <pc:sldChg chg="add">
        <pc:chgData name="WRAP of DC" userId="a77f82a2b4855222" providerId="LiveId" clId="{A67589C9-8A63-4163-8CE7-628F1C9C0E17}" dt="2026-05-22T22:44:34.140" v="0" actId="26606"/>
        <pc:sldMkLst>
          <pc:docMk/>
          <pc:sldMk cId="0" sldId="292"/>
        </pc:sldMkLst>
      </pc:sldChg>
      <pc:sldChg chg="add">
        <pc:chgData name="WRAP of DC" userId="a77f82a2b4855222" providerId="LiveId" clId="{A67589C9-8A63-4163-8CE7-628F1C9C0E17}" dt="2026-05-22T22:44:34.140" v="0" actId="26606"/>
        <pc:sldMkLst>
          <pc:docMk/>
          <pc:sldMk cId="0" sldId="293"/>
        </pc:sldMkLst>
      </pc:sldChg>
      <pc:sldChg chg="add">
        <pc:chgData name="WRAP of DC" userId="a77f82a2b4855222" providerId="LiveId" clId="{A67589C9-8A63-4163-8CE7-628F1C9C0E17}" dt="2026-05-22T22:44:34.140" v="0" actId="26606"/>
        <pc:sldMkLst>
          <pc:docMk/>
          <pc:sldMk cId="0" sldId="294"/>
        </pc:sldMkLst>
      </pc:sldChg>
      <pc:sldChg chg="add">
        <pc:chgData name="WRAP of DC" userId="a77f82a2b4855222" providerId="LiveId" clId="{A67589C9-8A63-4163-8CE7-628F1C9C0E17}" dt="2026-05-22T22:44:34.140" v="0" actId="26606"/>
        <pc:sldMkLst>
          <pc:docMk/>
          <pc:sldMk cId="0" sldId="29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54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participants to the WRAP Seminar I Quiz. This quiz covers two key WRAP sections: Early Warning Signs (Section 3) and When Things Are Breaking Down (Section 4). The quiz includes multiple choice, true/false, and fill-in-the-blank questions. Encourage participants to answer based on what they learned during the seminar sessions.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action plan — Each section of WRAP includes developing a personalized action plan. The Early Warning Signs Action Plan is a list of wellness tools and strategies you will use when you notice your early warning signs appearing.</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 The WRAP sections follow this order: (1) Daily Maintenance Plan, (2) Triggers, (3) Early Warning Signs, (4) When Things Are Breaking Down, (5) Crisis Planning, (6) Post-Crisis Planning. Early warning signs come directly after triggers.</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to Part 2, covering 'When Things Are Breaking Down' — Section 4 of WRAP. This section addresses situations where symptoms have progressed to the point where they are very uncomfortable, serious, and even dangerous, but the person is still able to take action on their own behalf. Mary Ellen Copeland considered this the most important part of WRAP because it can prevent crisis situations.</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A — 'When Things Are Breaking Down' refers to when symptoms have progressed to be very uncomfortable, serious, and even dangerous, BUT the person is still able to take action on their own behalf. This distinguishes it from the Crisis Plan, where others need to step in.</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False — The key distinction of this section is that YOU are still able to take action. Unlike the Crisis Plan where others step in, 'When Things Are Breaking Down' is about taking immediate personal action to prevent a crisis. Waiting could allow things to escalate to a full crisis.</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fourth — The WRAP sections in order are: (1) Daily Maintenance Plan, (2) Triggers, (3) Early Warning Signs, (4) When Things Are Breaking Down, (5) Crisis Planning, (6) Post-Crisis Planning.</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 Signs that things are breaking down are serious indicators like not sleeping at all, being confused, not taking care of responsibilities, crying all the time, being belligerent, binge eating, or obsessing about past indiscretions. They are more severe than early warning signs.</a:t>
            </a:r>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True — Because this is a serious time when you really want to feel better and avoid a crisis, your action plan needs to be very directive. It should include specific things you MUST do, not just suggestions. A strong, comprehensive plan is essential at this stage.</a:t>
            </a:r>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B — The primary goal is to prevent a crisis where others need to take over, which could lead to difficult scenes, injuries, and hospitalization. Mary Ellen Copeland described this as the most important part of WRAP because it can effectively prevent crisis situations.</a:t>
            </a:r>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personal — Just like early warning signs, the indicators that things are breaking down are very personal. Each individual's signs may be very different from others'. This is why WRAP emphasizes developing your own personalized list of indicators.</a:t>
            </a:r>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the three question formats to participants. Multiple choice questions have one correct answer among the options. True/false questions are statements to evaluate. Fill-in-the-blank questions test recall of key WRAP terminology. The answer key is at the end of the presentation — encourage participants to write down their answers as they go.</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 The Wellness Toolbox is the foundational component of WRAP. It contains all the strategies, activities, and resources you use across every action plan. Mary Ellen Copeland emphasized having lots and lots of wellness tools — with over 800 ideas collected by the community.</a:t>
            </a:r>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for Part 1 — Early Warning Signs questions (Q1-Q8). Review each answer with participants. Encourage discussion about why each answer is correct and how it relates to their personal WRAP development. Key takeaway: Early warning signs are internal, subtle, and personal — recognizing them early and having an action plan is crucial.</a:t>
            </a:r>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for Part 2 — When Things Are Breaking Down questions (Q9-Q16). Key discussion points: This section is about taking action BEFORE a crisis. The action plan should be very directive. Mary Ellen Copeland called this the most important part of WRAP. Encourage participants to develop strong, comprehensive lists of their personal indicators and very specific action plans.</a:t>
            </a:r>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Closing slide. Congratulate participants on completing the quiz. Reinforce that WRAP is a personal tool — there are no wrong answers when it comes to identifying your own warning signs and building your action plans. Encourage participants to continue developing their WRAP and to review it regularly. Remind them that the Wellness Toolbox is always evolving — they can add new tools anytime they discover something helpful.</a:t>
            </a:r>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slide into Part 1 of the quiz focusing on Early Warning Signs — Section 3 of the WRAP plan. Early warning signs are internal, subtle signs of change that indicate a person may need to take further action. They may be unrelated to reactions to stressful situations and are different from triggers.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B — Early warning signs are internal and may be unrelated to reactions to stressful situations. They are subtle signs of change that indicate a person may need to take further action. Unlike triggers, which are external events, early warning signs come from within.</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False — Early warning signs are internal and may be unrelated to reactions to stressful situations. This is a key distinction from triggers, which ARE caused by external events. Early warning signs are subtle internal changes that a person notices about themselves.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subtle — Early warning signs are described as 'subtle signs of change' in WRAP. They are not dramatic or obvious — they are the quiet internal shifts that, if noticed early, can help prevent escalation to a more serious state.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B — Feeling unusually anxious or having racing thoughts is an internal, subtle sign — a classic early warning sign. The other options (A, C, D) are external events, which would be classified as triggers, not early warning signs.</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False — Early warning signs are highly personal. Each individual notices different subtle changes in themselves. What serves as an early warning sign for one person may not apply to another. This is why WRAP emphasizes creating a personalized list.</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 When early warning signs appear, you should refer to the action plan you created and use tools from your Wellness Toolbox. The whole point of identifying early warning signs is to take proactive action before things escalate.</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B85042"/>
        </a:solidFill>
        <a:effectLst/>
      </p:bgPr>
    </p:bg>
    <p:spTree>
      <p:nvGrpSpPr>
        <p:cNvPr id="1" name=""/>
        <p:cNvGrpSpPr/>
        <p:nvPr/>
      </p:nvGrpSpPr>
      <p:grpSpPr>
        <a:xfrm>
          <a:off x="0" y="0"/>
          <a:ext cx="0" cy="0"/>
          <a:chOff x="0" y="0"/>
          <a:chExt cx="0" cy="0"/>
        </a:xfrm>
      </p:grpSpPr>
      <p:sp>
        <p:nvSpPr>
          <p:cNvPr id="2" name="Shape 0"/>
          <p:cNvSpPr/>
          <p:nvPr/>
        </p:nvSpPr>
        <p:spPr>
          <a:xfrm>
            <a:off x="6858000" y="-1371600"/>
            <a:ext cx="3657600" cy="3657600"/>
          </a:xfrm>
          <a:prstGeom prst="ellipse">
            <a:avLst/>
          </a:prstGeom>
          <a:solidFill>
            <a:srgbClr val="8C3A30">
              <a:alpha val="60000"/>
            </a:srgbClr>
          </a:solidFill>
          <a:ln/>
        </p:spPr>
        <p:txBody>
          <a:bodyPr/>
          <a:lstStyle/>
          <a:p>
            <a:endParaRPr lang="en-US"/>
          </a:p>
        </p:txBody>
      </p:sp>
      <p:sp>
        <p:nvSpPr>
          <p:cNvPr id="3" name="Shape 1"/>
          <p:cNvSpPr/>
          <p:nvPr/>
        </p:nvSpPr>
        <p:spPr>
          <a:xfrm>
            <a:off x="-1371600" y="3200400"/>
            <a:ext cx="3657600" cy="3657600"/>
          </a:xfrm>
          <a:prstGeom prst="ellipse">
            <a:avLst/>
          </a:prstGeom>
          <a:solidFill>
            <a:srgbClr val="8C3A30">
              <a:alpha val="60000"/>
            </a:srgbClr>
          </a:solidFill>
          <a:ln/>
        </p:spPr>
        <p:txBody>
          <a:bodyPr/>
          <a:lstStyle/>
          <a:p>
            <a:endParaRPr lang="en-US"/>
          </a:p>
        </p:txBody>
      </p:sp>
      <p:pic>
        <p:nvPicPr>
          <p:cNvPr id="4" name="Image 0" descr="preencoded.png"/>
          <p:cNvPicPr>
            <a:picLocks noChangeAspect="1"/>
          </p:cNvPicPr>
          <p:nvPr/>
        </p:nvPicPr>
        <p:blipFill>
          <a:blip r:embed="rId3"/>
          <a:stretch>
            <a:fillRect/>
          </a:stretch>
        </p:blipFill>
        <p:spPr>
          <a:xfrm>
            <a:off x="4114800" y="548640"/>
            <a:ext cx="914400" cy="914400"/>
          </a:xfrm>
          <a:prstGeom prst="rect">
            <a:avLst/>
          </a:prstGeom>
        </p:spPr>
      </p:pic>
      <p:sp>
        <p:nvSpPr>
          <p:cNvPr id="5" name="Text 2"/>
          <p:cNvSpPr/>
          <p:nvPr/>
        </p:nvSpPr>
        <p:spPr>
          <a:xfrm>
            <a:off x="457200" y="1554480"/>
            <a:ext cx="8229600" cy="640080"/>
          </a:xfrm>
          <a:prstGeom prst="rect">
            <a:avLst/>
          </a:prstGeom>
          <a:noFill/>
          <a:ln/>
        </p:spPr>
        <p:txBody>
          <a:bodyPr wrap="square" lIns="0" tIns="0" rIns="0" bIns="0" rtlCol="0" anchor="ctr"/>
          <a:lstStyle/>
          <a:p>
            <a:pPr marL="0" indent="0" algn="ctr">
              <a:buNone/>
            </a:pPr>
            <a:r>
              <a:rPr lang="en-US" sz="2200" kern="0" spc="400" dirty="0">
                <a:solidFill>
                  <a:srgbClr val="E7E8D1"/>
                </a:solidFill>
                <a:latin typeface="Georgia" pitchFamily="34" charset="0"/>
                <a:ea typeface="Georgia" pitchFamily="34" charset="-122"/>
                <a:cs typeface="Georgia" pitchFamily="34" charset="-120"/>
              </a:rPr>
              <a:t>WRAP Seminar I</a:t>
            </a:r>
            <a:endParaRPr lang="en-US" sz="2200" dirty="0"/>
          </a:p>
        </p:txBody>
      </p:sp>
      <p:sp>
        <p:nvSpPr>
          <p:cNvPr id="6" name="Text 3"/>
          <p:cNvSpPr/>
          <p:nvPr/>
        </p:nvSpPr>
        <p:spPr>
          <a:xfrm>
            <a:off x="457200" y="2103120"/>
            <a:ext cx="8229600" cy="146304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Quiz: Early Warning Signs &amp;</a:t>
            </a:r>
            <a:endParaRPr lang="en-US" sz="3200" dirty="0"/>
          </a:p>
          <a:p>
            <a:pPr marL="0" indent="0" algn="ctr">
              <a:buNone/>
            </a:pPr>
            <a:r>
              <a:rPr lang="en-US" sz="3200" b="1" dirty="0">
                <a:solidFill>
                  <a:srgbClr val="FFFFFF"/>
                </a:solidFill>
                <a:latin typeface="Georgia" pitchFamily="34" charset="0"/>
                <a:ea typeface="Georgia" pitchFamily="34" charset="-122"/>
                <a:cs typeface="Georgia" pitchFamily="34" charset="-120"/>
              </a:rPr>
              <a:t>When Things Are Breaking Down</a:t>
            </a:r>
            <a:endParaRPr lang="en-US" sz="3200" dirty="0"/>
          </a:p>
        </p:txBody>
      </p:sp>
      <p:sp>
        <p:nvSpPr>
          <p:cNvPr id="7" name="Text 4"/>
          <p:cNvSpPr/>
          <p:nvPr/>
        </p:nvSpPr>
        <p:spPr>
          <a:xfrm>
            <a:off x="457200" y="3840480"/>
            <a:ext cx="8229600" cy="457200"/>
          </a:xfrm>
          <a:prstGeom prst="rect">
            <a:avLst/>
          </a:prstGeom>
          <a:noFill/>
          <a:ln/>
        </p:spPr>
        <p:txBody>
          <a:bodyPr wrap="square" lIns="0" tIns="0" rIns="0" bIns="0" rtlCol="0" anchor="ctr"/>
          <a:lstStyle/>
          <a:p>
            <a:pPr marL="0" indent="0" algn="ctr">
              <a:buNone/>
            </a:pPr>
            <a:r>
              <a:rPr lang="en-US" sz="1400" i="1" dirty="0">
                <a:solidFill>
                  <a:srgbClr val="E7E8D1"/>
                </a:solidFill>
                <a:latin typeface="Calibri" pitchFamily="34" charset="0"/>
                <a:ea typeface="Calibri" pitchFamily="34" charset="-122"/>
                <a:cs typeface="Calibri" pitchFamily="34" charset="-120"/>
              </a:rPr>
              <a:t>Wellness Recovery Action Plan</a:t>
            </a:r>
            <a:endParaRPr lang="en-US" sz="1400" dirty="0"/>
          </a:p>
        </p:txBody>
      </p:sp>
      <p:sp>
        <p:nvSpPr>
          <p:cNvPr id="8" name="Shape 5"/>
          <p:cNvSpPr/>
          <p:nvPr/>
        </p:nvSpPr>
        <p:spPr>
          <a:xfrm>
            <a:off x="3200400" y="4572000"/>
            <a:ext cx="2743200" cy="36576"/>
          </a:xfrm>
          <a:prstGeom prst="rect">
            <a:avLst/>
          </a:prstGeom>
          <a:solidFill>
            <a:srgbClr val="7A9E8B"/>
          </a:solidFill>
          <a:ln/>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B85042"/>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4</a:t>
            </a:r>
            <a:endParaRPr lang="en-US" sz="2200" dirty="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dirty="0">
                <a:solidFill>
                  <a:srgbClr val="B85042"/>
                </a:solidFill>
                <a:latin typeface="Calibri" pitchFamily="34" charset="0"/>
                <a:ea typeface="Calibri" pitchFamily="34" charset="-122"/>
                <a:cs typeface="Calibri" pitchFamily="34" charset="-120"/>
              </a:rPr>
              <a:t>MULTIPLE CHOICE</a:t>
            </a:r>
            <a:endParaRPr lang="en-US" sz="1100" dirty="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dirty="0">
                <a:solidFill>
                  <a:srgbClr val="3D2B1F"/>
                </a:solidFill>
                <a:latin typeface="Georgia" pitchFamily="34" charset="0"/>
                <a:ea typeface="Georgia" pitchFamily="34" charset="-122"/>
                <a:cs typeface="Georgia" pitchFamily="34" charset="-120"/>
              </a:rPr>
              <a:t>Which of the following is an example of an early warning sign?</a:t>
            </a:r>
            <a:endParaRPr lang="en-US" sz="1900" dirty="0"/>
          </a:p>
        </p:txBody>
      </p:sp>
      <p:sp>
        <p:nvSpPr>
          <p:cNvPr id="6" name="Shape 4"/>
          <p:cNvSpPr/>
          <p:nvPr/>
        </p:nvSpPr>
        <p:spPr>
          <a:xfrm>
            <a:off x="640080" y="196596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057400"/>
            <a:ext cx="365760" cy="365760"/>
          </a:xfrm>
          <a:prstGeom prst="ellipse">
            <a:avLst/>
          </a:prstGeom>
          <a:solidFill>
            <a:srgbClr val="E7E8D1"/>
          </a:solidFill>
          <a:ln/>
        </p:spPr>
        <p:txBody>
          <a:bodyPr/>
          <a:lstStyle/>
          <a:p>
            <a:endParaRPr lang="en-US"/>
          </a:p>
        </p:txBody>
      </p:sp>
      <p:sp>
        <p:nvSpPr>
          <p:cNvPr id="8" name="Text 6"/>
          <p:cNvSpPr/>
          <p:nvPr/>
        </p:nvSpPr>
        <p:spPr>
          <a:xfrm>
            <a:off x="868680" y="205740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A</a:t>
            </a:r>
            <a:endParaRPr lang="en-US" sz="1400" dirty="0"/>
          </a:p>
        </p:txBody>
      </p:sp>
      <p:sp>
        <p:nvSpPr>
          <p:cNvPr id="9" name="Text 7"/>
          <p:cNvSpPr/>
          <p:nvPr/>
        </p:nvSpPr>
        <p:spPr>
          <a:xfrm>
            <a:off x="1417320" y="196596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A friend canceling plans with you</a:t>
            </a:r>
            <a:endParaRPr lang="en-US" sz="1500" dirty="0"/>
          </a:p>
        </p:txBody>
      </p:sp>
      <p:sp>
        <p:nvSpPr>
          <p:cNvPr id="10" name="Shape 8"/>
          <p:cNvSpPr/>
          <p:nvPr/>
        </p:nvSpPr>
        <p:spPr>
          <a:xfrm>
            <a:off x="640080" y="260604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1" name="Shape 9"/>
          <p:cNvSpPr/>
          <p:nvPr/>
        </p:nvSpPr>
        <p:spPr>
          <a:xfrm>
            <a:off x="868680" y="2697480"/>
            <a:ext cx="365760" cy="365760"/>
          </a:xfrm>
          <a:prstGeom prst="ellipse">
            <a:avLst/>
          </a:prstGeom>
          <a:solidFill>
            <a:srgbClr val="E7E8D1"/>
          </a:solidFill>
          <a:ln/>
        </p:spPr>
        <p:txBody>
          <a:bodyPr/>
          <a:lstStyle/>
          <a:p>
            <a:endParaRPr lang="en-US"/>
          </a:p>
        </p:txBody>
      </p:sp>
      <p:sp>
        <p:nvSpPr>
          <p:cNvPr id="12" name="Text 10"/>
          <p:cNvSpPr/>
          <p:nvPr/>
        </p:nvSpPr>
        <p:spPr>
          <a:xfrm>
            <a:off x="868680" y="269748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B</a:t>
            </a:r>
            <a:endParaRPr lang="en-US" sz="1400" dirty="0"/>
          </a:p>
        </p:txBody>
      </p:sp>
      <p:sp>
        <p:nvSpPr>
          <p:cNvPr id="13" name="Text 11"/>
          <p:cNvSpPr/>
          <p:nvPr/>
        </p:nvSpPr>
        <p:spPr>
          <a:xfrm>
            <a:off x="1417320" y="260604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Feeling unusually anxious or having racing thoughts</a:t>
            </a:r>
            <a:endParaRPr lang="en-US" sz="1500" dirty="0"/>
          </a:p>
        </p:txBody>
      </p:sp>
      <p:sp>
        <p:nvSpPr>
          <p:cNvPr id="14" name="Shape 12"/>
          <p:cNvSpPr/>
          <p:nvPr/>
        </p:nvSpPr>
        <p:spPr>
          <a:xfrm>
            <a:off x="640080" y="324612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5" name="Shape 13"/>
          <p:cNvSpPr/>
          <p:nvPr/>
        </p:nvSpPr>
        <p:spPr>
          <a:xfrm>
            <a:off x="868680" y="3337560"/>
            <a:ext cx="365760" cy="365760"/>
          </a:xfrm>
          <a:prstGeom prst="ellipse">
            <a:avLst/>
          </a:prstGeom>
          <a:solidFill>
            <a:srgbClr val="E7E8D1"/>
          </a:solidFill>
          <a:ln/>
        </p:spPr>
        <p:txBody>
          <a:bodyPr/>
          <a:lstStyle/>
          <a:p>
            <a:endParaRPr lang="en-US"/>
          </a:p>
        </p:txBody>
      </p:sp>
      <p:sp>
        <p:nvSpPr>
          <p:cNvPr id="16" name="Text 14"/>
          <p:cNvSpPr/>
          <p:nvPr/>
        </p:nvSpPr>
        <p:spPr>
          <a:xfrm>
            <a:off x="868680" y="333756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C</a:t>
            </a:r>
            <a:endParaRPr lang="en-US" sz="1400" dirty="0"/>
          </a:p>
        </p:txBody>
      </p:sp>
      <p:sp>
        <p:nvSpPr>
          <p:cNvPr id="17" name="Text 15"/>
          <p:cNvSpPr/>
          <p:nvPr/>
        </p:nvSpPr>
        <p:spPr>
          <a:xfrm>
            <a:off x="1417320" y="324612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Losing your job unexpectedly</a:t>
            </a:r>
            <a:endParaRPr lang="en-US" sz="1500" dirty="0"/>
          </a:p>
        </p:txBody>
      </p:sp>
      <p:sp>
        <p:nvSpPr>
          <p:cNvPr id="18" name="Shape 16"/>
          <p:cNvSpPr/>
          <p:nvPr/>
        </p:nvSpPr>
        <p:spPr>
          <a:xfrm>
            <a:off x="640080" y="388620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9" name="Shape 17"/>
          <p:cNvSpPr/>
          <p:nvPr/>
        </p:nvSpPr>
        <p:spPr>
          <a:xfrm>
            <a:off x="868680" y="3977640"/>
            <a:ext cx="365760" cy="365760"/>
          </a:xfrm>
          <a:prstGeom prst="ellipse">
            <a:avLst/>
          </a:prstGeom>
          <a:solidFill>
            <a:srgbClr val="E7E8D1"/>
          </a:solidFill>
          <a:ln/>
        </p:spPr>
        <p:txBody>
          <a:bodyPr/>
          <a:lstStyle/>
          <a:p>
            <a:endParaRPr lang="en-US"/>
          </a:p>
        </p:txBody>
      </p:sp>
      <p:sp>
        <p:nvSpPr>
          <p:cNvPr id="20" name="Text 18"/>
          <p:cNvSpPr/>
          <p:nvPr/>
        </p:nvSpPr>
        <p:spPr>
          <a:xfrm>
            <a:off x="868680" y="397764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D</a:t>
            </a:r>
            <a:endParaRPr lang="en-US" sz="1400" dirty="0"/>
          </a:p>
        </p:txBody>
      </p:sp>
      <p:sp>
        <p:nvSpPr>
          <p:cNvPr id="21" name="Text 19"/>
          <p:cNvSpPr/>
          <p:nvPr/>
        </p:nvSpPr>
        <p:spPr>
          <a:xfrm>
            <a:off x="1417320" y="388620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A natural disaster occurring in your area</a:t>
            </a:r>
            <a:endParaRPr lang="en-US" sz="1500" dirty="0"/>
          </a:p>
        </p:txBody>
      </p:sp>
      <p:sp>
        <p:nvSpPr>
          <p:cNvPr id="22" name="Text 20"/>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6B4F3E"/>
                </a:solidFill>
                <a:latin typeface="Calibri" pitchFamily="34" charset="0"/>
                <a:ea typeface="Calibri" pitchFamily="34" charset="-122"/>
                <a:cs typeface="Calibri" pitchFamily="34" charset="-120"/>
              </a:rPr>
              <a:t>Question 4 of 16</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Answer 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B85042"/>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a:solidFill>
                  <a:srgbClr val="FFFFFF"/>
                </a:solidFill>
                <a:latin typeface="Georgia" pitchFamily="34" charset="0"/>
                <a:ea typeface="Georgia" pitchFamily="34" charset="-122"/>
                <a:cs typeface="Georgia" pitchFamily="34" charset="-120"/>
              </a:rPr>
              <a:t>4</a:t>
            </a:r>
            <a:endParaRPr lang="en-US" sz="220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a:solidFill>
                  <a:srgbClr val="B85042"/>
                </a:solidFill>
                <a:latin typeface="Calibri" pitchFamily="34" charset="0"/>
                <a:ea typeface="Calibri" pitchFamily="34" charset="-122"/>
                <a:cs typeface="Calibri" pitchFamily="34" charset="-120"/>
              </a:rPr>
              <a:t>ANSWER</a:t>
            </a:r>
            <a:endParaRPr lang="en-US" sz="110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a:solidFill>
                  <a:srgbClr val="3D2B1F"/>
                </a:solidFill>
                <a:latin typeface="Georgia" pitchFamily="34" charset="0"/>
                <a:ea typeface="Georgia" pitchFamily="34" charset="-122"/>
                <a:cs typeface="Georgia" pitchFamily="34" charset="-120"/>
              </a:rPr>
              <a:t>Which of the following is an example of an early warning sign?</a:t>
            </a:r>
            <a:endParaRPr lang="en-US" sz="1900"/>
          </a:p>
        </p:txBody>
      </p:sp>
      <p:sp>
        <p:nvSpPr>
          <p:cNvPr id="6" name="Shape 4"/>
          <p:cNvSpPr/>
          <p:nvPr/>
        </p:nvSpPr>
        <p:spPr>
          <a:xfrm>
            <a:off x="640080" y="196596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057400"/>
            <a:ext cx="365760" cy="365760"/>
          </a:xfrm>
          <a:prstGeom prst="ellipse">
            <a:avLst/>
          </a:prstGeom>
          <a:solidFill>
            <a:srgbClr val="E7E8D1"/>
          </a:solidFill>
          <a:ln/>
        </p:spPr>
        <p:txBody>
          <a:bodyPr/>
          <a:lstStyle/>
          <a:p>
            <a:endParaRPr lang="en-US"/>
          </a:p>
        </p:txBody>
      </p:sp>
      <p:sp>
        <p:nvSpPr>
          <p:cNvPr id="8" name="Text 6"/>
          <p:cNvSpPr/>
          <p:nvPr/>
        </p:nvSpPr>
        <p:spPr>
          <a:xfrm>
            <a:off x="868680" y="205740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A</a:t>
            </a:r>
            <a:endParaRPr lang="en-US" sz="1400"/>
          </a:p>
        </p:txBody>
      </p:sp>
      <p:sp>
        <p:nvSpPr>
          <p:cNvPr id="9" name="Text 7"/>
          <p:cNvSpPr/>
          <p:nvPr/>
        </p:nvSpPr>
        <p:spPr>
          <a:xfrm>
            <a:off x="1417320" y="196596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A friend canceling plans with you</a:t>
            </a:r>
            <a:endParaRPr lang="en-US" sz="1500"/>
          </a:p>
        </p:txBody>
      </p:sp>
      <p:sp>
        <p:nvSpPr>
          <p:cNvPr id="10" name="Shape 8"/>
          <p:cNvSpPr/>
          <p:nvPr/>
        </p:nvSpPr>
        <p:spPr>
          <a:xfrm>
            <a:off x="640080" y="2606040"/>
            <a:ext cx="7863840" cy="530352"/>
          </a:xfrm>
          <a:prstGeom prst="roundRect">
            <a:avLst>
              <a:gd name="adj" fmla="val 13793"/>
            </a:avLst>
          </a:prstGeom>
          <a:solidFill>
            <a:srgbClr val="E8F5E9"/>
          </a:solidFill>
          <a:ln w="28575">
            <a:solidFill>
              <a:srgbClr val="2C5F2D"/>
            </a:solidFill>
          </a:ln>
          <a:effectLst>
            <a:outerShdw blurRad="50800" dist="12700" dir="8100000" algn="bl" rotWithShape="0">
              <a:srgbClr val="000000">
                <a:alpha val="8000"/>
              </a:srgbClr>
            </a:outerShdw>
          </a:effectLst>
        </p:spPr>
        <p:txBody>
          <a:bodyPr/>
          <a:lstStyle/>
          <a:p>
            <a:endParaRPr lang="en-US"/>
          </a:p>
        </p:txBody>
      </p:sp>
      <p:sp>
        <p:nvSpPr>
          <p:cNvPr id="11" name="Shape 9"/>
          <p:cNvSpPr/>
          <p:nvPr/>
        </p:nvSpPr>
        <p:spPr>
          <a:xfrm>
            <a:off x="868680" y="2697480"/>
            <a:ext cx="365760" cy="365760"/>
          </a:xfrm>
          <a:prstGeom prst="ellipse">
            <a:avLst/>
          </a:prstGeom>
          <a:solidFill>
            <a:srgbClr val="2C5F2D"/>
          </a:solidFill>
          <a:ln/>
        </p:spPr>
        <p:txBody>
          <a:bodyPr/>
          <a:lstStyle/>
          <a:p>
            <a:endParaRPr lang="en-US"/>
          </a:p>
        </p:txBody>
      </p:sp>
      <p:sp>
        <p:nvSpPr>
          <p:cNvPr id="12" name="Text 10"/>
          <p:cNvSpPr/>
          <p:nvPr/>
        </p:nvSpPr>
        <p:spPr>
          <a:xfrm>
            <a:off x="868680" y="2697480"/>
            <a:ext cx="365760" cy="365760"/>
          </a:xfrm>
          <a:prstGeom prst="rect">
            <a:avLst/>
          </a:prstGeom>
          <a:noFill/>
          <a:ln/>
        </p:spPr>
        <p:txBody>
          <a:bodyPr wrap="square" lIns="0" tIns="0" rIns="0" bIns="0" rtlCol="0" anchor="ctr"/>
          <a:lstStyle/>
          <a:p>
            <a:pPr marL="0" indent="0" algn="ctr">
              <a:buNone/>
            </a:pPr>
            <a:r>
              <a:rPr lang="en-US" sz="1400" b="1">
                <a:solidFill>
                  <a:srgbClr val="FFFFFF"/>
                </a:solidFill>
                <a:latin typeface="Georgia" pitchFamily="34" charset="0"/>
                <a:ea typeface="Georgia" pitchFamily="34" charset="-122"/>
                <a:cs typeface="Georgia" pitchFamily="34" charset="-120"/>
              </a:rPr>
              <a:t>B</a:t>
            </a:r>
            <a:endParaRPr lang="en-US" sz="1400"/>
          </a:p>
        </p:txBody>
      </p:sp>
      <p:sp>
        <p:nvSpPr>
          <p:cNvPr id="13" name="Text 11"/>
          <p:cNvSpPr/>
          <p:nvPr/>
        </p:nvSpPr>
        <p:spPr>
          <a:xfrm>
            <a:off x="1417320" y="260604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Feeling unusually anxious or having racing thoughts</a:t>
            </a:r>
            <a:endParaRPr lang="en-US" sz="1500"/>
          </a:p>
        </p:txBody>
      </p:sp>
      <p:sp>
        <p:nvSpPr>
          <p:cNvPr id="14" name="Shape 12"/>
          <p:cNvSpPr/>
          <p:nvPr/>
        </p:nvSpPr>
        <p:spPr>
          <a:xfrm>
            <a:off x="640080" y="324612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5" name="Shape 13"/>
          <p:cNvSpPr/>
          <p:nvPr/>
        </p:nvSpPr>
        <p:spPr>
          <a:xfrm>
            <a:off x="868680" y="3337560"/>
            <a:ext cx="365760" cy="365760"/>
          </a:xfrm>
          <a:prstGeom prst="ellipse">
            <a:avLst/>
          </a:prstGeom>
          <a:solidFill>
            <a:srgbClr val="E7E8D1"/>
          </a:solidFill>
          <a:ln/>
        </p:spPr>
        <p:txBody>
          <a:bodyPr/>
          <a:lstStyle/>
          <a:p>
            <a:endParaRPr lang="en-US"/>
          </a:p>
        </p:txBody>
      </p:sp>
      <p:sp>
        <p:nvSpPr>
          <p:cNvPr id="16" name="Text 14"/>
          <p:cNvSpPr/>
          <p:nvPr/>
        </p:nvSpPr>
        <p:spPr>
          <a:xfrm>
            <a:off x="868680" y="333756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C</a:t>
            </a:r>
            <a:endParaRPr lang="en-US" sz="1400"/>
          </a:p>
        </p:txBody>
      </p:sp>
      <p:sp>
        <p:nvSpPr>
          <p:cNvPr id="17" name="Text 15"/>
          <p:cNvSpPr/>
          <p:nvPr/>
        </p:nvSpPr>
        <p:spPr>
          <a:xfrm>
            <a:off x="1417320" y="324612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Losing your job unexpectedly</a:t>
            </a:r>
            <a:endParaRPr lang="en-US" sz="1500"/>
          </a:p>
        </p:txBody>
      </p:sp>
      <p:sp>
        <p:nvSpPr>
          <p:cNvPr id="18" name="Shape 16"/>
          <p:cNvSpPr/>
          <p:nvPr/>
        </p:nvSpPr>
        <p:spPr>
          <a:xfrm>
            <a:off x="640080" y="388620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9" name="Shape 17"/>
          <p:cNvSpPr/>
          <p:nvPr/>
        </p:nvSpPr>
        <p:spPr>
          <a:xfrm>
            <a:off x="868680" y="3977640"/>
            <a:ext cx="365760" cy="365760"/>
          </a:xfrm>
          <a:prstGeom prst="ellipse">
            <a:avLst/>
          </a:prstGeom>
          <a:solidFill>
            <a:srgbClr val="E7E8D1"/>
          </a:solidFill>
          <a:ln/>
        </p:spPr>
        <p:txBody>
          <a:bodyPr/>
          <a:lstStyle/>
          <a:p>
            <a:endParaRPr lang="en-US"/>
          </a:p>
        </p:txBody>
      </p:sp>
      <p:sp>
        <p:nvSpPr>
          <p:cNvPr id="20" name="Text 18"/>
          <p:cNvSpPr/>
          <p:nvPr/>
        </p:nvSpPr>
        <p:spPr>
          <a:xfrm>
            <a:off x="868680" y="397764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D</a:t>
            </a:r>
            <a:endParaRPr lang="en-US" sz="1400"/>
          </a:p>
        </p:txBody>
      </p:sp>
      <p:sp>
        <p:nvSpPr>
          <p:cNvPr id="21" name="Text 19"/>
          <p:cNvSpPr/>
          <p:nvPr/>
        </p:nvSpPr>
        <p:spPr>
          <a:xfrm>
            <a:off x="1417320" y="388620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A natural disaster occurring in your area</a:t>
            </a:r>
            <a:endParaRPr lang="en-US" sz="1500"/>
          </a:p>
        </p:txBody>
      </p:sp>
      <p:sp>
        <p:nvSpPr>
          <p:cNvPr id="100" name="Explanation"/>
          <p:cNvSpPr/>
          <p:nvPr/>
        </p:nvSpPr>
        <p:spPr>
          <a:xfrm>
            <a:off x="640080" y="4320540"/>
            <a:ext cx="7863840" cy="822960"/>
          </a:xfrm>
          <a:prstGeom prst="roundRect">
            <a:avLst>
              <a:gd name="adj" fmla="val 6250"/>
            </a:avLst>
          </a:prstGeom>
          <a:solidFill>
            <a:srgbClr val="B85042">
              <a:alpha val="12000"/>
            </a:srgbClr>
          </a:solidFill>
          <a:ln>
            <a:solidFill>
              <a:srgbClr val="B85042">
                <a:alpha val="30000"/>
              </a:srgbClr>
            </a:solidFill>
          </a:ln>
        </p:spPr>
        <p:txBody>
          <a:bodyPr wrap="square" lIns="137160" tIns="91440" rIns="137160" bIns="91440" rtlCol="0" anchor="ctr"/>
          <a:lstStyle/>
          <a:p>
            <a:pPr marL="0" indent="0">
              <a:buNone/>
            </a:pPr>
            <a:r>
              <a:rPr lang="en-US" sz="1300" b="1">
                <a:solidFill>
                  <a:srgbClr val="B85042"/>
                </a:solidFill>
                <a:latin typeface="Calibri" pitchFamily="34" charset="0"/>
              </a:rPr>
              <a:t>Why? </a:t>
            </a:r>
            <a:r>
              <a:rPr lang="en-US" sz="1300">
                <a:solidFill>
                  <a:srgbClr val="3D2B1F"/>
                </a:solidFill>
                <a:latin typeface="Calibri" pitchFamily="34" charset="0"/>
              </a:rPr>
              <a:t>Feeling unusually anxious or having racing thoughts is an internal, subtle sign. The other options are external events that would be classified as triggers.</a:t>
            </a:r>
            <a:endParaRPr lang="en-US" sz="13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8">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6B7F3B"/>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5</a:t>
            </a:r>
            <a:endParaRPr lang="en-US" sz="2200" dirty="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dirty="0">
                <a:solidFill>
                  <a:srgbClr val="6B7F3B"/>
                </a:solidFill>
                <a:latin typeface="Calibri" pitchFamily="34" charset="0"/>
                <a:ea typeface="Calibri" pitchFamily="34" charset="-122"/>
                <a:cs typeface="Calibri" pitchFamily="34" charset="-120"/>
              </a:rPr>
              <a:t>TRUE OR FALSE</a:t>
            </a:r>
            <a:endParaRPr lang="en-US" sz="1100" dirty="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dirty="0">
                <a:solidFill>
                  <a:srgbClr val="3D2B1F"/>
                </a:solidFill>
                <a:latin typeface="Georgia" pitchFamily="34" charset="0"/>
                <a:ea typeface="Georgia" pitchFamily="34" charset="-122"/>
                <a:cs typeface="Georgia" pitchFamily="34" charset="-120"/>
              </a:rPr>
              <a:t>True or False: Everyone has the same early warning signs.</a:t>
            </a:r>
            <a:endParaRPr lang="en-US" sz="1900" dirty="0"/>
          </a:p>
        </p:txBody>
      </p:sp>
      <p:sp>
        <p:nvSpPr>
          <p:cNvPr id="6" name="Shape 4"/>
          <p:cNvSpPr/>
          <p:nvPr/>
        </p:nvSpPr>
        <p:spPr>
          <a:xfrm>
            <a:off x="1097280" y="2286000"/>
            <a:ext cx="3200400" cy="1097280"/>
          </a:xfrm>
          <a:prstGeom prst="roundRect">
            <a:avLst>
              <a:gd name="adj" fmla="val 833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Text 5"/>
          <p:cNvSpPr/>
          <p:nvPr/>
        </p:nvSpPr>
        <p:spPr>
          <a:xfrm>
            <a:off x="1097280" y="2286000"/>
            <a:ext cx="3200400" cy="1097280"/>
          </a:xfrm>
          <a:prstGeom prst="rect">
            <a:avLst/>
          </a:prstGeom>
          <a:noFill/>
          <a:ln/>
        </p:spPr>
        <p:txBody>
          <a:bodyPr wrap="square" lIns="0" tIns="0" rIns="0" bIns="0" rtlCol="0" anchor="ctr"/>
          <a:lstStyle/>
          <a:p>
            <a:pPr marL="0" indent="0" algn="ctr">
              <a:buNone/>
            </a:pPr>
            <a:r>
              <a:rPr lang="en-US" sz="2400" b="1" dirty="0">
                <a:solidFill>
                  <a:srgbClr val="6B7F3B"/>
                </a:solidFill>
                <a:latin typeface="Georgia" pitchFamily="34" charset="0"/>
                <a:ea typeface="Georgia" pitchFamily="34" charset="-122"/>
                <a:cs typeface="Georgia" pitchFamily="34" charset="-120"/>
              </a:rPr>
              <a:t>True</a:t>
            </a:r>
            <a:endParaRPr lang="en-US" sz="2400" dirty="0"/>
          </a:p>
        </p:txBody>
      </p:sp>
      <p:sp>
        <p:nvSpPr>
          <p:cNvPr id="8" name="Shape 6"/>
          <p:cNvSpPr/>
          <p:nvPr/>
        </p:nvSpPr>
        <p:spPr>
          <a:xfrm>
            <a:off x="4846320" y="2286000"/>
            <a:ext cx="3200400" cy="1097280"/>
          </a:xfrm>
          <a:prstGeom prst="roundRect">
            <a:avLst>
              <a:gd name="adj" fmla="val 833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9" name="Text 7"/>
          <p:cNvSpPr/>
          <p:nvPr/>
        </p:nvSpPr>
        <p:spPr>
          <a:xfrm>
            <a:off x="4846320" y="2286000"/>
            <a:ext cx="3200400" cy="1097280"/>
          </a:xfrm>
          <a:prstGeom prst="rect">
            <a:avLst/>
          </a:prstGeom>
          <a:noFill/>
          <a:ln/>
        </p:spPr>
        <p:txBody>
          <a:bodyPr wrap="square" lIns="0" tIns="0" rIns="0" bIns="0" rtlCol="0" anchor="ctr"/>
          <a:lstStyle/>
          <a:p>
            <a:pPr marL="0" indent="0" algn="ctr">
              <a:buNone/>
            </a:pPr>
            <a:r>
              <a:rPr lang="en-US" sz="2400" b="1" dirty="0">
                <a:solidFill>
                  <a:srgbClr val="B85042"/>
                </a:solidFill>
                <a:latin typeface="Georgia" pitchFamily="34" charset="0"/>
                <a:ea typeface="Georgia" pitchFamily="34" charset="-122"/>
                <a:cs typeface="Georgia" pitchFamily="34" charset="-120"/>
              </a:rPr>
              <a:t>False</a:t>
            </a:r>
            <a:endParaRPr lang="en-US" sz="2400" dirty="0"/>
          </a:p>
        </p:txBody>
      </p:sp>
      <p:sp>
        <p:nvSpPr>
          <p:cNvPr id="10" name="Text 8"/>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6B4F3E"/>
                </a:solidFill>
                <a:latin typeface="Calibri" pitchFamily="34" charset="0"/>
                <a:ea typeface="Calibri" pitchFamily="34" charset="-122"/>
                <a:cs typeface="Calibri" pitchFamily="34" charset="-120"/>
              </a:rPr>
              <a:t>Question 5 of 16</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Answer 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6B7F3B"/>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a:solidFill>
                  <a:srgbClr val="FFFFFF"/>
                </a:solidFill>
                <a:latin typeface="Georgia" pitchFamily="34" charset="0"/>
                <a:ea typeface="Georgia" pitchFamily="34" charset="-122"/>
                <a:cs typeface="Georgia" pitchFamily="34" charset="-120"/>
              </a:rPr>
              <a:t>5</a:t>
            </a:r>
            <a:endParaRPr lang="en-US" sz="220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a:solidFill>
                  <a:srgbClr val="6B7F3B"/>
                </a:solidFill>
                <a:latin typeface="Calibri" pitchFamily="34" charset="0"/>
                <a:ea typeface="Calibri" pitchFamily="34" charset="-122"/>
                <a:cs typeface="Calibri" pitchFamily="34" charset="-120"/>
              </a:rPr>
              <a:t>ANSWER</a:t>
            </a:r>
            <a:endParaRPr lang="en-US" sz="110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a:solidFill>
                  <a:srgbClr val="3D2B1F"/>
                </a:solidFill>
                <a:latin typeface="Georgia" pitchFamily="34" charset="0"/>
                <a:ea typeface="Georgia" pitchFamily="34" charset="-122"/>
                <a:cs typeface="Georgia" pitchFamily="34" charset="-120"/>
              </a:rPr>
              <a:t>True or False: Everyone has the same early warning signs.</a:t>
            </a:r>
            <a:endParaRPr lang="en-US" sz="1900"/>
          </a:p>
        </p:txBody>
      </p:sp>
      <p:sp>
        <p:nvSpPr>
          <p:cNvPr id="6" name="Shape 4"/>
          <p:cNvSpPr/>
          <p:nvPr/>
        </p:nvSpPr>
        <p:spPr>
          <a:xfrm>
            <a:off x="1097280" y="2286000"/>
            <a:ext cx="3200400" cy="1097280"/>
          </a:xfrm>
          <a:prstGeom prst="roundRect">
            <a:avLst>
              <a:gd name="adj" fmla="val 833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Text 5"/>
          <p:cNvSpPr/>
          <p:nvPr/>
        </p:nvSpPr>
        <p:spPr>
          <a:xfrm>
            <a:off x="1097280" y="2286000"/>
            <a:ext cx="3200400" cy="1097280"/>
          </a:xfrm>
          <a:prstGeom prst="rect">
            <a:avLst/>
          </a:prstGeom>
          <a:noFill/>
          <a:ln/>
        </p:spPr>
        <p:txBody>
          <a:bodyPr wrap="square" lIns="0" tIns="0" rIns="0" bIns="0" rtlCol="0" anchor="ctr"/>
          <a:lstStyle/>
          <a:p>
            <a:pPr marL="0" indent="0" algn="ctr">
              <a:buNone/>
            </a:pPr>
            <a:r>
              <a:rPr lang="en-US" sz="2400" b="1">
                <a:solidFill>
                  <a:srgbClr val="6B7F3B"/>
                </a:solidFill>
                <a:latin typeface="Georgia" pitchFamily="34" charset="0"/>
                <a:ea typeface="Georgia" pitchFamily="34" charset="-122"/>
                <a:cs typeface="Georgia" pitchFamily="34" charset="-120"/>
              </a:rPr>
              <a:t>True</a:t>
            </a:r>
            <a:endParaRPr lang="en-US" sz="2400"/>
          </a:p>
        </p:txBody>
      </p:sp>
      <p:sp>
        <p:nvSpPr>
          <p:cNvPr id="8" name="Shape 6"/>
          <p:cNvSpPr/>
          <p:nvPr/>
        </p:nvSpPr>
        <p:spPr>
          <a:xfrm>
            <a:off x="4846320" y="2286000"/>
            <a:ext cx="3200400" cy="1097280"/>
          </a:xfrm>
          <a:prstGeom prst="roundRect">
            <a:avLst>
              <a:gd name="adj" fmla="val 8333"/>
            </a:avLst>
          </a:prstGeom>
          <a:solidFill>
            <a:srgbClr val="E8F5E9"/>
          </a:solidFill>
          <a:ln w="28575">
            <a:solidFill>
              <a:srgbClr val="2C5F2D"/>
            </a:solidFill>
          </a:ln>
          <a:effectLst>
            <a:outerShdw blurRad="50800" dist="12700" dir="8100000" algn="bl" rotWithShape="0">
              <a:srgbClr val="000000">
                <a:alpha val="8000"/>
              </a:srgbClr>
            </a:outerShdw>
          </a:effectLst>
        </p:spPr>
        <p:txBody>
          <a:bodyPr/>
          <a:lstStyle/>
          <a:p>
            <a:endParaRPr lang="en-US"/>
          </a:p>
        </p:txBody>
      </p:sp>
      <p:sp>
        <p:nvSpPr>
          <p:cNvPr id="9" name="Text 7"/>
          <p:cNvSpPr/>
          <p:nvPr/>
        </p:nvSpPr>
        <p:spPr>
          <a:xfrm>
            <a:off x="4846320" y="2286000"/>
            <a:ext cx="3200400" cy="1097280"/>
          </a:xfrm>
          <a:prstGeom prst="rect">
            <a:avLst/>
          </a:prstGeom>
          <a:noFill/>
          <a:ln/>
        </p:spPr>
        <p:txBody>
          <a:bodyPr wrap="square" lIns="0" tIns="0" rIns="0" bIns="0" rtlCol="0" anchor="ctr"/>
          <a:lstStyle/>
          <a:p>
            <a:pPr marL="0" indent="0" algn="ctr">
              <a:buNone/>
            </a:pPr>
            <a:r>
              <a:rPr lang="en-US" sz="2400" b="1">
                <a:solidFill>
                  <a:srgbClr val="2C5F2D"/>
                </a:solidFill>
                <a:latin typeface="Georgia" pitchFamily="34" charset="0"/>
                <a:ea typeface="Georgia" pitchFamily="34" charset="-122"/>
                <a:cs typeface="Georgia" pitchFamily="34" charset="-120"/>
              </a:rPr>
              <a:t>False</a:t>
            </a:r>
            <a:endParaRPr lang="en-US" sz="2400"/>
          </a:p>
        </p:txBody>
      </p:sp>
      <p:sp>
        <p:nvSpPr>
          <p:cNvPr id="100" name="Explanation"/>
          <p:cNvSpPr/>
          <p:nvPr/>
        </p:nvSpPr>
        <p:spPr>
          <a:xfrm>
            <a:off x="640080" y="3520440"/>
            <a:ext cx="7863840" cy="822960"/>
          </a:xfrm>
          <a:prstGeom prst="roundRect">
            <a:avLst>
              <a:gd name="adj" fmla="val 6250"/>
            </a:avLst>
          </a:prstGeom>
          <a:solidFill>
            <a:srgbClr val="6B7F3B">
              <a:alpha val="12000"/>
            </a:srgbClr>
          </a:solidFill>
          <a:ln>
            <a:solidFill>
              <a:srgbClr val="6B7F3B">
                <a:alpha val="30000"/>
              </a:srgbClr>
            </a:solidFill>
          </a:ln>
        </p:spPr>
        <p:txBody>
          <a:bodyPr wrap="square" lIns="137160" tIns="91440" rIns="137160" bIns="91440" rtlCol="0" anchor="ctr"/>
          <a:lstStyle/>
          <a:p>
            <a:pPr marL="0" indent="0">
              <a:buNone/>
            </a:pPr>
            <a:r>
              <a:rPr lang="en-US" sz="1300" b="1">
                <a:solidFill>
                  <a:srgbClr val="6B7F3B"/>
                </a:solidFill>
                <a:latin typeface="Calibri" pitchFamily="34" charset="0"/>
              </a:rPr>
              <a:t>Why? </a:t>
            </a:r>
            <a:r>
              <a:rPr lang="en-US" sz="1300">
                <a:solidFill>
                  <a:srgbClr val="3D2B1F"/>
                </a:solidFill>
                <a:latin typeface="Calibri" pitchFamily="34" charset="0"/>
              </a:rPr>
              <a:t>Early warning signs are highly personal. Each individual notices different subtle changes, which is why WRAP emphasizes creating a personalized list.</a:t>
            </a:r>
            <a:endParaRPr lang="en-US" sz="13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9">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B85042"/>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6</a:t>
            </a:r>
            <a:endParaRPr lang="en-US" sz="2200" dirty="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dirty="0">
                <a:solidFill>
                  <a:srgbClr val="B85042"/>
                </a:solidFill>
                <a:latin typeface="Calibri" pitchFamily="34" charset="0"/>
                <a:ea typeface="Calibri" pitchFamily="34" charset="-122"/>
                <a:cs typeface="Calibri" pitchFamily="34" charset="-120"/>
              </a:rPr>
              <a:t>MULTIPLE CHOICE</a:t>
            </a:r>
            <a:endParaRPr lang="en-US" sz="1100" dirty="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dirty="0">
                <a:solidFill>
                  <a:srgbClr val="3D2B1F"/>
                </a:solidFill>
                <a:latin typeface="Georgia" pitchFamily="34" charset="0"/>
                <a:ea typeface="Georgia" pitchFamily="34" charset="-122"/>
                <a:cs typeface="Georgia" pitchFamily="34" charset="-120"/>
              </a:rPr>
              <a:t>What should you do when you notice your early warning signs appearing?</a:t>
            </a:r>
            <a:endParaRPr lang="en-US" sz="1900" dirty="0"/>
          </a:p>
        </p:txBody>
      </p:sp>
      <p:sp>
        <p:nvSpPr>
          <p:cNvPr id="6" name="Shape 4"/>
          <p:cNvSpPr/>
          <p:nvPr/>
        </p:nvSpPr>
        <p:spPr>
          <a:xfrm>
            <a:off x="640080" y="196596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057400"/>
            <a:ext cx="365760" cy="365760"/>
          </a:xfrm>
          <a:prstGeom prst="ellipse">
            <a:avLst/>
          </a:prstGeom>
          <a:solidFill>
            <a:srgbClr val="E7E8D1"/>
          </a:solidFill>
          <a:ln/>
        </p:spPr>
        <p:txBody>
          <a:bodyPr/>
          <a:lstStyle/>
          <a:p>
            <a:endParaRPr lang="en-US"/>
          </a:p>
        </p:txBody>
      </p:sp>
      <p:sp>
        <p:nvSpPr>
          <p:cNvPr id="8" name="Text 6"/>
          <p:cNvSpPr/>
          <p:nvPr/>
        </p:nvSpPr>
        <p:spPr>
          <a:xfrm>
            <a:off x="868680" y="205740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A</a:t>
            </a:r>
            <a:endParaRPr lang="en-US" sz="1400" dirty="0"/>
          </a:p>
        </p:txBody>
      </p:sp>
      <p:sp>
        <p:nvSpPr>
          <p:cNvPr id="9" name="Text 7"/>
          <p:cNvSpPr/>
          <p:nvPr/>
        </p:nvSpPr>
        <p:spPr>
          <a:xfrm>
            <a:off x="1417320" y="196596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Ignore them and hope they go away</a:t>
            </a:r>
            <a:endParaRPr lang="en-US" sz="1500" dirty="0"/>
          </a:p>
        </p:txBody>
      </p:sp>
      <p:sp>
        <p:nvSpPr>
          <p:cNvPr id="10" name="Shape 8"/>
          <p:cNvSpPr/>
          <p:nvPr/>
        </p:nvSpPr>
        <p:spPr>
          <a:xfrm>
            <a:off x="640080" y="260604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1" name="Shape 9"/>
          <p:cNvSpPr/>
          <p:nvPr/>
        </p:nvSpPr>
        <p:spPr>
          <a:xfrm>
            <a:off x="868680" y="2697480"/>
            <a:ext cx="365760" cy="365760"/>
          </a:xfrm>
          <a:prstGeom prst="ellipse">
            <a:avLst/>
          </a:prstGeom>
          <a:solidFill>
            <a:srgbClr val="E7E8D1"/>
          </a:solidFill>
          <a:ln/>
        </p:spPr>
        <p:txBody>
          <a:bodyPr/>
          <a:lstStyle/>
          <a:p>
            <a:endParaRPr lang="en-US"/>
          </a:p>
        </p:txBody>
      </p:sp>
      <p:sp>
        <p:nvSpPr>
          <p:cNvPr id="12" name="Text 10"/>
          <p:cNvSpPr/>
          <p:nvPr/>
        </p:nvSpPr>
        <p:spPr>
          <a:xfrm>
            <a:off x="868680" y="269748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B</a:t>
            </a:r>
            <a:endParaRPr lang="en-US" sz="1400" dirty="0"/>
          </a:p>
        </p:txBody>
      </p:sp>
      <p:sp>
        <p:nvSpPr>
          <p:cNvPr id="13" name="Text 11"/>
          <p:cNvSpPr/>
          <p:nvPr/>
        </p:nvSpPr>
        <p:spPr>
          <a:xfrm>
            <a:off x="1417320" y="260604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Immediately go to the emergency room</a:t>
            </a:r>
            <a:endParaRPr lang="en-US" sz="1500" dirty="0"/>
          </a:p>
        </p:txBody>
      </p:sp>
      <p:sp>
        <p:nvSpPr>
          <p:cNvPr id="14" name="Shape 12"/>
          <p:cNvSpPr/>
          <p:nvPr/>
        </p:nvSpPr>
        <p:spPr>
          <a:xfrm>
            <a:off x="640080" y="324612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5" name="Shape 13"/>
          <p:cNvSpPr/>
          <p:nvPr/>
        </p:nvSpPr>
        <p:spPr>
          <a:xfrm>
            <a:off x="868680" y="3337560"/>
            <a:ext cx="365760" cy="365760"/>
          </a:xfrm>
          <a:prstGeom prst="ellipse">
            <a:avLst/>
          </a:prstGeom>
          <a:solidFill>
            <a:srgbClr val="E7E8D1"/>
          </a:solidFill>
          <a:ln/>
        </p:spPr>
        <p:txBody>
          <a:bodyPr/>
          <a:lstStyle/>
          <a:p>
            <a:endParaRPr lang="en-US"/>
          </a:p>
        </p:txBody>
      </p:sp>
      <p:sp>
        <p:nvSpPr>
          <p:cNvPr id="16" name="Text 14"/>
          <p:cNvSpPr/>
          <p:nvPr/>
        </p:nvSpPr>
        <p:spPr>
          <a:xfrm>
            <a:off x="868680" y="333756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C</a:t>
            </a:r>
            <a:endParaRPr lang="en-US" sz="1400" dirty="0"/>
          </a:p>
        </p:txBody>
      </p:sp>
      <p:sp>
        <p:nvSpPr>
          <p:cNvPr id="17" name="Text 15"/>
          <p:cNvSpPr/>
          <p:nvPr/>
        </p:nvSpPr>
        <p:spPr>
          <a:xfrm>
            <a:off x="1417320" y="324612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Refer to your Early Warning Signs Action Plan and use your wellness tools</a:t>
            </a:r>
            <a:endParaRPr lang="en-US" sz="1500" dirty="0"/>
          </a:p>
        </p:txBody>
      </p:sp>
      <p:sp>
        <p:nvSpPr>
          <p:cNvPr id="18" name="Shape 16"/>
          <p:cNvSpPr/>
          <p:nvPr/>
        </p:nvSpPr>
        <p:spPr>
          <a:xfrm>
            <a:off x="640080" y="388620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9" name="Shape 17"/>
          <p:cNvSpPr/>
          <p:nvPr/>
        </p:nvSpPr>
        <p:spPr>
          <a:xfrm>
            <a:off x="868680" y="3977640"/>
            <a:ext cx="365760" cy="365760"/>
          </a:xfrm>
          <a:prstGeom prst="ellipse">
            <a:avLst/>
          </a:prstGeom>
          <a:solidFill>
            <a:srgbClr val="E7E8D1"/>
          </a:solidFill>
          <a:ln/>
        </p:spPr>
        <p:txBody>
          <a:bodyPr/>
          <a:lstStyle/>
          <a:p>
            <a:endParaRPr lang="en-US"/>
          </a:p>
        </p:txBody>
      </p:sp>
      <p:sp>
        <p:nvSpPr>
          <p:cNvPr id="20" name="Text 18"/>
          <p:cNvSpPr/>
          <p:nvPr/>
        </p:nvSpPr>
        <p:spPr>
          <a:xfrm>
            <a:off x="868680" y="397764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D</a:t>
            </a:r>
            <a:endParaRPr lang="en-US" sz="1400" dirty="0"/>
          </a:p>
        </p:txBody>
      </p:sp>
      <p:sp>
        <p:nvSpPr>
          <p:cNvPr id="21" name="Text 19"/>
          <p:cNvSpPr/>
          <p:nvPr/>
        </p:nvSpPr>
        <p:spPr>
          <a:xfrm>
            <a:off x="1417320" y="388620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Wait until things get worse before taking action</a:t>
            </a:r>
            <a:endParaRPr lang="en-US" sz="1500" dirty="0"/>
          </a:p>
        </p:txBody>
      </p:sp>
      <p:sp>
        <p:nvSpPr>
          <p:cNvPr id="22" name="Text 20"/>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6B4F3E"/>
                </a:solidFill>
                <a:latin typeface="Calibri" pitchFamily="34" charset="0"/>
                <a:ea typeface="Calibri" pitchFamily="34" charset="-122"/>
                <a:cs typeface="Calibri" pitchFamily="34" charset="-120"/>
              </a:rPr>
              <a:t>Question 6 of 16</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Answer 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B85042"/>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a:solidFill>
                  <a:srgbClr val="FFFFFF"/>
                </a:solidFill>
                <a:latin typeface="Georgia" pitchFamily="34" charset="0"/>
                <a:ea typeface="Georgia" pitchFamily="34" charset="-122"/>
                <a:cs typeface="Georgia" pitchFamily="34" charset="-120"/>
              </a:rPr>
              <a:t>6</a:t>
            </a:r>
            <a:endParaRPr lang="en-US" sz="220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a:solidFill>
                  <a:srgbClr val="B85042"/>
                </a:solidFill>
                <a:latin typeface="Calibri" pitchFamily="34" charset="0"/>
                <a:ea typeface="Calibri" pitchFamily="34" charset="-122"/>
                <a:cs typeface="Calibri" pitchFamily="34" charset="-120"/>
              </a:rPr>
              <a:t>ANSWER</a:t>
            </a:r>
            <a:endParaRPr lang="en-US" sz="110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a:solidFill>
                  <a:srgbClr val="3D2B1F"/>
                </a:solidFill>
                <a:latin typeface="Georgia" pitchFamily="34" charset="0"/>
                <a:ea typeface="Georgia" pitchFamily="34" charset="-122"/>
                <a:cs typeface="Georgia" pitchFamily="34" charset="-120"/>
              </a:rPr>
              <a:t>What should you do when you notice your early warning signs appearing?</a:t>
            </a:r>
            <a:endParaRPr lang="en-US" sz="1900"/>
          </a:p>
        </p:txBody>
      </p:sp>
      <p:sp>
        <p:nvSpPr>
          <p:cNvPr id="6" name="Shape 4"/>
          <p:cNvSpPr/>
          <p:nvPr/>
        </p:nvSpPr>
        <p:spPr>
          <a:xfrm>
            <a:off x="640080" y="196596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057400"/>
            <a:ext cx="365760" cy="365760"/>
          </a:xfrm>
          <a:prstGeom prst="ellipse">
            <a:avLst/>
          </a:prstGeom>
          <a:solidFill>
            <a:srgbClr val="E7E8D1"/>
          </a:solidFill>
          <a:ln/>
        </p:spPr>
        <p:txBody>
          <a:bodyPr/>
          <a:lstStyle/>
          <a:p>
            <a:endParaRPr lang="en-US"/>
          </a:p>
        </p:txBody>
      </p:sp>
      <p:sp>
        <p:nvSpPr>
          <p:cNvPr id="8" name="Text 6"/>
          <p:cNvSpPr/>
          <p:nvPr/>
        </p:nvSpPr>
        <p:spPr>
          <a:xfrm>
            <a:off x="868680" y="205740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A</a:t>
            </a:r>
            <a:endParaRPr lang="en-US" sz="1400"/>
          </a:p>
        </p:txBody>
      </p:sp>
      <p:sp>
        <p:nvSpPr>
          <p:cNvPr id="9" name="Text 7"/>
          <p:cNvSpPr/>
          <p:nvPr/>
        </p:nvSpPr>
        <p:spPr>
          <a:xfrm>
            <a:off x="1417320" y="196596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Ignore them and hope they go away</a:t>
            </a:r>
            <a:endParaRPr lang="en-US" sz="1500"/>
          </a:p>
        </p:txBody>
      </p:sp>
      <p:sp>
        <p:nvSpPr>
          <p:cNvPr id="10" name="Shape 8"/>
          <p:cNvSpPr/>
          <p:nvPr/>
        </p:nvSpPr>
        <p:spPr>
          <a:xfrm>
            <a:off x="640080" y="260604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1" name="Shape 9"/>
          <p:cNvSpPr/>
          <p:nvPr/>
        </p:nvSpPr>
        <p:spPr>
          <a:xfrm>
            <a:off x="868680" y="2697480"/>
            <a:ext cx="365760" cy="365760"/>
          </a:xfrm>
          <a:prstGeom prst="ellipse">
            <a:avLst/>
          </a:prstGeom>
          <a:solidFill>
            <a:srgbClr val="E7E8D1"/>
          </a:solidFill>
          <a:ln/>
        </p:spPr>
        <p:txBody>
          <a:bodyPr/>
          <a:lstStyle/>
          <a:p>
            <a:endParaRPr lang="en-US"/>
          </a:p>
        </p:txBody>
      </p:sp>
      <p:sp>
        <p:nvSpPr>
          <p:cNvPr id="12" name="Text 10"/>
          <p:cNvSpPr/>
          <p:nvPr/>
        </p:nvSpPr>
        <p:spPr>
          <a:xfrm>
            <a:off x="868680" y="269748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B</a:t>
            </a:r>
            <a:endParaRPr lang="en-US" sz="1400"/>
          </a:p>
        </p:txBody>
      </p:sp>
      <p:sp>
        <p:nvSpPr>
          <p:cNvPr id="13" name="Text 11"/>
          <p:cNvSpPr/>
          <p:nvPr/>
        </p:nvSpPr>
        <p:spPr>
          <a:xfrm>
            <a:off x="1417320" y="260604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Immediately go to the emergency room</a:t>
            </a:r>
            <a:endParaRPr lang="en-US" sz="1500"/>
          </a:p>
        </p:txBody>
      </p:sp>
      <p:sp>
        <p:nvSpPr>
          <p:cNvPr id="14" name="Shape 12"/>
          <p:cNvSpPr/>
          <p:nvPr/>
        </p:nvSpPr>
        <p:spPr>
          <a:xfrm>
            <a:off x="640080" y="3246120"/>
            <a:ext cx="7863840" cy="530352"/>
          </a:xfrm>
          <a:prstGeom prst="roundRect">
            <a:avLst>
              <a:gd name="adj" fmla="val 13793"/>
            </a:avLst>
          </a:prstGeom>
          <a:solidFill>
            <a:srgbClr val="E8F5E9"/>
          </a:solidFill>
          <a:ln w="28575">
            <a:solidFill>
              <a:srgbClr val="2C5F2D"/>
            </a:solidFill>
          </a:ln>
          <a:effectLst>
            <a:outerShdw blurRad="50800" dist="12700" dir="8100000" algn="bl" rotWithShape="0">
              <a:srgbClr val="000000">
                <a:alpha val="8000"/>
              </a:srgbClr>
            </a:outerShdw>
          </a:effectLst>
        </p:spPr>
        <p:txBody>
          <a:bodyPr/>
          <a:lstStyle/>
          <a:p>
            <a:endParaRPr lang="en-US"/>
          </a:p>
        </p:txBody>
      </p:sp>
      <p:sp>
        <p:nvSpPr>
          <p:cNvPr id="15" name="Shape 13"/>
          <p:cNvSpPr/>
          <p:nvPr/>
        </p:nvSpPr>
        <p:spPr>
          <a:xfrm>
            <a:off x="868680" y="3337560"/>
            <a:ext cx="365760" cy="365760"/>
          </a:xfrm>
          <a:prstGeom prst="ellipse">
            <a:avLst/>
          </a:prstGeom>
          <a:solidFill>
            <a:srgbClr val="2C5F2D"/>
          </a:solidFill>
          <a:ln/>
        </p:spPr>
        <p:txBody>
          <a:bodyPr/>
          <a:lstStyle/>
          <a:p>
            <a:endParaRPr lang="en-US"/>
          </a:p>
        </p:txBody>
      </p:sp>
      <p:sp>
        <p:nvSpPr>
          <p:cNvPr id="16" name="Text 14"/>
          <p:cNvSpPr/>
          <p:nvPr/>
        </p:nvSpPr>
        <p:spPr>
          <a:xfrm>
            <a:off x="868680" y="3337560"/>
            <a:ext cx="365760" cy="365760"/>
          </a:xfrm>
          <a:prstGeom prst="rect">
            <a:avLst/>
          </a:prstGeom>
          <a:noFill/>
          <a:ln/>
        </p:spPr>
        <p:txBody>
          <a:bodyPr wrap="square" lIns="0" tIns="0" rIns="0" bIns="0" rtlCol="0" anchor="ctr"/>
          <a:lstStyle/>
          <a:p>
            <a:pPr marL="0" indent="0" algn="ctr">
              <a:buNone/>
            </a:pPr>
            <a:r>
              <a:rPr lang="en-US" sz="1400" b="1">
                <a:solidFill>
                  <a:srgbClr val="FFFFFF"/>
                </a:solidFill>
                <a:latin typeface="Georgia" pitchFamily="34" charset="0"/>
                <a:ea typeface="Georgia" pitchFamily="34" charset="-122"/>
                <a:cs typeface="Georgia" pitchFamily="34" charset="-120"/>
              </a:rPr>
              <a:t>C</a:t>
            </a:r>
            <a:endParaRPr lang="en-US" sz="1400"/>
          </a:p>
        </p:txBody>
      </p:sp>
      <p:sp>
        <p:nvSpPr>
          <p:cNvPr id="17" name="Text 15"/>
          <p:cNvSpPr/>
          <p:nvPr/>
        </p:nvSpPr>
        <p:spPr>
          <a:xfrm>
            <a:off x="1417320" y="324612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Refer to your Early Warning Signs Action Plan and use your wellness tools</a:t>
            </a:r>
            <a:endParaRPr lang="en-US" sz="1500"/>
          </a:p>
        </p:txBody>
      </p:sp>
      <p:sp>
        <p:nvSpPr>
          <p:cNvPr id="18" name="Shape 16"/>
          <p:cNvSpPr/>
          <p:nvPr/>
        </p:nvSpPr>
        <p:spPr>
          <a:xfrm>
            <a:off x="640080" y="388620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9" name="Shape 17"/>
          <p:cNvSpPr/>
          <p:nvPr/>
        </p:nvSpPr>
        <p:spPr>
          <a:xfrm>
            <a:off x="868680" y="3977640"/>
            <a:ext cx="365760" cy="365760"/>
          </a:xfrm>
          <a:prstGeom prst="ellipse">
            <a:avLst/>
          </a:prstGeom>
          <a:solidFill>
            <a:srgbClr val="E7E8D1"/>
          </a:solidFill>
          <a:ln/>
        </p:spPr>
        <p:txBody>
          <a:bodyPr/>
          <a:lstStyle/>
          <a:p>
            <a:endParaRPr lang="en-US"/>
          </a:p>
        </p:txBody>
      </p:sp>
      <p:sp>
        <p:nvSpPr>
          <p:cNvPr id="20" name="Text 18"/>
          <p:cNvSpPr/>
          <p:nvPr/>
        </p:nvSpPr>
        <p:spPr>
          <a:xfrm>
            <a:off x="868680" y="397764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D</a:t>
            </a:r>
            <a:endParaRPr lang="en-US" sz="1400"/>
          </a:p>
        </p:txBody>
      </p:sp>
      <p:sp>
        <p:nvSpPr>
          <p:cNvPr id="21" name="Text 19"/>
          <p:cNvSpPr/>
          <p:nvPr/>
        </p:nvSpPr>
        <p:spPr>
          <a:xfrm>
            <a:off x="1417320" y="388620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Wait until things get worse before taking action</a:t>
            </a:r>
            <a:endParaRPr lang="en-US" sz="1500"/>
          </a:p>
        </p:txBody>
      </p:sp>
      <p:sp>
        <p:nvSpPr>
          <p:cNvPr id="100" name="Explanation"/>
          <p:cNvSpPr/>
          <p:nvPr/>
        </p:nvSpPr>
        <p:spPr>
          <a:xfrm>
            <a:off x="640080" y="4320540"/>
            <a:ext cx="7863840" cy="822960"/>
          </a:xfrm>
          <a:prstGeom prst="roundRect">
            <a:avLst>
              <a:gd name="adj" fmla="val 6250"/>
            </a:avLst>
          </a:prstGeom>
          <a:solidFill>
            <a:srgbClr val="B85042">
              <a:alpha val="12000"/>
            </a:srgbClr>
          </a:solidFill>
          <a:ln>
            <a:solidFill>
              <a:srgbClr val="B85042">
                <a:alpha val="30000"/>
              </a:srgbClr>
            </a:solidFill>
          </a:ln>
        </p:spPr>
        <p:txBody>
          <a:bodyPr wrap="square" lIns="137160" tIns="91440" rIns="137160" bIns="91440" rtlCol="0" anchor="ctr"/>
          <a:lstStyle/>
          <a:p>
            <a:pPr marL="0" indent="0">
              <a:buNone/>
            </a:pPr>
            <a:r>
              <a:rPr lang="en-US" sz="1300" b="1">
                <a:solidFill>
                  <a:srgbClr val="B85042"/>
                </a:solidFill>
                <a:latin typeface="Calibri" pitchFamily="34" charset="0"/>
              </a:rPr>
              <a:t>Why? </a:t>
            </a:r>
            <a:r>
              <a:rPr lang="en-US" sz="1300">
                <a:solidFill>
                  <a:srgbClr val="3D2B1F"/>
                </a:solidFill>
                <a:latin typeface="Calibri" pitchFamily="34" charset="0"/>
              </a:rPr>
              <a:t>When early warning signs appear, refer to your action plan and use tools from your Wellness Toolbox to take proactive action before things escalate.</a:t>
            </a:r>
            <a:endParaRPr lang="en-US" sz="13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0">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7A9E8B"/>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7</a:t>
            </a:r>
            <a:endParaRPr lang="en-US" sz="2200" dirty="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dirty="0">
                <a:solidFill>
                  <a:srgbClr val="7A9E8B"/>
                </a:solidFill>
                <a:latin typeface="Calibri" pitchFamily="34" charset="0"/>
                <a:ea typeface="Calibri" pitchFamily="34" charset="-122"/>
                <a:cs typeface="Calibri" pitchFamily="34" charset="-120"/>
              </a:rPr>
              <a:t>FILL IN THE BLANK</a:t>
            </a:r>
            <a:endParaRPr lang="en-US" sz="1100" dirty="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dirty="0">
                <a:solidFill>
                  <a:srgbClr val="3D2B1F"/>
                </a:solidFill>
                <a:latin typeface="Georgia" pitchFamily="34" charset="0"/>
                <a:ea typeface="Georgia" pitchFamily="34" charset="-122"/>
                <a:cs typeface="Georgia" pitchFamily="34" charset="-120"/>
              </a:rPr>
              <a:t>In WRAP, you create an __________ __________ to use when early warning signs appear, using tools from your Wellness Toolbox.</a:t>
            </a:r>
            <a:endParaRPr lang="en-US" sz="1900" dirty="0"/>
          </a:p>
        </p:txBody>
      </p:sp>
      <p:sp>
        <p:nvSpPr>
          <p:cNvPr id="6" name="Shape 4"/>
          <p:cNvSpPr/>
          <p:nvPr/>
        </p:nvSpPr>
        <p:spPr>
          <a:xfrm>
            <a:off x="640080" y="2103120"/>
            <a:ext cx="7863840" cy="1463040"/>
          </a:xfrm>
          <a:prstGeom prst="roundRect">
            <a:avLst>
              <a:gd name="adj" fmla="val 6250"/>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331720"/>
            <a:ext cx="502920" cy="502920"/>
          </a:xfrm>
          <a:prstGeom prst="ellipse">
            <a:avLst/>
          </a:prstGeom>
          <a:solidFill>
            <a:srgbClr val="7A9E8B"/>
          </a:solidFill>
          <a:ln/>
        </p:spPr>
        <p:txBody>
          <a:bodyPr/>
          <a:lstStyle/>
          <a:p>
            <a:endParaRPr lang="en-US"/>
          </a:p>
        </p:txBody>
      </p:sp>
      <p:pic>
        <p:nvPicPr>
          <p:cNvPr id="8" name="Image 0" descr="preencoded.png"/>
          <p:cNvPicPr>
            <a:picLocks noChangeAspect="1"/>
          </p:cNvPicPr>
          <p:nvPr/>
        </p:nvPicPr>
        <p:blipFill>
          <a:blip r:embed="rId3"/>
          <a:stretch>
            <a:fillRect/>
          </a:stretch>
        </p:blipFill>
        <p:spPr>
          <a:xfrm>
            <a:off x="941832" y="2404872"/>
            <a:ext cx="347472" cy="347472"/>
          </a:xfrm>
          <a:prstGeom prst="rect">
            <a:avLst/>
          </a:prstGeom>
        </p:spPr>
      </p:pic>
      <p:sp>
        <p:nvSpPr>
          <p:cNvPr id="9" name="Text 6"/>
          <p:cNvSpPr/>
          <p:nvPr/>
        </p:nvSpPr>
        <p:spPr>
          <a:xfrm>
            <a:off x="1554480" y="2331720"/>
            <a:ext cx="6400800" cy="365760"/>
          </a:xfrm>
          <a:prstGeom prst="rect">
            <a:avLst/>
          </a:prstGeom>
          <a:noFill/>
          <a:ln/>
        </p:spPr>
        <p:txBody>
          <a:bodyPr wrap="square" lIns="0" tIns="0" rIns="0" bIns="0" rtlCol="0" anchor="ctr"/>
          <a:lstStyle/>
          <a:p>
            <a:pPr marL="0" indent="0">
              <a:buNone/>
            </a:pPr>
            <a:r>
              <a:rPr lang="en-US" sz="1300" i="1" dirty="0">
                <a:solidFill>
                  <a:srgbClr val="3D2B1F"/>
                </a:solidFill>
                <a:latin typeface="Calibri" pitchFamily="34" charset="0"/>
                <a:ea typeface="Calibri" pitchFamily="34" charset="-122"/>
                <a:cs typeface="Calibri" pitchFamily="34" charset="-120"/>
              </a:rPr>
              <a:t>Write your answer:</a:t>
            </a:r>
            <a:endParaRPr lang="en-US" sz="1300" dirty="0"/>
          </a:p>
        </p:txBody>
      </p:sp>
      <p:sp>
        <p:nvSpPr>
          <p:cNvPr id="10" name="Shape 7"/>
          <p:cNvSpPr/>
          <p:nvPr/>
        </p:nvSpPr>
        <p:spPr>
          <a:xfrm>
            <a:off x="1554480" y="2926080"/>
            <a:ext cx="5943600" cy="45720"/>
          </a:xfrm>
          <a:prstGeom prst="rect">
            <a:avLst/>
          </a:prstGeom>
          <a:solidFill>
            <a:srgbClr val="6B4F3E"/>
          </a:solidFill>
          <a:ln/>
        </p:spPr>
        <p:txBody>
          <a:bodyPr/>
          <a:lstStyle/>
          <a:p>
            <a:endParaRPr lang="en-US"/>
          </a:p>
        </p:txBody>
      </p:sp>
      <p:sp>
        <p:nvSpPr>
          <p:cNvPr id="11" name="Text 8"/>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6B4F3E"/>
                </a:solidFill>
                <a:latin typeface="Calibri" pitchFamily="34" charset="0"/>
                <a:ea typeface="Calibri" pitchFamily="34" charset="-122"/>
                <a:cs typeface="Calibri" pitchFamily="34" charset="-120"/>
              </a:rPr>
              <a:t>Question 7 of 16</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Answer 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7A9E8B"/>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a:solidFill>
                  <a:srgbClr val="FFFFFF"/>
                </a:solidFill>
                <a:latin typeface="Georgia" pitchFamily="34" charset="0"/>
                <a:ea typeface="Georgia" pitchFamily="34" charset="-122"/>
                <a:cs typeface="Georgia" pitchFamily="34" charset="-120"/>
              </a:rPr>
              <a:t>7</a:t>
            </a:r>
            <a:endParaRPr lang="en-US" sz="220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a:solidFill>
                  <a:srgbClr val="7A9E8B"/>
                </a:solidFill>
                <a:latin typeface="Calibri" pitchFamily="34" charset="0"/>
                <a:ea typeface="Calibri" pitchFamily="34" charset="-122"/>
                <a:cs typeface="Calibri" pitchFamily="34" charset="-120"/>
              </a:rPr>
              <a:t>ANSWER</a:t>
            </a:r>
            <a:endParaRPr lang="en-US" sz="110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a:solidFill>
                  <a:srgbClr val="3D2B1F"/>
                </a:solidFill>
                <a:latin typeface="Georgia" pitchFamily="34" charset="0"/>
                <a:ea typeface="Georgia" pitchFamily="34" charset="-122"/>
                <a:cs typeface="Georgia" pitchFamily="34" charset="-120"/>
              </a:rPr>
              <a:t>In WRAP, you create an __________ __________ to use when early warning signs appear, using tools from your Wellness Toolbox.</a:t>
            </a:r>
            <a:endParaRPr lang="en-US" sz="1900"/>
          </a:p>
        </p:txBody>
      </p:sp>
      <p:sp>
        <p:nvSpPr>
          <p:cNvPr id="6" name="Shape 4"/>
          <p:cNvSpPr/>
          <p:nvPr/>
        </p:nvSpPr>
        <p:spPr>
          <a:xfrm>
            <a:off x="640080" y="2103120"/>
            <a:ext cx="7863840" cy="1463040"/>
          </a:xfrm>
          <a:prstGeom prst="roundRect">
            <a:avLst>
              <a:gd name="adj" fmla="val 6250"/>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331720"/>
            <a:ext cx="502920" cy="502920"/>
          </a:xfrm>
          <a:prstGeom prst="ellipse">
            <a:avLst/>
          </a:prstGeom>
          <a:solidFill>
            <a:srgbClr val="2C5F2D"/>
          </a:solidFill>
          <a:ln/>
        </p:spPr>
        <p:txBody>
          <a:bodyPr/>
          <a:lstStyle/>
          <a:p>
            <a:endParaRPr lang="en-US"/>
          </a:p>
        </p:txBody>
      </p:sp>
      <p:pic>
        <p:nvPicPr>
          <p:cNvPr id="8" name="Image 0" descr="preencoded.png"/>
          <p:cNvPicPr>
            <a:picLocks noChangeAspect="1"/>
          </p:cNvPicPr>
          <p:nvPr/>
        </p:nvPicPr>
        <p:blipFill>
          <a:blip r:embed="rId2"/>
          <a:stretch>
            <a:fillRect/>
          </a:stretch>
        </p:blipFill>
        <p:spPr>
          <a:xfrm>
            <a:off x="941832" y="2404872"/>
            <a:ext cx="347472" cy="347472"/>
          </a:xfrm>
          <a:prstGeom prst="rect">
            <a:avLst/>
          </a:prstGeom>
        </p:spPr>
      </p:pic>
      <p:sp>
        <p:nvSpPr>
          <p:cNvPr id="9" name="Text 6"/>
          <p:cNvSpPr/>
          <p:nvPr/>
        </p:nvSpPr>
        <p:spPr>
          <a:xfrm>
            <a:off x="1554480" y="2331720"/>
            <a:ext cx="6400800" cy="365760"/>
          </a:xfrm>
          <a:prstGeom prst="rect">
            <a:avLst/>
          </a:prstGeom>
          <a:noFill/>
          <a:ln/>
        </p:spPr>
        <p:txBody>
          <a:bodyPr wrap="square" lIns="0" tIns="0" rIns="0" bIns="0" rtlCol="0" anchor="ctr"/>
          <a:lstStyle/>
          <a:p>
            <a:pPr marL="0" indent="0">
              <a:buNone/>
            </a:pPr>
            <a:r>
              <a:rPr lang="en-US" sz="2400" b="1">
                <a:solidFill>
                  <a:srgbClr val="2C5F2D"/>
                </a:solidFill>
                <a:latin typeface="Calibri" pitchFamily="34" charset="0"/>
                <a:ea typeface="Calibri" pitchFamily="34" charset="-122"/>
                <a:cs typeface="Calibri" pitchFamily="34" charset="-120"/>
              </a:rPr>
              <a:t>Action plan</a:t>
            </a:r>
            <a:endParaRPr lang="en-US" sz="1300"/>
          </a:p>
        </p:txBody>
      </p:sp>
      <p:sp>
        <p:nvSpPr>
          <p:cNvPr id="10" name="Shape 7"/>
          <p:cNvSpPr/>
          <p:nvPr/>
        </p:nvSpPr>
        <p:spPr>
          <a:xfrm>
            <a:off x="1554480" y="2926080"/>
            <a:ext cx="5943600" cy="45720"/>
          </a:xfrm>
          <a:prstGeom prst="rect">
            <a:avLst/>
          </a:prstGeom>
          <a:solidFill>
            <a:srgbClr val="6B4F3E"/>
          </a:solidFill>
          <a:ln/>
        </p:spPr>
        <p:txBody>
          <a:bodyPr/>
          <a:lstStyle/>
          <a:p>
            <a:endParaRPr lang="en-US"/>
          </a:p>
        </p:txBody>
      </p:sp>
      <p:sp>
        <p:nvSpPr>
          <p:cNvPr id="100" name="Explanation"/>
          <p:cNvSpPr/>
          <p:nvPr/>
        </p:nvSpPr>
        <p:spPr>
          <a:xfrm>
            <a:off x="640080" y="3703320"/>
            <a:ext cx="7863840" cy="822960"/>
          </a:xfrm>
          <a:prstGeom prst="roundRect">
            <a:avLst>
              <a:gd name="adj" fmla="val 6250"/>
            </a:avLst>
          </a:prstGeom>
          <a:solidFill>
            <a:srgbClr val="7A9E8B">
              <a:alpha val="12000"/>
            </a:srgbClr>
          </a:solidFill>
          <a:ln>
            <a:solidFill>
              <a:srgbClr val="7A9E8B">
                <a:alpha val="30000"/>
              </a:srgbClr>
            </a:solidFill>
          </a:ln>
        </p:spPr>
        <p:txBody>
          <a:bodyPr wrap="square" lIns="137160" tIns="91440" rIns="137160" bIns="91440" rtlCol="0" anchor="ctr"/>
          <a:lstStyle/>
          <a:p>
            <a:pPr marL="0" indent="0">
              <a:buNone/>
            </a:pPr>
            <a:r>
              <a:rPr lang="en-US" sz="1300" b="1">
                <a:solidFill>
                  <a:srgbClr val="7A9E8B"/>
                </a:solidFill>
                <a:latin typeface="Calibri" pitchFamily="34" charset="0"/>
              </a:rPr>
              <a:t>Why? </a:t>
            </a:r>
            <a:r>
              <a:rPr lang="en-US" sz="1300">
                <a:solidFill>
                  <a:srgbClr val="3D2B1F"/>
                </a:solidFill>
                <a:latin typeface="Calibri" pitchFamily="34" charset="0"/>
              </a:rPr>
              <a:t>Each WRAP section includes a personalized action plan. The Early Warning Signs Action Plan lists wellness tools and strategies to use when you notice changes.</a:t>
            </a:r>
            <a:endParaRPr lang="en-US" sz="13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1">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B85042"/>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8</a:t>
            </a:r>
            <a:endParaRPr lang="en-US" sz="2200" dirty="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dirty="0">
                <a:solidFill>
                  <a:srgbClr val="B85042"/>
                </a:solidFill>
                <a:latin typeface="Calibri" pitchFamily="34" charset="0"/>
                <a:ea typeface="Calibri" pitchFamily="34" charset="-122"/>
                <a:cs typeface="Calibri" pitchFamily="34" charset="-120"/>
              </a:rPr>
              <a:t>MULTIPLE CHOICE</a:t>
            </a:r>
            <a:endParaRPr lang="en-US" sz="1100" dirty="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dirty="0">
                <a:solidFill>
                  <a:srgbClr val="3D2B1F"/>
                </a:solidFill>
                <a:latin typeface="Georgia" pitchFamily="34" charset="0"/>
                <a:ea typeface="Georgia" pitchFamily="34" charset="-122"/>
                <a:cs typeface="Georgia" pitchFamily="34" charset="-120"/>
              </a:rPr>
              <a:t>In the structure of a WRAP plan, early warning signs come after which section?</a:t>
            </a:r>
            <a:endParaRPr lang="en-US" sz="1900" dirty="0"/>
          </a:p>
        </p:txBody>
      </p:sp>
      <p:sp>
        <p:nvSpPr>
          <p:cNvPr id="6" name="Shape 4"/>
          <p:cNvSpPr/>
          <p:nvPr/>
        </p:nvSpPr>
        <p:spPr>
          <a:xfrm>
            <a:off x="640080" y="196596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057400"/>
            <a:ext cx="365760" cy="365760"/>
          </a:xfrm>
          <a:prstGeom prst="ellipse">
            <a:avLst/>
          </a:prstGeom>
          <a:solidFill>
            <a:srgbClr val="E7E8D1"/>
          </a:solidFill>
          <a:ln/>
        </p:spPr>
        <p:txBody>
          <a:bodyPr/>
          <a:lstStyle/>
          <a:p>
            <a:endParaRPr lang="en-US"/>
          </a:p>
        </p:txBody>
      </p:sp>
      <p:sp>
        <p:nvSpPr>
          <p:cNvPr id="8" name="Text 6"/>
          <p:cNvSpPr/>
          <p:nvPr/>
        </p:nvSpPr>
        <p:spPr>
          <a:xfrm>
            <a:off x="868680" y="205740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A</a:t>
            </a:r>
            <a:endParaRPr lang="en-US" sz="1400" dirty="0"/>
          </a:p>
        </p:txBody>
      </p:sp>
      <p:sp>
        <p:nvSpPr>
          <p:cNvPr id="9" name="Text 7"/>
          <p:cNvSpPr/>
          <p:nvPr/>
        </p:nvSpPr>
        <p:spPr>
          <a:xfrm>
            <a:off x="1417320" y="196596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Crisis Planning</a:t>
            </a:r>
            <a:endParaRPr lang="en-US" sz="1500" dirty="0"/>
          </a:p>
        </p:txBody>
      </p:sp>
      <p:sp>
        <p:nvSpPr>
          <p:cNvPr id="10" name="Shape 8"/>
          <p:cNvSpPr/>
          <p:nvPr/>
        </p:nvSpPr>
        <p:spPr>
          <a:xfrm>
            <a:off x="640080" y="260604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1" name="Shape 9"/>
          <p:cNvSpPr/>
          <p:nvPr/>
        </p:nvSpPr>
        <p:spPr>
          <a:xfrm>
            <a:off x="868680" y="2697480"/>
            <a:ext cx="365760" cy="365760"/>
          </a:xfrm>
          <a:prstGeom prst="ellipse">
            <a:avLst/>
          </a:prstGeom>
          <a:solidFill>
            <a:srgbClr val="E7E8D1"/>
          </a:solidFill>
          <a:ln/>
        </p:spPr>
        <p:txBody>
          <a:bodyPr/>
          <a:lstStyle/>
          <a:p>
            <a:endParaRPr lang="en-US"/>
          </a:p>
        </p:txBody>
      </p:sp>
      <p:sp>
        <p:nvSpPr>
          <p:cNvPr id="12" name="Text 10"/>
          <p:cNvSpPr/>
          <p:nvPr/>
        </p:nvSpPr>
        <p:spPr>
          <a:xfrm>
            <a:off x="868680" y="269748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B</a:t>
            </a:r>
            <a:endParaRPr lang="en-US" sz="1400" dirty="0"/>
          </a:p>
        </p:txBody>
      </p:sp>
      <p:sp>
        <p:nvSpPr>
          <p:cNvPr id="13" name="Text 11"/>
          <p:cNvSpPr/>
          <p:nvPr/>
        </p:nvSpPr>
        <p:spPr>
          <a:xfrm>
            <a:off x="1417320" y="260604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Post-Crisis Planning</a:t>
            </a:r>
            <a:endParaRPr lang="en-US" sz="1500" dirty="0"/>
          </a:p>
        </p:txBody>
      </p:sp>
      <p:sp>
        <p:nvSpPr>
          <p:cNvPr id="14" name="Shape 12"/>
          <p:cNvSpPr/>
          <p:nvPr/>
        </p:nvSpPr>
        <p:spPr>
          <a:xfrm>
            <a:off x="640080" y="324612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5" name="Shape 13"/>
          <p:cNvSpPr/>
          <p:nvPr/>
        </p:nvSpPr>
        <p:spPr>
          <a:xfrm>
            <a:off x="868680" y="3337560"/>
            <a:ext cx="365760" cy="365760"/>
          </a:xfrm>
          <a:prstGeom prst="ellipse">
            <a:avLst/>
          </a:prstGeom>
          <a:solidFill>
            <a:srgbClr val="E7E8D1"/>
          </a:solidFill>
          <a:ln/>
        </p:spPr>
        <p:txBody>
          <a:bodyPr/>
          <a:lstStyle/>
          <a:p>
            <a:endParaRPr lang="en-US"/>
          </a:p>
        </p:txBody>
      </p:sp>
      <p:sp>
        <p:nvSpPr>
          <p:cNvPr id="16" name="Text 14"/>
          <p:cNvSpPr/>
          <p:nvPr/>
        </p:nvSpPr>
        <p:spPr>
          <a:xfrm>
            <a:off x="868680" y="333756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C</a:t>
            </a:r>
            <a:endParaRPr lang="en-US" sz="1400" dirty="0"/>
          </a:p>
        </p:txBody>
      </p:sp>
      <p:sp>
        <p:nvSpPr>
          <p:cNvPr id="17" name="Text 15"/>
          <p:cNvSpPr/>
          <p:nvPr/>
        </p:nvSpPr>
        <p:spPr>
          <a:xfrm>
            <a:off x="1417320" y="324612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Triggers</a:t>
            </a:r>
            <a:endParaRPr lang="en-US" sz="1500" dirty="0"/>
          </a:p>
        </p:txBody>
      </p:sp>
      <p:sp>
        <p:nvSpPr>
          <p:cNvPr id="18" name="Shape 16"/>
          <p:cNvSpPr/>
          <p:nvPr/>
        </p:nvSpPr>
        <p:spPr>
          <a:xfrm>
            <a:off x="640080" y="388620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9" name="Shape 17"/>
          <p:cNvSpPr/>
          <p:nvPr/>
        </p:nvSpPr>
        <p:spPr>
          <a:xfrm>
            <a:off x="868680" y="3977640"/>
            <a:ext cx="365760" cy="365760"/>
          </a:xfrm>
          <a:prstGeom prst="ellipse">
            <a:avLst/>
          </a:prstGeom>
          <a:solidFill>
            <a:srgbClr val="E7E8D1"/>
          </a:solidFill>
          <a:ln/>
        </p:spPr>
        <p:txBody>
          <a:bodyPr/>
          <a:lstStyle/>
          <a:p>
            <a:endParaRPr lang="en-US"/>
          </a:p>
        </p:txBody>
      </p:sp>
      <p:sp>
        <p:nvSpPr>
          <p:cNvPr id="20" name="Text 18"/>
          <p:cNvSpPr/>
          <p:nvPr/>
        </p:nvSpPr>
        <p:spPr>
          <a:xfrm>
            <a:off x="868680" y="397764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D</a:t>
            </a:r>
            <a:endParaRPr lang="en-US" sz="1400" dirty="0"/>
          </a:p>
        </p:txBody>
      </p:sp>
      <p:sp>
        <p:nvSpPr>
          <p:cNvPr id="21" name="Text 19"/>
          <p:cNvSpPr/>
          <p:nvPr/>
        </p:nvSpPr>
        <p:spPr>
          <a:xfrm>
            <a:off x="1417320" y="388620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When Things Are Breaking Down</a:t>
            </a:r>
            <a:endParaRPr lang="en-US" sz="1500" dirty="0"/>
          </a:p>
        </p:txBody>
      </p:sp>
      <p:sp>
        <p:nvSpPr>
          <p:cNvPr id="22" name="Text 20"/>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6B4F3E"/>
                </a:solidFill>
                <a:latin typeface="Calibri" pitchFamily="34" charset="0"/>
                <a:ea typeface="Calibri" pitchFamily="34" charset="-122"/>
                <a:cs typeface="Calibri" pitchFamily="34" charset="-120"/>
              </a:rPr>
              <a:t>Question 8 of 16</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Answer 8">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B85042"/>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a:solidFill>
                  <a:srgbClr val="FFFFFF"/>
                </a:solidFill>
                <a:latin typeface="Georgia" pitchFamily="34" charset="0"/>
                <a:ea typeface="Georgia" pitchFamily="34" charset="-122"/>
                <a:cs typeface="Georgia" pitchFamily="34" charset="-120"/>
              </a:rPr>
              <a:t>8</a:t>
            </a:r>
            <a:endParaRPr lang="en-US" sz="220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a:solidFill>
                  <a:srgbClr val="B85042"/>
                </a:solidFill>
                <a:latin typeface="Calibri" pitchFamily="34" charset="0"/>
                <a:ea typeface="Calibri" pitchFamily="34" charset="-122"/>
                <a:cs typeface="Calibri" pitchFamily="34" charset="-120"/>
              </a:rPr>
              <a:t>ANSWER</a:t>
            </a:r>
            <a:endParaRPr lang="en-US" sz="110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a:solidFill>
                  <a:srgbClr val="3D2B1F"/>
                </a:solidFill>
                <a:latin typeface="Georgia" pitchFamily="34" charset="0"/>
                <a:ea typeface="Georgia" pitchFamily="34" charset="-122"/>
                <a:cs typeface="Georgia" pitchFamily="34" charset="-120"/>
              </a:rPr>
              <a:t>In the structure of a WRAP plan, early warning signs come after which section?</a:t>
            </a:r>
            <a:endParaRPr lang="en-US" sz="1900"/>
          </a:p>
        </p:txBody>
      </p:sp>
      <p:sp>
        <p:nvSpPr>
          <p:cNvPr id="6" name="Shape 4"/>
          <p:cNvSpPr/>
          <p:nvPr/>
        </p:nvSpPr>
        <p:spPr>
          <a:xfrm>
            <a:off x="640080" y="196596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057400"/>
            <a:ext cx="365760" cy="365760"/>
          </a:xfrm>
          <a:prstGeom prst="ellipse">
            <a:avLst/>
          </a:prstGeom>
          <a:solidFill>
            <a:srgbClr val="E7E8D1"/>
          </a:solidFill>
          <a:ln/>
        </p:spPr>
        <p:txBody>
          <a:bodyPr/>
          <a:lstStyle/>
          <a:p>
            <a:endParaRPr lang="en-US"/>
          </a:p>
        </p:txBody>
      </p:sp>
      <p:sp>
        <p:nvSpPr>
          <p:cNvPr id="8" name="Text 6"/>
          <p:cNvSpPr/>
          <p:nvPr/>
        </p:nvSpPr>
        <p:spPr>
          <a:xfrm>
            <a:off x="868680" y="205740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A</a:t>
            </a:r>
            <a:endParaRPr lang="en-US" sz="1400"/>
          </a:p>
        </p:txBody>
      </p:sp>
      <p:sp>
        <p:nvSpPr>
          <p:cNvPr id="9" name="Text 7"/>
          <p:cNvSpPr/>
          <p:nvPr/>
        </p:nvSpPr>
        <p:spPr>
          <a:xfrm>
            <a:off x="1417320" y="196596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Crisis Planning</a:t>
            </a:r>
            <a:endParaRPr lang="en-US" sz="1500"/>
          </a:p>
        </p:txBody>
      </p:sp>
      <p:sp>
        <p:nvSpPr>
          <p:cNvPr id="10" name="Shape 8"/>
          <p:cNvSpPr/>
          <p:nvPr/>
        </p:nvSpPr>
        <p:spPr>
          <a:xfrm>
            <a:off x="640080" y="260604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1" name="Shape 9"/>
          <p:cNvSpPr/>
          <p:nvPr/>
        </p:nvSpPr>
        <p:spPr>
          <a:xfrm>
            <a:off x="868680" y="2697480"/>
            <a:ext cx="365760" cy="365760"/>
          </a:xfrm>
          <a:prstGeom prst="ellipse">
            <a:avLst/>
          </a:prstGeom>
          <a:solidFill>
            <a:srgbClr val="E7E8D1"/>
          </a:solidFill>
          <a:ln/>
        </p:spPr>
        <p:txBody>
          <a:bodyPr/>
          <a:lstStyle/>
          <a:p>
            <a:endParaRPr lang="en-US"/>
          </a:p>
        </p:txBody>
      </p:sp>
      <p:sp>
        <p:nvSpPr>
          <p:cNvPr id="12" name="Text 10"/>
          <p:cNvSpPr/>
          <p:nvPr/>
        </p:nvSpPr>
        <p:spPr>
          <a:xfrm>
            <a:off x="868680" y="269748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B</a:t>
            </a:r>
            <a:endParaRPr lang="en-US" sz="1400"/>
          </a:p>
        </p:txBody>
      </p:sp>
      <p:sp>
        <p:nvSpPr>
          <p:cNvPr id="13" name="Text 11"/>
          <p:cNvSpPr/>
          <p:nvPr/>
        </p:nvSpPr>
        <p:spPr>
          <a:xfrm>
            <a:off x="1417320" y="260604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Post-Crisis Planning</a:t>
            </a:r>
            <a:endParaRPr lang="en-US" sz="1500"/>
          </a:p>
        </p:txBody>
      </p:sp>
      <p:sp>
        <p:nvSpPr>
          <p:cNvPr id="14" name="Shape 12"/>
          <p:cNvSpPr/>
          <p:nvPr/>
        </p:nvSpPr>
        <p:spPr>
          <a:xfrm>
            <a:off x="640080" y="3246120"/>
            <a:ext cx="7863840" cy="530352"/>
          </a:xfrm>
          <a:prstGeom prst="roundRect">
            <a:avLst>
              <a:gd name="adj" fmla="val 13793"/>
            </a:avLst>
          </a:prstGeom>
          <a:solidFill>
            <a:srgbClr val="E8F5E9"/>
          </a:solidFill>
          <a:ln w="28575">
            <a:solidFill>
              <a:srgbClr val="2C5F2D"/>
            </a:solidFill>
          </a:ln>
          <a:effectLst>
            <a:outerShdw blurRad="50800" dist="12700" dir="8100000" algn="bl" rotWithShape="0">
              <a:srgbClr val="000000">
                <a:alpha val="8000"/>
              </a:srgbClr>
            </a:outerShdw>
          </a:effectLst>
        </p:spPr>
        <p:txBody>
          <a:bodyPr/>
          <a:lstStyle/>
          <a:p>
            <a:endParaRPr lang="en-US"/>
          </a:p>
        </p:txBody>
      </p:sp>
      <p:sp>
        <p:nvSpPr>
          <p:cNvPr id="15" name="Shape 13"/>
          <p:cNvSpPr/>
          <p:nvPr/>
        </p:nvSpPr>
        <p:spPr>
          <a:xfrm>
            <a:off x="868680" y="3337560"/>
            <a:ext cx="365760" cy="365760"/>
          </a:xfrm>
          <a:prstGeom prst="ellipse">
            <a:avLst/>
          </a:prstGeom>
          <a:solidFill>
            <a:srgbClr val="2C5F2D"/>
          </a:solidFill>
          <a:ln/>
        </p:spPr>
        <p:txBody>
          <a:bodyPr/>
          <a:lstStyle/>
          <a:p>
            <a:endParaRPr lang="en-US"/>
          </a:p>
        </p:txBody>
      </p:sp>
      <p:sp>
        <p:nvSpPr>
          <p:cNvPr id="16" name="Text 14"/>
          <p:cNvSpPr/>
          <p:nvPr/>
        </p:nvSpPr>
        <p:spPr>
          <a:xfrm>
            <a:off x="868680" y="3337560"/>
            <a:ext cx="365760" cy="365760"/>
          </a:xfrm>
          <a:prstGeom prst="rect">
            <a:avLst/>
          </a:prstGeom>
          <a:noFill/>
          <a:ln/>
        </p:spPr>
        <p:txBody>
          <a:bodyPr wrap="square" lIns="0" tIns="0" rIns="0" bIns="0" rtlCol="0" anchor="ctr"/>
          <a:lstStyle/>
          <a:p>
            <a:pPr marL="0" indent="0" algn="ctr">
              <a:buNone/>
            </a:pPr>
            <a:r>
              <a:rPr lang="en-US" sz="1400" b="1">
                <a:solidFill>
                  <a:srgbClr val="FFFFFF"/>
                </a:solidFill>
                <a:latin typeface="Georgia" pitchFamily="34" charset="0"/>
                <a:ea typeface="Georgia" pitchFamily="34" charset="-122"/>
                <a:cs typeface="Georgia" pitchFamily="34" charset="-120"/>
              </a:rPr>
              <a:t>C</a:t>
            </a:r>
            <a:endParaRPr lang="en-US" sz="1400"/>
          </a:p>
        </p:txBody>
      </p:sp>
      <p:sp>
        <p:nvSpPr>
          <p:cNvPr id="17" name="Text 15"/>
          <p:cNvSpPr/>
          <p:nvPr/>
        </p:nvSpPr>
        <p:spPr>
          <a:xfrm>
            <a:off x="1417320" y="324612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Triggers</a:t>
            </a:r>
            <a:endParaRPr lang="en-US" sz="1500"/>
          </a:p>
        </p:txBody>
      </p:sp>
      <p:sp>
        <p:nvSpPr>
          <p:cNvPr id="18" name="Shape 16"/>
          <p:cNvSpPr/>
          <p:nvPr/>
        </p:nvSpPr>
        <p:spPr>
          <a:xfrm>
            <a:off x="640080" y="388620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9" name="Shape 17"/>
          <p:cNvSpPr/>
          <p:nvPr/>
        </p:nvSpPr>
        <p:spPr>
          <a:xfrm>
            <a:off x="868680" y="3977640"/>
            <a:ext cx="365760" cy="365760"/>
          </a:xfrm>
          <a:prstGeom prst="ellipse">
            <a:avLst/>
          </a:prstGeom>
          <a:solidFill>
            <a:srgbClr val="E7E8D1"/>
          </a:solidFill>
          <a:ln/>
        </p:spPr>
        <p:txBody>
          <a:bodyPr/>
          <a:lstStyle/>
          <a:p>
            <a:endParaRPr lang="en-US"/>
          </a:p>
        </p:txBody>
      </p:sp>
      <p:sp>
        <p:nvSpPr>
          <p:cNvPr id="20" name="Text 18"/>
          <p:cNvSpPr/>
          <p:nvPr/>
        </p:nvSpPr>
        <p:spPr>
          <a:xfrm>
            <a:off x="868680" y="397764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D</a:t>
            </a:r>
            <a:endParaRPr lang="en-US" sz="1400"/>
          </a:p>
        </p:txBody>
      </p:sp>
      <p:sp>
        <p:nvSpPr>
          <p:cNvPr id="21" name="Text 19"/>
          <p:cNvSpPr/>
          <p:nvPr/>
        </p:nvSpPr>
        <p:spPr>
          <a:xfrm>
            <a:off x="1417320" y="388620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When Things Are Breaking Down</a:t>
            </a:r>
            <a:endParaRPr lang="en-US" sz="1500"/>
          </a:p>
        </p:txBody>
      </p:sp>
      <p:sp>
        <p:nvSpPr>
          <p:cNvPr id="100" name="Explanation"/>
          <p:cNvSpPr/>
          <p:nvPr/>
        </p:nvSpPr>
        <p:spPr>
          <a:xfrm>
            <a:off x="640080" y="4320540"/>
            <a:ext cx="7863840" cy="822960"/>
          </a:xfrm>
          <a:prstGeom prst="roundRect">
            <a:avLst>
              <a:gd name="adj" fmla="val 6250"/>
            </a:avLst>
          </a:prstGeom>
          <a:solidFill>
            <a:srgbClr val="B85042">
              <a:alpha val="12000"/>
            </a:srgbClr>
          </a:solidFill>
          <a:ln>
            <a:solidFill>
              <a:srgbClr val="B85042">
                <a:alpha val="30000"/>
              </a:srgbClr>
            </a:solidFill>
          </a:ln>
        </p:spPr>
        <p:txBody>
          <a:bodyPr wrap="square" lIns="137160" tIns="91440" rIns="137160" bIns="91440" rtlCol="0" anchor="ctr"/>
          <a:lstStyle/>
          <a:p>
            <a:pPr marL="0" indent="0">
              <a:buNone/>
            </a:pPr>
            <a:r>
              <a:rPr lang="en-US" sz="1300" b="1">
                <a:solidFill>
                  <a:srgbClr val="B85042"/>
                </a:solidFill>
                <a:latin typeface="Calibri" pitchFamily="34" charset="0"/>
              </a:rPr>
              <a:t>Why? </a:t>
            </a:r>
            <a:r>
              <a:rPr lang="en-US" sz="1300">
                <a:solidFill>
                  <a:srgbClr val="3D2B1F"/>
                </a:solidFill>
                <a:latin typeface="Calibri" pitchFamily="34" charset="0"/>
              </a:rPr>
              <a:t>The WRAP sections follow this order: Daily Maintenance Plan, Triggers, Early Warning Signs, When Things Are Breaking Down, Crisis Planning, Post-Crisis Planning.</a:t>
            </a:r>
            <a:endParaRPr lang="en-US" sz="13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0E8"/>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640080"/>
          </a:xfrm>
          <a:prstGeom prst="rect">
            <a:avLst/>
          </a:prstGeom>
          <a:noFill/>
          <a:ln/>
        </p:spPr>
        <p:txBody>
          <a:bodyPr wrap="square" lIns="0" tIns="0" rIns="0" bIns="0" rtlCol="0" anchor="ctr"/>
          <a:lstStyle/>
          <a:p>
            <a:pPr marL="0" indent="0">
              <a:buNone/>
            </a:pPr>
            <a:r>
              <a:rPr lang="en-US" sz="3200" b="1" dirty="0">
                <a:solidFill>
                  <a:srgbClr val="3D2B1F"/>
                </a:solidFill>
                <a:latin typeface="Georgia" pitchFamily="34" charset="0"/>
                <a:ea typeface="Georgia" pitchFamily="34" charset="-122"/>
                <a:cs typeface="Georgia" pitchFamily="34" charset="-120"/>
              </a:rPr>
              <a:t>How This Quiz Works</a:t>
            </a:r>
            <a:endParaRPr lang="en-US" sz="3200" dirty="0"/>
          </a:p>
        </p:txBody>
      </p:sp>
      <p:sp>
        <p:nvSpPr>
          <p:cNvPr id="3" name="Shape 1"/>
          <p:cNvSpPr/>
          <p:nvPr/>
        </p:nvSpPr>
        <p:spPr>
          <a:xfrm>
            <a:off x="548640" y="1280160"/>
            <a:ext cx="2468880" cy="2560320"/>
          </a:xfrm>
          <a:prstGeom prst="roundRect">
            <a:avLst>
              <a:gd name="adj" fmla="val 5556"/>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4" name="Shape 2"/>
          <p:cNvSpPr/>
          <p:nvPr/>
        </p:nvSpPr>
        <p:spPr>
          <a:xfrm>
            <a:off x="1417320" y="1554480"/>
            <a:ext cx="731520" cy="731520"/>
          </a:xfrm>
          <a:prstGeom prst="ellipse">
            <a:avLst/>
          </a:prstGeom>
          <a:solidFill>
            <a:srgbClr val="B85042"/>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1577340" y="1709928"/>
            <a:ext cx="411480" cy="411480"/>
          </a:xfrm>
          <a:prstGeom prst="rect">
            <a:avLst/>
          </a:prstGeom>
        </p:spPr>
      </p:pic>
      <p:sp>
        <p:nvSpPr>
          <p:cNvPr id="6" name="Text 3"/>
          <p:cNvSpPr/>
          <p:nvPr/>
        </p:nvSpPr>
        <p:spPr>
          <a:xfrm>
            <a:off x="640080" y="2468880"/>
            <a:ext cx="2286000" cy="457200"/>
          </a:xfrm>
          <a:prstGeom prst="rect">
            <a:avLst/>
          </a:prstGeom>
          <a:noFill/>
          <a:ln/>
        </p:spPr>
        <p:txBody>
          <a:bodyPr wrap="square" lIns="0" tIns="0" rIns="0" bIns="0" rtlCol="0" anchor="ctr"/>
          <a:lstStyle/>
          <a:p>
            <a:pPr marL="0" indent="0" algn="ctr">
              <a:buNone/>
            </a:pPr>
            <a:r>
              <a:rPr lang="en-US" sz="1500" b="1" dirty="0">
                <a:solidFill>
                  <a:srgbClr val="3D2B1F"/>
                </a:solidFill>
                <a:latin typeface="Georgia" pitchFamily="34" charset="0"/>
                <a:ea typeface="Georgia" pitchFamily="34" charset="-122"/>
                <a:cs typeface="Georgia" pitchFamily="34" charset="-120"/>
              </a:rPr>
              <a:t>Multiple Choice</a:t>
            </a:r>
            <a:endParaRPr lang="en-US" sz="1500" dirty="0"/>
          </a:p>
        </p:txBody>
      </p:sp>
      <p:sp>
        <p:nvSpPr>
          <p:cNvPr id="7" name="Text 4"/>
          <p:cNvSpPr/>
          <p:nvPr/>
        </p:nvSpPr>
        <p:spPr>
          <a:xfrm>
            <a:off x="640080" y="2880360"/>
            <a:ext cx="2286000" cy="731520"/>
          </a:xfrm>
          <a:prstGeom prst="rect">
            <a:avLst/>
          </a:prstGeom>
          <a:noFill/>
          <a:ln/>
        </p:spPr>
        <p:txBody>
          <a:bodyPr wrap="square" lIns="0" tIns="0" rIns="0" bIns="0" rtlCol="0" anchor="ctr"/>
          <a:lstStyle/>
          <a:p>
            <a:pPr marL="0" indent="0" algn="ctr">
              <a:buNone/>
            </a:pPr>
            <a:r>
              <a:rPr lang="en-US" sz="1200" dirty="0">
                <a:solidFill>
                  <a:srgbClr val="6B4F3E"/>
                </a:solidFill>
                <a:latin typeface="Calibri" pitchFamily="34" charset="0"/>
                <a:ea typeface="Calibri" pitchFamily="34" charset="-122"/>
                <a:cs typeface="Calibri" pitchFamily="34" charset="-120"/>
              </a:rPr>
              <a:t>Select the best answer</a:t>
            </a:r>
            <a:endParaRPr lang="en-US" sz="1200" dirty="0"/>
          </a:p>
          <a:p>
            <a:pPr marL="0" indent="0" algn="ctr">
              <a:buNone/>
            </a:pPr>
            <a:r>
              <a:rPr lang="en-US" sz="1200" dirty="0">
                <a:solidFill>
                  <a:srgbClr val="6B4F3E"/>
                </a:solidFill>
                <a:latin typeface="Calibri" pitchFamily="34" charset="0"/>
                <a:ea typeface="Calibri" pitchFamily="34" charset="-122"/>
                <a:cs typeface="Calibri" pitchFamily="34" charset="-120"/>
              </a:rPr>
              <a:t>from the options provided</a:t>
            </a:r>
            <a:endParaRPr lang="en-US" sz="1200" dirty="0"/>
          </a:p>
        </p:txBody>
      </p:sp>
      <p:sp>
        <p:nvSpPr>
          <p:cNvPr id="8" name="Shape 5"/>
          <p:cNvSpPr/>
          <p:nvPr/>
        </p:nvSpPr>
        <p:spPr>
          <a:xfrm>
            <a:off x="3337560" y="1280160"/>
            <a:ext cx="2468880" cy="2560320"/>
          </a:xfrm>
          <a:prstGeom prst="roundRect">
            <a:avLst>
              <a:gd name="adj" fmla="val 5556"/>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9" name="Shape 6"/>
          <p:cNvSpPr/>
          <p:nvPr/>
        </p:nvSpPr>
        <p:spPr>
          <a:xfrm>
            <a:off x="4206240" y="1554480"/>
            <a:ext cx="731520" cy="731520"/>
          </a:xfrm>
          <a:prstGeom prst="ellipse">
            <a:avLst/>
          </a:prstGeom>
          <a:solidFill>
            <a:srgbClr val="6B7F3B"/>
          </a:solidFill>
          <a:ln/>
        </p:spPr>
        <p:txBody>
          <a:bodyPr/>
          <a:lstStyle/>
          <a:p>
            <a:endParaRPr lang="en-US"/>
          </a:p>
        </p:txBody>
      </p:sp>
      <p:pic>
        <p:nvPicPr>
          <p:cNvPr id="10" name="Image 1" descr="preencoded.png"/>
          <p:cNvPicPr>
            <a:picLocks noChangeAspect="1"/>
          </p:cNvPicPr>
          <p:nvPr/>
        </p:nvPicPr>
        <p:blipFill>
          <a:blip r:embed="rId4"/>
          <a:stretch>
            <a:fillRect/>
          </a:stretch>
        </p:blipFill>
        <p:spPr>
          <a:xfrm>
            <a:off x="4366260" y="1709928"/>
            <a:ext cx="411480" cy="411480"/>
          </a:xfrm>
          <a:prstGeom prst="rect">
            <a:avLst/>
          </a:prstGeom>
        </p:spPr>
      </p:pic>
      <p:sp>
        <p:nvSpPr>
          <p:cNvPr id="11" name="Text 7"/>
          <p:cNvSpPr/>
          <p:nvPr/>
        </p:nvSpPr>
        <p:spPr>
          <a:xfrm>
            <a:off x="3429000" y="2468880"/>
            <a:ext cx="2286000" cy="457200"/>
          </a:xfrm>
          <a:prstGeom prst="rect">
            <a:avLst/>
          </a:prstGeom>
          <a:noFill/>
          <a:ln/>
        </p:spPr>
        <p:txBody>
          <a:bodyPr wrap="square" lIns="0" tIns="0" rIns="0" bIns="0" rtlCol="0" anchor="ctr"/>
          <a:lstStyle/>
          <a:p>
            <a:pPr marL="0" indent="0" algn="ctr">
              <a:buNone/>
            </a:pPr>
            <a:r>
              <a:rPr lang="en-US" sz="1500" b="1" dirty="0">
                <a:solidFill>
                  <a:srgbClr val="3D2B1F"/>
                </a:solidFill>
                <a:latin typeface="Georgia" pitchFamily="34" charset="0"/>
                <a:ea typeface="Georgia" pitchFamily="34" charset="-122"/>
                <a:cs typeface="Georgia" pitchFamily="34" charset="-120"/>
              </a:rPr>
              <a:t>True or False</a:t>
            </a:r>
            <a:endParaRPr lang="en-US" sz="1500" dirty="0"/>
          </a:p>
        </p:txBody>
      </p:sp>
      <p:sp>
        <p:nvSpPr>
          <p:cNvPr id="12" name="Text 8"/>
          <p:cNvSpPr/>
          <p:nvPr/>
        </p:nvSpPr>
        <p:spPr>
          <a:xfrm>
            <a:off x="3429000" y="2880360"/>
            <a:ext cx="2286000" cy="731520"/>
          </a:xfrm>
          <a:prstGeom prst="rect">
            <a:avLst/>
          </a:prstGeom>
          <a:noFill/>
          <a:ln/>
        </p:spPr>
        <p:txBody>
          <a:bodyPr wrap="square" lIns="0" tIns="0" rIns="0" bIns="0" rtlCol="0" anchor="ctr"/>
          <a:lstStyle/>
          <a:p>
            <a:pPr marL="0" indent="0" algn="ctr">
              <a:buNone/>
            </a:pPr>
            <a:r>
              <a:rPr lang="en-US" sz="1200" dirty="0">
                <a:solidFill>
                  <a:srgbClr val="6B4F3E"/>
                </a:solidFill>
                <a:latin typeface="Calibri" pitchFamily="34" charset="0"/>
                <a:ea typeface="Calibri" pitchFamily="34" charset="-122"/>
                <a:cs typeface="Calibri" pitchFamily="34" charset="-120"/>
              </a:rPr>
              <a:t>Decide if the statement</a:t>
            </a:r>
            <a:endParaRPr lang="en-US" sz="1200" dirty="0"/>
          </a:p>
          <a:p>
            <a:pPr marL="0" indent="0" algn="ctr">
              <a:buNone/>
            </a:pPr>
            <a:r>
              <a:rPr lang="en-US" sz="1200" dirty="0">
                <a:solidFill>
                  <a:srgbClr val="6B4F3E"/>
                </a:solidFill>
                <a:latin typeface="Calibri" pitchFamily="34" charset="0"/>
                <a:ea typeface="Calibri" pitchFamily="34" charset="-122"/>
                <a:cs typeface="Calibri" pitchFamily="34" charset="-120"/>
              </a:rPr>
              <a:t>is correct or incorrect</a:t>
            </a:r>
            <a:endParaRPr lang="en-US" sz="1200" dirty="0"/>
          </a:p>
        </p:txBody>
      </p:sp>
      <p:sp>
        <p:nvSpPr>
          <p:cNvPr id="13" name="Shape 9"/>
          <p:cNvSpPr/>
          <p:nvPr/>
        </p:nvSpPr>
        <p:spPr>
          <a:xfrm>
            <a:off x="6126480" y="1280160"/>
            <a:ext cx="2468880" cy="2560320"/>
          </a:xfrm>
          <a:prstGeom prst="roundRect">
            <a:avLst>
              <a:gd name="adj" fmla="val 5556"/>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4" name="Shape 10"/>
          <p:cNvSpPr/>
          <p:nvPr/>
        </p:nvSpPr>
        <p:spPr>
          <a:xfrm>
            <a:off x="6995160" y="1554480"/>
            <a:ext cx="731520" cy="731520"/>
          </a:xfrm>
          <a:prstGeom prst="ellipse">
            <a:avLst/>
          </a:prstGeom>
          <a:solidFill>
            <a:srgbClr val="7A9E8B"/>
          </a:solidFill>
          <a:ln/>
        </p:spPr>
        <p:txBody>
          <a:bodyPr/>
          <a:lstStyle/>
          <a:p>
            <a:endParaRPr lang="en-US"/>
          </a:p>
        </p:txBody>
      </p:sp>
      <p:pic>
        <p:nvPicPr>
          <p:cNvPr id="15" name="Image 2" descr="preencoded.png"/>
          <p:cNvPicPr>
            <a:picLocks noChangeAspect="1"/>
          </p:cNvPicPr>
          <p:nvPr/>
        </p:nvPicPr>
        <p:blipFill>
          <a:blip r:embed="rId5"/>
          <a:stretch>
            <a:fillRect/>
          </a:stretch>
        </p:blipFill>
        <p:spPr>
          <a:xfrm>
            <a:off x="7155180" y="1709928"/>
            <a:ext cx="411480" cy="411480"/>
          </a:xfrm>
          <a:prstGeom prst="rect">
            <a:avLst/>
          </a:prstGeom>
        </p:spPr>
      </p:pic>
      <p:sp>
        <p:nvSpPr>
          <p:cNvPr id="16" name="Text 11"/>
          <p:cNvSpPr/>
          <p:nvPr/>
        </p:nvSpPr>
        <p:spPr>
          <a:xfrm>
            <a:off x="6217920" y="2468880"/>
            <a:ext cx="2286000" cy="457200"/>
          </a:xfrm>
          <a:prstGeom prst="rect">
            <a:avLst/>
          </a:prstGeom>
          <a:noFill/>
          <a:ln/>
        </p:spPr>
        <p:txBody>
          <a:bodyPr wrap="square" lIns="0" tIns="0" rIns="0" bIns="0" rtlCol="0" anchor="ctr"/>
          <a:lstStyle/>
          <a:p>
            <a:pPr marL="0" indent="0" algn="ctr">
              <a:buNone/>
            </a:pPr>
            <a:r>
              <a:rPr lang="en-US" sz="1500" b="1" dirty="0">
                <a:solidFill>
                  <a:srgbClr val="3D2B1F"/>
                </a:solidFill>
                <a:latin typeface="Georgia" pitchFamily="34" charset="0"/>
                <a:ea typeface="Georgia" pitchFamily="34" charset="-122"/>
                <a:cs typeface="Georgia" pitchFamily="34" charset="-120"/>
              </a:rPr>
              <a:t>Fill in the Blank</a:t>
            </a:r>
            <a:endParaRPr lang="en-US" sz="1500" dirty="0"/>
          </a:p>
        </p:txBody>
      </p:sp>
      <p:sp>
        <p:nvSpPr>
          <p:cNvPr id="17" name="Text 12"/>
          <p:cNvSpPr/>
          <p:nvPr/>
        </p:nvSpPr>
        <p:spPr>
          <a:xfrm>
            <a:off x="6217920" y="2880360"/>
            <a:ext cx="2286000" cy="731520"/>
          </a:xfrm>
          <a:prstGeom prst="rect">
            <a:avLst/>
          </a:prstGeom>
          <a:noFill/>
          <a:ln/>
        </p:spPr>
        <p:txBody>
          <a:bodyPr wrap="square" lIns="0" tIns="0" rIns="0" bIns="0" rtlCol="0" anchor="ctr"/>
          <a:lstStyle/>
          <a:p>
            <a:pPr marL="0" indent="0" algn="ctr">
              <a:buNone/>
            </a:pPr>
            <a:r>
              <a:rPr lang="en-US" sz="1200" dirty="0">
                <a:solidFill>
                  <a:srgbClr val="6B4F3E"/>
                </a:solidFill>
                <a:latin typeface="Calibri" pitchFamily="34" charset="0"/>
                <a:ea typeface="Calibri" pitchFamily="34" charset="-122"/>
                <a:cs typeface="Calibri" pitchFamily="34" charset="-120"/>
              </a:rPr>
              <a:t>Complete the sentence</a:t>
            </a:r>
            <a:endParaRPr lang="en-US" sz="1200" dirty="0"/>
          </a:p>
          <a:p>
            <a:pPr marL="0" indent="0" algn="ctr">
              <a:buNone/>
            </a:pPr>
            <a:r>
              <a:rPr lang="en-US" sz="1200" dirty="0">
                <a:solidFill>
                  <a:srgbClr val="6B4F3E"/>
                </a:solidFill>
                <a:latin typeface="Calibri" pitchFamily="34" charset="0"/>
                <a:ea typeface="Calibri" pitchFamily="34" charset="-122"/>
                <a:cs typeface="Calibri" pitchFamily="34" charset="-120"/>
              </a:rPr>
              <a:t>with the missing word(s)</a:t>
            </a:r>
            <a:endParaRPr lang="en-US" sz="1200" dirty="0"/>
          </a:p>
        </p:txBody>
      </p:sp>
      <p:sp>
        <p:nvSpPr>
          <p:cNvPr id="18" name="Text 13"/>
          <p:cNvSpPr/>
          <p:nvPr/>
        </p:nvSpPr>
        <p:spPr>
          <a:xfrm>
            <a:off x="457200" y="4206240"/>
            <a:ext cx="8229600" cy="457200"/>
          </a:xfrm>
          <a:prstGeom prst="rect">
            <a:avLst/>
          </a:prstGeom>
          <a:noFill/>
          <a:ln/>
        </p:spPr>
        <p:txBody>
          <a:bodyPr wrap="square" lIns="0" tIns="0" rIns="0" bIns="0" rtlCol="0" anchor="ctr"/>
          <a:lstStyle/>
          <a:p>
            <a:pPr marL="0" indent="0" algn="ctr">
              <a:buNone/>
            </a:pPr>
            <a:r>
              <a:rPr lang="en-US" sz="1400" b="1" i="1" dirty="0">
                <a:solidFill>
                  <a:srgbClr val="B85042"/>
                </a:solidFill>
                <a:latin typeface="Calibri" pitchFamily="34" charset="0"/>
                <a:ea typeface="Calibri" pitchFamily="34" charset="-122"/>
                <a:cs typeface="Calibri" pitchFamily="34" charset="-120"/>
              </a:rPr>
              <a:t>Answer key is at the end — no peeking!</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2">
    <p:bg>
      <p:bgPr>
        <a:solidFill>
          <a:srgbClr val="3D2B1F"/>
        </a:solidFill>
        <a:effectLst/>
      </p:bgPr>
    </p:bg>
    <p:spTree>
      <p:nvGrpSpPr>
        <p:cNvPr id="1" name=""/>
        <p:cNvGrpSpPr/>
        <p:nvPr/>
      </p:nvGrpSpPr>
      <p:grpSpPr>
        <a:xfrm>
          <a:off x="0" y="0"/>
          <a:ext cx="0" cy="0"/>
          <a:chOff x="0" y="0"/>
          <a:chExt cx="0" cy="0"/>
        </a:xfrm>
      </p:grpSpPr>
      <p:sp>
        <p:nvSpPr>
          <p:cNvPr id="2" name="Shape 0"/>
          <p:cNvSpPr/>
          <p:nvPr/>
        </p:nvSpPr>
        <p:spPr>
          <a:xfrm>
            <a:off x="-1828800" y="1828800"/>
            <a:ext cx="4572000" cy="4572000"/>
          </a:xfrm>
          <a:prstGeom prst="ellipse">
            <a:avLst/>
          </a:prstGeom>
          <a:solidFill>
            <a:srgbClr val="6B7F3B">
              <a:alpha val="70000"/>
            </a:srgbClr>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14800" y="914400"/>
            <a:ext cx="914400" cy="914400"/>
          </a:xfrm>
          <a:prstGeom prst="rect">
            <a:avLst/>
          </a:prstGeom>
        </p:spPr>
      </p:pic>
      <p:sp>
        <p:nvSpPr>
          <p:cNvPr id="4" name="Text 1"/>
          <p:cNvSpPr/>
          <p:nvPr/>
        </p:nvSpPr>
        <p:spPr>
          <a:xfrm>
            <a:off x="457200" y="1920240"/>
            <a:ext cx="8229600" cy="457200"/>
          </a:xfrm>
          <a:prstGeom prst="rect">
            <a:avLst/>
          </a:prstGeom>
          <a:noFill/>
          <a:ln/>
        </p:spPr>
        <p:txBody>
          <a:bodyPr wrap="square" lIns="0" tIns="0" rIns="0" bIns="0" rtlCol="0" anchor="ctr"/>
          <a:lstStyle/>
          <a:p>
            <a:pPr marL="0" indent="0" algn="ctr">
              <a:buNone/>
            </a:pPr>
            <a:r>
              <a:rPr lang="en-US" sz="1600" kern="0" spc="600" dirty="0">
                <a:solidFill>
                  <a:srgbClr val="E7E8D1"/>
                </a:solidFill>
                <a:latin typeface="Calibri" pitchFamily="34" charset="0"/>
                <a:ea typeface="Calibri" pitchFamily="34" charset="-122"/>
                <a:cs typeface="Calibri" pitchFamily="34" charset="-120"/>
              </a:rPr>
              <a:t>Part 2</a:t>
            </a:r>
            <a:endParaRPr lang="en-US" sz="1600" dirty="0"/>
          </a:p>
        </p:txBody>
      </p:sp>
      <p:sp>
        <p:nvSpPr>
          <p:cNvPr id="5" name="Text 2"/>
          <p:cNvSpPr/>
          <p:nvPr/>
        </p:nvSpPr>
        <p:spPr>
          <a:xfrm>
            <a:off x="457200" y="2377440"/>
            <a:ext cx="8229600" cy="1097280"/>
          </a:xfrm>
          <a:prstGeom prst="rect">
            <a:avLst/>
          </a:prstGeom>
          <a:noFill/>
          <a:ln/>
        </p:spPr>
        <p:txBody>
          <a:bodyPr wrap="square" lIns="0" tIns="0" rIns="0" bIns="0" rtlCol="0" anchor="ctr"/>
          <a:lstStyle/>
          <a:p>
            <a:pPr marL="0" indent="0" algn="ctr">
              <a:buNone/>
            </a:pPr>
            <a:r>
              <a:rPr lang="en-US" sz="3800" b="1" dirty="0">
                <a:solidFill>
                  <a:srgbClr val="FFFFFF"/>
                </a:solidFill>
                <a:latin typeface="Georgia" pitchFamily="34" charset="0"/>
                <a:ea typeface="Georgia" pitchFamily="34" charset="-122"/>
                <a:cs typeface="Georgia" pitchFamily="34" charset="-120"/>
              </a:rPr>
              <a:t>When Things Are</a:t>
            </a:r>
            <a:endParaRPr lang="en-US" sz="3800" dirty="0"/>
          </a:p>
          <a:p>
            <a:pPr marL="0" indent="0" algn="ctr">
              <a:buNone/>
            </a:pPr>
            <a:r>
              <a:rPr lang="en-US" sz="3800" b="1" dirty="0">
                <a:solidFill>
                  <a:srgbClr val="FFFFFF"/>
                </a:solidFill>
                <a:latin typeface="Georgia" pitchFamily="34" charset="0"/>
                <a:ea typeface="Georgia" pitchFamily="34" charset="-122"/>
                <a:cs typeface="Georgia" pitchFamily="34" charset="-120"/>
              </a:rPr>
              <a:t>Breaking Down</a:t>
            </a:r>
            <a:endParaRPr lang="en-US" sz="3800" dirty="0"/>
          </a:p>
        </p:txBody>
      </p:sp>
      <p:sp>
        <p:nvSpPr>
          <p:cNvPr id="6" name="Text 3"/>
          <p:cNvSpPr/>
          <p:nvPr/>
        </p:nvSpPr>
        <p:spPr>
          <a:xfrm>
            <a:off x="457200" y="3566160"/>
            <a:ext cx="8229600" cy="457200"/>
          </a:xfrm>
          <a:prstGeom prst="rect">
            <a:avLst/>
          </a:prstGeom>
          <a:noFill/>
          <a:ln/>
        </p:spPr>
        <p:txBody>
          <a:bodyPr wrap="square" lIns="0" tIns="0" rIns="0" bIns="0" rtlCol="0" anchor="ctr"/>
          <a:lstStyle/>
          <a:p>
            <a:pPr marL="0" indent="0" algn="ctr">
              <a:buNone/>
            </a:pPr>
            <a:r>
              <a:rPr lang="en-US" sz="1400" i="1" dirty="0">
                <a:solidFill>
                  <a:srgbClr val="E7E8D1"/>
                </a:solidFill>
                <a:latin typeface="Calibri" pitchFamily="34" charset="0"/>
                <a:ea typeface="Calibri" pitchFamily="34" charset="-122"/>
                <a:cs typeface="Calibri" pitchFamily="34" charset="-120"/>
              </a:rPr>
              <a:t>Section 4 of Your WRAP</a:t>
            </a:r>
            <a:endParaRPr lang="en-US" sz="1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B85042"/>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9</a:t>
            </a:r>
            <a:endParaRPr lang="en-US" sz="2200" dirty="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dirty="0">
                <a:solidFill>
                  <a:srgbClr val="B85042"/>
                </a:solidFill>
                <a:latin typeface="Calibri" pitchFamily="34" charset="0"/>
                <a:ea typeface="Calibri" pitchFamily="34" charset="-122"/>
                <a:cs typeface="Calibri" pitchFamily="34" charset="-120"/>
              </a:rPr>
              <a:t>MULTIPLE CHOICE</a:t>
            </a:r>
            <a:endParaRPr lang="en-US" sz="1100" dirty="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dirty="0">
                <a:solidFill>
                  <a:srgbClr val="3D2B1F"/>
                </a:solidFill>
                <a:latin typeface="Georgia" pitchFamily="34" charset="0"/>
                <a:ea typeface="Georgia" pitchFamily="34" charset="-122"/>
                <a:cs typeface="Georgia" pitchFamily="34" charset="-120"/>
              </a:rPr>
              <a:t>What does "When Things Are Breaking Down" refer to in WRAP?</a:t>
            </a:r>
            <a:endParaRPr lang="en-US" sz="1900" dirty="0"/>
          </a:p>
        </p:txBody>
      </p:sp>
      <p:sp>
        <p:nvSpPr>
          <p:cNvPr id="6" name="Shape 4"/>
          <p:cNvSpPr/>
          <p:nvPr/>
        </p:nvSpPr>
        <p:spPr>
          <a:xfrm>
            <a:off x="640080" y="196596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057400"/>
            <a:ext cx="365760" cy="365760"/>
          </a:xfrm>
          <a:prstGeom prst="ellipse">
            <a:avLst/>
          </a:prstGeom>
          <a:solidFill>
            <a:srgbClr val="E7E8D1"/>
          </a:solidFill>
          <a:ln/>
        </p:spPr>
        <p:txBody>
          <a:bodyPr/>
          <a:lstStyle/>
          <a:p>
            <a:endParaRPr lang="en-US"/>
          </a:p>
        </p:txBody>
      </p:sp>
      <p:sp>
        <p:nvSpPr>
          <p:cNvPr id="8" name="Text 6"/>
          <p:cNvSpPr/>
          <p:nvPr/>
        </p:nvSpPr>
        <p:spPr>
          <a:xfrm>
            <a:off x="868680" y="205740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A</a:t>
            </a:r>
            <a:endParaRPr lang="en-US" sz="1400" dirty="0"/>
          </a:p>
        </p:txBody>
      </p:sp>
      <p:sp>
        <p:nvSpPr>
          <p:cNvPr id="9" name="Text 7"/>
          <p:cNvSpPr/>
          <p:nvPr/>
        </p:nvSpPr>
        <p:spPr>
          <a:xfrm>
            <a:off x="1417320" y="196596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A time when symptoms are very serious but you can still take action yourself</a:t>
            </a:r>
            <a:endParaRPr lang="en-US" sz="1500" dirty="0"/>
          </a:p>
        </p:txBody>
      </p:sp>
      <p:sp>
        <p:nvSpPr>
          <p:cNvPr id="10" name="Shape 8"/>
          <p:cNvSpPr/>
          <p:nvPr/>
        </p:nvSpPr>
        <p:spPr>
          <a:xfrm>
            <a:off x="640080" y="260604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1" name="Shape 9"/>
          <p:cNvSpPr/>
          <p:nvPr/>
        </p:nvSpPr>
        <p:spPr>
          <a:xfrm>
            <a:off x="868680" y="2697480"/>
            <a:ext cx="365760" cy="365760"/>
          </a:xfrm>
          <a:prstGeom prst="ellipse">
            <a:avLst/>
          </a:prstGeom>
          <a:solidFill>
            <a:srgbClr val="E7E8D1"/>
          </a:solidFill>
          <a:ln/>
        </p:spPr>
        <p:txBody>
          <a:bodyPr/>
          <a:lstStyle/>
          <a:p>
            <a:endParaRPr lang="en-US"/>
          </a:p>
        </p:txBody>
      </p:sp>
      <p:sp>
        <p:nvSpPr>
          <p:cNvPr id="12" name="Text 10"/>
          <p:cNvSpPr/>
          <p:nvPr/>
        </p:nvSpPr>
        <p:spPr>
          <a:xfrm>
            <a:off x="868680" y="269748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B</a:t>
            </a:r>
            <a:endParaRPr lang="en-US" sz="1400" dirty="0"/>
          </a:p>
        </p:txBody>
      </p:sp>
      <p:sp>
        <p:nvSpPr>
          <p:cNvPr id="13" name="Text 11"/>
          <p:cNvSpPr/>
          <p:nvPr/>
        </p:nvSpPr>
        <p:spPr>
          <a:xfrm>
            <a:off x="1417320" y="260604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A crisis where others must step in to help</a:t>
            </a:r>
            <a:endParaRPr lang="en-US" sz="1500" dirty="0"/>
          </a:p>
        </p:txBody>
      </p:sp>
      <p:sp>
        <p:nvSpPr>
          <p:cNvPr id="14" name="Shape 12"/>
          <p:cNvSpPr/>
          <p:nvPr/>
        </p:nvSpPr>
        <p:spPr>
          <a:xfrm>
            <a:off x="640080" y="324612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5" name="Shape 13"/>
          <p:cNvSpPr/>
          <p:nvPr/>
        </p:nvSpPr>
        <p:spPr>
          <a:xfrm>
            <a:off x="868680" y="3337560"/>
            <a:ext cx="365760" cy="365760"/>
          </a:xfrm>
          <a:prstGeom prst="ellipse">
            <a:avLst/>
          </a:prstGeom>
          <a:solidFill>
            <a:srgbClr val="E7E8D1"/>
          </a:solidFill>
          <a:ln/>
        </p:spPr>
        <p:txBody>
          <a:bodyPr/>
          <a:lstStyle/>
          <a:p>
            <a:endParaRPr lang="en-US"/>
          </a:p>
        </p:txBody>
      </p:sp>
      <p:sp>
        <p:nvSpPr>
          <p:cNvPr id="16" name="Text 14"/>
          <p:cNvSpPr/>
          <p:nvPr/>
        </p:nvSpPr>
        <p:spPr>
          <a:xfrm>
            <a:off x="868680" y="333756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C</a:t>
            </a:r>
            <a:endParaRPr lang="en-US" sz="1400" dirty="0"/>
          </a:p>
        </p:txBody>
      </p:sp>
      <p:sp>
        <p:nvSpPr>
          <p:cNvPr id="17" name="Text 15"/>
          <p:cNvSpPr/>
          <p:nvPr/>
        </p:nvSpPr>
        <p:spPr>
          <a:xfrm>
            <a:off x="1417320" y="324612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The post-crisis recovery period</a:t>
            </a:r>
            <a:endParaRPr lang="en-US" sz="1500" dirty="0"/>
          </a:p>
        </p:txBody>
      </p:sp>
      <p:sp>
        <p:nvSpPr>
          <p:cNvPr id="18" name="Shape 16"/>
          <p:cNvSpPr/>
          <p:nvPr/>
        </p:nvSpPr>
        <p:spPr>
          <a:xfrm>
            <a:off x="640080" y="388620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9" name="Shape 17"/>
          <p:cNvSpPr/>
          <p:nvPr/>
        </p:nvSpPr>
        <p:spPr>
          <a:xfrm>
            <a:off x="868680" y="3977640"/>
            <a:ext cx="365760" cy="365760"/>
          </a:xfrm>
          <a:prstGeom prst="ellipse">
            <a:avLst/>
          </a:prstGeom>
          <a:solidFill>
            <a:srgbClr val="E7E8D1"/>
          </a:solidFill>
          <a:ln/>
        </p:spPr>
        <p:txBody>
          <a:bodyPr/>
          <a:lstStyle/>
          <a:p>
            <a:endParaRPr lang="en-US"/>
          </a:p>
        </p:txBody>
      </p:sp>
      <p:sp>
        <p:nvSpPr>
          <p:cNvPr id="20" name="Text 18"/>
          <p:cNvSpPr/>
          <p:nvPr/>
        </p:nvSpPr>
        <p:spPr>
          <a:xfrm>
            <a:off x="868680" y="397764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D</a:t>
            </a:r>
            <a:endParaRPr lang="en-US" sz="1400" dirty="0"/>
          </a:p>
        </p:txBody>
      </p:sp>
      <p:sp>
        <p:nvSpPr>
          <p:cNvPr id="21" name="Text 19"/>
          <p:cNvSpPr/>
          <p:nvPr/>
        </p:nvSpPr>
        <p:spPr>
          <a:xfrm>
            <a:off x="1417320" y="388620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Minor daily stressors that come and go</a:t>
            </a:r>
            <a:endParaRPr lang="en-US" sz="1500" dirty="0"/>
          </a:p>
        </p:txBody>
      </p:sp>
      <p:sp>
        <p:nvSpPr>
          <p:cNvPr id="22" name="Text 20"/>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6B4F3E"/>
                </a:solidFill>
                <a:latin typeface="Calibri" pitchFamily="34" charset="0"/>
                <a:ea typeface="Calibri" pitchFamily="34" charset="-122"/>
                <a:cs typeface="Calibri" pitchFamily="34" charset="-120"/>
              </a:rPr>
              <a:t>Question 9 of 16</a:t>
            </a:r>
            <a:endParaRPr lang="en-US" sz="1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Answer 9">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B85042"/>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a:solidFill>
                  <a:srgbClr val="FFFFFF"/>
                </a:solidFill>
                <a:latin typeface="Georgia" pitchFamily="34" charset="0"/>
                <a:ea typeface="Georgia" pitchFamily="34" charset="-122"/>
                <a:cs typeface="Georgia" pitchFamily="34" charset="-120"/>
              </a:rPr>
              <a:t>9</a:t>
            </a:r>
            <a:endParaRPr lang="en-US" sz="220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a:solidFill>
                  <a:srgbClr val="B85042"/>
                </a:solidFill>
                <a:latin typeface="Calibri" pitchFamily="34" charset="0"/>
                <a:ea typeface="Calibri" pitchFamily="34" charset="-122"/>
                <a:cs typeface="Calibri" pitchFamily="34" charset="-120"/>
              </a:rPr>
              <a:t>ANSWER</a:t>
            </a:r>
            <a:endParaRPr lang="en-US" sz="110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a:solidFill>
                  <a:srgbClr val="3D2B1F"/>
                </a:solidFill>
                <a:latin typeface="Georgia" pitchFamily="34" charset="0"/>
                <a:ea typeface="Georgia" pitchFamily="34" charset="-122"/>
                <a:cs typeface="Georgia" pitchFamily="34" charset="-120"/>
              </a:rPr>
              <a:t>What does "When Things Are Breaking Down" refer to in WRAP?</a:t>
            </a:r>
            <a:endParaRPr lang="en-US" sz="1900"/>
          </a:p>
        </p:txBody>
      </p:sp>
      <p:sp>
        <p:nvSpPr>
          <p:cNvPr id="6" name="Shape 4"/>
          <p:cNvSpPr/>
          <p:nvPr/>
        </p:nvSpPr>
        <p:spPr>
          <a:xfrm>
            <a:off x="640080" y="1965960"/>
            <a:ext cx="7863840" cy="530352"/>
          </a:xfrm>
          <a:prstGeom prst="roundRect">
            <a:avLst>
              <a:gd name="adj" fmla="val 13793"/>
            </a:avLst>
          </a:prstGeom>
          <a:solidFill>
            <a:srgbClr val="E8F5E9"/>
          </a:solidFill>
          <a:ln w="28575">
            <a:solidFill>
              <a:srgbClr val="2C5F2D"/>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057400"/>
            <a:ext cx="365760" cy="365760"/>
          </a:xfrm>
          <a:prstGeom prst="ellipse">
            <a:avLst/>
          </a:prstGeom>
          <a:solidFill>
            <a:srgbClr val="2C5F2D"/>
          </a:solidFill>
          <a:ln/>
        </p:spPr>
        <p:txBody>
          <a:bodyPr/>
          <a:lstStyle/>
          <a:p>
            <a:endParaRPr lang="en-US"/>
          </a:p>
        </p:txBody>
      </p:sp>
      <p:sp>
        <p:nvSpPr>
          <p:cNvPr id="8" name="Text 6"/>
          <p:cNvSpPr/>
          <p:nvPr/>
        </p:nvSpPr>
        <p:spPr>
          <a:xfrm>
            <a:off x="868680" y="2057400"/>
            <a:ext cx="365760" cy="365760"/>
          </a:xfrm>
          <a:prstGeom prst="rect">
            <a:avLst/>
          </a:prstGeom>
          <a:noFill/>
          <a:ln/>
        </p:spPr>
        <p:txBody>
          <a:bodyPr wrap="square" lIns="0" tIns="0" rIns="0" bIns="0" rtlCol="0" anchor="ctr"/>
          <a:lstStyle/>
          <a:p>
            <a:pPr marL="0" indent="0" algn="ctr">
              <a:buNone/>
            </a:pPr>
            <a:r>
              <a:rPr lang="en-US" sz="1400" b="1">
                <a:solidFill>
                  <a:srgbClr val="FFFFFF"/>
                </a:solidFill>
                <a:latin typeface="Georgia" pitchFamily="34" charset="0"/>
                <a:ea typeface="Georgia" pitchFamily="34" charset="-122"/>
                <a:cs typeface="Georgia" pitchFamily="34" charset="-120"/>
              </a:rPr>
              <a:t>A</a:t>
            </a:r>
            <a:endParaRPr lang="en-US" sz="1400"/>
          </a:p>
        </p:txBody>
      </p:sp>
      <p:sp>
        <p:nvSpPr>
          <p:cNvPr id="9" name="Text 7"/>
          <p:cNvSpPr/>
          <p:nvPr/>
        </p:nvSpPr>
        <p:spPr>
          <a:xfrm>
            <a:off x="1417320" y="196596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A time when symptoms are very serious but you can still take action yourself</a:t>
            </a:r>
            <a:endParaRPr lang="en-US" sz="1500"/>
          </a:p>
        </p:txBody>
      </p:sp>
      <p:sp>
        <p:nvSpPr>
          <p:cNvPr id="10" name="Shape 8"/>
          <p:cNvSpPr/>
          <p:nvPr/>
        </p:nvSpPr>
        <p:spPr>
          <a:xfrm>
            <a:off x="640080" y="260604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1" name="Shape 9"/>
          <p:cNvSpPr/>
          <p:nvPr/>
        </p:nvSpPr>
        <p:spPr>
          <a:xfrm>
            <a:off x="868680" y="2697480"/>
            <a:ext cx="365760" cy="365760"/>
          </a:xfrm>
          <a:prstGeom prst="ellipse">
            <a:avLst/>
          </a:prstGeom>
          <a:solidFill>
            <a:srgbClr val="E7E8D1"/>
          </a:solidFill>
          <a:ln/>
        </p:spPr>
        <p:txBody>
          <a:bodyPr/>
          <a:lstStyle/>
          <a:p>
            <a:endParaRPr lang="en-US"/>
          </a:p>
        </p:txBody>
      </p:sp>
      <p:sp>
        <p:nvSpPr>
          <p:cNvPr id="12" name="Text 10"/>
          <p:cNvSpPr/>
          <p:nvPr/>
        </p:nvSpPr>
        <p:spPr>
          <a:xfrm>
            <a:off x="868680" y="269748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B</a:t>
            </a:r>
            <a:endParaRPr lang="en-US" sz="1400"/>
          </a:p>
        </p:txBody>
      </p:sp>
      <p:sp>
        <p:nvSpPr>
          <p:cNvPr id="13" name="Text 11"/>
          <p:cNvSpPr/>
          <p:nvPr/>
        </p:nvSpPr>
        <p:spPr>
          <a:xfrm>
            <a:off x="1417320" y="260604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A crisis where others must step in to help</a:t>
            </a:r>
            <a:endParaRPr lang="en-US" sz="1500"/>
          </a:p>
        </p:txBody>
      </p:sp>
      <p:sp>
        <p:nvSpPr>
          <p:cNvPr id="14" name="Shape 12"/>
          <p:cNvSpPr/>
          <p:nvPr/>
        </p:nvSpPr>
        <p:spPr>
          <a:xfrm>
            <a:off x="640080" y="324612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5" name="Shape 13"/>
          <p:cNvSpPr/>
          <p:nvPr/>
        </p:nvSpPr>
        <p:spPr>
          <a:xfrm>
            <a:off x="868680" y="3337560"/>
            <a:ext cx="365760" cy="365760"/>
          </a:xfrm>
          <a:prstGeom prst="ellipse">
            <a:avLst/>
          </a:prstGeom>
          <a:solidFill>
            <a:srgbClr val="E7E8D1"/>
          </a:solidFill>
          <a:ln/>
        </p:spPr>
        <p:txBody>
          <a:bodyPr/>
          <a:lstStyle/>
          <a:p>
            <a:endParaRPr lang="en-US"/>
          </a:p>
        </p:txBody>
      </p:sp>
      <p:sp>
        <p:nvSpPr>
          <p:cNvPr id="16" name="Text 14"/>
          <p:cNvSpPr/>
          <p:nvPr/>
        </p:nvSpPr>
        <p:spPr>
          <a:xfrm>
            <a:off x="868680" y="333756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C</a:t>
            </a:r>
            <a:endParaRPr lang="en-US" sz="1400"/>
          </a:p>
        </p:txBody>
      </p:sp>
      <p:sp>
        <p:nvSpPr>
          <p:cNvPr id="17" name="Text 15"/>
          <p:cNvSpPr/>
          <p:nvPr/>
        </p:nvSpPr>
        <p:spPr>
          <a:xfrm>
            <a:off x="1417320" y="324612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The post-crisis recovery period</a:t>
            </a:r>
            <a:endParaRPr lang="en-US" sz="1500"/>
          </a:p>
        </p:txBody>
      </p:sp>
      <p:sp>
        <p:nvSpPr>
          <p:cNvPr id="18" name="Shape 16"/>
          <p:cNvSpPr/>
          <p:nvPr/>
        </p:nvSpPr>
        <p:spPr>
          <a:xfrm>
            <a:off x="640080" y="388620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9" name="Shape 17"/>
          <p:cNvSpPr/>
          <p:nvPr/>
        </p:nvSpPr>
        <p:spPr>
          <a:xfrm>
            <a:off x="868680" y="3977640"/>
            <a:ext cx="365760" cy="365760"/>
          </a:xfrm>
          <a:prstGeom prst="ellipse">
            <a:avLst/>
          </a:prstGeom>
          <a:solidFill>
            <a:srgbClr val="E7E8D1"/>
          </a:solidFill>
          <a:ln/>
        </p:spPr>
        <p:txBody>
          <a:bodyPr/>
          <a:lstStyle/>
          <a:p>
            <a:endParaRPr lang="en-US"/>
          </a:p>
        </p:txBody>
      </p:sp>
      <p:sp>
        <p:nvSpPr>
          <p:cNvPr id="20" name="Text 18"/>
          <p:cNvSpPr/>
          <p:nvPr/>
        </p:nvSpPr>
        <p:spPr>
          <a:xfrm>
            <a:off x="868680" y="397764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D</a:t>
            </a:r>
            <a:endParaRPr lang="en-US" sz="1400"/>
          </a:p>
        </p:txBody>
      </p:sp>
      <p:sp>
        <p:nvSpPr>
          <p:cNvPr id="21" name="Text 19"/>
          <p:cNvSpPr/>
          <p:nvPr/>
        </p:nvSpPr>
        <p:spPr>
          <a:xfrm>
            <a:off x="1417320" y="388620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Minor daily stressors that come and go</a:t>
            </a:r>
            <a:endParaRPr lang="en-US" sz="1500"/>
          </a:p>
        </p:txBody>
      </p:sp>
      <p:sp>
        <p:nvSpPr>
          <p:cNvPr id="100" name="Explanation"/>
          <p:cNvSpPr/>
          <p:nvPr/>
        </p:nvSpPr>
        <p:spPr>
          <a:xfrm>
            <a:off x="640080" y="4320540"/>
            <a:ext cx="7863840" cy="822960"/>
          </a:xfrm>
          <a:prstGeom prst="roundRect">
            <a:avLst>
              <a:gd name="adj" fmla="val 6250"/>
            </a:avLst>
          </a:prstGeom>
          <a:solidFill>
            <a:srgbClr val="B85042">
              <a:alpha val="12000"/>
            </a:srgbClr>
          </a:solidFill>
          <a:ln>
            <a:solidFill>
              <a:srgbClr val="B85042">
                <a:alpha val="30000"/>
              </a:srgbClr>
            </a:solidFill>
          </a:ln>
        </p:spPr>
        <p:txBody>
          <a:bodyPr wrap="square" lIns="137160" tIns="91440" rIns="137160" bIns="91440" rtlCol="0" anchor="ctr"/>
          <a:lstStyle/>
          <a:p>
            <a:pPr marL="0" indent="0">
              <a:buNone/>
            </a:pPr>
            <a:r>
              <a:rPr lang="en-US" sz="1300" b="1">
                <a:solidFill>
                  <a:srgbClr val="B85042"/>
                </a:solidFill>
                <a:latin typeface="Calibri" pitchFamily="34" charset="0"/>
              </a:rPr>
              <a:t>Why? </a:t>
            </a:r>
            <a:r>
              <a:rPr lang="en-US" sz="1300">
                <a:solidFill>
                  <a:srgbClr val="3D2B1F"/>
                </a:solidFill>
                <a:latin typeface="Calibri" pitchFamily="34" charset="0"/>
              </a:rPr>
              <a:t>This section refers to when symptoms are very serious but you can still take action yourself, unlike the Crisis Plan where others need to step in.</a:t>
            </a:r>
            <a:endParaRPr lang="en-US" sz="13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1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6B7F3B"/>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10</a:t>
            </a:r>
            <a:endParaRPr lang="en-US" sz="2200" dirty="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dirty="0">
                <a:solidFill>
                  <a:srgbClr val="6B7F3B"/>
                </a:solidFill>
                <a:latin typeface="Calibri" pitchFamily="34" charset="0"/>
                <a:ea typeface="Calibri" pitchFamily="34" charset="-122"/>
                <a:cs typeface="Calibri" pitchFamily="34" charset="-120"/>
              </a:rPr>
              <a:t>TRUE OR FALSE</a:t>
            </a:r>
            <a:endParaRPr lang="en-US" sz="1100" dirty="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dirty="0">
                <a:solidFill>
                  <a:srgbClr val="3D2B1F"/>
                </a:solidFill>
                <a:latin typeface="Georgia" pitchFamily="34" charset="0"/>
                <a:ea typeface="Georgia" pitchFamily="34" charset="-122"/>
                <a:cs typeface="Georgia" pitchFamily="34" charset="-120"/>
              </a:rPr>
              <a:t>True or False: When things are breaking down, you should wait for others to intervene on your behalf.</a:t>
            </a:r>
            <a:endParaRPr lang="en-US" sz="1900" dirty="0"/>
          </a:p>
        </p:txBody>
      </p:sp>
      <p:sp>
        <p:nvSpPr>
          <p:cNvPr id="6" name="Shape 4"/>
          <p:cNvSpPr/>
          <p:nvPr/>
        </p:nvSpPr>
        <p:spPr>
          <a:xfrm>
            <a:off x="1097280" y="2286000"/>
            <a:ext cx="3200400" cy="1097280"/>
          </a:xfrm>
          <a:prstGeom prst="roundRect">
            <a:avLst>
              <a:gd name="adj" fmla="val 833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Text 5"/>
          <p:cNvSpPr/>
          <p:nvPr/>
        </p:nvSpPr>
        <p:spPr>
          <a:xfrm>
            <a:off x="1097280" y="2286000"/>
            <a:ext cx="3200400" cy="1097280"/>
          </a:xfrm>
          <a:prstGeom prst="rect">
            <a:avLst/>
          </a:prstGeom>
          <a:noFill/>
          <a:ln/>
        </p:spPr>
        <p:txBody>
          <a:bodyPr wrap="square" lIns="0" tIns="0" rIns="0" bIns="0" rtlCol="0" anchor="ctr"/>
          <a:lstStyle/>
          <a:p>
            <a:pPr marL="0" indent="0" algn="ctr">
              <a:buNone/>
            </a:pPr>
            <a:r>
              <a:rPr lang="en-US" sz="2400" b="1" dirty="0">
                <a:solidFill>
                  <a:srgbClr val="6B7F3B"/>
                </a:solidFill>
                <a:latin typeface="Georgia" pitchFamily="34" charset="0"/>
                <a:ea typeface="Georgia" pitchFamily="34" charset="-122"/>
                <a:cs typeface="Georgia" pitchFamily="34" charset="-120"/>
              </a:rPr>
              <a:t>True</a:t>
            </a:r>
            <a:endParaRPr lang="en-US" sz="2400" dirty="0"/>
          </a:p>
        </p:txBody>
      </p:sp>
      <p:sp>
        <p:nvSpPr>
          <p:cNvPr id="8" name="Shape 6"/>
          <p:cNvSpPr/>
          <p:nvPr/>
        </p:nvSpPr>
        <p:spPr>
          <a:xfrm>
            <a:off x="4846320" y="2286000"/>
            <a:ext cx="3200400" cy="1097280"/>
          </a:xfrm>
          <a:prstGeom prst="roundRect">
            <a:avLst>
              <a:gd name="adj" fmla="val 833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9" name="Text 7"/>
          <p:cNvSpPr/>
          <p:nvPr/>
        </p:nvSpPr>
        <p:spPr>
          <a:xfrm>
            <a:off x="4846320" y="2286000"/>
            <a:ext cx="3200400" cy="1097280"/>
          </a:xfrm>
          <a:prstGeom prst="rect">
            <a:avLst/>
          </a:prstGeom>
          <a:noFill/>
          <a:ln/>
        </p:spPr>
        <p:txBody>
          <a:bodyPr wrap="square" lIns="0" tIns="0" rIns="0" bIns="0" rtlCol="0" anchor="ctr"/>
          <a:lstStyle/>
          <a:p>
            <a:pPr marL="0" indent="0" algn="ctr">
              <a:buNone/>
            </a:pPr>
            <a:r>
              <a:rPr lang="en-US" sz="2400" b="1" dirty="0">
                <a:solidFill>
                  <a:srgbClr val="B85042"/>
                </a:solidFill>
                <a:latin typeface="Georgia" pitchFamily="34" charset="0"/>
                <a:ea typeface="Georgia" pitchFamily="34" charset="-122"/>
                <a:cs typeface="Georgia" pitchFamily="34" charset="-120"/>
              </a:rPr>
              <a:t>False</a:t>
            </a:r>
            <a:endParaRPr lang="en-US" sz="2400" dirty="0"/>
          </a:p>
        </p:txBody>
      </p:sp>
      <p:sp>
        <p:nvSpPr>
          <p:cNvPr id="10" name="Text 8"/>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6B4F3E"/>
                </a:solidFill>
                <a:latin typeface="Calibri" pitchFamily="34" charset="0"/>
                <a:ea typeface="Calibri" pitchFamily="34" charset="-122"/>
                <a:cs typeface="Calibri" pitchFamily="34" charset="-120"/>
              </a:rPr>
              <a:t>Question 10 of 16</a:t>
            </a:r>
            <a:endParaRPr lang="en-US" sz="1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Answer 10">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6B7F3B"/>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a:solidFill>
                  <a:srgbClr val="FFFFFF"/>
                </a:solidFill>
                <a:latin typeface="Georgia" pitchFamily="34" charset="0"/>
                <a:ea typeface="Georgia" pitchFamily="34" charset="-122"/>
                <a:cs typeface="Georgia" pitchFamily="34" charset="-120"/>
              </a:rPr>
              <a:t>10</a:t>
            </a:r>
            <a:endParaRPr lang="en-US" sz="220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a:solidFill>
                  <a:srgbClr val="6B7F3B"/>
                </a:solidFill>
                <a:latin typeface="Calibri" pitchFamily="34" charset="0"/>
                <a:ea typeface="Calibri" pitchFamily="34" charset="-122"/>
                <a:cs typeface="Calibri" pitchFamily="34" charset="-120"/>
              </a:rPr>
              <a:t>ANSWER</a:t>
            </a:r>
            <a:endParaRPr lang="en-US" sz="110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a:solidFill>
                  <a:srgbClr val="3D2B1F"/>
                </a:solidFill>
                <a:latin typeface="Georgia" pitchFamily="34" charset="0"/>
                <a:ea typeface="Georgia" pitchFamily="34" charset="-122"/>
                <a:cs typeface="Georgia" pitchFamily="34" charset="-120"/>
              </a:rPr>
              <a:t>True or False: When things are breaking down, you should wait for others to intervene on your behalf.</a:t>
            </a:r>
            <a:endParaRPr lang="en-US" sz="1900"/>
          </a:p>
        </p:txBody>
      </p:sp>
      <p:sp>
        <p:nvSpPr>
          <p:cNvPr id="6" name="Shape 4"/>
          <p:cNvSpPr/>
          <p:nvPr/>
        </p:nvSpPr>
        <p:spPr>
          <a:xfrm>
            <a:off x="1097280" y="2286000"/>
            <a:ext cx="3200400" cy="1097280"/>
          </a:xfrm>
          <a:prstGeom prst="roundRect">
            <a:avLst>
              <a:gd name="adj" fmla="val 833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Text 5"/>
          <p:cNvSpPr/>
          <p:nvPr/>
        </p:nvSpPr>
        <p:spPr>
          <a:xfrm>
            <a:off x="1097280" y="2286000"/>
            <a:ext cx="3200400" cy="1097280"/>
          </a:xfrm>
          <a:prstGeom prst="rect">
            <a:avLst/>
          </a:prstGeom>
          <a:noFill/>
          <a:ln/>
        </p:spPr>
        <p:txBody>
          <a:bodyPr wrap="square" lIns="0" tIns="0" rIns="0" bIns="0" rtlCol="0" anchor="ctr"/>
          <a:lstStyle/>
          <a:p>
            <a:pPr marL="0" indent="0" algn="ctr">
              <a:buNone/>
            </a:pPr>
            <a:r>
              <a:rPr lang="en-US" sz="2400" b="1">
                <a:solidFill>
                  <a:srgbClr val="6B7F3B"/>
                </a:solidFill>
                <a:latin typeface="Georgia" pitchFamily="34" charset="0"/>
                <a:ea typeface="Georgia" pitchFamily="34" charset="-122"/>
                <a:cs typeface="Georgia" pitchFamily="34" charset="-120"/>
              </a:rPr>
              <a:t>True</a:t>
            </a:r>
            <a:endParaRPr lang="en-US" sz="2400"/>
          </a:p>
        </p:txBody>
      </p:sp>
      <p:sp>
        <p:nvSpPr>
          <p:cNvPr id="8" name="Shape 6"/>
          <p:cNvSpPr/>
          <p:nvPr/>
        </p:nvSpPr>
        <p:spPr>
          <a:xfrm>
            <a:off x="4846320" y="2286000"/>
            <a:ext cx="3200400" cy="1097280"/>
          </a:xfrm>
          <a:prstGeom prst="roundRect">
            <a:avLst>
              <a:gd name="adj" fmla="val 8333"/>
            </a:avLst>
          </a:prstGeom>
          <a:solidFill>
            <a:srgbClr val="E8F5E9"/>
          </a:solidFill>
          <a:ln w="28575">
            <a:solidFill>
              <a:srgbClr val="2C5F2D"/>
            </a:solidFill>
          </a:ln>
          <a:effectLst>
            <a:outerShdw blurRad="50800" dist="12700" dir="8100000" algn="bl" rotWithShape="0">
              <a:srgbClr val="000000">
                <a:alpha val="8000"/>
              </a:srgbClr>
            </a:outerShdw>
          </a:effectLst>
        </p:spPr>
        <p:txBody>
          <a:bodyPr/>
          <a:lstStyle/>
          <a:p>
            <a:endParaRPr lang="en-US"/>
          </a:p>
        </p:txBody>
      </p:sp>
      <p:sp>
        <p:nvSpPr>
          <p:cNvPr id="9" name="Text 7"/>
          <p:cNvSpPr/>
          <p:nvPr/>
        </p:nvSpPr>
        <p:spPr>
          <a:xfrm>
            <a:off x="4846320" y="2286000"/>
            <a:ext cx="3200400" cy="1097280"/>
          </a:xfrm>
          <a:prstGeom prst="rect">
            <a:avLst/>
          </a:prstGeom>
          <a:noFill/>
          <a:ln/>
        </p:spPr>
        <p:txBody>
          <a:bodyPr wrap="square" lIns="0" tIns="0" rIns="0" bIns="0" rtlCol="0" anchor="ctr"/>
          <a:lstStyle/>
          <a:p>
            <a:pPr marL="0" indent="0" algn="ctr">
              <a:buNone/>
            </a:pPr>
            <a:r>
              <a:rPr lang="en-US" sz="2400" b="1">
                <a:solidFill>
                  <a:srgbClr val="2C5F2D"/>
                </a:solidFill>
                <a:latin typeface="Georgia" pitchFamily="34" charset="0"/>
                <a:ea typeface="Georgia" pitchFamily="34" charset="-122"/>
                <a:cs typeface="Georgia" pitchFamily="34" charset="-120"/>
              </a:rPr>
              <a:t>False</a:t>
            </a:r>
            <a:endParaRPr lang="en-US" sz="2400"/>
          </a:p>
        </p:txBody>
      </p:sp>
      <p:sp>
        <p:nvSpPr>
          <p:cNvPr id="100" name="Explanation"/>
          <p:cNvSpPr/>
          <p:nvPr/>
        </p:nvSpPr>
        <p:spPr>
          <a:xfrm>
            <a:off x="640080" y="3520440"/>
            <a:ext cx="7863840" cy="822960"/>
          </a:xfrm>
          <a:prstGeom prst="roundRect">
            <a:avLst>
              <a:gd name="adj" fmla="val 6250"/>
            </a:avLst>
          </a:prstGeom>
          <a:solidFill>
            <a:srgbClr val="6B7F3B">
              <a:alpha val="12000"/>
            </a:srgbClr>
          </a:solidFill>
          <a:ln>
            <a:solidFill>
              <a:srgbClr val="6B7F3B">
                <a:alpha val="30000"/>
              </a:srgbClr>
            </a:solidFill>
          </a:ln>
        </p:spPr>
        <p:txBody>
          <a:bodyPr wrap="square" lIns="137160" tIns="91440" rIns="137160" bIns="91440" rtlCol="0" anchor="ctr"/>
          <a:lstStyle/>
          <a:p>
            <a:pPr marL="0" indent="0">
              <a:buNone/>
            </a:pPr>
            <a:r>
              <a:rPr lang="en-US" sz="1300" b="1">
                <a:solidFill>
                  <a:srgbClr val="6B7F3B"/>
                </a:solidFill>
                <a:latin typeface="Calibri" pitchFamily="34" charset="0"/>
              </a:rPr>
              <a:t>Why? </a:t>
            </a:r>
            <a:r>
              <a:rPr lang="en-US" sz="1300">
                <a:solidFill>
                  <a:srgbClr val="3D2B1F"/>
                </a:solidFill>
                <a:latin typeface="Calibri" pitchFamily="34" charset="0"/>
              </a:rPr>
              <a:t>The key distinction is that you are still able to take action yourself. Waiting could allow things to escalate to a full crisis.</a:t>
            </a:r>
            <a:endParaRPr lang="en-US" sz="13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1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7A9E8B"/>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11</a:t>
            </a:r>
            <a:endParaRPr lang="en-US" sz="2200" dirty="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dirty="0">
                <a:solidFill>
                  <a:srgbClr val="7A9E8B"/>
                </a:solidFill>
                <a:latin typeface="Calibri" pitchFamily="34" charset="0"/>
                <a:ea typeface="Calibri" pitchFamily="34" charset="-122"/>
                <a:cs typeface="Calibri" pitchFamily="34" charset="-120"/>
              </a:rPr>
              <a:t>FILL IN THE BLANK</a:t>
            </a:r>
            <a:endParaRPr lang="en-US" sz="1100" dirty="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dirty="0">
                <a:solidFill>
                  <a:srgbClr val="3D2B1F"/>
                </a:solidFill>
                <a:latin typeface="Georgia" pitchFamily="34" charset="0"/>
                <a:ea typeface="Georgia" pitchFamily="34" charset="-122"/>
                <a:cs typeface="Georgia" pitchFamily="34" charset="-120"/>
              </a:rPr>
              <a:t>"When Things Are Breaking Down" is the __________ section of a WRAP plan.</a:t>
            </a:r>
            <a:endParaRPr lang="en-US" sz="1900" dirty="0"/>
          </a:p>
        </p:txBody>
      </p:sp>
      <p:sp>
        <p:nvSpPr>
          <p:cNvPr id="6" name="Shape 4"/>
          <p:cNvSpPr/>
          <p:nvPr/>
        </p:nvSpPr>
        <p:spPr>
          <a:xfrm>
            <a:off x="640080" y="2103120"/>
            <a:ext cx="7863840" cy="1463040"/>
          </a:xfrm>
          <a:prstGeom prst="roundRect">
            <a:avLst>
              <a:gd name="adj" fmla="val 6250"/>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331720"/>
            <a:ext cx="502920" cy="502920"/>
          </a:xfrm>
          <a:prstGeom prst="ellipse">
            <a:avLst/>
          </a:prstGeom>
          <a:solidFill>
            <a:srgbClr val="7A9E8B"/>
          </a:solidFill>
          <a:ln/>
        </p:spPr>
        <p:txBody>
          <a:bodyPr/>
          <a:lstStyle/>
          <a:p>
            <a:endParaRPr lang="en-US"/>
          </a:p>
        </p:txBody>
      </p:sp>
      <p:pic>
        <p:nvPicPr>
          <p:cNvPr id="8" name="Image 0" descr="preencoded.png"/>
          <p:cNvPicPr>
            <a:picLocks noChangeAspect="1"/>
          </p:cNvPicPr>
          <p:nvPr/>
        </p:nvPicPr>
        <p:blipFill>
          <a:blip r:embed="rId3"/>
          <a:stretch>
            <a:fillRect/>
          </a:stretch>
        </p:blipFill>
        <p:spPr>
          <a:xfrm>
            <a:off x="941832" y="2404872"/>
            <a:ext cx="347472" cy="347472"/>
          </a:xfrm>
          <a:prstGeom prst="rect">
            <a:avLst/>
          </a:prstGeom>
        </p:spPr>
      </p:pic>
      <p:sp>
        <p:nvSpPr>
          <p:cNvPr id="9" name="Text 6"/>
          <p:cNvSpPr/>
          <p:nvPr/>
        </p:nvSpPr>
        <p:spPr>
          <a:xfrm>
            <a:off x="1554480" y="2331720"/>
            <a:ext cx="6400800" cy="365760"/>
          </a:xfrm>
          <a:prstGeom prst="rect">
            <a:avLst/>
          </a:prstGeom>
          <a:noFill/>
          <a:ln/>
        </p:spPr>
        <p:txBody>
          <a:bodyPr wrap="square" lIns="0" tIns="0" rIns="0" bIns="0" rtlCol="0" anchor="ctr"/>
          <a:lstStyle/>
          <a:p>
            <a:pPr marL="0" indent="0">
              <a:buNone/>
            </a:pPr>
            <a:r>
              <a:rPr lang="en-US" sz="1300" i="1" dirty="0">
                <a:solidFill>
                  <a:srgbClr val="3D2B1F"/>
                </a:solidFill>
                <a:latin typeface="Calibri" pitchFamily="34" charset="0"/>
                <a:ea typeface="Calibri" pitchFamily="34" charset="-122"/>
                <a:cs typeface="Calibri" pitchFamily="34" charset="-120"/>
              </a:rPr>
              <a:t>Write your answer:</a:t>
            </a:r>
            <a:endParaRPr lang="en-US" sz="1300" dirty="0"/>
          </a:p>
        </p:txBody>
      </p:sp>
      <p:sp>
        <p:nvSpPr>
          <p:cNvPr id="10" name="Shape 7"/>
          <p:cNvSpPr/>
          <p:nvPr/>
        </p:nvSpPr>
        <p:spPr>
          <a:xfrm>
            <a:off x="1554480" y="2926080"/>
            <a:ext cx="5943600" cy="45720"/>
          </a:xfrm>
          <a:prstGeom prst="rect">
            <a:avLst/>
          </a:prstGeom>
          <a:solidFill>
            <a:srgbClr val="6B4F3E"/>
          </a:solidFill>
          <a:ln/>
        </p:spPr>
        <p:txBody>
          <a:bodyPr/>
          <a:lstStyle/>
          <a:p>
            <a:endParaRPr lang="en-US"/>
          </a:p>
        </p:txBody>
      </p:sp>
      <p:sp>
        <p:nvSpPr>
          <p:cNvPr id="11" name="Text 8"/>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6B4F3E"/>
                </a:solidFill>
                <a:latin typeface="Calibri" pitchFamily="34" charset="0"/>
                <a:ea typeface="Calibri" pitchFamily="34" charset="-122"/>
                <a:cs typeface="Calibri" pitchFamily="34" charset="-120"/>
              </a:rPr>
              <a:t>Question 11 of 16</a:t>
            </a:r>
            <a:endParaRPr lang="en-US" sz="1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Answer 11">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7A9E8B"/>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a:solidFill>
                  <a:srgbClr val="FFFFFF"/>
                </a:solidFill>
                <a:latin typeface="Georgia" pitchFamily="34" charset="0"/>
                <a:ea typeface="Georgia" pitchFamily="34" charset="-122"/>
                <a:cs typeface="Georgia" pitchFamily="34" charset="-120"/>
              </a:rPr>
              <a:t>11</a:t>
            </a:r>
            <a:endParaRPr lang="en-US" sz="220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a:solidFill>
                  <a:srgbClr val="7A9E8B"/>
                </a:solidFill>
                <a:latin typeface="Calibri" pitchFamily="34" charset="0"/>
                <a:ea typeface="Calibri" pitchFamily="34" charset="-122"/>
                <a:cs typeface="Calibri" pitchFamily="34" charset="-120"/>
              </a:rPr>
              <a:t>ANSWER</a:t>
            </a:r>
            <a:endParaRPr lang="en-US" sz="110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a:solidFill>
                  <a:srgbClr val="3D2B1F"/>
                </a:solidFill>
                <a:latin typeface="Georgia" pitchFamily="34" charset="0"/>
                <a:ea typeface="Georgia" pitchFamily="34" charset="-122"/>
                <a:cs typeface="Georgia" pitchFamily="34" charset="-120"/>
              </a:rPr>
              <a:t>"When Things Are Breaking Down" is the __________ section of a WRAP plan.</a:t>
            </a:r>
            <a:endParaRPr lang="en-US" sz="1900"/>
          </a:p>
        </p:txBody>
      </p:sp>
      <p:sp>
        <p:nvSpPr>
          <p:cNvPr id="6" name="Shape 4"/>
          <p:cNvSpPr/>
          <p:nvPr/>
        </p:nvSpPr>
        <p:spPr>
          <a:xfrm>
            <a:off x="640080" y="2103120"/>
            <a:ext cx="7863840" cy="1463040"/>
          </a:xfrm>
          <a:prstGeom prst="roundRect">
            <a:avLst>
              <a:gd name="adj" fmla="val 6250"/>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331720"/>
            <a:ext cx="502920" cy="502920"/>
          </a:xfrm>
          <a:prstGeom prst="ellipse">
            <a:avLst/>
          </a:prstGeom>
          <a:solidFill>
            <a:srgbClr val="2C5F2D"/>
          </a:solidFill>
          <a:ln/>
        </p:spPr>
        <p:txBody>
          <a:bodyPr/>
          <a:lstStyle/>
          <a:p>
            <a:endParaRPr lang="en-US"/>
          </a:p>
        </p:txBody>
      </p:sp>
      <p:pic>
        <p:nvPicPr>
          <p:cNvPr id="8" name="Image 0" descr="preencoded.png"/>
          <p:cNvPicPr>
            <a:picLocks noChangeAspect="1"/>
          </p:cNvPicPr>
          <p:nvPr/>
        </p:nvPicPr>
        <p:blipFill>
          <a:blip r:embed="rId2"/>
          <a:stretch>
            <a:fillRect/>
          </a:stretch>
        </p:blipFill>
        <p:spPr>
          <a:xfrm>
            <a:off x="941832" y="2404872"/>
            <a:ext cx="347472" cy="347472"/>
          </a:xfrm>
          <a:prstGeom prst="rect">
            <a:avLst/>
          </a:prstGeom>
        </p:spPr>
      </p:pic>
      <p:sp>
        <p:nvSpPr>
          <p:cNvPr id="9" name="Text 6"/>
          <p:cNvSpPr/>
          <p:nvPr/>
        </p:nvSpPr>
        <p:spPr>
          <a:xfrm>
            <a:off x="1554480" y="2331720"/>
            <a:ext cx="6400800" cy="365760"/>
          </a:xfrm>
          <a:prstGeom prst="rect">
            <a:avLst/>
          </a:prstGeom>
          <a:noFill/>
          <a:ln/>
        </p:spPr>
        <p:txBody>
          <a:bodyPr wrap="square" lIns="0" tIns="0" rIns="0" bIns="0" rtlCol="0" anchor="ctr"/>
          <a:lstStyle/>
          <a:p>
            <a:pPr marL="0" indent="0">
              <a:buNone/>
            </a:pPr>
            <a:r>
              <a:rPr lang="en-US" sz="2400" b="1">
                <a:solidFill>
                  <a:srgbClr val="2C5F2D"/>
                </a:solidFill>
                <a:latin typeface="Calibri" pitchFamily="34" charset="0"/>
                <a:ea typeface="Calibri" pitchFamily="34" charset="-122"/>
                <a:cs typeface="Calibri" pitchFamily="34" charset="-120"/>
              </a:rPr>
              <a:t>Fourth</a:t>
            </a:r>
            <a:endParaRPr lang="en-US" sz="1300"/>
          </a:p>
        </p:txBody>
      </p:sp>
      <p:sp>
        <p:nvSpPr>
          <p:cNvPr id="10" name="Shape 7"/>
          <p:cNvSpPr/>
          <p:nvPr/>
        </p:nvSpPr>
        <p:spPr>
          <a:xfrm>
            <a:off x="1554480" y="2926080"/>
            <a:ext cx="5943600" cy="45720"/>
          </a:xfrm>
          <a:prstGeom prst="rect">
            <a:avLst/>
          </a:prstGeom>
          <a:solidFill>
            <a:srgbClr val="6B4F3E"/>
          </a:solidFill>
          <a:ln/>
        </p:spPr>
        <p:txBody>
          <a:bodyPr/>
          <a:lstStyle/>
          <a:p>
            <a:endParaRPr lang="en-US"/>
          </a:p>
        </p:txBody>
      </p:sp>
      <p:sp>
        <p:nvSpPr>
          <p:cNvPr id="100" name="Explanation"/>
          <p:cNvSpPr/>
          <p:nvPr/>
        </p:nvSpPr>
        <p:spPr>
          <a:xfrm>
            <a:off x="640080" y="3703320"/>
            <a:ext cx="7863840" cy="822960"/>
          </a:xfrm>
          <a:prstGeom prst="roundRect">
            <a:avLst>
              <a:gd name="adj" fmla="val 6250"/>
            </a:avLst>
          </a:prstGeom>
          <a:solidFill>
            <a:srgbClr val="7A9E8B">
              <a:alpha val="12000"/>
            </a:srgbClr>
          </a:solidFill>
          <a:ln>
            <a:solidFill>
              <a:srgbClr val="7A9E8B">
                <a:alpha val="30000"/>
              </a:srgbClr>
            </a:solidFill>
          </a:ln>
        </p:spPr>
        <p:txBody>
          <a:bodyPr wrap="square" lIns="137160" tIns="91440" rIns="137160" bIns="91440" rtlCol="0" anchor="ctr"/>
          <a:lstStyle/>
          <a:p>
            <a:pPr marL="0" indent="0">
              <a:buNone/>
            </a:pPr>
            <a:r>
              <a:rPr lang="en-US" sz="1300" b="1">
                <a:solidFill>
                  <a:srgbClr val="7A9E8B"/>
                </a:solidFill>
                <a:latin typeface="Calibri" pitchFamily="34" charset="0"/>
              </a:rPr>
              <a:t>Why? </a:t>
            </a:r>
            <a:r>
              <a:rPr lang="en-US" sz="1300">
                <a:solidFill>
                  <a:srgbClr val="3D2B1F"/>
                </a:solidFill>
                <a:latin typeface="Calibri" pitchFamily="34" charset="0"/>
              </a:rPr>
              <a:t>The WRAP sections in order: Daily Maintenance Plan, Triggers, Early Warning Signs, When Things Are Breaking Down, Crisis Planning, Post-Crisis Planning.</a:t>
            </a:r>
            <a:endParaRPr lang="en-US" sz="13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1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B85042"/>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12</a:t>
            </a:r>
            <a:endParaRPr lang="en-US" sz="2200" dirty="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dirty="0">
                <a:solidFill>
                  <a:srgbClr val="B85042"/>
                </a:solidFill>
                <a:latin typeface="Calibri" pitchFamily="34" charset="0"/>
                <a:ea typeface="Calibri" pitchFamily="34" charset="-122"/>
                <a:cs typeface="Calibri" pitchFamily="34" charset="-120"/>
              </a:rPr>
              <a:t>MULTIPLE CHOICE</a:t>
            </a:r>
            <a:endParaRPr lang="en-US" sz="1100" dirty="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dirty="0">
                <a:solidFill>
                  <a:srgbClr val="3D2B1F"/>
                </a:solidFill>
                <a:latin typeface="Georgia" pitchFamily="34" charset="0"/>
                <a:ea typeface="Georgia" pitchFamily="34" charset="-122"/>
                <a:cs typeface="Georgia" pitchFamily="34" charset="-120"/>
              </a:rPr>
              <a:t>Which of the following is an example of a sign that things are breaking down?</a:t>
            </a:r>
            <a:endParaRPr lang="en-US" sz="1900" dirty="0"/>
          </a:p>
        </p:txBody>
      </p:sp>
      <p:sp>
        <p:nvSpPr>
          <p:cNvPr id="6" name="Shape 4"/>
          <p:cNvSpPr/>
          <p:nvPr/>
        </p:nvSpPr>
        <p:spPr>
          <a:xfrm>
            <a:off x="640080" y="196596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057400"/>
            <a:ext cx="365760" cy="365760"/>
          </a:xfrm>
          <a:prstGeom prst="ellipse">
            <a:avLst/>
          </a:prstGeom>
          <a:solidFill>
            <a:srgbClr val="E7E8D1"/>
          </a:solidFill>
          <a:ln/>
        </p:spPr>
        <p:txBody>
          <a:bodyPr/>
          <a:lstStyle/>
          <a:p>
            <a:endParaRPr lang="en-US"/>
          </a:p>
        </p:txBody>
      </p:sp>
      <p:sp>
        <p:nvSpPr>
          <p:cNvPr id="8" name="Text 6"/>
          <p:cNvSpPr/>
          <p:nvPr/>
        </p:nvSpPr>
        <p:spPr>
          <a:xfrm>
            <a:off x="868680" y="205740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A</a:t>
            </a:r>
            <a:endParaRPr lang="en-US" sz="1400" dirty="0"/>
          </a:p>
        </p:txBody>
      </p:sp>
      <p:sp>
        <p:nvSpPr>
          <p:cNvPr id="9" name="Text 7"/>
          <p:cNvSpPr/>
          <p:nvPr/>
        </p:nvSpPr>
        <p:spPr>
          <a:xfrm>
            <a:off x="1417320" y="196596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Feeling slightly tired after a long day</a:t>
            </a:r>
            <a:endParaRPr lang="en-US" sz="1500" dirty="0"/>
          </a:p>
        </p:txBody>
      </p:sp>
      <p:sp>
        <p:nvSpPr>
          <p:cNvPr id="10" name="Shape 8"/>
          <p:cNvSpPr/>
          <p:nvPr/>
        </p:nvSpPr>
        <p:spPr>
          <a:xfrm>
            <a:off x="640080" y="260604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1" name="Shape 9"/>
          <p:cNvSpPr/>
          <p:nvPr/>
        </p:nvSpPr>
        <p:spPr>
          <a:xfrm>
            <a:off x="868680" y="2697480"/>
            <a:ext cx="365760" cy="365760"/>
          </a:xfrm>
          <a:prstGeom prst="ellipse">
            <a:avLst/>
          </a:prstGeom>
          <a:solidFill>
            <a:srgbClr val="E7E8D1"/>
          </a:solidFill>
          <a:ln/>
        </p:spPr>
        <p:txBody>
          <a:bodyPr/>
          <a:lstStyle/>
          <a:p>
            <a:endParaRPr lang="en-US"/>
          </a:p>
        </p:txBody>
      </p:sp>
      <p:sp>
        <p:nvSpPr>
          <p:cNvPr id="12" name="Text 10"/>
          <p:cNvSpPr/>
          <p:nvPr/>
        </p:nvSpPr>
        <p:spPr>
          <a:xfrm>
            <a:off x="868680" y="269748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B</a:t>
            </a:r>
            <a:endParaRPr lang="en-US" sz="1400" dirty="0"/>
          </a:p>
        </p:txBody>
      </p:sp>
      <p:sp>
        <p:nvSpPr>
          <p:cNvPr id="13" name="Text 11"/>
          <p:cNvSpPr/>
          <p:nvPr/>
        </p:nvSpPr>
        <p:spPr>
          <a:xfrm>
            <a:off x="1417320" y="260604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Having a minor disagreement with a coworker</a:t>
            </a:r>
            <a:endParaRPr lang="en-US" sz="1500" dirty="0"/>
          </a:p>
        </p:txBody>
      </p:sp>
      <p:sp>
        <p:nvSpPr>
          <p:cNvPr id="14" name="Shape 12"/>
          <p:cNvSpPr/>
          <p:nvPr/>
        </p:nvSpPr>
        <p:spPr>
          <a:xfrm>
            <a:off x="640080" y="324612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5" name="Shape 13"/>
          <p:cNvSpPr/>
          <p:nvPr/>
        </p:nvSpPr>
        <p:spPr>
          <a:xfrm>
            <a:off x="868680" y="3337560"/>
            <a:ext cx="365760" cy="365760"/>
          </a:xfrm>
          <a:prstGeom prst="ellipse">
            <a:avLst/>
          </a:prstGeom>
          <a:solidFill>
            <a:srgbClr val="E7E8D1"/>
          </a:solidFill>
          <a:ln/>
        </p:spPr>
        <p:txBody>
          <a:bodyPr/>
          <a:lstStyle/>
          <a:p>
            <a:endParaRPr lang="en-US"/>
          </a:p>
        </p:txBody>
      </p:sp>
      <p:sp>
        <p:nvSpPr>
          <p:cNvPr id="16" name="Text 14"/>
          <p:cNvSpPr/>
          <p:nvPr/>
        </p:nvSpPr>
        <p:spPr>
          <a:xfrm>
            <a:off x="868680" y="333756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C</a:t>
            </a:r>
            <a:endParaRPr lang="en-US" sz="1400" dirty="0"/>
          </a:p>
        </p:txBody>
      </p:sp>
      <p:sp>
        <p:nvSpPr>
          <p:cNvPr id="17" name="Text 15"/>
          <p:cNvSpPr/>
          <p:nvPr/>
        </p:nvSpPr>
        <p:spPr>
          <a:xfrm>
            <a:off x="1417320" y="324612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Not sleeping at all, being confused, or not taking care of responsibilities</a:t>
            </a:r>
            <a:endParaRPr lang="en-US" sz="1500" dirty="0"/>
          </a:p>
        </p:txBody>
      </p:sp>
      <p:sp>
        <p:nvSpPr>
          <p:cNvPr id="18" name="Shape 16"/>
          <p:cNvSpPr/>
          <p:nvPr/>
        </p:nvSpPr>
        <p:spPr>
          <a:xfrm>
            <a:off x="640080" y="388620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9" name="Shape 17"/>
          <p:cNvSpPr/>
          <p:nvPr/>
        </p:nvSpPr>
        <p:spPr>
          <a:xfrm>
            <a:off x="868680" y="3977640"/>
            <a:ext cx="365760" cy="365760"/>
          </a:xfrm>
          <a:prstGeom prst="ellipse">
            <a:avLst/>
          </a:prstGeom>
          <a:solidFill>
            <a:srgbClr val="E7E8D1"/>
          </a:solidFill>
          <a:ln/>
        </p:spPr>
        <p:txBody>
          <a:bodyPr/>
          <a:lstStyle/>
          <a:p>
            <a:endParaRPr lang="en-US"/>
          </a:p>
        </p:txBody>
      </p:sp>
      <p:sp>
        <p:nvSpPr>
          <p:cNvPr id="20" name="Text 18"/>
          <p:cNvSpPr/>
          <p:nvPr/>
        </p:nvSpPr>
        <p:spPr>
          <a:xfrm>
            <a:off x="868680" y="397764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D</a:t>
            </a:r>
            <a:endParaRPr lang="en-US" sz="1400" dirty="0"/>
          </a:p>
        </p:txBody>
      </p:sp>
      <p:sp>
        <p:nvSpPr>
          <p:cNvPr id="21" name="Text 19"/>
          <p:cNvSpPr/>
          <p:nvPr/>
        </p:nvSpPr>
        <p:spPr>
          <a:xfrm>
            <a:off x="1417320" y="388620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Feeling briefly sad after watching a movie</a:t>
            </a:r>
            <a:endParaRPr lang="en-US" sz="1500" dirty="0"/>
          </a:p>
        </p:txBody>
      </p:sp>
      <p:sp>
        <p:nvSpPr>
          <p:cNvPr id="22" name="Text 20"/>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6B4F3E"/>
                </a:solidFill>
                <a:latin typeface="Calibri" pitchFamily="34" charset="0"/>
                <a:ea typeface="Calibri" pitchFamily="34" charset="-122"/>
                <a:cs typeface="Calibri" pitchFamily="34" charset="-120"/>
              </a:rPr>
              <a:t>Question 12 of 16</a:t>
            </a:r>
            <a:endParaRPr lang="en-US" sz="1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Answer 1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B85042"/>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a:solidFill>
                  <a:srgbClr val="FFFFFF"/>
                </a:solidFill>
                <a:latin typeface="Georgia" pitchFamily="34" charset="0"/>
                <a:ea typeface="Georgia" pitchFamily="34" charset="-122"/>
                <a:cs typeface="Georgia" pitchFamily="34" charset="-120"/>
              </a:rPr>
              <a:t>12</a:t>
            </a:r>
            <a:endParaRPr lang="en-US" sz="220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a:solidFill>
                  <a:srgbClr val="B85042"/>
                </a:solidFill>
                <a:latin typeface="Calibri" pitchFamily="34" charset="0"/>
                <a:ea typeface="Calibri" pitchFamily="34" charset="-122"/>
                <a:cs typeface="Calibri" pitchFamily="34" charset="-120"/>
              </a:rPr>
              <a:t>ANSWER</a:t>
            </a:r>
            <a:endParaRPr lang="en-US" sz="110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a:solidFill>
                  <a:srgbClr val="3D2B1F"/>
                </a:solidFill>
                <a:latin typeface="Georgia" pitchFamily="34" charset="0"/>
                <a:ea typeface="Georgia" pitchFamily="34" charset="-122"/>
                <a:cs typeface="Georgia" pitchFamily="34" charset="-120"/>
              </a:rPr>
              <a:t>Which of the following is an example of a sign that things are breaking down?</a:t>
            </a:r>
            <a:endParaRPr lang="en-US" sz="1900"/>
          </a:p>
        </p:txBody>
      </p:sp>
      <p:sp>
        <p:nvSpPr>
          <p:cNvPr id="6" name="Shape 4"/>
          <p:cNvSpPr/>
          <p:nvPr/>
        </p:nvSpPr>
        <p:spPr>
          <a:xfrm>
            <a:off x="640080" y="196596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057400"/>
            <a:ext cx="365760" cy="365760"/>
          </a:xfrm>
          <a:prstGeom prst="ellipse">
            <a:avLst/>
          </a:prstGeom>
          <a:solidFill>
            <a:srgbClr val="E7E8D1"/>
          </a:solidFill>
          <a:ln/>
        </p:spPr>
        <p:txBody>
          <a:bodyPr/>
          <a:lstStyle/>
          <a:p>
            <a:endParaRPr lang="en-US"/>
          </a:p>
        </p:txBody>
      </p:sp>
      <p:sp>
        <p:nvSpPr>
          <p:cNvPr id="8" name="Text 6"/>
          <p:cNvSpPr/>
          <p:nvPr/>
        </p:nvSpPr>
        <p:spPr>
          <a:xfrm>
            <a:off x="868680" y="205740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A</a:t>
            </a:r>
            <a:endParaRPr lang="en-US" sz="1400"/>
          </a:p>
        </p:txBody>
      </p:sp>
      <p:sp>
        <p:nvSpPr>
          <p:cNvPr id="9" name="Text 7"/>
          <p:cNvSpPr/>
          <p:nvPr/>
        </p:nvSpPr>
        <p:spPr>
          <a:xfrm>
            <a:off x="1417320" y="196596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Feeling slightly tired after a long day</a:t>
            </a:r>
            <a:endParaRPr lang="en-US" sz="1500"/>
          </a:p>
        </p:txBody>
      </p:sp>
      <p:sp>
        <p:nvSpPr>
          <p:cNvPr id="10" name="Shape 8"/>
          <p:cNvSpPr/>
          <p:nvPr/>
        </p:nvSpPr>
        <p:spPr>
          <a:xfrm>
            <a:off x="640080" y="260604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1" name="Shape 9"/>
          <p:cNvSpPr/>
          <p:nvPr/>
        </p:nvSpPr>
        <p:spPr>
          <a:xfrm>
            <a:off x="868680" y="2697480"/>
            <a:ext cx="365760" cy="365760"/>
          </a:xfrm>
          <a:prstGeom prst="ellipse">
            <a:avLst/>
          </a:prstGeom>
          <a:solidFill>
            <a:srgbClr val="E7E8D1"/>
          </a:solidFill>
          <a:ln/>
        </p:spPr>
        <p:txBody>
          <a:bodyPr/>
          <a:lstStyle/>
          <a:p>
            <a:endParaRPr lang="en-US"/>
          </a:p>
        </p:txBody>
      </p:sp>
      <p:sp>
        <p:nvSpPr>
          <p:cNvPr id="12" name="Text 10"/>
          <p:cNvSpPr/>
          <p:nvPr/>
        </p:nvSpPr>
        <p:spPr>
          <a:xfrm>
            <a:off x="868680" y="269748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B</a:t>
            </a:r>
            <a:endParaRPr lang="en-US" sz="1400"/>
          </a:p>
        </p:txBody>
      </p:sp>
      <p:sp>
        <p:nvSpPr>
          <p:cNvPr id="13" name="Text 11"/>
          <p:cNvSpPr/>
          <p:nvPr/>
        </p:nvSpPr>
        <p:spPr>
          <a:xfrm>
            <a:off x="1417320" y="260604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Having a minor disagreement with a coworker</a:t>
            </a:r>
            <a:endParaRPr lang="en-US" sz="1500"/>
          </a:p>
        </p:txBody>
      </p:sp>
      <p:sp>
        <p:nvSpPr>
          <p:cNvPr id="14" name="Shape 12"/>
          <p:cNvSpPr/>
          <p:nvPr/>
        </p:nvSpPr>
        <p:spPr>
          <a:xfrm>
            <a:off x="640080" y="3246120"/>
            <a:ext cx="7863840" cy="530352"/>
          </a:xfrm>
          <a:prstGeom prst="roundRect">
            <a:avLst>
              <a:gd name="adj" fmla="val 13793"/>
            </a:avLst>
          </a:prstGeom>
          <a:solidFill>
            <a:srgbClr val="E8F5E9"/>
          </a:solidFill>
          <a:ln w="28575">
            <a:solidFill>
              <a:srgbClr val="2C5F2D"/>
            </a:solidFill>
          </a:ln>
          <a:effectLst>
            <a:outerShdw blurRad="50800" dist="12700" dir="8100000" algn="bl" rotWithShape="0">
              <a:srgbClr val="000000">
                <a:alpha val="8000"/>
              </a:srgbClr>
            </a:outerShdw>
          </a:effectLst>
        </p:spPr>
        <p:txBody>
          <a:bodyPr/>
          <a:lstStyle/>
          <a:p>
            <a:endParaRPr lang="en-US"/>
          </a:p>
        </p:txBody>
      </p:sp>
      <p:sp>
        <p:nvSpPr>
          <p:cNvPr id="15" name="Shape 13"/>
          <p:cNvSpPr/>
          <p:nvPr/>
        </p:nvSpPr>
        <p:spPr>
          <a:xfrm>
            <a:off x="868680" y="3337560"/>
            <a:ext cx="365760" cy="365760"/>
          </a:xfrm>
          <a:prstGeom prst="ellipse">
            <a:avLst/>
          </a:prstGeom>
          <a:solidFill>
            <a:srgbClr val="2C5F2D"/>
          </a:solidFill>
          <a:ln/>
        </p:spPr>
        <p:txBody>
          <a:bodyPr/>
          <a:lstStyle/>
          <a:p>
            <a:endParaRPr lang="en-US"/>
          </a:p>
        </p:txBody>
      </p:sp>
      <p:sp>
        <p:nvSpPr>
          <p:cNvPr id="16" name="Text 14"/>
          <p:cNvSpPr/>
          <p:nvPr/>
        </p:nvSpPr>
        <p:spPr>
          <a:xfrm>
            <a:off x="868680" y="3337560"/>
            <a:ext cx="365760" cy="365760"/>
          </a:xfrm>
          <a:prstGeom prst="rect">
            <a:avLst/>
          </a:prstGeom>
          <a:noFill/>
          <a:ln/>
        </p:spPr>
        <p:txBody>
          <a:bodyPr wrap="square" lIns="0" tIns="0" rIns="0" bIns="0" rtlCol="0" anchor="ctr"/>
          <a:lstStyle/>
          <a:p>
            <a:pPr marL="0" indent="0" algn="ctr">
              <a:buNone/>
            </a:pPr>
            <a:r>
              <a:rPr lang="en-US" sz="1400" b="1">
                <a:solidFill>
                  <a:srgbClr val="FFFFFF"/>
                </a:solidFill>
                <a:latin typeface="Georgia" pitchFamily="34" charset="0"/>
                <a:ea typeface="Georgia" pitchFamily="34" charset="-122"/>
                <a:cs typeface="Georgia" pitchFamily="34" charset="-120"/>
              </a:rPr>
              <a:t>C</a:t>
            </a:r>
            <a:endParaRPr lang="en-US" sz="1400"/>
          </a:p>
        </p:txBody>
      </p:sp>
      <p:sp>
        <p:nvSpPr>
          <p:cNvPr id="17" name="Text 15"/>
          <p:cNvSpPr/>
          <p:nvPr/>
        </p:nvSpPr>
        <p:spPr>
          <a:xfrm>
            <a:off x="1417320" y="324612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Not sleeping at all, being confused, or not taking care of responsibilities</a:t>
            </a:r>
            <a:endParaRPr lang="en-US" sz="1500"/>
          </a:p>
        </p:txBody>
      </p:sp>
      <p:sp>
        <p:nvSpPr>
          <p:cNvPr id="18" name="Shape 16"/>
          <p:cNvSpPr/>
          <p:nvPr/>
        </p:nvSpPr>
        <p:spPr>
          <a:xfrm>
            <a:off x="640080" y="388620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9" name="Shape 17"/>
          <p:cNvSpPr/>
          <p:nvPr/>
        </p:nvSpPr>
        <p:spPr>
          <a:xfrm>
            <a:off x="868680" y="3977640"/>
            <a:ext cx="365760" cy="365760"/>
          </a:xfrm>
          <a:prstGeom prst="ellipse">
            <a:avLst/>
          </a:prstGeom>
          <a:solidFill>
            <a:srgbClr val="E7E8D1"/>
          </a:solidFill>
          <a:ln/>
        </p:spPr>
        <p:txBody>
          <a:bodyPr/>
          <a:lstStyle/>
          <a:p>
            <a:endParaRPr lang="en-US"/>
          </a:p>
        </p:txBody>
      </p:sp>
      <p:sp>
        <p:nvSpPr>
          <p:cNvPr id="20" name="Text 18"/>
          <p:cNvSpPr/>
          <p:nvPr/>
        </p:nvSpPr>
        <p:spPr>
          <a:xfrm>
            <a:off x="868680" y="397764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D</a:t>
            </a:r>
            <a:endParaRPr lang="en-US" sz="1400"/>
          </a:p>
        </p:txBody>
      </p:sp>
      <p:sp>
        <p:nvSpPr>
          <p:cNvPr id="21" name="Text 19"/>
          <p:cNvSpPr/>
          <p:nvPr/>
        </p:nvSpPr>
        <p:spPr>
          <a:xfrm>
            <a:off x="1417320" y="388620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Feeling briefly sad after watching a movie</a:t>
            </a:r>
            <a:endParaRPr lang="en-US" sz="1500"/>
          </a:p>
        </p:txBody>
      </p:sp>
      <p:sp>
        <p:nvSpPr>
          <p:cNvPr id="100" name="Explanation"/>
          <p:cNvSpPr/>
          <p:nvPr/>
        </p:nvSpPr>
        <p:spPr>
          <a:xfrm>
            <a:off x="640080" y="4320540"/>
            <a:ext cx="7863840" cy="822960"/>
          </a:xfrm>
          <a:prstGeom prst="roundRect">
            <a:avLst>
              <a:gd name="adj" fmla="val 6250"/>
            </a:avLst>
          </a:prstGeom>
          <a:solidFill>
            <a:srgbClr val="B85042">
              <a:alpha val="12000"/>
            </a:srgbClr>
          </a:solidFill>
          <a:ln>
            <a:solidFill>
              <a:srgbClr val="B85042">
                <a:alpha val="30000"/>
              </a:srgbClr>
            </a:solidFill>
          </a:ln>
        </p:spPr>
        <p:txBody>
          <a:bodyPr wrap="square" lIns="137160" tIns="91440" rIns="137160" bIns="91440" rtlCol="0" anchor="ctr"/>
          <a:lstStyle/>
          <a:p>
            <a:pPr marL="0" indent="0">
              <a:buNone/>
            </a:pPr>
            <a:r>
              <a:rPr lang="en-US" sz="1300" b="1">
                <a:solidFill>
                  <a:srgbClr val="B85042"/>
                </a:solidFill>
                <a:latin typeface="Calibri" pitchFamily="34" charset="0"/>
              </a:rPr>
              <a:t>Why? </a:t>
            </a:r>
            <a:r>
              <a:rPr lang="en-US" sz="1300">
                <a:solidFill>
                  <a:srgbClr val="3D2B1F"/>
                </a:solidFill>
                <a:latin typeface="Calibri" pitchFamily="34" charset="0"/>
              </a:rPr>
              <a:t>Signs that things are breaking down are serious indicators like not sleeping, being confused, or not handling responsibilities — more severe than early warning signs.</a:t>
            </a:r>
            <a:endParaRPr lang="en-US" sz="13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1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6B7F3B"/>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13</a:t>
            </a:r>
            <a:endParaRPr lang="en-US" sz="2200" dirty="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dirty="0">
                <a:solidFill>
                  <a:srgbClr val="6B7F3B"/>
                </a:solidFill>
                <a:latin typeface="Calibri" pitchFamily="34" charset="0"/>
                <a:ea typeface="Calibri" pitchFamily="34" charset="-122"/>
                <a:cs typeface="Calibri" pitchFamily="34" charset="-120"/>
              </a:rPr>
              <a:t>TRUE OR FALSE</a:t>
            </a:r>
            <a:endParaRPr lang="en-US" sz="1100" dirty="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dirty="0">
                <a:solidFill>
                  <a:srgbClr val="3D2B1F"/>
                </a:solidFill>
                <a:latin typeface="Georgia" pitchFamily="34" charset="0"/>
                <a:ea typeface="Georgia" pitchFamily="34" charset="-122"/>
                <a:cs typeface="Georgia" pitchFamily="34" charset="-120"/>
              </a:rPr>
              <a:t>True or False: The action plan for "When Things Are Breaking Down" should be very directive and include things you must do.</a:t>
            </a:r>
            <a:endParaRPr lang="en-US" sz="1900" dirty="0"/>
          </a:p>
        </p:txBody>
      </p:sp>
      <p:sp>
        <p:nvSpPr>
          <p:cNvPr id="6" name="Shape 4"/>
          <p:cNvSpPr/>
          <p:nvPr/>
        </p:nvSpPr>
        <p:spPr>
          <a:xfrm>
            <a:off x="1097280" y="2286000"/>
            <a:ext cx="3200400" cy="1097280"/>
          </a:xfrm>
          <a:prstGeom prst="roundRect">
            <a:avLst>
              <a:gd name="adj" fmla="val 833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Text 5"/>
          <p:cNvSpPr/>
          <p:nvPr/>
        </p:nvSpPr>
        <p:spPr>
          <a:xfrm>
            <a:off x="1097280" y="2286000"/>
            <a:ext cx="3200400" cy="1097280"/>
          </a:xfrm>
          <a:prstGeom prst="rect">
            <a:avLst/>
          </a:prstGeom>
          <a:noFill/>
          <a:ln/>
        </p:spPr>
        <p:txBody>
          <a:bodyPr wrap="square" lIns="0" tIns="0" rIns="0" bIns="0" rtlCol="0" anchor="ctr"/>
          <a:lstStyle/>
          <a:p>
            <a:pPr marL="0" indent="0" algn="ctr">
              <a:buNone/>
            </a:pPr>
            <a:r>
              <a:rPr lang="en-US" sz="2400" b="1" dirty="0">
                <a:solidFill>
                  <a:srgbClr val="6B7F3B"/>
                </a:solidFill>
                <a:latin typeface="Georgia" pitchFamily="34" charset="0"/>
                <a:ea typeface="Georgia" pitchFamily="34" charset="-122"/>
                <a:cs typeface="Georgia" pitchFamily="34" charset="-120"/>
              </a:rPr>
              <a:t>True</a:t>
            </a:r>
            <a:endParaRPr lang="en-US" sz="2400" dirty="0"/>
          </a:p>
        </p:txBody>
      </p:sp>
      <p:sp>
        <p:nvSpPr>
          <p:cNvPr id="8" name="Shape 6"/>
          <p:cNvSpPr/>
          <p:nvPr/>
        </p:nvSpPr>
        <p:spPr>
          <a:xfrm>
            <a:off x="4846320" y="2286000"/>
            <a:ext cx="3200400" cy="1097280"/>
          </a:xfrm>
          <a:prstGeom prst="roundRect">
            <a:avLst>
              <a:gd name="adj" fmla="val 833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9" name="Text 7"/>
          <p:cNvSpPr/>
          <p:nvPr/>
        </p:nvSpPr>
        <p:spPr>
          <a:xfrm>
            <a:off x="4846320" y="2286000"/>
            <a:ext cx="3200400" cy="1097280"/>
          </a:xfrm>
          <a:prstGeom prst="rect">
            <a:avLst/>
          </a:prstGeom>
          <a:noFill/>
          <a:ln/>
        </p:spPr>
        <p:txBody>
          <a:bodyPr wrap="square" lIns="0" tIns="0" rIns="0" bIns="0" rtlCol="0" anchor="ctr"/>
          <a:lstStyle/>
          <a:p>
            <a:pPr marL="0" indent="0" algn="ctr">
              <a:buNone/>
            </a:pPr>
            <a:r>
              <a:rPr lang="en-US" sz="2400" b="1" dirty="0">
                <a:solidFill>
                  <a:srgbClr val="B85042"/>
                </a:solidFill>
                <a:latin typeface="Georgia" pitchFamily="34" charset="0"/>
                <a:ea typeface="Georgia" pitchFamily="34" charset="-122"/>
                <a:cs typeface="Georgia" pitchFamily="34" charset="-120"/>
              </a:rPr>
              <a:t>False</a:t>
            </a:r>
            <a:endParaRPr lang="en-US" sz="2400" dirty="0"/>
          </a:p>
        </p:txBody>
      </p:sp>
      <p:sp>
        <p:nvSpPr>
          <p:cNvPr id="10" name="Text 8"/>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6B4F3E"/>
                </a:solidFill>
                <a:latin typeface="Calibri" pitchFamily="34" charset="0"/>
                <a:ea typeface="Calibri" pitchFamily="34" charset="-122"/>
                <a:cs typeface="Calibri" pitchFamily="34" charset="-120"/>
              </a:rPr>
              <a:t>Question 13 of 16</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3D2B1F"/>
        </a:solidFill>
        <a:effectLst/>
      </p:bgPr>
    </p:bg>
    <p:spTree>
      <p:nvGrpSpPr>
        <p:cNvPr id="1" name=""/>
        <p:cNvGrpSpPr/>
        <p:nvPr/>
      </p:nvGrpSpPr>
      <p:grpSpPr>
        <a:xfrm>
          <a:off x="0" y="0"/>
          <a:ext cx="0" cy="0"/>
          <a:chOff x="0" y="0"/>
          <a:chExt cx="0" cy="0"/>
        </a:xfrm>
      </p:grpSpPr>
      <p:sp>
        <p:nvSpPr>
          <p:cNvPr id="2" name="Shape 0"/>
          <p:cNvSpPr/>
          <p:nvPr/>
        </p:nvSpPr>
        <p:spPr>
          <a:xfrm>
            <a:off x="6400800" y="-1828800"/>
            <a:ext cx="4572000" cy="4572000"/>
          </a:xfrm>
          <a:prstGeom prst="ellipse">
            <a:avLst/>
          </a:prstGeom>
          <a:solidFill>
            <a:srgbClr val="B85042">
              <a:alpha val="70000"/>
            </a:srgbClr>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14800" y="914400"/>
            <a:ext cx="914400" cy="914400"/>
          </a:xfrm>
          <a:prstGeom prst="rect">
            <a:avLst/>
          </a:prstGeom>
        </p:spPr>
      </p:pic>
      <p:sp>
        <p:nvSpPr>
          <p:cNvPr id="4" name="Text 1"/>
          <p:cNvSpPr/>
          <p:nvPr/>
        </p:nvSpPr>
        <p:spPr>
          <a:xfrm>
            <a:off x="457200" y="1920240"/>
            <a:ext cx="8229600" cy="457200"/>
          </a:xfrm>
          <a:prstGeom prst="rect">
            <a:avLst/>
          </a:prstGeom>
          <a:noFill/>
          <a:ln/>
        </p:spPr>
        <p:txBody>
          <a:bodyPr wrap="square" lIns="0" tIns="0" rIns="0" bIns="0" rtlCol="0" anchor="ctr"/>
          <a:lstStyle/>
          <a:p>
            <a:pPr marL="0" indent="0" algn="ctr">
              <a:buNone/>
            </a:pPr>
            <a:r>
              <a:rPr lang="en-US" sz="1600" kern="0" spc="600" dirty="0">
                <a:solidFill>
                  <a:srgbClr val="E7E8D1"/>
                </a:solidFill>
                <a:latin typeface="Calibri" pitchFamily="34" charset="0"/>
                <a:ea typeface="Calibri" pitchFamily="34" charset="-122"/>
                <a:cs typeface="Calibri" pitchFamily="34" charset="-120"/>
              </a:rPr>
              <a:t>Part 1</a:t>
            </a:r>
            <a:endParaRPr lang="en-US" sz="1600" dirty="0"/>
          </a:p>
        </p:txBody>
      </p:sp>
      <p:sp>
        <p:nvSpPr>
          <p:cNvPr id="5" name="Text 2"/>
          <p:cNvSpPr/>
          <p:nvPr/>
        </p:nvSpPr>
        <p:spPr>
          <a:xfrm>
            <a:off x="457200" y="2377440"/>
            <a:ext cx="8229600" cy="914400"/>
          </a:xfrm>
          <a:prstGeom prst="rect">
            <a:avLst/>
          </a:prstGeom>
          <a:noFill/>
          <a:ln/>
        </p:spPr>
        <p:txBody>
          <a:bodyPr wrap="square" lIns="0" tIns="0" rIns="0" bIns="0" rtlCol="0" anchor="ctr"/>
          <a:lstStyle/>
          <a:p>
            <a:pPr marL="0" indent="0" algn="ctr">
              <a:buNone/>
            </a:pPr>
            <a:r>
              <a:rPr lang="en-US" sz="3800" b="1" dirty="0">
                <a:solidFill>
                  <a:srgbClr val="FFFFFF"/>
                </a:solidFill>
                <a:latin typeface="Georgia" pitchFamily="34" charset="0"/>
                <a:ea typeface="Georgia" pitchFamily="34" charset="-122"/>
                <a:cs typeface="Georgia" pitchFamily="34" charset="-120"/>
              </a:rPr>
              <a:t>Early Warning Signs</a:t>
            </a:r>
            <a:endParaRPr lang="en-US" sz="3800" dirty="0"/>
          </a:p>
        </p:txBody>
      </p:sp>
      <p:sp>
        <p:nvSpPr>
          <p:cNvPr id="6" name="Text 3"/>
          <p:cNvSpPr/>
          <p:nvPr/>
        </p:nvSpPr>
        <p:spPr>
          <a:xfrm>
            <a:off x="457200" y="3291840"/>
            <a:ext cx="8229600" cy="457200"/>
          </a:xfrm>
          <a:prstGeom prst="rect">
            <a:avLst/>
          </a:prstGeom>
          <a:noFill/>
          <a:ln/>
        </p:spPr>
        <p:txBody>
          <a:bodyPr wrap="square" lIns="0" tIns="0" rIns="0" bIns="0" rtlCol="0" anchor="ctr"/>
          <a:lstStyle/>
          <a:p>
            <a:pPr marL="0" indent="0" algn="ctr">
              <a:buNone/>
            </a:pPr>
            <a:r>
              <a:rPr lang="en-US" sz="1400" i="1" dirty="0">
                <a:solidFill>
                  <a:srgbClr val="E7E8D1"/>
                </a:solidFill>
                <a:latin typeface="Calibri" pitchFamily="34" charset="0"/>
                <a:ea typeface="Calibri" pitchFamily="34" charset="-122"/>
                <a:cs typeface="Calibri" pitchFamily="34" charset="-120"/>
              </a:rPr>
              <a:t>Section 3 of Your WRAP</a:t>
            </a:r>
            <a:endParaRPr lang="en-US" sz="1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Answer 1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6B7F3B"/>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a:solidFill>
                  <a:srgbClr val="FFFFFF"/>
                </a:solidFill>
                <a:latin typeface="Georgia" pitchFamily="34" charset="0"/>
                <a:ea typeface="Georgia" pitchFamily="34" charset="-122"/>
                <a:cs typeface="Georgia" pitchFamily="34" charset="-120"/>
              </a:rPr>
              <a:t>13</a:t>
            </a:r>
            <a:endParaRPr lang="en-US" sz="220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a:solidFill>
                  <a:srgbClr val="6B7F3B"/>
                </a:solidFill>
                <a:latin typeface="Calibri" pitchFamily="34" charset="0"/>
                <a:ea typeface="Calibri" pitchFamily="34" charset="-122"/>
                <a:cs typeface="Calibri" pitchFamily="34" charset="-120"/>
              </a:rPr>
              <a:t>ANSWER</a:t>
            </a:r>
            <a:endParaRPr lang="en-US" sz="110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a:solidFill>
                  <a:srgbClr val="3D2B1F"/>
                </a:solidFill>
                <a:latin typeface="Georgia" pitchFamily="34" charset="0"/>
                <a:ea typeface="Georgia" pitchFamily="34" charset="-122"/>
                <a:cs typeface="Georgia" pitchFamily="34" charset="-120"/>
              </a:rPr>
              <a:t>True or False: The action plan for "When Things Are Breaking Down" should be very directive and include things you must do.</a:t>
            </a:r>
            <a:endParaRPr lang="en-US" sz="1900"/>
          </a:p>
        </p:txBody>
      </p:sp>
      <p:sp>
        <p:nvSpPr>
          <p:cNvPr id="6" name="Shape 4"/>
          <p:cNvSpPr/>
          <p:nvPr/>
        </p:nvSpPr>
        <p:spPr>
          <a:xfrm>
            <a:off x="1097280" y="2286000"/>
            <a:ext cx="3200400" cy="1097280"/>
          </a:xfrm>
          <a:prstGeom prst="roundRect">
            <a:avLst>
              <a:gd name="adj" fmla="val 8333"/>
            </a:avLst>
          </a:prstGeom>
          <a:solidFill>
            <a:srgbClr val="E8F5E9"/>
          </a:solidFill>
          <a:ln w="28575">
            <a:solidFill>
              <a:srgbClr val="2C5F2D"/>
            </a:solidFill>
          </a:ln>
          <a:effectLst>
            <a:outerShdw blurRad="50800" dist="12700" dir="8100000" algn="bl" rotWithShape="0">
              <a:srgbClr val="000000">
                <a:alpha val="8000"/>
              </a:srgbClr>
            </a:outerShdw>
          </a:effectLst>
        </p:spPr>
        <p:txBody>
          <a:bodyPr/>
          <a:lstStyle/>
          <a:p>
            <a:endParaRPr lang="en-US"/>
          </a:p>
        </p:txBody>
      </p:sp>
      <p:sp>
        <p:nvSpPr>
          <p:cNvPr id="7" name="Text 5"/>
          <p:cNvSpPr/>
          <p:nvPr/>
        </p:nvSpPr>
        <p:spPr>
          <a:xfrm>
            <a:off x="1097280" y="2286000"/>
            <a:ext cx="3200400" cy="1097280"/>
          </a:xfrm>
          <a:prstGeom prst="rect">
            <a:avLst/>
          </a:prstGeom>
          <a:noFill/>
          <a:ln/>
        </p:spPr>
        <p:txBody>
          <a:bodyPr wrap="square" lIns="0" tIns="0" rIns="0" bIns="0" rtlCol="0" anchor="ctr"/>
          <a:lstStyle/>
          <a:p>
            <a:pPr marL="0" indent="0" algn="ctr">
              <a:buNone/>
            </a:pPr>
            <a:r>
              <a:rPr lang="en-US" sz="2400" b="1">
                <a:solidFill>
                  <a:srgbClr val="2C5F2D"/>
                </a:solidFill>
                <a:latin typeface="Georgia" pitchFamily="34" charset="0"/>
                <a:ea typeface="Georgia" pitchFamily="34" charset="-122"/>
                <a:cs typeface="Georgia" pitchFamily="34" charset="-120"/>
              </a:rPr>
              <a:t>True</a:t>
            </a:r>
            <a:endParaRPr lang="en-US" sz="2400"/>
          </a:p>
        </p:txBody>
      </p:sp>
      <p:sp>
        <p:nvSpPr>
          <p:cNvPr id="8" name="Shape 6"/>
          <p:cNvSpPr/>
          <p:nvPr/>
        </p:nvSpPr>
        <p:spPr>
          <a:xfrm>
            <a:off x="4846320" y="2286000"/>
            <a:ext cx="3200400" cy="1097280"/>
          </a:xfrm>
          <a:prstGeom prst="roundRect">
            <a:avLst>
              <a:gd name="adj" fmla="val 833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9" name="Text 7"/>
          <p:cNvSpPr/>
          <p:nvPr/>
        </p:nvSpPr>
        <p:spPr>
          <a:xfrm>
            <a:off x="4846320" y="2286000"/>
            <a:ext cx="3200400" cy="1097280"/>
          </a:xfrm>
          <a:prstGeom prst="rect">
            <a:avLst/>
          </a:prstGeom>
          <a:noFill/>
          <a:ln/>
        </p:spPr>
        <p:txBody>
          <a:bodyPr wrap="square" lIns="0" tIns="0" rIns="0" bIns="0" rtlCol="0" anchor="ctr"/>
          <a:lstStyle/>
          <a:p>
            <a:pPr marL="0" indent="0" algn="ctr">
              <a:buNone/>
            </a:pPr>
            <a:r>
              <a:rPr lang="en-US" sz="2400" b="1">
                <a:solidFill>
                  <a:srgbClr val="B85042"/>
                </a:solidFill>
                <a:latin typeface="Georgia" pitchFamily="34" charset="0"/>
                <a:ea typeface="Georgia" pitchFamily="34" charset="-122"/>
                <a:cs typeface="Georgia" pitchFamily="34" charset="-120"/>
              </a:rPr>
              <a:t>False</a:t>
            </a:r>
            <a:endParaRPr lang="en-US" sz="2400"/>
          </a:p>
        </p:txBody>
      </p:sp>
      <p:sp>
        <p:nvSpPr>
          <p:cNvPr id="100" name="Explanation"/>
          <p:cNvSpPr/>
          <p:nvPr/>
        </p:nvSpPr>
        <p:spPr>
          <a:xfrm>
            <a:off x="640080" y="3520440"/>
            <a:ext cx="7863840" cy="822960"/>
          </a:xfrm>
          <a:prstGeom prst="roundRect">
            <a:avLst>
              <a:gd name="adj" fmla="val 6250"/>
            </a:avLst>
          </a:prstGeom>
          <a:solidFill>
            <a:srgbClr val="6B7F3B">
              <a:alpha val="12000"/>
            </a:srgbClr>
          </a:solidFill>
          <a:ln>
            <a:solidFill>
              <a:srgbClr val="6B7F3B">
                <a:alpha val="30000"/>
              </a:srgbClr>
            </a:solidFill>
          </a:ln>
        </p:spPr>
        <p:txBody>
          <a:bodyPr wrap="square" lIns="137160" tIns="91440" rIns="137160" bIns="91440" rtlCol="0" anchor="ctr"/>
          <a:lstStyle/>
          <a:p>
            <a:pPr marL="0" indent="0">
              <a:buNone/>
            </a:pPr>
            <a:r>
              <a:rPr lang="en-US" sz="1300" b="1">
                <a:solidFill>
                  <a:srgbClr val="6B7F3B"/>
                </a:solidFill>
                <a:latin typeface="Calibri" pitchFamily="34" charset="0"/>
              </a:rPr>
              <a:t>Why? </a:t>
            </a:r>
            <a:r>
              <a:rPr lang="en-US" sz="1300">
                <a:solidFill>
                  <a:srgbClr val="3D2B1F"/>
                </a:solidFill>
                <a:latin typeface="Calibri" pitchFamily="34" charset="0"/>
              </a:rPr>
              <a:t>Because this is a serious time, your action plan needs to be very directive with specific things you must do, not just suggestions.</a:t>
            </a:r>
            <a:endParaRPr lang="en-US" sz="13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18">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B85042"/>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14</a:t>
            </a:r>
            <a:endParaRPr lang="en-US" sz="2200" dirty="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dirty="0">
                <a:solidFill>
                  <a:srgbClr val="B85042"/>
                </a:solidFill>
                <a:latin typeface="Calibri" pitchFamily="34" charset="0"/>
                <a:ea typeface="Calibri" pitchFamily="34" charset="-122"/>
                <a:cs typeface="Calibri" pitchFamily="34" charset="-120"/>
              </a:rPr>
              <a:t>MULTIPLE CHOICE</a:t>
            </a:r>
            <a:endParaRPr lang="en-US" sz="1100" dirty="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dirty="0">
                <a:solidFill>
                  <a:srgbClr val="3D2B1F"/>
                </a:solidFill>
                <a:latin typeface="Georgia" pitchFamily="34" charset="0"/>
                <a:ea typeface="Georgia" pitchFamily="34" charset="-122"/>
                <a:cs typeface="Georgia" pitchFamily="34" charset="-120"/>
              </a:rPr>
              <a:t>What is the primary goal of the "When Things Are Breaking Down" action plan?</a:t>
            </a:r>
            <a:endParaRPr lang="en-US" sz="1900" dirty="0"/>
          </a:p>
        </p:txBody>
      </p:sp>
      <p:sp>
        <p:nvSpPr>
          <p:cNvPr id="6" name="Shape 4"/>
          <p:cNvSpPr/>
          <p:nvPr/>
        </p:nvSpPr>
        <p:spPr>
          <a:xfrm>
            <a:off x="640080" y="196596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057400"/>
            <a:ext cx="365760" cy="365760"/>
          </a:xfrm>
          <a:prstGeom prst="ellipse">
            <a:avLst/>
          </a:prstGeom>
          <a:solidFill>
            <a:srgbClr val="E7E8D1"/>
          </a:solidFill>
          <a:ln/>
        </p:spPr>
        <p:txBody>
          <a:bodyPr/>
          <a:lstStyle/>
          <a:p>
            <a:endParaRPr lang="en-US"/>
          </a:p>
        </p:txBody>
      </p:sp>
      <p:sp>
        <p:nvSpPr>
          <p:cNvPr id="8" name="Text 6"/>
          <p:cNvSpPr/>
          <p:nvPr/>
        </p:nvSpPr>
        <p:spPr>
          <a:xfrm>
            <a:off x="868680" y="205740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A</a:t>
            </a:r>
            <a:endParaRPr lang="en-US" sz="1400" dirty="0"/>
          </a:p>
        </p:txBody>
      </p:sp>
      <p:sp>
        <p:nvSpPr>
          <p:cNvPr id="9" name="Text 7"/>
          <p:cNvSpPr/>
          <p:nvPr/>
        </p:nvSpPr>
        <p:spPr>
          <a:xfrm>
            <a:off x="1417320" y="196596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To document symptoms for your doctor</a:t>
            </a:r>
            <a:endParaRPr lang="en-US" sz="1500" dirty="0"/>
          </a:p>
        </p:txBody>
      </p:sp>
      <p:sp>
        <p:nvSpPr>
          <p:cNvPr id="10" name="Shape 8"/>
          <p:cNvSpPr/>
          <p:nvPr/>
        </p:nvSpPr>
        <p:spPr>
          <a:xfrm>
            <a:off x="640080" y="260604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1" name="Shape 9"/>
          <p:cNvSpPr/>
          <p:nvPr/>
        </p:nvSpPr>
        <p:spPr>
          <a:xfrm>
            <a:off x="868680" y="2697480"/>
            <a:ext cx="365760" cy="365760"/>
          </a:xfrm>
          <a:prstGeom prst="ellipse">
            <a:avLst/>
          </a:prstGeom>
          <a:solidFill>
            <a:srgbClr val="E7E8D1"/>
          </a:solidFill>
          <a:ln/>
        </p:spPr>
        <p:txBody>
          <a:bodyPr/>
          <a:lstStyle/>
          <a:p>
            <a:endParaRPr lang="en-US"/>
          </a:p>
        </p:txBody>
      </p:sp>
      <p:sp>
        <p:nvSpPr>
          <p:cNvPr id="12" name="Text 10"/>
          <p:cNvSpPr/>
          <p:nvPr/>
        </p:nvSpPr>
        <p:spPr>
          <a:xfrm>
            <a:off x="868680" y="269748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B</a:t>
            </a:r>
            <a:endParaRPr lang="en-US" sz="1400" dirty="0"/>
          </a:p>
        </p:txBody>
      </p:sp>
      <p:sp>
        <p:nvSpPr>
          <p:cNvPr id="13" name="Text 11"/>
          <p:cNvSpPr/>
          <p:nvPr/>
        </p:nvSpPr>
        <p:spPr>
          <a:xfrm>
            <a:off x="1417320" y="260604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To prevent a crisis where others need to step in</a:t>
            </a:r>
            <a:endParaRPr lang="en-US" sz="1500" dirty="0"/>
          </a:p>
        </p:txBody>
      </p:sp>
      <p:sp>
        <p:nvSpPr>
          <p:cNvPr id="14" name="Shape 12"/>
          <p:cNvSpPr/>
          <p:nvPr/>
        </p:nvSpPr>
        <p:spPr>
          <a:xfrm>
            <a:off x="640080" y="324612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5" name="Shape 13"/>
          <p:cNvSpPr/>
          <p:nvPr/>
        </p:nvSpPr>
        <p:spPr>
          <a:xfrm>
            <a:off x="868680" y="3337560"/>
            <a:ext cx="365760" cy="365760"/>
          </a:xfrm>
          <a:prstGeom prst="ellipse">
            <a:avLst/>
          </a:prstGeom>
          <a:solidFill>
            <a:srgbClr val="E7E8D1"/>
          </a:solidFill>
          <a:ln/>
        </p:spPr>
        <p:txBody>
          <a:bodyPr/>
          <a:lstStyle/>
          <a:p>
            <a:endParaRPr lang="en-US"/>
          </a:p>
        </p:txBody>
      </p:sp>
      <p:sp>
        <p:nvSpPr>
          <p:cNvPr id="16" name="Text 14"/>
          <p:cNvSpPr/>
          <p:nvPr/>
        </p:nvSpPr>
        <p:spPr>
          <a:xfrm>
            <a:off x="868680" y="333756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C</a:t>
            </a:r>
            <a:endParaRPr lang="en-US" sz="1400" dirty="0"/>
          </a:p>
        </p:txBody>
      </p:sp>
      <p:sp>
        <p:nvSpPr>
          <p:cNvPr id="17" name="Text 15"/>
          <p:cNvSpPr/>
          <p:nvPr/>
        </p:nvSpPr>
        <p:spPr>
          <a:xfrm>
            <a:off x="1417320" y="324612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To practice mindfulness techniques</a:t>
            </a:r>
            <a:endParaRPr lang="en-US" sz="1500" dirty="0"/>
          </a:p>
        </p:txBody>
      </p:sp>
      <p:sp>
        <p:nvSpPr>
          <p:cNvPr id="18" name="Shape 16"/>
          <p:cNvSpPr/>
          <p:nvPr/>
        </p:nvSpPr>
        <p:spPr>
          <a:xfrm>
            <a:off x="640080" y="388620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9" name="Shape 17"/>
          <p:cNvSpPr/>
          <p:nvPr/>
        </p:nvSpPr>
        <p:spPr>
          <a:xfrm>
            <a:off x="868680" y="3977640"/>
            <a:ext cx="365760" cy="365760"/>
          </a:xfrm>
          <a:prstGeom prst="ellipse">
            <a:avLst/>
          </a:prstGeom>
          <a:solidFill>
            <a:srgbClr val="E7E8D1"/>
          </a:solidFill>
          <a:ln/>
        </p:spPr>
        <p:txBody>
          <a:bodyPr/>
          <a:lstStyle/>
          <a:p>
            <a:endParaRPr lang="en-US"/>
          </a:p>
        </p:txBody>
      </p:sp>
      <p:sp>
        <p:nvSpPr>
          <p:cNvPr id="20" name="Text 18"/>
          <p:cNvSpPr/>
          <p:nvPr/>
        </p:nvSpPr>
        <p:spPr>
          <a:xfrm>
            <a:off x="868680" y="397764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D</a:t>
            </a:r>
            <a:endParaRPr lang="en-US" sz="1400" dirty="0"/>
          </a:p>
        </p:txBody>
      </p:sp>
      <p:sp>
        <p:nvSpPr>
          <p:cNvPr id="21" name="Text 19"/>
          <p:cNvSpPr/>
          <p:nvPr/>
        </p:nvSpPr>
        <p:spPr>
          <a:xfrm>
            <a:off x="1417320" y="388620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To schedule your next therapy appointment</a:t>
            </a:r>
            <a:endParaRPr lang="en-US" sz="1500" dirty="0"/>
          </a:p>
        </p:txBody>
      </p:sp>
      <p:sp>
        <p:nvSpPr>
          <p:cNvPr id="22" name="Text 20"/>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6B4F3E"/>
                </a:solidFill>
                <a:latin typeface="Calibri" pitchFamily="34" charset="0"/>
                <a:ea typeface="Calibri" pitchFamily="34" charset="-122"/>
                <a:cs typeface="Calibri" pitchFamily="34" charset="-120"/>
              </a:rPr>
              <a:t>Question 14 of 16</a:t>
            </a:r>
            <a:endParaRPr lang="en-US" sz="1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Answer 1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B85042"/>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a:solidFill>
                  <a:srgbClr val="FFFFFF"/>
                </a:solidFill>
                <a:latin typeface="Georgia" pitchFamily="34" charset="0"/>
                <a:ea typeface="Georgia" pitchFamily="34" charset="-122"/>
                <a:cs typeface="Georgia" pitchFamily="34" charset="-120"/>
              </a:rPr>
              <a:t>14</a:t>
            </a:r>
            <a:endParaRPr lang="en-US" sz="220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a:solidFill>
                  <a:srgbClr val="B85042"/>
                </a:solidFill>
                <a:latin typeface="Calibri" pitchFamily="34" charset="0"/>
                <a:ea typeface="Calibri" pitchFamily="34" charset="-122"/>
                <a:cs typeface="Calibri" pitchFamily="34" charset="-120"/>
              </a:rPr>
              <a:t>ANSWER</a:t>
            </a:r>
            <a:endParaRPr lang="en-US" sz="110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a:solidFill>
                  <a:srgbClr val="3D2B1F"/>
                </a:solidFill>
                <a:latin typeface="Georgia" pitchFamily="34" charset="0"/>
                <a:ea typeface="Georgia" pitchFamily="34" charset="-122"/>
                <a:cs typeface="Georgia" pitchFamily="34" charset="-120"/>
              </a:rPr>
              <a:t>What is the primary goal of the "When Things Are Breaking Down" action plan?</a:t>
            </a:r>
            <a:endParaRPr lang="en-US" sz="1900"/>
          </a:p>
        </p:txBody>
      </p:sp>
      <p:sp>
        <p:nvSpPr>
          <p:cNvPr id="6" name="Shape 4"/>
          <p:cNvSpPr/>
          <p:nvPr/>
        </p:nvSpPr>
        <p:spPr>
          <a:xfrm>
            <a:off x="640080" y="196596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057400"/>
            <a:ext cx="365760" cy="365760"/>
          </a:xfrm>
          <a:prstGeom prst="ellipse">
            <a:avLst/>
          </a:prstGeom>
          <a:solidFill>
            <a:srgbClr val="E7E8D1"/>
          </a:solidFill>
          <a:ln/>
        </p:spPr>
        <p:txBody>
          <a:bodyPr/>
          <a:lstStyle/>
          <a:p>
            <a:endParaRPr lang="en-US"/>
          </a:p>
        </p:txBody>
      </p:sp>
      <p:sp>
        <p:nvSpPr>
          <p:cNvPr id="8" name="Text 6"/>
          <p:cNvSpPr/>
          <p:nvPr/>
        </p:nvSpPr>
        <p:spPr>
          <a:xfrm>
            <a:off x="868680" y="205740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A</a:t>
            </a:r>
            <a:endParaRPr lang="en-US" sz="1400"/>
          </a:p>
        </p:txBody>
      </p:sp>
      <p:sp>
        <p:nvSpPr>
          <p:cNvPr id="9" name="Text 7"/>
          <p:cNvSpPr/>
          <p:nvPr/>
        </p:nvSpPr>
        <p:spPr>
          <a:xfrm>
            <a:off x="1417320" y="196596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To document symptoms for your doctor</a:t>
            </a:r>
            <a:endParaRPr lang="en-US" sz="1500"/>
          </a:p>
        </p:txBody>
      </p:sp>
      <p:sp>
        <p:nvSpPr>
          <p:cNvPr id="10" name="Shape 8"/>
          <p:cNvSpPr/>
          <p:nvPr/>
        </p:nvSpPr>
        <p:spPr>
          <a:xfrm>
            <a:off x="640080" y="2606040"/>
            <a:ext cx="7863840" cy="530352"/>
          </a:xfrm>
          <a:prstGeom prst="roundRect">
            <a:avLst>
              <a:gd name="adj" fmla="val 13793"/>
            </a:avLst>
          </a:prstGeom>
          <a:solidFill>
            <a:srgbClr val="E8F5E9"/>
          </a:solidFill>
          <a:ln w="28575">
            <a:solidFill>
              <a:srgbClr val="2C5F2D"/>
            </a:solidFill>
          </a:ln>
          <a:effectLst>
            <a:outerShdw blurRad="50800" dist="12700" dir="8100000" algn="bl" rotWithShape="0">
              <a:srgbClr val="000000">
                <a:alpha val="8000"/>
              </a:srgbClr>
            </a:outerShdw>
          </a:effectLst>
        </p:spPr>
        <p:txBody>
          <a:bodyPr/>
          <a:lstStyle/>
          <a:p>
            <a:endParaRPr lang="en-US"/>
          </a:p>
        </p:txBody>
      </p:sp>
      <p:sp>
        <p:nvSpPr>
          <p:cNvPr id="11" name="Shape 9"/>
          <p:cNvSpPr/>
          <p:nvPr/>
        </p:nvSpPr>
        <p:spPr>
          <a:xfrm>
            <a:off x="868680" y="2697480"/>
            <a:ext cx="365760" cy="365760"/>
          </a:xfrm>
          <a:prstGeom prst="ellipse">
            <a:avLst/>
          </a:prstGeom>
          <a:solidFill>
            <a:srgbClr val="2C5F2D"/>
          </a:solidFill>
          <a:ln/>
        </p:spPr>
        <p:txBody>
          <a:bodyPr/>
          <a:lstStyle/>
          <a:p>
            <a:endParaRPr lang="en-US"/>
          </a:p>
        </p:txBody>
      </p:sp>
      <p:sp>
        <p:nvSpPr>
          <p:cNvPr id="12" name="Text 10"/>
          <p:cNvSpPr/>
          <p:nvPr/>
        </p:nvSpPr>
        <p:spPr>
          <a:xfrm>
            <a:off x="868680" y="2697480"/>
            <a:ext cx="365760" cy="365760"/>
          </a:xfrm>
          <a:prstGeom prst="rect">
            <a:avLst/>
          </a:prstGeom>
          <a:noFill/>
          <a:ln/>
        </p:spPr>
        <p:txBody>
          <a:bodyPr wrap="square" lIns="0" tIns="0" rIns="0" bIns="0" rtlCol="0" anchor="ctr"/>
          <a:lstStyle/>
          <a:p>
            <a:pPr marL="0" indent="0" algn="ctr">
              <a:buNone/>
            </a:pPr>
            <a:r>
              <a:rPr lang="en-US" sz="1400" b="1">
                <a:solidFill>
                  <a:srgbClr val="FFFFFF"/>
                </a:solidFill>
                <a:latin typeface="Georgia" pitchFamily="34" charset="0"/>
                <a:ea typeface="Georgia" pitchFamily="34" charset="-122"/>
                <a:cs typeface="Georgia" pitchFamily="34" charset="-120"/>
              </a:rPr>
              <a:t>B</a:t>
            </a:r>
            <a:endParaRPr lang="en-US" sz="1400"/>
          </a:p>
        </p:txBody>
      </p:sp>
      <p:sp>
        <p:nvSpPr>
          <p:cNvPr id="13" name="Text 11"/>
          <p:cNvSpPr/>
          <p:nvPr/>
        </p:nvSpPr>
        <p:spPr>
          <a:xfrm>
            <a:off x="1417320" y="260604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To prevent a crisis where others need to step in</a:t>
            </a:r>
            <a:endParaRPr lang="en-US" sz="1500"/>
          </a:p>
        </p:txBody>
      </p:sp>
      <p:sp>
        <p:nvSpPr>
          <p:cNvPr id="14" name="Shape 12"/>
          <p:cNvSpPr/>
          <p:nvPr/>
        </p:nvSpPr>
        <p:spPr>
          <a:xfrm>
            <a:off x="640080" y="324612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5" name="Shape 13"/>
          <p:cNvSpPr/>
          <p:nvPr/>
        </p:nvSpPr>
        <p:spPr>
          <a:xfrm>
            <a:off x="868680" y="3337560"/>
            <a:ext cx="365760" cy="365760"/>
          </a:xfrm>
          <a:prstGeom prst="ellipse">
            <a:avLst/>
          </a:prstGeom>
          <a:solidFill>
            <a:srgbClr val="E7E8D1"/>
          </a:solidFill>
          <a:ln/>
        </p:spPr>
        <p:txBody>
          <a:bodyPr/>
          <a:lstStyle/>
          <a:p>
            <a:endParaRPr lang="en-US"/>
          </a:p>
        </p:txBody>
      </p:sp>
      <p:sp>
        <p:nvSpPr>
          <p:cNvPr id="16" name="Text 14"/>
          <p:cNvSpPr/>
          <p:nvPr/>
        </p:nvSpPr>
        <p:spPr>
          <a:xfrm>
            <a:off x="868680" y="333756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C</a:t>
            </a:r>
            <a:endParaRPr lang="en-US" sz="1400"/>
          </a:p>
        </p:txBody>
      </p:sp>
      <p:sp>
        <p:nvSpPr>
          <p:cNvPr id="17" name="Text 15"/>
          <p:cNvSpPr/>
          <p:nvPr/>
        </p:nvSpPr>
        <p:spPr>
          <a:xfrm>
            <a:off x="1417320" y="324612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To practice mindfulness techniques</a:t>
            </a:r>
            <a:endParaRPr lang="en-US" sz="1500"/>
          </a:p>
        </p:txBody>
      </p:sp>
      <p:sp>
        <p:nvSpPr>
          <p:cNvPr id="18" name="Shape 16"/>
          <p:cNvSpPr/>
          <p:nvPr/>
        </p:nvSpPr>
        <p:spPr>
          <a:xfrm>
            <a:off x="640080" y="388620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9" name="Shape 17"/>
          <p:cNvSpPr/>
          <p:nvPr/>
        </p:nvSpPr>
        <p:spPr>
          <a:xfrm>
            <a:off x="868680" y="3977640"/>
            <a:ext cx="365760" cy="365760"/>
          </a:xfrm>
          <a:prstGeom prst="ellipse">
            <a:avLst/>
          </a:prstGeom>
          <a:solidFill>
            <a:srgbClr val="E7E8D1"/>
          </a:solidFill>
          <a:ln/>
        </p:spPr>
        <p:txBody>
          <a:bodyPr/>
          <a:lstStyle/>
          <a:p>
            <a:endParaRPr lang="en-US"/>
          </a:p>
        </p:txBody>
      </p:sp>
      <p:sp>
        <p:nvSpPr>
          <p:cNvPr id="20" name="Text 18"/>
          <p:cNvSpPr/>
          <p:nvPr/>
        </p:nvSpPr>
        <p:spPr>
          <a:xfrm>
            <a:off x="868680" y="397764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D</a:t>
            </a:r>
            <a:endParaRPr lang="en-US" sz="1400"/>
          </a:p>
        </p:txBody>
      </p:sp>
      <p:sp>
        <p:nvSpPr>
          <p:cNvPr id="21" name="Text 19"/>
          <p:cNvSpPr/>
          <p:nvPr/>
        </p:nvSpPr>
        <p:spPr>
          <a:xfrm>
            <a:off x="1417320" y="388620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To schedule your next therapy appointment</a:t>
            </a:r>
            <a:endParaRPr lang="en-US" sz="1500"/>
          </a:p>
        </p:txBody>
      </p:sp>
      <p:sp>
        <p:nvSpPr>
          <p:cNvPr id="100" name="Explanation"/>
          <p:cNvSpPr/>
          <p:nvPr/>
        </p:nvSpPr>
        <p:spPr>
          <a:xfrm>
            <a:off x="640080" y="4320540"/>
            <a:ext cx="7863840" cy="822960"/>
          </a:xfrm>
          <a:prstGeom prst="roundRect">
            <a:avLst>
              <a:gd name="adj" fmla="val 6250"/>
            </a:avLst>
          </a:prstGeom>
          <a:solidFill>
            <a:srgbClr val="B85042">
              <a:alpha val="12000"/>
            </a:srgbClr>
          </a:solidFill>
          <a:ln>
            <a:solidFill>
              <a:srgbClr val="B85042">
                <a:alpha val="30000"/>
              </a:srgbClr>
            </a:solidFill>
          </a:ln>
        </p:spPr>
        <p:txBody>
          <a:bodyPr wrap="square" lIns="137160" tIns="91440" rIns="137160" bIns="91440" rtlCol="0" anchor="ctr"/>
          <a:lstStyle/>
          <a:p>
            <a:pPr marL="0" indent="0">
              <a:buNone/>
            </a:pPr>
            <a:r>
              <a:rPr lang="en-US" sz="1300" b="1">
                <a:solidFill>
                  <a:srgbClr val="B85042"/>
                </a:solidFill>
                <a:latin typeface="Calibri" pitchFamily="34" charset="0"/>
              </a:rPr>
              <a:t>Why? </a:t>
            </a:r>
            <a:r>
              <a:rPr lang="en-US" sz="1300">
                <a:solidFill>
                  <a:srgbClr val="3D2B1F"/>
                </a:solidFill>
                <a:latin typeface="Calibri" pitchFamily="34" charset="0"/>
              </a:rPr>
              <a:t>The primary goal is preventing a crisis where others need to take over, which could lead to difficult scenes, injuries, and hospitalization.</a:t>
            </a:r>
            <a:endParaRPr lang="en-US" sz="13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19">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7A9E8B"/>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15</a:t>
            </a:r>
            <a:endParaRPr lang="en-US" sz="2200" dirty="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dirty="0">
                <a:solidFill>
                  <a:srgbClr val="7A9E8B"/>
                </a:solidFill>
                <a:latin typeface="Calibri" pitchFamily="34" charset="0"/>
                <a:ea typeface="Calibri" pitchFamily="34" charset="-122"/>
                <a:cs typeface="Calibri" pitchFamily="34" charset="-120"/>
              </a:rPr>
              <a:t>FILL IN THE BLANK</a:t>
            </a:r>
            <a:endParaRPr lang="en-US" sz="1100" dirty="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dirty="0">
                <a:solidFill>
                  <a:srgbClr val="3D2B1F"/>
                </a:solidFill>
                <a:latin typeface="Georgia" pitchFamily="34" charset="0"/>
                <a:ea typeface="Georgia" pitchFamily="34" charset="-122"/>
                <a:cs typeface="Georgia" pitchFamily="34" charset="-120"/>
              </a:rPr>
              <a:t>Signs that things are breaking down are very __________, meaning they differ from person to person.</a:t>
            </a:r>
            <a:endParaRPr lang="en-US" sz="1900" dirty="0"/>
          </a:p>
        </p:txBody>
      </p:sp>
      <p:sp>
        <p:nvSpPr>
          <p:cNvPr id="6" name="Shape 4"/>
          <p:cNvSpPr/>
          <p:nvPr/>
        </p:nvSpPr>
        <p:spPr>
          <a:xfrm>
            <a:off x="640080" y="2103120"/>
            <a:ext cx="7863840" cy="1463040"/>
          </a:xfrm>
          <a:prstGeom prst="roundRect">
            <a:avLst>
              <a:gd name="adj" fmla="val 6250"/>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331720"/>
            <a:ext cx="502920" cy="502920"/>
          </a:xfrm>
          <a:prstGeom prst="ellipse">
            <a:avLst/>
          </a:prstGeom>
          <a:solidFill>
            <a:srgbClr val="7A9E8B"/>
          </a:solidFill>
          <a:ln/>
        </p:spPr>
        <p:txBody>
          <a:bodyPr/>
          <a:lstStyle/>
          <a:p>
            <a:endParaRPr lang="en-US"/>
          </a:p>
        </p:txBody>
      </p:sp>
      <p:pic>
        <p:nvPicPr>
          <p:cNvPr id="8" name="Image 0" descr="preencoded.png"/>
          <p:cNvPicPr>
            <a:picLocks noChangeAspect="1"/>
          </p:cNvPicPr>
          <p:nvPr/>
        </p:nvPicPr>
        <p:blipFill>
          <a:blip r:embed="rId3"/>
          <a:stretch>
            <a:fillRect/>
          </a:stretch>
        </p:blipFill>
        <p:spPr>
          <a:xfrm>
            <a:off x="941832" y="2404872"/>
            <a:ext cx="347472" cy="347472"/>
          </a:xfrm>
          <a:prstGeom prst="rect">
            <a:avLst/>
          </a:prstGeom>
        </p:spPr>
      </p:pic>
      <p:sp>
        <p:nvSpPr>
          <p:cNvPr id="9" name="Text 6"/>
          <p:cNvSpPr/>
          <p:nvPr/>
        </p:nvSpPr>
        <p:spPr>
          <a:xfrm>
            <a:off x="1554480" y="2331720"/>
            <a:ext cx="6400800" cy="365760"/>
          </a:xfrm>
          <a:prstGeom prst="rect">
            <a:avLst/>
          </a:prstGeom>
          <a:noFill/>
          <a:ln/>
        </p:spPr>
        <p:txBody>
          <a:bodyPr wrap="square" lIns="0" tIns="0" rIns="0" bIns="0" rtlCol="0" anchor="ctr"/>
          <a:lstStyle/>
          <a:p>
            <a:pPr marL="0" indent="0">
              <a:buNone/>
            </a:pPr>
            <a:r>
              <a:rPr lang="en-US" sz="1300" i="1" dirty="0">
                <a:solidFill>
                  <a:srgbClr val="3D2B1F"/>
                </a:solidFill>
                <a:latin typeface="Calibri" pitchFamily="34" charset="0"/>
                <a:ea typeface="Calibri" pitchFamily="34" charset="-122"/>
                <a:cs typeface="Calibri" pitchFamily="34" charset="-120"/>
              </a:rPr>
              <a:t>Write your answer:</a:t>
            </a:r>
            <a:endParaRPr lang="en-US" sz="1300" dirty="0"/>
          </a:p>
        </p:txBody>
      </p:sp>
      <p:sp>
        <p:nvSpPr>
          <p:cNvPr id="10" name="Shape 7"/>
          <p:cNvSpPr/>
          <p:nvPr/>
        </p:nvSpPr>
        <p:spPr>
          <a:xfrm>
            <a:off x="1554480" y="2926080"/>
            <a:ext cx="5943600" cy="45720"/>
          </a:xfrm>
          <a:prstGeom prst="rect">
            <a:avLst/>
          </a:prstGeom>
          <a:solidFill>
            <a:srgbClr val="6B4F3E"/>
          </a:solidFill>
          <a:ln/>
        </p:spPr>
        <p:txBody>
          <a:bodyPr/>
          <a:lstStyle/>
          <a:p>
            <a:endParaRPr lang="en-US"/>
          </a:p>
        </p:txBody>
      </p:sp>
      <p:sp>
        <p:nvSpPr>
          <p:cNvPr id="11" name="Text 8"/>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6B4F3E"/>
                </a:solidFill>
                <a:latin typeface="Calibri" pitchFamily="34" charset="0"/>
                <a:ea typeface="Calibri" pitchFamily="34" charset="-122"/>
                <a:cs typeface="Calibri" pitchFamily="34" charset="-120"/>
              </a:rPr>
              <a:t>Question 15 of 16</a:t>
            </a:r>
            <a:endParaRPr lang="en-US" sz="1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Answer 1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7A9E8B"/>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a:solidFill>
                  <a:srgbClr val="FFFFFF"/>
                </a:solidFill>
                <a:latin typeface="Georgia" pitchFamily="34" charset="0"/>
                <a:ea typeface="Georgia" pitchFamily="34" charset="-122"/>
                <a:cs typeface="Georgia" pitchFamily="34" charset="-120"/>
              </a:rPr>
              <a:t>15</a:t>
            </a:r>
            <a:endParaRPr lang="en-US" sz="220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a:solidFill>
                  <a:srgbClr val="7A9E8B"/>
                </a:solidFill>
                <a:latin typeface="Calibri" pitchFamily="34" charset="0"/>
                <a:ea typeface="Calibri" pitchFamily="34" charset="-122"/>
                <a:cs typeface="Calibri" pitchFamily="34" charset="-120"/>
              </a:rPr>
              <a:t>ANSWER</a:t>
            </a:r>
            <a:endParaRPr lang="en-US" sz="110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a:solidFill>
                  <a:srgbClr val="3D2B1F"/>
                </a:solidFill>
                <a:latin typeface="Georgia" pitchFamily="34" charset="0"/>
                <a:ea typeface="Georgia" pitchFamily="34" charset="-122"/>
                <a:cs typeface="Georgia" pitchFamily="34" charset="-120"/>
              </a:rPr>
              <a:t>Signs that things are breaking down are very __________, meaning they differ from person to person.</a:t>
            </a:r>
            <a:endParaRPr lang="en-US" sz="1900"/>
          </a:p>
        </p:txBody>
      </p:sp>
      <p:sp>
        <p:nvSpPr>
          <p:cNvPr id="6" name="Shape 4"/>
          <p:cNvSpPr/>
          <p:nvPr/>
        </p:nvSpPr>
        <p:spPr>
          <a:xfrm>
            <a:off x="640080" y="2103120"/>
            <a:ext cx="7863840" cy="1463040"/>
          </a:xfrm>
          <a:prstGeom prst="roundRect">
            <a:avLst>
              <a:gd name="adj" fmla="val 6250"/>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331720"/>
            <a:ext cx="502920" cy="502920"/>
          </a:xfrm>
          <a:prstGeom prst="ellipse">
            <a:avLst/>
          </a:prstGeom>
          <a:solidFill>
            <a:srgbClr val="2C5F2D"/>
          </a:solidFill>
          <a:ln/>
        </p:spPr>
        <p:txBody>
          <a:bodyPr/>
          <a:lstStyle/>
          <a:p>
            <a:endParaRPr lang="en-US"/>
          </a:p>
        </p:txBody>
      </p:sp>
      <p:pic>
        <p:nvPicPr>
          <p:cNvPr id="8" name="Image 0" descr="preencoded.png"/>
          <p:cNvPicPr>
            <a:picLocks noChangeAspect="1"/>
          </p:cNvPicPr>
          <p:nvPr/>
        </p:nvPicPr>
        <p:blipFill>
          <a:blip r:embed="rId2"/>
          <a:stretch>
            <a:fillRect/>
          </a:stretch>
        </p:blipFill>
        <p:spPr>
          <a:xfrm>
            <a:off x="941832" y="2404872"/>
            <a:ext cx="347472" cy="347472"/>
          </a:xfrm>
          <a:prstGeom prst="rect">
            <a:avLst/>
          </a:prstGeom>
        </p:spPr>
      </p:pic>
      <p:sp>
        <p:nvSpPr>
          <p:cNvPr id="9" name="Text 6"/>
          <p:cNvSpPr/>
          <p:nvPr/>
        </p:nvSpPr>
        <p:spPr>
          <a:xfrm>
            <a:off x="1554480" y="2331720"/>
            <a:ext cx="6400800" cy="365760"/>
          </a:xfrm>
          <a:prstGeom prst="rect">
            <a:avLst/>
          </a:prstGeom>
          <a:noFill/>
          <a:ln/>
        </p:spPr>
        <p:txBody>
          <a:bodyPr wrap="square" lIns="0" tIns="0" rIns="0" bIns="0" rtlCol="0" anchor="ctr"/>
          <a:lstStyle/>
          <a:p>
            <a:pPr marL="0" indent="0">
              <a:buNone/>
            </a:pPr>
            <a:r>
              <a:rPr lang="en-US" sz="2400" b="1">
                <a:solidFill>
                  <a:srgbClr val="2C5F2D"/>
                </a:solidFill>
                <a:latin typeface="Calibri" pitchFamily="34" charset="0"/>
                <a:ea typeface="Calibri" pitchFamily="34" charset="-122"/>
                <a:cs typeface="Calibri" pitchFamily="34" charset="-120"/>
              </a:rPr>
              <a:t>Personal</a:t>
            </a:r>
            <a:endParaRPr lang="en-US" sz="1300"/>
          </a:p>
        </p:txBody>
      </p:sp>
      <p:sp>
        <p:nvSpPr>
          <p:cNvPr id="10" name="Shape 7"/>
          <p:cNvSpPr/>
          <p:nvPr/>
        </p:nvSpPr>
        <p:spPr>
          <a:xfrm>
            <a:off x="1554480" y="2926080"/>
            <a:ext cx="5943600" cy="45720"/>
          </a:xfrm>
          <a:prstGeom prst="rect">
            <a:avLst/>
          </a:prstGeom>
          <a:solidFill>
            <a:srgbClr val="6B4F3E"/>
          </a:solidFill>
          <a:ln/>
        </p:spPr>
        <p:txBody>
          <a:bodyPr/>
          <a:lstStyle/>
          <a:p>
            <a:endParaRPr lang="en-US"/>
          </a:p>
        </p:txBody>
      </p:sp>
      <p:sp>
        <p:nvSpPr>
          <p:cNvPr id="100" name="Explanation"/>
          <p:cNvSpPr/>
          <p:nvPr/>
        </p:nvSpPr>
        <p:spPr>
          <a:xfrm>
            <a:off x="640080" y="3703320"/>
            <a:ext cx="7863840" cy="822960"/>
          </a:xfrm>
          <a:prstGeom prst="roundRect">
            <a:avLst>
              <a:gd name="adj" fmla="val 6250"/>
            </a:avLst>
          </a:prstGeom>
          <a:solidFill>
            <a:srgbClr val="7A9E8B">
              <a:alpha val="12000"/>
            </a:srgbClr>
          </a:solidFill>
          <a:ln>
            <a:solidFill>
              <a:srgbClr val="7A9E8B">
                <a:alpha val="30000"/>
              </a:srgbClr>
            </a:solidFill>
          </a:ln>
        </p:spPr>
        <p:txBody>
          <a:bodyPr wrap="square" lIns="137160" tIns="91440" rIns="137160" bIns="91440" rtlCol="0" anchor="ctr"/>
          <a:lstStyle/>
          <a:p>
            <a:pPr marL="0" indent="0">
              <a:buNone/>
            </a:pPr>
            <a:r>
              <a:rPr lang="en-US" sz="1300" b="1">
                <a:solidFill>
                  <a:srgbClr val="7A9E8B"/>
                </a:solidFill>
                <a:latin typeface="Calibri" pitchFamily="34" charset="0"/>
              </a:rPr>
              <a:t>Why? </a:t>
            </a:r>
            <a:r>
              <a:rPr lang="en-US" sz="1300">
                <a:solidFill>
                  <a:srgbClr val="3D2B1F"/>
                </a:solidFill>
                <a:latin typeface="Calibri" pitchFamily="34" charset="0"/>
              </a:rPr>
              <a:t>Just like early warning signs, the indicators that things are breaking down are very personal. Each individual's signs may be very different.</a:t>
            </a:r>
            <a:endParaRPr lang="en-US" sz="13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20">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B85042"/>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16</a:t>
            </a:r>
            <a:endParaRPr lang="en-US" sz="2200" dirty="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dirty="0">
                <a:solidFill>
                  <a:srgbClr val="B85042"/>
                </a:solidFill>
                <a:latin typeface="Calibri" pitchFamily="34" charset="0"/>
                <a:ea typeface="Calibri" pitchFamily="34" charset="-122"/>
                <a:cs typeface="Calibri" pitchFamily="34" charset="-120"/>
              </a:rPr>
              <a:t>MULTIPLE CHOICE</a:t>
            </a:r>
            <a:endParaRPr lang="en-US" sz="1100" dirty="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dirty="0">
                <a:solidFill>
                  <a:srgbClr val="3D2B1F"/>
                </a:solidFill>
                <a:latin typeface="Georgia" pitchFamily="34" charset="0"/>
                <a:ea typeface="Georgia" pitchFamily="34" charset="-122"/>
                <a:cs typeface="Georgia" pitchFamily="34" charset="-120"/>
              </a:rPr>
              <a:t>Which WRAP component provides the tools used across all action plans, including "When Things Are Breaking Down"?</a:t>
            </a:r>
            <a:endParaRPr lang="en-US" sz="1900" dirty="0"/>
          </a:p>
        </p:txBody>
      </p:sp>
      <p:sp>
        <p:nvSpPr>
          <p:cNvPr id="6" name="Shape 4"/>
          <p:cNvSpPr/>
          <p:nvPr/>
        </p:nvSpPr>
        <p:spPr>
          <a:xfrm>
            <a:off x="640080" y="196596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057400"/>
            <a:ext cx="365760" cy="365760"/>
          </a:xfrm>
          <a:prstGeom prst="ellipse">
            <a:avLst/>
          </a:prstGeom>
          <a:solidFill>
            <a:srgbClr val="E7E8D1"/>
          </a:solidFill>
          <a:ln/>
        </p:spPr>
        <p:txBody>
          <a:bodyPr/>
          <a:lstStyle/>
          <a:p>
            <a:endParaRPr lang="en-US"/>
          </a:p>
        </p:txBody>
      </p:sp>
      <p:sp>
        <p:nvSpPr>
          <p:cNvPr id="8" name="Text 6"/>
          <p:cNvSpPr/>
          <p:nvPr/>
        </p:nvSpPr>
        <p:spPr>
          <a:xfrm>
            <a:off x="868680" y="205740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A</a:t>
            </a:r>
            <a:endParaRPr lang="en-US" sz="1400" dirty="0"/>
          </a:p>
        </p:txBody>
      </p:sp>
      <p:sp>
        <p:nvSpPr>
          <p:cNvPr id="9" name="Text 7"/>
          <p:cNvSpPr/>
          <p:nvPr/>
        </p:nvSpPr>
        <p:spPr>
          <a:xfrm>
            <a:off x="1417320" y="196596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The Daily Maintenance Plan</a:t>
            </a:r>
            <a:endParaRPr lang="en-US" sz="1500" dirty="0"/>
          </a:p>
        </p:txBody>
      </p:sp>
      <p:sp>
        <p:nvSpPr>
          <p:cNvPr id="10" name="Shape 8"/>
          <p:cNvSpPr/>
          <p:nvPr/>
        </p:nvSpPr>
        <p:spPr>
          <a:xfrm>
            <a:off x="640080" y="260604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1" name="Shape 9"/>
          <p:cNvSpPr/>
          <p:nvPr/>
        </p:nvSpPr>
        <p:spPr>
          <a:xfrm>
            <a:off x="868680" y="2697480"/>
            <a:ext cx="365760" cy="365760"/>
          </a:xfrm>
          <a:prstGeom prst="ellipse">
            <a:avLst/>
          </a:prstGeom>
          <a:solidFill>
            <a:srgbClr val="E7E8D1"/>
          </a:solidFill>
          <a:ln/>
        </p:spPr>
        <p:txBody>
          <a:bodyPr/>
          <a:lstStyle/>
          <a:p>
            <a:endParaRPr lang="en-US"/>
          </a:p>
        </p:txBody>
      </p:sp>
      <p:sp>
        <p:nvSpPr>
          <p:cNvPr id="12" name="Text 10"/>
          <p:cNvSpPr/>
          <p:nvPr/>
        </p:nvSpPr>
        <p:spPr>
          <a:xfrm>
            <a:off x="868680" y="269748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B</a:t>
            </a:r>
            <a:endParaRPr lang="en-US" sz="1400" dirty="0"/>
          </a:p>
        </p:txBody>
      </p:sp>
      <p:sp>
        <p:nvSpPr>
          <p:cNvPr id="13" name="Text 11"/>
          <p:cNvSpPr/>
          <p:nvPr/>
        </p:nvSpPr>
        <p:spPr>
          <a:xfrm>
            <a:off x="1417320" y="260604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The Crisis Plan</a:t>
            </a:r>
            <a:endParaRPr lang="en-US" sz="1500" dirty="0"/>
          </a:p>
        </p:txBody>
      </p:sp>
      <p:sp>
        <p:nvSpPr>
          <p:cNvPr id="14" name="Shape 12"/>
          <p:cNvSpPr/>
          <p:nvPr/>
        </p:nvSpPr>
        <p:spPr>
          <a:xfrm>
            <a:off x="640080" y="324612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5" name="Shape 13"/>
          <p:cNvSpPr/>
          <p:nvPr/>
        </p:nvSpPr>
        <p:spPr>
          <a:xfrm>
            <a:off x="868680" y="3337560"/>
            <a:ext cx="365760" cy="365760"/>
          </a:xfrm>
          <a:prstGeom prst="ellipse">
            <a:avLst/>
          </a:prstGeom>
          <a:solidFill>
            <a:srgbClr val="E7E8D1"/>
          </a:solidFill>
          <a:ln/>
        </p:spPr>
        <p:txBody>
          <a:bodyPr/>
          <a:lstStyle/>
          <a:p>
            <a:endParaRPr lang="en-US"/>
          </a:p>
        </p:txBody>
      </p:sp>
      <p:sp>
        <p:nvSpPr>
          <p:cNvPr id="16" name="Text 14"/>
          <p:cNvSpPr/>
          <p:nvPr/>
        </p:nvSpPr>
        <p:spPr>
          <a:xfrm>
            <a:off x="868680" y="333756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C</a:t>
            </a:r>
            <a:endParaRPr lang="en-US" sz="1400" dirty="0"/>
          </a:p>
        </p:txBody>
      </p:sp>
      <p:sp>
        <p:nvSpPr>
          <p:cNvPr id="17" name="Text 15"/>
          <p:cNvSpPr/>
          <p:nvPr/>
        </p:nvSpPr>
        <p:spPr>
          <a:xfrm>
            <a:off x="1417320" y="324612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The Wellness Toolbox</a:t>
            </a:r>
            <a:endParaRPr lang="en-US" sz="1500" dirty="0"/>
          </a:p>
        </p:txBody>
      </p:sp>
      <p:sp>
        <p:nvSpPr>
          <p:cNvPr id="18" name="Shape 16"/>
          <p:cNvSpPr/>
          <p:nvPr/>
        </p:nvSpPr>
        <p:spPr>
          <a:xfrm>
            <a:off x="640080" y="388620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9" name="Shape 17"/>
          <p:cNvSpPr/>
          <p:nvPr/>
        </p:nvSpPr>
        <p:spPr>
          <a:xfrm>
            <a:off x="868680" y="3977640"/>
            <a:ext cx="365760" cy="365760"/>
          </a:xfrm>
          <a:prstGeom prst="ellipse">
            <a:avLst/>
          </a:prstGeom>
          <a:solidFill>
            <a:srgbClr val="E7E8D1"/>
          </a:solidFill>
          <a:ln/>
        </p:spPr>
        <p:txBody>
          <a:bodyPr/>
          <a:lstStyle/>
          <a:p>
            <a:endParaRPr lang="en-US"/>
          </a:p>
        </p:txBody>
      </p:sp>
      <p:sp>
        <p:nvSpPr>
          <p:cNvPr id="20" name="Text 18"/>
          <p:cNvSpPr/>
          <p:nvPr/>
        </p:nvSpPr>
        <p:spPr>
          <a:xfrm>
            <a:off x="868680" y="397764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D</a:t>
            </a:r>
            <a:endParaRPr lang="en-US" sz="1400" dirty="0"/>
          </a:p>
        </p:txBody>
      </p:sp>
      <p:sp>
        <p:nvSpPr>
          <p:cNvPr id="21" name="Text 19"/>
          <p:cNvSpPr/>
          <p:nvPr/>
        </p:nvSpPr>
        <p:spPr>
          <a:xfrm>
            <a:off x="1417320" y="388620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The Post-Crisis Plan</a:t>
            </a:r>
            <a:endParaRPr lang="en-US" sz="1500" dirty="0"/>
          </a:p>
        </p:txBody>
      </p:sp>
      <p:sp>
        <p:nvSpPr>
          <p:cNvPr id="22" name="Text 20"/>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6B4F3E"/>
                </a:solidFill>
                <a:latin typeface="Calibri" pitchFamily="34" charset="0"/>
                <a:ea typeface="Calibri" pitchFamily="34" charset="-122"/>
                <a:cs typeface="Calibri" pitchFamily="34" charset="-120"/>
              </a:rPr>
              <a:t>Question 16 of 16</a:t>
            </a:r>
            <a:endParaRPr lang="en-US" sz="1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Answer 1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B85042"/>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a:solidFill>
                  <a:srgbClr val="FFFFFF"/>
                </a:solidFill>
                <a:latin typeface="Georgia" pitchFamily="34" charset="0"/>
                <a:ea typeface="Georgia" pitchFamily="34" charset="-122"/>
                <a:cs typeface="Georgia" pitchFamily="34" charset="-120"/>
              </a:rPr>
              <a:t>16</a:t>
            </a:r>
            <a:endParaRPr lang="en-US" sz="220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a:solidFill>
                  <a:srgbClr val="B85042"/>
                </a:solidFill>
                <a:latin typeface="Calibri" pitchFamily="34" charset="0"/>
                <a:ea typeface="Calibri" pitchFamily="34" charset="-122"/>
                <a:cs typeface="Calibri" pitchFamily="34" charset="-120"/>
              </a:rPr>
              <a:t>ANSWER</a:t>
            </a:r>
            <a:endParaRPr lang="en-US" sz="110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a:solidFill>
                  <a:srgbClr val="3D2B1F"/>
                </a:solidFill>
                <a:latin typeface="Georgia" pitchFamily="34" charset="0"/>
                <a:ea typeface="Georgia" pitchFamily="34" charset="-122"/>
                <a:cs typeface="Georgia" pitchFamily="34" charset="-120"/>
              </a:rPr>
              <a:t>Which WRAP component provides the tools used across all action plans, including "When Things Are Breaking Down"?</a:t>
            </a:r>
            <a:endParaRPr lang="en-US" sz="1900"/>
          </a:p>
        </p:txBody>
      </p:sp>
      <p:sp>
        <p:nvSpPr>
          <p:cNvPr id="6" name="Shape 4"/>
          <p:cNvSpPr/>
          <p:nvPr/>
        </p:nvSpPr>
        <p:spPr>
          <a:xfrm>
            <a:off x="640080" y="196596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057400"/>
            <a:ext cx="365760" cy="365760"/>
          </a:xfrm>
          <a:prstGeom prst="ellipse">
            <a:avLst/>
          </a:prstGeom>
          <a:solidFill>
            <a:srgbClr val="E7E8D1"/>
          </a:solidFill>
          <a:ln/>
        </p:spPr>
        <p:txBody>
          <a:bodyPr/>
          <a:lstStyle/>
          <a:p>
            <a:endParaRPr lang="en-US"/>
          </a:p>
        </p:txBody>
      </p:sp>
      <p:sp>
        <p:nvSpPr>
          <p:cNvPr id="8" name="Text 6"/>
          <p:cNvSpPr/>
          <p:nvPr/>
        </p:nvSpPr>
        <p:spPr>
          <a:xfrm>
            <a:off x="868680" y="205740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A</a:t>
            </a:r>
            <a:endParaRPr lang="en-US" sz="1400"/>
          </a:p>
        </p:txBody>
      </p:sp>
      <p:sp>
        <p:nvSpPr>
          <p:cNvPr id="9" name="Text 7"/>
          <p:cNvSpPr/>
          <p:nvPr/>
        </p:nvSpPr>
        <p:spPr>
          <a:xfrm>
            <a:off x="1417320" y="196596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The Daily Maintenance Plan</a:t>
            </a:r>
            <a:endParaRPr lang="en-US" sz="1500"/>
          </a:p>
        </p:txBody>
      </p:sp>
      <p:sp>
        <p:nvSpPr>
          <p:cNvPr id="10" name="Shape 8"/>
          <p:cNvSpPr/>
          <p:nvPr/>
        </p:nvSpPr>
        <p:spPr>
          <a:xfrm>
            <a:off x="640080" y="260604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1" name="Shape 9"/>
          <p:cNvSpPr/>
          <p:nvPr/>
        </p:nvSpPr>
        <p:spPr>
          <a:xfrm>
            <a:off x="868680" y="2697480"/>
            <a:ext cx="365760" cy="365760"/>
          </a:xfrm>
          <a:prstGeom prst="ellipse">
            <a:avLst/>
          </a:prstGeom>
          <a:solidFill>
            <a:srgbClr val="E7E8D1"/>
          </a:solidFill>
          <a:ln/>
        </p:spPr>
        <p:txBody>
          <a:bodyPr/>
          <a:lstStyle/>
          <a:p>
            <a:endParaRPr lang="en-US"/>
          </a:p>
        </p:txBody>
      </p:sp>
      <p:sp>
        <p:nvSpPr>
          <p:cNvPr id="12" name="Text 10"/>
          <p:cNvSpPr/>
          <p:nvPr/>
        </p:nvSpPr>
        <p:spPr>
          <a:xfrm>
            <a:off x="868680" y="269748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B</a:t>
            </a:r>
            <a:endParaRPr lang="en-US" sz="1400"/>
          </a:p>
        </p:txBody>
      </p:sp>
      <p:sp>
        <p:nvSpPr>
          <p:cNvPr id="13" name="Text 11"/>
          <p:cNvSpPr/>
          <p:nvPr/>
        </p:nvSpPr>
        <p:spPr>
          <a:xfrm>
            <a:off x="1417320" y="260604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The Crisis Plan</a:t>
            </a:r>
            <a:endParaRPr lang="en-US" sz="1500"/>
          </a:p>
        </p:txBody>
      </p:sp>
      <p:sp>
        <p:nvSpPr>
          <p:cNvPr id="14" name="Shape 12"/>
          <p:cNvSpPr/>
          <p:nvPr/>
        </p:nvSpPr>
        <p:spPr>
          <a:xfrm>
            <a:off x="640080" y="3246120"/>
            <a:ext cx="7863840" cy="530352"/>
          </a:xfrm>
          <a:prstGeom prst="roundRect">
            <a:avLst>
              <a:gd name="adj" fmla="val 13793"/>
            </a:avLst>
          </a:prstGeom>
          <a:solidFill>
            <a:srgbClr val="E8F5E9"/>
          </a:solidFill>
          <a:ln w="28575">
            <a:solidFill>
              <a:srgbClr val="2C5F2D"/>
            </a:solidFill>
          </a:ln>
          <a:effectLst>
            <a:outerShdw blurRad="50800" dist="12700" dir="8100000" algn="bl" rotWithShape="0">
              <a:srgbClr val="000000">
                <a:alpha val="8000"/>
              </a:srgbClr>
            </a:outerShdw>
          </a:effectLst>
        </p:spPr>
        <p:txBody>
          <a:bodyPr/>
          <a:lstStyle/>
          <a:p>
            <a:endParaRPr lang="en-US"/>
          </a:p>
        </p:txBody>
      </p:sp>
      <p:sp>
        <p:nvSpPr>
          <p:cNvPr id="15" name="Shape 13"/>
          <p:cNvSpPr/>
          <p:nvPr/>
        </p:nvSpPr>
        <p:spPr>
          <a:xfrm>
            <a:off x="868680" y="3337560"/>
            <a:ext cx="365760" cy="365760"/>
          </a:xfrm>
          <a:prstGeom prst="ellipse">
            <a:avLst/>
          </a:prstGeom>
          <a:solidFill>
            <a:srgbClr val="2C5F2D"/>
          </a:solidFill>
          <a:ln/>
        </p:spPr>
        <p:txBody>
          <a:bodyPr/>
          <a:lstStyle/>
          <a:p>
            <a:endParaRPr lang="en-US"/>
          </a:p>
        </p:txBody>
      </p:sp>
      <p:sp>
        <p:nvSpPr>
          <p:cNvPr id="16" name="Text 14"/>
          <p:cNvSpPr/>
          <p:nvPr/>
        </p:nvSpPr>
        <p:spPr>
          <a:xfrm>
            <a:off x="868680" y="3337560"/>
            <a:ext cx="365760" cy="365760"/>
          </a:xfrm>
          <a:prstGeom prst="rect">
            <a:avLst/>
          </a:prstGeom>
          <a:noFill/>
          <a:ln/>
        </p:spPr>
        <p:txBody>
          <a:bodyPr wrap="square" lIns="0" tIns="0" rIns="0" bIns="0" rtlCol="0" anchor="ctr"/>
          <a:lstStyle/>
          <a:p>
            <a:pPr marL="0" indent="0" algn="ctr">
              <a:buNone/>
            </a:pPr>
            <a:r>
              <a:rPr lang="en-US" sz="1400" b="1">
                <a:solidFill>
                  <a:srgbClr val="FFFFFF"/>
                </a:solidFill>
                <a:latin typeface="Georgia" pitchFamily="34" charset="0"/>
                <a:ea typeface="Georgia" pitchFamily="34" charset="-122"/>
                <a:cs typeface="Georgia" pitchFamily="34" charset="-120"/>
              </a:rPr>
              <a:t>C</a:t>
            </a:r>
            <a:endParaRPr lang="en-US" sz="1400"/>
          </a:p>
        </p:txBody>
      </p:sp>
      <p:sp>
        <p:nvSpPr>
          <p:cNvPr id="17" name="Text 15"/>
          <p:cNvSpPr/>
          <p:nvPr/>
        </p:nvSpPr>
        <p:spPr>
          <a:xfrm>
            <a:off x="1417320" y="324612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The Wellness Toolbox</a:t>
            </a:r>
            <a:endParaRPr lang="en-US" sz="1500"/>
          </a:p>
        </p:txBody>
      </p:sp>
      <p:sp>
        <p:nvSpPr>
          <p:cNvPr id="18" name="Shape 16"/>
          <p:cNvSpPr/>
          <p:nvPr/>
        </p:nvSpPr>
        <p:spPr>
          <a:xfrm>
            <a:off x="640080" y="388620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9" name="Shape 17"/>
          <p:cNvSpPr/>
          <p:nvPr/>
        </p:nvSpPr>
        <p:spPr>
          <a:xfrm>
            <a:off x="868680" y="3977640"/>
            <a:ext cx="365760" cy="365760"/>
          </a:xfrm>
          <a:prstGeom prst="ellipse">
            <a:avLst/>
          </a:prstGeom>
          <a:solidFill>
            <a:srgbClr val="E7E8D1"/>
          </a:solidFill>
          <a:ln/>
        </p:spPr>
        <p:txBody>
          <a:bodyPr/>
          <a:lstStyle/>
          <a:p>
            <a:endParaRPr lang="en-US"/>
          </a:p>
        </p:txBody>
      </p:sp>
      <p:sp>
        <p:nvSpPr>
          <p:cNvPr id="20" name="Text 18"/>
          <p:cNvSpPr/>
          <p:nvPr/>
        </p:nvSpPr>
        <p:spPr>
          <a:xfrm>
            <a:off x="868680" y="397764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D</a:t>
            </a:r>
            <a:endParaRPr lang="en-US" sz="1400"/>
          </a:p>
        </p:txBody>
      </p:sp>
      <p:sp>
        <p:nvSpPr>
          <p:cNvPr id="21" name="Text 19"/>
          <p:cNvSpPr/>
          <p:nvPr/>
        </p:nvSpPr>
        <p:spPr>
          <a:xfrm>
            <a:off x="1417320" y="388620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The Post-Crisis Plan</a:t>
            </a:r>
            <a:endParaRPr lang="en-US" sz="1500"/>
          </a:p>
        </p:txBody>
      </p:sp>
      <p:sp>
        <p:nvSpPr>
          <p:cNvPr id="100" name="Explanation"/>
          <p:cNvSpPr/>
          <p:nvPr/>
        </p:nvSpPr>
        <p:spPr>
          <a:xfrm>
            <a:off x="640080" y="4320540"/>
            <a:ext cx="7863840" cy="822960"/>
          </a:xfrm>
          <a:prstGeom prst="roundRect">
            <a:avLst>
              <a:gd name="adj" fmla="val 6250"/>
            </a:avLst>
          </a:prstGeom>
          <a:solidFill>
            <a:srgbClr val="B85042">
              <a:alpha val="12000"/>
            </a:srgbClr>
          </a:solidFill>
          <a:ln>
            <a:solidFill>
              <a:srgbClr val="B85042">
                <a:alpha val="30000"/>
              </a:srgbClr>
            </a:solidFill>
          </a:ln>
        </p:spPr>
        <p:txBody>
          <a:bodyPr wrap="square" lIns="137160" tIns="91440" rIns="137160" bIns="91440" rtlCol="0" anchor="ctr"/>
          <a:lstStyle/>
          <a:p>
            <a:pPr marL="0" indent="0">
              <a:buNone/>
            </a:pPr>
            <a:r>
              <a:rPr lang="en-US" sz="1300" b="1">
                <a:solidFill>
                  <a:srgbClr val="B85042"/>
                </a:solidFill>
                <a:latin typeface="Calibri" pitchFamily="34" charset="0"/>
              </a:rPr>
              <a:t>Why? </a:t>
            </a:r>
            <a:r>
              <a:rPr lang="en-US" sz="1300">
                <a:solidFill>
                  <a:srgbClr val="3D2B1F"/>
                </a:solidFill>
                <a:latin typeface="Calibri" pitchFamily="34" charset="0"/>
              </a:rPr>
              <a:t>The Wellness Toolbox is the foundational WRAP component containing all the strategies, activities, and resources used across every action plan.</a:t>
            </a:r>
            <a:endParaRPr lang="en-US" sz="13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21">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365760" y="228600"/>
            <a:ext cx="548640" cy="548640"/>
          </a:xfrm>
          <a:prstGeom prst="ellipse">
            <a:avLst/>
          </a:prstGeom>
          <a:solidFill>
            <a:srgbClr val="B85042"/>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57200" y="301752"/>
            <a:ext cx="365760" cy="365760"/>
          </a:xfrm>
          <a:prstGeom prst="rect">
            <a:avLst/>
          </a:prstGeom>
        </p:spPr>
      </p:pic>
      <p:sp>
        <p:nvSpPr>
          <p:cNvPr id="4" name="Text 1"/>
          <p:cNvSpPr/>
          <p:nvPr/>
        </p:nvSpPr>
        <p:spPr>
          <a:xfrm>
            <a:off x="1097280" y="228600"/>
            <a:ext cx="7315200" cy="548640"/>
          </a:xfrm>
          <a:prstGeom prst="rect">
            <a:avLst/>
          </a:prstGeom>
          <a:noFill/>
          <a:ln/>
        </p:spPr>
        <p:txBody>
          <a:bodyPr wrap="square" lIns="0" tIns="0" rIns="0" bIns="0" rtlCol="0" anchor="ctr"/>
          <a:lstStyle/>
          <a:p>
            <a:pPr marL="0" indent="0">
              <a:buNone/>
            </a:pPr>
            <a:r>
              <a:rPr lang="en-US" sz="2200" b="1" dirty="0">
                <a:solidFill>
                  <a:srgbClr val="3D2B1F"/>
                </a:solidFill>
                <a:latin typeface="Georgia" pitchFamily="34" charset="0"/>
                <a:ea typeface="Georgia" pitchFamily="34" charset="-122"/>
                <a:cs typeface="Georgia" pitchFamily="34" charset="-120"/>
              </a:rPr>
              <a:t>Answer Key — Part 1: Early Warning Signs</a:t>
            </a:r>
            <a:endParaRPr lang="en-US" sz="2200" dirty="0"/>
          </a:p>
        </p:txBody>
      </p:sp>
      <p:sp>
        <p:nvSpPr>
          <p:cNvPr id="5" name="Shape 2"/>
          <p:cNvSpPr/>
          <p:nvPr/>
        </p:nvSpPr>
        <p:spPr>
          <a:xfrm>
            <a:off x="365760" y="1005840"/>
            <a:ext cx="8412480" cy="457200"/>
          </a:xfrm>
          <a:prstGeom prst="rect">
            <a:avLst/>
          </a:prstGeom>
          <a:solidFill>
            <a:srgbClr val="FAF8F4"/>
          </a:solidFill>
          <a:ln/>
        </p:spPr>
        <p:txBody>
          <a:bodyPr/>
          <a:lstStyle/>
          <a:p>
            <a:endParaRPr lang="en-US"/>
          </a:p>
        </p:txBody>
      </p:sp>
      <p:sp>
        <p:nvSpPr>
          <p:cNvPr id="6" name="Text 3"/>
          <p:cNvSpPr/>
          <p:nvPr/>
        </p:nvSpPr>
        <p:spPr>
          <a:xfrm>
            <a:off x="457200" y="1005840"/>
            <a:ext cx="457200" cy="457200"/>
          </a:xfrm>
          <a:prstGeom prst="rect">
            <a:avLst/>
          </a:prstGeom>
          <a:noFill/>
          <a:ln/>
        </p:spPr>
        <p:txBody>
          <a:bodyPr wrap="square" lIns="0" tIns="0" rIns="0" bIns="0" rtlCol="0" anchor="ctr"/>
          <a:lstStyle/>
          <a:p>
            <a:pPr marL="0" indent="0">
              <a:buNone/>
            </a:pPr>
            <a:r>
              <a:rPr lang="en-US" sz="1200" b="1" dirty="0">
                <a:solidFill>
                  <a:srgbClr val="B85042"/>
                </a:solidFill>
                <a:latin typeface="Georgia" pitchFamily="34" charset="0"/>
                <a:ea typeface="Georgia" pitchFamily="34" charset="-122"/>
                <a:cs typeface="Georgia" pitchFamily="34" charset="-120"/>
              </a:rPr>
              <a:t>Q1</a:t>
            </a:r>
            <a:endParaRPr lang="en-US" sz="1200" dirty="0"/>
          </a:p>
        </p:txBody>
      </p:sp>
      <p:sp>
        <p:nvSpPr>
          <p:cNvPr id="7" name="Text 4"/>
          <p:cNvSpPr/>
          <p:nvPr/>
        </p:nvSpPr>
        <p:spPr>
          <a:xfrm>
            <a:off x="960120" y="1115568"/>
            <a:ext cx="502920" cy="274320"/>
          </a:xfrm>
          <a:prstGeom prst="rect">
            <a:avLst/>
          </a:prstGeom>
          <a:noFill/>
          <a:ln/>
        </p:spPr>
        <p:txBody>
          <a:bodyPr wrap="square" lIns="0" tIns="0" rIns="0" bIns="0" rtlCol="0" anchor="ctr"/>
          <a:lstStyle/>
          <a:p>
            <a:pPr marL="0" indent="0" algn="ctr">
              <a:buNone/>
            </a:pPr>
            <a:r>
              <a:rPr lang="en-US" sz="800" dirty="0">
                <a:solidFill>
                  <a:srgbClr val="6B4F3E"/>
                </a:solidFill>
                <a:latin typeface="Calibri" pitchFamily="34" charset="0"/>
                <a:ea typeface="Calibri" pitchFamily="34" charset="-122"/>
                <a:cs typeface="Calibri" pitchFamily="34" charset="-120"/>
              </a:rPr>
              <a:t>MC</a:t>
            </a:r>
            <a:endParaRPr lang="en-US" sz="800" dirty="0"/>
          </a:p>
        </p:txBody>
      </p:sp>
      <p:sp>
        <p:nvSpPr>
          <p:cNvPr id="8" name="Text 5"/>
          <p:cNvSpPr/>
          <p:nvPr/>
        </p:nvSpPr>
        <p:spPr>
          <a:xfrm>
            <a:off x="1554480" y="1005840"/>
            <a:ext cx="822960" cy="457200"/>
          </a:xfrm>
          <a:prstGeom prst="rect">
            <a:avLst/>
          </a:prstGeom>
          <a:noFill/>
          <a:ln/>
        </p:spPr>
        <p:txBody>
          <a:bodyPr wrap="square" lIns="0" tIns="0" rIns="0" bIns="0" rtlCol="0" anchor="ctr"/>
          <a:lstStyle/>
          <a:p>
            <a:pPr marL="0" indent="0">
              <a:buNone/>
            </a:pPr>
            <a:r>
              <a:rPr lang="en-US" sz="1300" b="1" dirty="0">
                <a:solidFill>
                  <a:srgbClr val="6B7F3B"/>
                </a:solidFill>
                <a:latin typeface="Georgia" pitchFamily="34" charset="0"/>
                <a:ea typeface="Georgia" pitchFamily="34" charset="-122"/>
                <a:cs typeface="Georgia" pitchFamily="34" charset="-120"/>
              </a:rPr>
              <a:t>B</a:t>
            </a:r>
            <a:endParaRPr lang="en-US" sz="1300" dirty="0"/>
          </a:p>
        </p:txBody>
      </p:sp>
      <p:sp>
        <p:nvSpPr>
          <p:cNvPr id="9" name="Text 6"/>
          <p:cNvSpPr/>
          <p:nvPr/>
        </p:nvSpPr>
        <p:spPr>
          <a:xfrm>
            <a:off x="2423160" y="1005840"/>
            <a:ext cx="6217920" cy="457200"/>
          </a:xfrm>
          <a:prstGeom prst="rect">
            <a:avLst/>
          </a:prstGeom>
          <a:noFill/>
          <a:ln/>
        </p:spPr>
        <p:txBody>
          <a:bodyPr wrap="square" lIns="0" tIns="0" rIns="0" bIns="0" rtlCol="0" anchor="ctr"/>
          <a:lstStyle/>
          <a:p>
            <a:pPr marL="0" indent="0">
              <a:buNone/>
            </a:pPr>
            <a:r>
              <a:rPr lang="en-US" sz="1100" dirty="0">
                <a:solidFill>
                  <a:srgbClr val="3D2B1F"/>
                </a:solidFill>
                <a:latin typeface="Calibri" pitchFamily="34" charset="0"/>
                <a:ea typeface="Calibri" pitchFamily="34" charset="-122"/>
                <a:cs typeface="Calibri" pitchFamily="34" charset="-120"/>
              </a:rPr>
              <a:t>Internal, subtle signs that indicate you may not be feeling well</a:t>
            </a:r>
            <a:endParaRPr lang="en-US" sz="1100" dirty="0"/>
          </a:p>
        </p:txBody>
      </p:sp>
      <p:sp>
        <p:nvSpPr>
          <p:cNvPr id="10" name="Shape 7"/>
          <p:cNvSpPr/>
          <p:nvPr/>
        </p:nvSpPr>
        <p:spPr>
          <a:xfrm>
            <a:off x="365760" y="1463040"/>
            <a:ext cx="8412480" cy="457200"/>
          </a:xfrm>
          <a:prstGeom prst="rect">
            <a:avLst/>
          </a:prstGeom>
          <a:solidFill>
            <a:srgbClr val="FFFFFF"/>
          </a:solidFill>
          <a:ln/>
        </p:spPr>
        <p:txBody>
          <a:bodyPr/>
          <a:lstStyle/>
          <a:p>
            <a:endParaRPr lang="en-US"/>
          </a:p>
        </p:txBody>
      </p:sp>
      <p:sp>
        <p:nvSpPr>
          <p:cNvPr id="11" name="Text 8"/>
          <p:cNvSpPr/>
          <p:nvPr/>
        </p:nvSpPr>
        <p:spPr>
          <a:xfrm>
            <a:off x="457200" y="1463040"/>
            <a:ext cx="457200" cy="457200"/>
          </a:xfrm>
          <a:prstGeom prst="rect">
            <a:avLst/>
          </a:prstGeom>
          <a:noFill/>
          <a:ln/>
        </p:spPr>
        <p:txBody>
          <a:bodyPr wrap="square" lIns="0" tIns="0" rIns="0" bIns="0" rtlCol="0" anchor="ctr"/>
          <a:lstStyle/>
          <a:p>
            <a:pPr marL="0" indent="0">
              <a:buNone/>
            </a:pPr>
            <a:r>
              <a:rPr lang="en-US" sz="1200" b="1" dirty="0">
                <a:solidFill>
                  <a:srgbClr val="B85042"/>
                </a:solidFill>
                <a:latin typeface="Georgia" pitchFamily="34" charset="0"/>
                <a:ea typeface="Georgia" pitchFamily="34" charset="-122"/>
                <a:cs typeface="Georgia" pitchFamily="34" charset="-120"/>
              </a:rPr>
              <a:t>Q2</a:t>
            </a:r>
            <a:endParaRPr lang="en-US" sz="1200" dirty="0"/>
          </a:p>
        </p:txBody>
      </p:sp>
      <p:sp>
        <p:nvSpPr>
          <p:cNvPr id="12" name="Text 9"/>
          <p:cNvSpPr/>
          <p:nvPr/>
        </p:nvSpPr>
        <p:spPr>
          <a:xfrm>
            <a:off x="960120" y="1572768"/>
            <a:ext cx="502920" cy="274320"/>
          </a:xfrm>
          <a:prstGeom prst="rect">
            <a:avLst/>
          </a:prstGeom>
          <a:noFill/>
          <a:ln/>
        </p:spPr>
        <p:txBody>
          <a:bodyPr wrap="square" lIns="0" tIns="0" rIns="0" bIns="0" rtlCol="0" anchor="ctr"/>
          <a:lstStyle/>
          <a:p>
            <a:pPr marL="0" indent="0" algn="ctr">
              <a:buNone/>
            </a:pPr>
            <a:r>
              <a:rPr lang="en-US" sz="800" dirty="0">
                <a:solidFill>
                  <a:srgbClr val="6B4F3E"/>
                </a:solidFill>
                <a:latin typeface="Calibri" pitchFamily="34" charset="0"/>
                <a:ea typeface="Calibri" pitchFamily="34" charset="-122"/>
                <a:cs typeface="Calibri" pitchFamily="34" charset="-120"/>
              </a:rPr>
              <a:t>T/F</a:t>
            </a:r>
            <a:endParaRPr lang="en-US" sz="800" dirty="0"/>
          </a:p>
        </p:txBody>
      </p:sp>
      <p:sp>
        <p:nvSpPr>
          <p:cNvPr id="13" name="Text 10"/>
          <p:cNvSpPr/>
          <p:nvPr/>
        </p:nvSpPr>
        <p:spPr>
          <a:xfrm>
            <a:off x="1554480" y="1463040"/>
            <a:ext cx="822960" cy="457200"/>
          </a:xfrm>
          <a:prstGeom prst="rect">
            <a:avLst/>
          </a:prstGeom>
          <a:noFill/>
          <a:ln/>
        </p:spPr>
        <p:txBody>
          <a:bodyPr wrap="square" lIns="0" tIns="0" rIns="0" bIns="0" rtlCol="0" anchor="ctr"/>
          <a:lstStyle/>
          <a:p>
            <a:pPr marL="0" indent="0">
              <a:buNone/>
            </a:pPr>
            <a:r>
              <a:rPr lang="en-US" sz="1300" b="1" dirty="0">
                <a:solidFill>
                  <a:srgbClr val="6B7F3B"/>
                </a:solidFill>
                <a:latin typeface="Georgia" pitchFamily="34" charset="0"/>
                <a:ea typeface="Georgia" pitchFamily="34" charset="-122"/>
                <a:cs typeface="Georgia" pitchFamily="34" charset="-120"/>
              </a:rPr>
              <a:t>False</a:t>
            </a:r>
            <a:endParaRPr lang="en-US" sz="1300" dirty="0"/>
          </a:p>
        </p:txBody>
      </p:sp>
      <p:sp>
        <p:nvSpPr>
          <p:cNvPr id="14" name="Text 11"/>
          <p:cNvSpPr/>
          <p:nvPr/>
        </p:nvSpPr>
        <p:spPr>
          <a:xfrm>
            <a:off x="2423160" y="1463040"/>
            <a:ext cx="6217920" cy="457200"/>
          </a:xfrm>
          <a:prstGeom prst="rect">
            <a:avLst/>
          </a:prstGeom>
          <a:noFill/>
          <a:ln/>
        </p:spPr>
        <p:txBody>
          <a:bodyPr wrap="square" lIns="0" tIns="0" rIns="0" bIns="0" rtlCol="0" anchor="ctr"/>
          <a:lstStyle/>
          <a:p>
            <a:pPr marL="0" indent="0">
              <a:buNone/>
            </a:pPr>
            <a:r>
              <a:rPr lang="en-US" sz="1100" dirty="0">
                <a:solidFill>
                  <a:srgbClr val="3D2B1F"/>
                </a:solidFill>
                <a:latin typeface="Calibri" pitchFamily="34" charset="0"/>
                <a:ea typeface="Calibri" pitchFamily="34" charset="-122"/>
                <a:cs typeface="Calibri" pitchFamily="34" charset="-120"/>
              </a:rPr>
              <a:t>They are internal and may be unrelated to external events</a:t>
            </a:r>
            <a:endParaRPr lang="en-US" sz="1100" dirty="0"/>
          </a:p>
        </p:txBody>
      </p:sp>
      <p:sp>
        <p:nvSpPr>
          <p:cNvPr id="15" name="Shape 12"/>
          <p:cNvSpPr/>
          <p:nvPr/>
        </p:nvSpPr>
        <p:spPr>
          <a:xfrm>
            <a:off x="365760" y="1920240"/>
            <a:ext cx="8412480" cy="457200"/>
          </a:xfrm>
          <a:prstGeom prst="rect">
            <a:avLst/>
          </a:prstGeom>
          <a:solidFill>
            <a:srgbClr val="FAF8F4"/>
          </a:solidFill>
          <a:ln/>
        </p:spPr>
        <p:txBody>
          <a:bodyPr/>
          <a:lstStyle/>
          <a:p>
            <a:endParaRPr lang="en-US"/>
          </a:p>
        </p:txBody>
      </p:sp>
      <p:sp>
        <p:nvSpPr>
          <p:cNvPr id="16" name="Text 13"/>
          <p:cNvSpPr/>
          <p:nvPr/>
        </p:nvSpPr>
        <p:spPr>
          <a:xfrm>
            <a:off x="457200" y="1920240"/>
            <a:ext cx="457200" cy="457200"/>
          </a:xfrm>
          <a:prstGeom prst="rect">
            <a:avLst/>
          </a:prstGeom>
          <a:noFill/>
          <a:ln/>
        </p:spPr>
        <p:txBody>
          <a:bodyPr wrap="square" lIns="0" tIns="0" rIns="0" bIns="0" rtlCol="0" anchor="ctr"/>
          <a:lstStyle/>
          <a:p>
            <a:pPr marL="0" indent="0">
              <a:buNone/>
            </a:pPr>
            <a:r>
              <a:rPr lang="en-US" sz="1200" b="1" dirty="0">
                <a:solidFill>
                  <a:srgbClr val="B85042"/>
                </a:solidFill>
                <a:latin typeface="Georgia" pitchFamily="34" charset="0"/>
                <a:ea typeface="Georgia" pitchFamily="34" charset="-122"/>
                <a:cs typeface="Georgia" pitchFamily="34" charset="-120"/>
              </a:rPr>
              <a:t>Q3</a:t>
            </a:r>
            <a:endParaRPr lang="en-US" sz="1200" dirty="0"/>
          </a:p>
        </p:txBody>
      </p:sp>
      <p:sp>
        <p:nvSpPr>
          <p:cNvPr id="17" name="Text 14"/>
          <p:cNvSpPr/>
          <p:nvPr/>
        </p:nvSpPr>
        <p:spPr>
          <a:xfrm>
            <a:off x="960120" y="2029968"/>
            <a:ext cx="502920" cy="274320"/>
          </a:xfrm>
          <a:prstGeom prst="rect">
            <a:avLst/>
          </a:prstGeom>
          <a:noFill/>
          <a:ln/>
        </p:spPr>
        <p:txBody>
          <a:bodyPr wrap="square" lIns="0" tIns="0" rIns="0" bIns="0" rtlCol="0" anchor="ctr"/>
          <a:lstStyle/>
          <a:p>
            <a:pPr marL="0" indent="0" algn="ctr">
              <a:buNone/>
            </a:pPr>
            <a:r>
              <a:rPr lang="en-US" sz="800" dirty="0">
                <a:solidFill>
                  <a:srgbClr val="6B4F3E"/>
                </a:solidFill>
                <a:latin typeface="Calibri" pitchFamily="34" charset="0"/>
                <a:ea typeface="Calibri" pitchFamily="34" charset="-122"/>
                <a:cs typeface="Calibri" pitchFamily="34" charset="-120"/>
              </a:rPr>
              <a:t>Fill</a:t>
            </a:r>
            <a:endParaRPr lang="en-US" sz="800" dirty="0"/>
          </a:p>
        </p:txBody>
      </p:sp>
      <p:sp>
        <p:nvSpPr>
          <p:cNvPr id="18" name="Text 15"/>
          <p:cNvSpPr/>
          <p:nvPr/>
        </p:nvSpPr>
        <p:spPr>
          <a:xfrm>
            <a:off x="1554480" y="1920240"/>
            <a:ext cx="822960" cy="457200"/>
          </a:xfrm>
          <a:prstGeom prst="rect">
            <a:avLst/>
          </a:prstGeom>
          <a:noFill/>
          <a:ln/>
        </p:spPr>
        <p:txBody>
          <a:bodyPr wrap="square" lIns="0" tIns="0" rIns="0" bIns="0" rtlCol="0" anchor="ctr"/>
          <a:lstStyle/>
          <a:p>
            <a:pPr marL="0" indent="0">
              <a:buNone/>
            </a:pPr>
            <a:r>
              <a:rPr lang="en-US" sz="1300" b="1" dirty="0">
                <a:solidFill>
                  <a:srgbClr val="6B7F3B"/>
                </a:solidFill>
                <a:latin typeface="Georgia" pitchFamily="34" charset="0"/>
                <a:ea typeface="Georgia" pitchFamily="34" charset="-122"/>
                <a:cs typeface="Georgia" pitchFamily="34" charset="-120"/>
              </a:rPr>
              <a:t>Subtle</a:t>
            </a:r>
            <a:endParaRPr lang="en-US" sz="1300" dirty="0"/>
          </a:p>
        </p:txBody>
      </p:sp>
      <p:sp>
        <p:nvSpPr>
          <p:cNvPr id="19" name="Text 16"/>
          <p:cNvSpPr/>
          <p:nvPr/>
        </p:nvSpPr>
        <p:spPr>
          <a:xfrm>
            <a:off x="2423160" y="1920240"/>
            <a:ext cx="6217920" cy="457200"/>
          </a:xfrm>
          <a:prstGeom prst="rect">
            <a:avLst/>
          </a:prstGeom>
          <a:noFill/>
          <a:ln/>
        </p:spPr>
        <p:txBody>
          <a:bodyPr wrap="square" lIns="0" tIns="0" rIns="0" bIns="0" rtlCol="0" anchor="ctr"/>
          <a:lstStyle/>
          <a:p>
            <a:pPr marL="0" indent="0">
              <a:buNone/>
            </a:pPr>
            <a:r>
              <a:rPr lang="en-US" sz="1100" dirty="0">
                <a:solidFill>
                  <a:srgbClr val="3D2B1F"/>
                </a:solidFill>
                <a:latin typeface="Calibri" pitchFamily="34" charset="0"/>
                <a:ea typeface="Calibri" pitchFamily="34" charset="-122"/>
                <a:cs typeface="Calibri" pitchFamily="34" charset="-120"/>
              </a:rPr>
              <a:t>Subtle signs of change</a:t>
            </a:r>
            <a:endParaRPr lang="en-US" sz="1100" dirty="0"/>
          </a:p>
        </p:txBody>
      </p:sp>
      <p:sp>
        <p:nvSpPr>
          <p:cNvPr id="20" name="Shape 17"/>
          <p:cNvSpPr/>
          <p:nvPr/>
        </p:nvSpPr>
        <p:spPr>
          <a:xfrm>
            <a:off x="365760" y="2377440"/>
            <a:ext cx="8412480" cy="457200"/>
          </a:xfrm>
          <a:prstGeom prst="rect">
            <a:avLst/>
          </a:prstGeom>
          <a:solidFill>
            <a:srgbClr val="FFFFFF"/>
          </a:solidFill>
          <a:ln/>
        </p:spPr>
        <p:txBody>
          <a:bodyPr/>
          <a:lstStyle/>
          <a:p>
            <a:endParaRPr lang="en-US"/>
          </a:p>
        </p:txBody>
      </p:sp>
      <p:sp>
        <p:nvSpPr>
          <p:cNvPr id="21" name="Text 18"/>
          <p:cNvSpPr/>
          <p:nvPr/>
        </p:nvSpPr>
        <p:spPr>
          <a:xfrm>
            <a:off x="457200" y="2377440"/>
            <a:ext cx="457200" cy="457200"/>
          </a:xfrm>
          <a:prstGeom prst="rect">
            <a:avLst/>
          </a:prstGeom>
          <a:noFill/>
          <a:ln/>
        </p:spPr>
        <p:txBody>
          <a:bodyPr wrap="square" lIns="0" tIns="0" rIns="0" bIns="0" rtlCol="0" anchor="ctr"/>
          <a:lstStyle/>
          <a:p>
            <a:pPr marL="0" indent="0">
              <a:buNone/>
            </a:pPr>
            <a:r>
              <a:rPr lang="en-US" sz="1200" b="1" dirty="0">
                <a:solidFill>
                  <a:srgbClr val="B85042"/>
                </a:solidFill>
                <a:latin typeface="Georgia" pitchFamily="34" charset="0"/>
                <a:ea typeface="Georgia" pitchFamily="34" charset="-122"/>
                <a:cs typeface="Georgia" pitchFamily="34" charset="-120"/>
              </a:rPr>
              <a:t>Q4</a:t>
            </a:r>
            <a:endParaRPr lang="en-US" sz="1200" dirty="0"/>
          </a:p>
        </p:txBody>
      </p:sp>
      <p:sp>
        <p:nvSpPr>
          <p:cNvPr id="22" name="Text 19"/>
          <p:cNvSpPr/>
          <p:nvPr/>
        </p:nvSpPr>
        <p:spPr>
          <a:xfrm>
            <a:off x="960120" y="2487168"/>
            <a:ext cx="502920" cy="274320"/>
          </a:xfrm>
          <a:prstGeom prst="rect">
            <a:avLst/>
          </a:prstGeom>
          <a:noFill/>
          <a:ln/>
        </p:spPr>
        <p:txBody>
          <a:bodyPr wrap="square" lIns="0" tIns="0" rIns="0" bIns="0" rtlCol="0" anchor="ctr"/>
          <a:lstStyle/>
          <a:p>
            <a:pPr marL="0" indent="0" algn="ctr">
              <a:buNone/>
            </a:pPr>
            <a:r>
              <a:rPr lang="en-US" sz="800" dirty="0">
                <a:solidFill>
                  <a:srgbClr val="6B4F3E"/>
                </a:solidFill>
                <a:latin typeface="Calibri" pitchFamily="34" charset="0"/>
                <a:ea typeface="Calibri" pitchFamily="34" charset="-122"/>
                <a:cs typeface="Calibri" pitchFamily="34" charset="-120"/>
              </a:rPr>
              <a:t>MC</a:t>
            </a:r>
            <a:endParaRPr lang="en-US" sz="800" dirty="0"/>
          </a:p>
        </p:txBody>
      </p:sp>
      <p:sp>
        <p:nvSpPr>
          <p:cNvPr id="23" name="Text 20"/>
          <p:cNvSpPr/>
          <p:nvPr/>
        </p:nvSpPr>
        <p:spPr>
          <a:xfrm>
            <a:off x="1554480" y="2377440"/>
            <a:ext cx="822960" cy="457200"/>
          </a:xfrm>
          <a:prstGeom prst="rect">
            <a:avLst/>
          </a:prstGeom>
          <a:noFill/>
          <a:ln/>
        </p:spPr>
        <p:txBody>
          <a:bodyPr wrap="square" lIns="0" tIns="0" rIns="0" bIns="0" rtlCol="0" anchor="ctr"/>
          <a:lstStyle/>
          <a:p>
            <a:pPr marL="0" indent="0">
              <a:buNone/>
            </a:pPr>
            <a:r>
              <a:rPr lang="en-US" sz="1300" b="1" dirty="0">
                <a:solidFill>
                  <a:srgbClr val="6B7F3B"/>
                </a:solidFill>
                <a:latin typeface="Georgia" pitchFamily="34" charset="0"/>
                <a:ea typeface="Georgia" pitchFamily="34" charset="-122"/>
                <a:cs typeface="Georgia" pitchFamily="34" charset="-120"/>
              </a:rPr>
              <a:t>B</a:t>
            </a:r>
            <a:endParaRPr lang="en-US" sz="1300" dirty="0"/>
          </a:p>
        </p:txBody>
      </p:sp>
      <p:sp>
        <p:nvSpPr>
          <p:cNvPr id="24" name="Text 21"/>
          <p:cNvSpPr/>
          <p:nvPr/>
        </p:nvSpPr>
        <p:spPr>
          <a:xfrm>
            <a:off x="2423160" y="2377440"/>
            <a:ext cx="6217920" cy="457200"/>
          </a:xfrm>
          <a:prstGeom prst="rect">
            <a:avLst/>
          </a:prstGeom>
          <a:noFill/>
          <a:ln/>
        </p:spPr>
        <p:txBody>
          <a:bodyPr wrap="square" lIns="0" tIns="0" rIns="0" bIns="0" rtlCol="0" anchor="ctr"/>
          <a:lstStyle/>
          <a:p>
            <a:pPr marL="0" indent="0">
              <a:buNone/>
            </a:pPr>
            <a:r>
              <a:rPr lang="en-US" sz="1100" dirty="0">
                <a:solidFill>
                  <a:srgbClr val="3D2B1F"/>
                </a:solidFill>
                <a:latin typeface="Calibri" pitchFamily="34" charset="0"/>
                <a:ea typeface="Calibri" pitchFamily="34" charset="-122"/>
                <a:cs typeface="Calibri" pitchFamily="34" charset="-120"/>
              </a:rPr>
              <a:t>Feeling unusually anxious or having racing thoughts</a:t>
            </a:r>
            <a:endParaRPr lang="en-US" sz="1100" dirty="0"/>
          </a:p>
        </p:txBody>
      </p:sp>
      <p:sp>
        <p:nvSpPr>
          <p:cNvPr id="25" name="Shape 22"/>
          <p:cNvSpPr/>
          <p:nvPr/>
        </p:nvSpPr>
        <p:spPr>
          <a:xfrm>
            <a:off x="365760" y="2834640"/>
            <a:ext cx="8412480" cy="457200"/>
          </a:xfrm>
          <a:prstGeom prst="rect">
            <a:avLst/>
          </a:prstGeom>
          <a:solidFill>
            <a:srgbClr val="FAF8F4"/>
          </a:solidFill>
          <a:ln/>
        </p:spPr>
        <p:txBody>
          <a:bodyPr/>
          <a:lstStyle/>
          <a:p>
            <a:endParaRPr lang="en-US"/>
          </a:p>
        </p:txBody>
      </p:sp>
      <p:sp>
        <p:nvSpPr>
          <p:cNvPr id="26" name="Text 23"/>
          <p:cNvSpPr/>
          <p:nvPr/>
        </p:nvSpPr>
        <p:spPr>
          <a:xfrm>
            <a:off x="457200" y="2834640"/>
            <a:ext cx="457200" cy="457200"/>
          </a:xfrm>
          <a:prstGeom prst="rect">
            <a:avLst/>
          </a:prstGeom>
          <a:noFill/>
          <a:ln/>
        </p:spPr>
        <p:txBody>
          <a:bodyPr wrap="square" lIns="0" tIns="0" rIns="0" bIns="0" rtlCol="0" anchor="ctr"/>
          <a:lstStyle/>
          <a:p>
            <a:pPr marL="0" indent="0">
              <a:buNone/>
            </a:pPr>
            <a:r>
              <a:rPr lang="en-US" sz="1200" b="1" dirty="0">
                <a:solidFill>
                  <a:srgbClr val="B85042"/>
                </a:solidFill>
                <a:latin typeface="Georgia" pitchFamily="34" charset="0"/>
                <a:ea typeface="Georgia" pitchFamily="34" charset="-122"/>
                <a:cs typeface="Georgia" pitchFamily="34" charset="-120"/>
              </a:rPr>
              <a:t>Q5</a:t>
            </a:r>
            <a:endParaRPr lang="en-US" sz="1200" dirty="0"/>
          </a:p>
        </p:txBody>
      </p:sp>
      <p:sp>
        <p:nvSpPr>
          <p:cNvPr id="27" name="Text 24"/>
          <p:cNvSpPr/>
          <p:nvPr/>
        </p:nvSpPr>
        <p:spPr>
          <a:xfrm>
            <a:off x="960120" y="2944368"/>
            <a:ext cx="502920" cy="274320"/>
          </a:xfrm>
          <a:prstGeom prst="rect">
            <a:avLst/>
          </a:prstGeom>
          <a:noFill/>
          <a:ln/>
        </p:spPr>
        <p:txBody>
          <a:bodyPr wrap="square" lIns="0" tIns="0" rIns="0" bIns="0" rtlCol="0" anchor="ctr"/>
          <a:lstStyle/>
          <a:p>
            <a:pPr marL="0" indent="0" algn="ctr">
              <a:buNone/>
            </a:pPr>
            <a:r>
              <a:rPr lang="en-US" sz="800" dirty="0">
                <a:solidFill>
                  <a:srgbClr val="6B4F3E"/>
                </a:solidFill>
                <a:latin typeface="Calibri" pitchFamily="34" charset="0"/>
                <a:ea typeface="Calibri" pitchFamily="34" charset="-122"/>
                <a:cs typeface="Calibri" pitchFamily="34" charset="-120"/>
              </a:rPr>
              <a:t>T/F</a:t>
            </a:r>
            <a:endParaRPr lang="en-US" sz="800" dirty="0"/>
          </a:p>
        </p:txBody>
      </p:sp>
      <p:sp>
        <p:nvSpPr>
          <p:cNvPr id="28" name="Text 25"/>
          <p:cNvSpPr/>
          <p:nvPr/>
        </p:nvSpPr>
        <p:spPr>
          <a:xfrm>
            <a:off x="1554480" y="2834640"/>
            <a:ext cx="822960" cy="457200"/>
          </a:xfrm>
          <a:prstGeom prst="rect">
            <a:avLst/>
          </a:prstGeom>
          <a:noFill/>
          <a:ln/>
        </p:spPr>
        <p:txBody>
          <a:bodyPr wrap="square" lIns="0" tIns="0" rIns="0" bIns="0" rtlCol="0" anchor="ctr"/>
          <a:lstStyle/>
          <a:p>
            <a:pPr marL="0" indent="0">
              <a:buNone/>
            </a:pPr>
            <a:r>
              <a:rPr lang="en-US" sz="1300" b="1" dirty="0">
                <a:solidFill>
                  <a:srgbClr val="6B7F3B"/>
                </a:solidFill>
                <a:latin typeface="Georgia" pitchFamily="34" charset="0"/>
                <a:ea typeface="Georgia" pitchFamily="34" charset="-122"/>
                <a:cs typeface="Georgia" pitchFamily="34" charset="-120"/>
              </a:rPr>
              <a:t>False</a:t>
            </a:r>
            <a:endParaRPr lang="en-US" sz="1300" dirty="0"/>
          </a:p>
        </p:txBody>
      </p:sp>
      <p:sp>
        <p:nvSpPr>
          <p:cNvPr id="29" name="Text 26"/>
          <p:cNvSpPr/>
          <p:nvPr/>
        </p:nvSpPr>
        <p:spPr>
          <a:xfrm>
            <a:off x="2423160" y="2834640"/>
            <a:ext cx="6217920" cy="457200"/>
          </a:xfrm>
          <a:prstGeom prst="rect">
            <a:avLst/>
          </a:prstGeom>
          <a:noFill/>
          <a:ln/>
        </p:spPr>
        <p:txBody>
          <a:bodyPr wrap="square" lIns="0" tIns="0" rIns="0" bIns="0" rtlCol="0" anchor="ctr"/>
          <a:lstStyle/>
          <a:p>
            <a:pPr marL="0" indent="0">
              <a:buNone/>
            </a:pPr>
            <a:r>
              <a:rPr lang="en-US" sz="1100" dirty="0">
                <a:solidFill>
                  <a:srgbClr val="3D2B1F"/>
                </a:solidFill>
                <a:latin typeface="Calibri" pitchFamily="34" charset="0"/>
                <a:ea typeface="Calibri" pitchFamily="34" charset="-122"/>
                <a:cs typeface="Calibri" pitchFamily="34" charset="-120"/>
              </a:rPr>
              <a:t>Early warning signs are highly personal and different for everyone</a:t>
            </a:r>
            <a:endParaRPr lang="en-US" sz="1100" dirty="0"/>
          </a:p>
        </p:txBody>
      </p:sp>
      <p:sp>
        <p:nvSpPr>
          <p:cNvPr id="30" name="Shape 27"/>
          <p:cNvSpPr/>
          <p:nvPr/>
        </p:nvSpPr>
        <p:spPr>
          <a:xfrm>
            <a:off x="365760" y="3291840"/>
            <a:ext cx="8412480" cy="457200"/>
          </a:xfrm>
          <a:prstGeom prst="rect">
            <a:avLst/>
          </a:prstGeom>
          <a:solidFill>
            <a:srgbClr val="FFFFFF"/>
          </a:solidFill>
          <a:ln/>
        </p:spPr>
        <p:txBody>
          <a:bodyPr/>
          <a:lstStyle/>
          <a:p>
            <a:endParaRPr lang="en-US"/>
          </a:p>
        </p:txBody>
      </p:sp>
      <p:sp>
        <p:nvSpPr>
          <p:cNvPr id="31" name="Text 28"/>
          <p:cNvSpPr/>
          <p:nvPr/>
        </p:nvSpPr>
        <p:spPr>
          <a:xfrm>
            <a:off x="457200" y="3291840"/>
            <a:ext cx="457200" cy="457200"/>
          </a:xfrm>
          <a:prstGeom prst="rect">
            <a:avLst/>
          </a:prstGeom>
          <a:noFill/>
          <a:ln/>
        </p:spPr>
        <p:txBody>
          <a:bodyPr wrap="square" lIns="0" tIns="0" rIns="0" bIns="0" rtlCol="0" anchor="ctr"/>
          <a:lstStyle/>
          <a:p>
            <a:pPr marL="0" indent="0">
              <a:buNone/>
            </a:pPr>
            <a:r>
              <a:rPr lang="en-US" sz="1200" b="1" dirty="0">
                <a:solidFill>
                  <a:srgbClr val="B85042"/>
                </a:solidFill>
                <a:latin typeface="Georgia" pitchFamily="34" charset="0"/>
                <a:ea typeface="Georgia" pitchFamily="34" charset="-122"/>
                <a:cs typeface="Georgia" pitchFamily="34" charset="-120"/>
              </a:rPr>
              <a:t>Q6</a:t>
            </a:r>
            <a:endParaRPr lang="en-US" sz="1200" dirty="0"/>
          </a:p>
        </p:txBody>
      </p:sp>
      <p:sp>
        <p:nvSpPr>
          <p:cNvPr id="32" name="Text 29"/>
          <p:cNvSpPr/>
          <p:nvPr/>
        </p:nvSpPr>
        <p:spPr>
          <a:xfrm>
            <a:off x="960120" y="3401568"/>
            <a:ext cx="502920" cy="274320"/>
          </a:xfrm>
          <a:prstGeom prst="rect">
            <a:avLst/>
          </a:prstGeom>
          <a:noFill/>
          <a:ln/>
        </p:spPr>
        <p:txBody>
          <a:bodyPr wrap="square" lIns="0" tIns="0" rIns="0" bIns="0" rtlCol="0" anchor="ctr"/>
          <a:lstStyle/>
          <a:p>
            <a:pPr marL="0" indent="0" algn="ctr">
              <a:buNone/>
            </a:pPr>
            <a:r>
              <a:rPr lang="en-US" sz="800" dirty="0">
                <a:solidFill>
                  <a:srgbClr val="6B4F3E"/>
                </a:solidFill>
                <a:latin typeface="Calibri" pitchFamily="34" charset="0"/>
                <a:ea typeface="Calibri" pitchFamily="34" charset="-122"/>
                <a:cs typeface="Calibri" pitchFamily="34" charset="-120"/>
              </a:rPr>
              <a:t>MC</a:t>
            </a:r>
            <a:endParaRPr lang="en-US" sz="800" dirty="0"/>
          </a:p>
        </p:txBody>
      </p:sp>
      <p:sp>
        <p:nvSpPr>
          <p:cNvPr id="33" name="Text 30"/>
          <p:cNvSpPr/>
          <p:nvPr/>
        </p:nvSpPr>
        <p:spPr>
          <a:xfrm>
            <a:off x="1554480" y="3291840"/>
            <a:ext cx="822960" cy="457200"/>
          </a:xfrm>
          <a:prstGeom prst="rect">
            <a:avLst/>
          </a:prstGeom>
          <a:noFill/>
          <a:ln/>
        </p:spPr>
        <p:txBody>
          <a:bodyPr wrap="square" lIns="0" tIns="0" rIns="0" bIns="0" rtlCol="0" anchor="ctr"/>
          <a:lstStyle/>
          <a:p>
            <a:pPr marL="0" indent="0">
              <a:buNone/>
            </a:pPr>
            <a:r>
              <a:rPr lang="en-US" sz="1300" b="1" dirty="0">
                <a:solidFill>
                  <a:srgbClr val="6B7F3B"/>
                </a:solidFill>
                <a:latin typeface="Georgia" pitchFamily="34" charset="0"/>
                <a:ea typeface="Georgia" pitchFamily="34" charset="-122"/>
                <a:cs typeface="Georgia" pitchFamily="34" charset="-120"/>
              </a:rPr>
              <a:t>C</a:t>
            </a:r>
            <a:endParaRPr lang="en-US" sz="1300" dirty="0"/>
          </a:p>
        </p:txBody>
      </p:sp>
      <p:sp>
        <p:nvSpPr>
          <p:cNvPr id="34" name="Text 31"/>
          <p:cNvSpPr/>
          <p:nvPr/>
        </p:nvSpPr>
        <p:spPr>
          <a:xfrm>
            <a:off x="2423160" y="3291840"/>
            <a:ext cx="6217920" cy="457200"/>
          </a:xfrm>
          <a:prstGeom prst="rect">
            <a:avLst/>
          </a:prstGeom>
          <a:noFill/>
          <a:ln/>
        </p:spPr>
        <p:txBody>
          <a:bodyPr wrap="square" lIns="0" tIns="0" rIns="0" bIns="0" rtlCol="0" anchor="ctr"/>
          <a:lstStyle/>
          <a:p>
            <a:pPr marL="0" indent="0">
              <a:buNone/>
            </a:pPr>
            <a:r>
              <a:rPr lang="en-US" sz="1100" dirty="0">
                <a:solidFill>
                  <a:srgbClr val="3D2B1F"/>
                </a:solidFill>
                <a:latin typeface="Calibri" pitchFamily="34" charset="0"/>
                <a:ea typeface="Calibri" pitchFamily="34" charset="-122"/>
                <a:cs typeface="Calibri" pitchFamily="34" charset="-120"/>
              </a:rPr>
              <a:t>Refer to your action plan and use your wellness tools</a:t>
            </a:r>
            <a:endParaRPr lang="en-US" sz="1100" dirty="0"/>
          </a:p>
        </p:txBody>
      </p:sp>
      <p:sp>
        <p:nvSpPr>
          <p:cNvPr id="35" name="Shape 32"/>
          <p:cNvSpPr/>
          <p:nvPr/>
        </p:nvSpPr>
        <p:spPr>
          <a:xfrm>
            <a:off x="365760" y="3749040"/>
            <a:ext cx="8412480" cy="457200"/>
          </a:xfrm>
          <a:prstGeom prst="rect">
            <a:avLst/>
          </a:prstGeom>
          <a:solidFill>
            <a:srgbClr val="FAF8F4"/>
          </a:solidFill>
          <a:ln/>
        </p:spPr>
        <p:txBody>
          <a:bodyPr/>
          <a:lstStyle/>
          <a:p>
            <a:endParaRPr lang="en-US"/>
          </a:p>
        </p:txBody>
      </p:sp>
      <p:sp>
        <p:nvSpPr>
          <p:cNvPr id="36" name="Text 33"/>
          <p:cNvSpPr/>
          <p:nvPr/>
        </p:nvSpPr>
        <p:spPr>
          <a:xfrm>
            <a:off x="457200" y="3749040"/>
            <a:ext cx="457200" cy="457200"/>
          </a:xfrm>
          <a:prstGeom prst="rect">
            <a:avLst/>
          </a:prstGeom>
          <a:noFill/>
          <a:ln/>
        </p:spPr>
        <p:txBody>
          <a:bodyPr wrap="square" lIns="0" tIns="0" rIns="0" bIns="0" rtlCol="0" anchor="ctr"/>
          <a:lstStyle/>
          <a:p>
            <a:pPr marL="0" indent="0">
              <a:buNone/>
            </a:pPr>
            <a:r>
              <a:rPr lang="en-US" sz="1200" b="1" dirty="0">
                <a:solidFill>
                  <a:srgbClr val="B85042"/>
                </a:solidFill>
                <a:latin typeface="Georgia" pitchFamily="34" charset="0"/>
                <a:ea typeface="Georgia" pitchFamily="34" charset="-122"/>
                <a:cs typeface="Georgia" pitchFamily="34" charset="-120"/>
              </a:rPr>
              <a:t>Q7</a:t>
            </a:r>
            <a:endParaRPr lang="en-US" sz="1200" dirty="0"/>
          </a:p>
        </p:txBody>
      </p:sp>
      <p:sp>
        <p:nvSpPr>
          <p:cNvPr id="37" name="Text 34"/>
          <p:cNvSpPr/>
          <p:nvPr/>
        </p:nvSpPr>
        <p:spPr>
          <a:xfrm>
            <a:off x="960120" y="3858768"/>
            <a:ext cx="502920" cy="274320"/>
          </a:xfrm>
          <a:prstGeom prst="rect">
            <a:avLst/>
          </a:prstGeom>
          <a:noFill/>
          <a:ln/>
        </p:spPr>
        <p:txBody>
          <a:bodyPr wrap="square" lIns="0" tIns="0" rIns="0" bIns="0" rtlCol="0" anchor="ctr"/>
          <a:lstStyle/>
          <a:p>
            <a:pPr marL="0" indent="0" algn="ctr">
              <a:buNone/>
            </a:pPr>
            <a:r>
              <a:rPr lang="en-US" sz="800" dirty="0">
                <a:solidFill>
                  <a:srgbClr val="6B4F3E"/>
                </a:solidFill>
                <a:latin typeface="Calibri" pitchFamily="34" charset="0"/>
                <a:ea typeface="Calibri" pitchFamily="34" charset="-122"/>
                <a:cs typeface="Calibri" pitchFamily="34" charset="-120"/>
              </a:rPr>
              <a:t>Fill</a:t>
            </a:r>
            <a:endParaRPr lang="en-US" sz="800" dirty="0"/>
          </a:p>
        </p:txBody>
      </p:sp>
      <p:sp>
        <p:nvSpPr>
          <p:cNvPr id="38" name="Text 35"/>
          <p:cNvSpPr/>
          <p:nvPr/>
        </p:nvSpPr>
        <p:spPr>
          <a:xfrm>
            <a:off x="1554480" y="3749040"/>
            <a:ext cx="822960" cy="457200"/>
          </a:xfrm>
          <a:prstGeom prst="rect">
            <a:avLst/>
          </a:prstGeom>
          <a:noFill/>
          <a:ln/>
        </p:spPr>
        <p:txBody>
          <a:bodyPr wrap="square" lIns="0" tIns="0" rIns="0" bIns="0" rtlCol="0" anchor="ctr"/>
          <a:lstStyle/>
          <a:p>
            <a:pPr marL="0" indent="0">
              <a:buNone/>
            </a:pPr>
            <a:r>
              <a:rPr lang="en-US" sz="1300" b="1" dirty="0">
                <a:solidFill>
                  <a:srgbClr val="6B7F3B"/>
                </a:solidFill>
                <a:latin typeface="Georgia" pitchFamily="34" charset="0"/>
                <a:ea typeface="Georgia" pitchFamily="34" charset="-122"/>
                <a:cs typeface="Georgia" pitchFamily="34" charset="-120"/>
              </a:rPr>
              <a:t>Action plan</a:t>
            </a:r>
            <a:endParaRPr lang="en-US" sz="1300" dirty="0"/>
          </a:p>
        </p:txBody>
      </p:sp>
      <p:sp>
        <p:nvSpPr>
          <p:cNvPr id="39" name="Text 36"/>
          <p:cNvSpPr/>
          <p:nvPr/>
        </p:nvSpPr>
        <p:spPr>
          <a:xfrm>
            <a:off x="2423160" y="3749040"/>
            <a:ext cx="6217920" cy="457200"/>
          </a:xfrm>
          <a:prstGeom prst="rect">
            <a:avLst/>
          </a:prstGeom>
          <a:noFill/>
          <a:ln/>
        </p:spPr>
        <p:txBody>
          <a:bodyPr wrap="square" lIns="0" tIns="0" rIns="0" bIns="0" rtlCol="0" anchor="ctr"/>
          <a:lstStyle/>
          <a:p>
            <a:pPr marL="0" indent="0">
              <a:buNone/>
            </a:pPr>
            <a:r>
              <a:rPr lang="en-US" sz="1100" dirty="0">
                <a:solidFill>
                  <a:srgbClr val="3D2B1F"/>
                </a:solidFill>
                <a:latin typeface="Calibri" pitchFamily="34" charset="0"/>
                <a:ea typeface="Calibri" pitchFamily="34" charset="-122"/>
                <a:cs typeface="Calibri" pitchFamily="34" charset="-120"/>
              </a:rPr>
              <a:t>Created using tools from your Wellness Toolbox</a:t>
            </a:r>
            <a:endParaRPr lang="en-US" sz="1100" dirty="0"/>
          </a:p>
        </p:txBody>
      </p:sp>
      <p:sp>
        <p:nvSpPr>
          <p:cNvPr id="40" name="Shape 37"/>
          <p:cNvSpPr/>
          <p:nvPr/>
        </p:nvSpPr>
        <p:spPr>
          <a:xfrm>
            <a:off x="365760" y="4206240"/>
            <a:ext cx="8412480" cy="457200"/>
          </a:xfrm>
          <a:prstGeom prst="rect">
            <a:avLst/>
          </a:prstGeom>
          <a:solidFill>
            <a:srgbClr val="FFFFFF"/>
          </a:solidFill>
          <a:ln/>
        </p:spPr>
        <p:txBody>
          <a:bodyPr/>
          <a:lstStyle/>
          <a:p>
            <a:endParaRPr lang="en-US"/>
          </a:p>
        </p:txBody>
      </p:sp>
      <p:sp>
        <p:nvSpPr>
          <p:cNvPr id="41" name="Text 38"/>
          <p:cNvSpPr/>
          <p:nvPr/>
        </p:nvSpPr>
        <p:spPr>
          <a:xfrm>
            <a:off x="457200" y="4206240"/>
            <a:ext cx="457200" cy="457200"/>
          </a:xfrm>
          <a:prstGeom prst="rect">
            <a:avLst/>
          </a:prstGeom>
          <a:noFill/>
          <a:ln/>
        </p:spPr>
        <p:txBody>
          <a:bodyPr wrap="square" lIns="0" tIns="0" rIns="0" bIns="0" rtlCol="0" anchor="ctr"/>
          <a:lstStyle/>
          <a:p>
            <a:pPr marL="0" indent="0">
              <a:buNone/>
            </a:pPr>
            <a:r>
              <a:rPr lang="en-US" sz="1200" b="1" dirty="0">
                <a:solidFill>
                  <a:srgbClr val="B85042"/>
                </a:solidFill>
                <a:latin typeface="Georgia" pitchFamily="34" charset="0"/>
                <a:ea typeface="Georgia" pitchFamily="34" charset="-122"/>
                <a:cs typeface="Georgia" pitchFamily="34" charset="-120"/>
              </a:rPr>
              <a:t>Q8</a:t>
            </a:r>
            <a:endParaRPr lang="en-US" sz="1200" dirty="0"/>
          </a:p>
        </p:txBody>
      </p:sp>
      <p:sp>
        <p:nvSpPr>
          <p:cNvPr id="42" name="Text 39"/>
          <p:cNvSpPr/>
          <p:nvPr/>
        </p:nvSpPr>
        <p:spPr>
          <a:xfrm>
            <a:off x="960120" y="4315968"/>
            <a:ext cx="502920" cy="274320"/>
          </a:xfrm>
          <a:prstGeom prst="rect">
            <a:avLst/>
          </a:prstGeom>
          <a:noFill/>
          <a:ln/>
        </p:spPr>
        <p:txBody>
          <a:bodyPr wrap="square" lIns="0" tIns="0" rIns="0" bIns="0" rtlCol="0" anchor="ctr"/>
          <a:lstStyle/>
          <a:p>
            <a:pPr marL="0" indent="0" algn="ctr">
              <a:buNone/>
            </a:pPr>
            <a:r>
              <a:rPr lang="en-US" sz="800" dirty="0">
                <a:solidFill>
                  <a:srgbClr val="6B4F3E"/>
                </a:solidFill>
                <a:latin typeface="Calibri" pitchFamily="34" charset="0"/>
                <a:ea typeface="Calibri" pitchFamily="34" charset="-122"/>
                <a:cs typeface="Calibri" pitchFamily="34" charset="-120"/>
              </a:rPr>
              <a:t>MC</a:t>
            </a:r>
            <a:endParaRPr lang="en-US" sz="800" dirty="0"/>
          </a:p>
        </p:txBody>
      </p:sp>
      <p:sp>
        <p:nvSpPr>
          <p:cNvPr id="43" name="Text 40"/>
          <p:cNvSpPr/>
          <p:nvPr/>
        </p:nvSpPr>
        <p:spPr>
          <a:xfrm>
            <a:off x="1554480" y="4206240"/>
            <a:ext cx="822960" cy="457200"/>
          </a:xfrm>
          <a:prstGeom prst="rect">
            <a:avLst/>
          </a:prstGeom>
          <a:noFill/>
          <a:ln/>
        </p:spPr>
        <p:txBody>
          <a:bodyPr wrap="square" lIns="0" tIns="0" rIns="0" bIns="0" rtlCol="0" anchor="ctr"/>
          <a:lstStyle/>
          <a:p>
            <a:pPr marL="0" indent="0">
              <a:buNone/>
            </a:pPr>
            <a:r>
              <a:rPr lang="en-US" sz="1300" b="1" dirty="0">
                <a:solidFill>
                  <a:srgbClr val="6B7F3B"/>
                </a:solidFill>
                <a:latin typeface="Georgia" pitchFamily="34" charset="0"/>
                <a:ea typeface="Georgia" pitchFamily="34" charset="-122"/>
                <a:cs typeface="Georgia" pitchFamily="34" charset="-120"/>
              </a:rPr>
              <a:t>C</a:t>
            </a:r>
            <a:endParaRPr lang="en-US" sz="1300" dirty="0"/>
          </a:p>
        </p:txBody>
      </p:sp>
      <p:sp>
        <p:nvSpPr>
          <p:cNvPr id="44" name="Text 41"/>
          <p:cNvSpPr/>
          <p:nvPr/>
        </p:nvSpPr>
        <p:spPr>
          <a:xfrm>
            <a:off x="2423160" y="4206240"/>
            <a:ext cx="6217920" cy="457200"/>
          </a:xfrm>
          <a:prstGeom prst="rect">
            <a:avLst/>
          </a:prstGeom>
          <a:noFill/>
          <a:ln/>
        </p:spPr>
        <p:txBody>
          <a:bodyPr wrap="square" lIns="0" tIns="0" rIns="0" bIns="0" rtlCol="0" anchor="ctr"/>
          <a:lstStyle/>
          <a:p>
            <a:pPr marL="0" indent="0">
              <a:buNone/>
            </a:pPr>
            <a:r>
              <a:rPr lang="en-US" sz="1100" dirty="0">
                <a:solidFill>
                  <a:srgbClr val="3D2B1F"/>
                </a:solidFill>
                <a:latin typeface="Calibri" pitchFamily="34" charset="0"/>
                <a:ea typeface="Calibri" pitchFamily="34" charset="-122"/>
                <a:cs typeface="Calibri" pitchFamily="34" charset="-120"/>
              </a:rPr>
              <a:t>Triggers — Early warning signs follow the Triggers section</a:t>
            </a:r>
            <a:endParaRPr lang="en-US" sz="11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2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365760" y="228600"/>
            <a:ext cx="548640" cy="548640"/>
          </a:xfrm>
          <a:prstGeom prst="ellipse">
            <a:avLst/>
          </a:prstGeom>
          <a:solidFill>
            <a:srgbClr val="6B7F3B"/>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57200" y="301752"/>
            <a:ext cx="365760" cy="365760"/>
          </a:xfrm>
          <a:prstGeom prst="rect">
            <a:avLst/>
          </a:prstGeom>
        </p:spPr>
      </p:pic>
      <p:sp>
        <p:nvSpPr>
          <p:cNvPr id="4" name="Text 1"/>
          <p:cNvSpPr/>
          <p:nvPr/>
        </p:nvSpPr>
        <p:spPr>
          <a:xfrm>
            <a:off x="1097280" y="228600"/>
            <a:ext cx="7589520" cy="548640"/>
          </a:xfrm>
          <a:prstGeom prst="rect">
            <a:avLst/>
          </a:prstGeom>
          <a:noFill/>
          <a:ln/>
        </p:spPr>
        <p:txBody>
          <a:bodyPr wrap="square" lIns="0" tIns="0" rIns="0" bIns="0" rtlCol="0" anchor="ctr"/>
          <a:lstStyle/>
          <a:p>
            <a:pPr marL="0" indent="0">
              <a:buNone/>
            </a:pPr>
            <a:r>
              <a:rPr lang="en-US" sz="2200" b="1" dirty="0">
                <a:solidFill>
                  <a:srgbClr val="3D2B1F"/>
                </a:solidFill>
                <a:latin typeface="Georgia" pitchFamily="34" charset="0"/>
                <a:ea typeface="Georgia" pitchFamily="34" charset="-122"/>
                <a:cs typeface="Georgia" pitchFamily="34" charset="-120"/>
              </a:rPr>
              <a:t>Answer Key — Part 2: When Things Are Breaking Down</a:t>
            </a:r>
            <a:endParaRPr lang="en-US" sz="2200" dirty="0"/>
          </a:p>
        </p:txBody>
      </p:sp>
      <p:sp>
        <p:nvSpPr>
          <p:cNvPr id="5" name="Shape 2"/>
          <p:cNvSpPr/>
          <p:nvPr/>
        </p:nvSpPr>
        <p:spPr>
          <a:xfrm>
            <a:off x="365760" y="1005840"/>
            <a:ext cx="8412480" cy="457200"/>
          </a:xfrm>
          <a:prstGeom prst="rect">
            <a:avLst/>
          </a:prstGeom>
          <a:solidFill>
            <a:srgbClr val="FAF8F4"/>
          </a:solidFill>
          <a:ln/>
        </p:spPr>
        <p:txBody>
          <a:bodyPr/>
          <a:lstStyle/>
          <a:p>
            <a:endParaRPr lang="en-US"/>
          </a:p>
        </p:txBody>
      </p:sp>
      <p:sp>
        <p:nvSpPr>
          <p:cNvPr id="6" name="Text 3"/>
          <p:cNvSpPr/>
          <p:nvPr/>
        </p:nvSpPr>
        <p:spPr>
          <a:xfrm>
            <a:off x="457200" y="1005840"/>
            <a:ext cx="457200" cy="457200"/>
          </a:xfrm>
          <a:prstGeom prst="rect">
            <a:avLst/>
          </a:prstGeom>
          <a:noFill/>
          <a:ln/>
        </p:spPr>
        <p:txBody>
          <a:bodyPr wrap="square" lIns="0" tIns="0" rIns="0" bIns="0" rtlCol="0" anchor="ctr"/>
          <a:lstStyle/>
          <a:p>
            <a:pPr marL="0" indent="0">
              <a:buNone/>
            </a:pPr>
            <a:r>
              <a:rPr lang="en-US" sz="1200" b="1" dirty="0">
                <a:solidFill>
                  <a:srgbClr val="B85042"/>
                </a:solidFill>
                <a:latin typeface="Georgia" pitchFamily="34" charset="0"/>
                <a:ea typeface="Georgia" pitchFamily="34" charset="-122"/>
                <a:cs typeface="Georgia" pitchFamily="34" charset="-120"/>
              </a:rPr>
              <a:t>Q9</a:t>
            </a:r>
            <a:endParaRPr lang="en-US" sz="1200" dirty="0"/>
          </a:p>
        </p:txBody>
      </p:sp>
      <p:sp>
        <p:nvSpPr>
          <p:cNvPr id="7" name="Text 4"/>
          <p:cNvSpPr/>
          <p:nvPr/>
        </p:nvSpPr>
        <p:spPr>
          <a:xfrm>
            <a:off x="960120" y="1115568"/>
            <a:ext cx="502920" cy="274320"/>
          </a:xfrm>
          <a:prstGeom prst="rect">
            <a:avLst/>
          </a:prstGeom>
          <a:noFill/>
          <a:ln/>
        </p:spPr>
        <p:txBody>
          <a:bodyPr wrap="square" lIns="0" tIns="0" rIns="0" bIns="0" rtlCol="0" anchor="ctr"/>
          <a:lstStyle/>
          <a:p>
            <a:pPr marL="0" indent="0" algn="ctr">
              <a:buNone/>
            </a:pPr>
            <a:r>
              <a:rPr lang="en-US" sz="800" dirty="0">
                <a:solidFill>
                  <a:srgbClr val="6B4F3E"/>
                </a:solidFill>
                <a:latin typeface="Calibri" pitchFamily="34" charset="0"/>
                <a:ea typeface="Calibri" pitchFamily="34" charset="-122"/>
                <a:cs typeface="Calibri" pitchFamily="34" charset="-120"/>
              </a:rPr>
              <a:t>MC</a:t>
            </a:r>
            <a:endParaRPr lang="en-US" sz="800" dirty="0"/>
          </a:p>
        </p:txBody>
      </p:sp>
      <p:sp>
        <p:nvSpPr>
          <p:cNvPr id="8" name="Text 5"/>
          <p:cNvSpPr/>
          <p:nvPr/>
        </p:nvSpPr>
        <p:spPr>
          <a:xfrm>
            <a:off x="1554480" y="1005840"/>
            <a:ext cx="822960" cy="457200"/>
          </a:xfrm>
          <a:prstGeom prst="rect">
            <a:avLst/>
          </a:prstGeom>
          <a:noFill/>
          <a:ln/>
        </p:spPr>
        <p:txBody>
          <a:bodyPr wrap="square" lIns="0" tIns="0" rIns="0" bIns="0" rtlCol="0" anchor="ctr"/>
          <a:lstStyle/>
          <a:p>
            <a:pPr marL="0" indent="0">
              <a:buNone/>
            </a:pPr>
            <a:r>
              <a:rPr lang="en-US" sz="1300" b="1" dirty="0">
                <a:solidFill>
                  <a:srgbClr val="6B7F3B"/>
                </a:solidFill>
                <a:latin typeface="Georgia" pitchFamily="34" charset="0"/>
                <a:ea typeface="Georgia" pitchFamily="34" charset="-122"/>
                <a:cs typeface="Georgia" pitchFamily="34" charset="-120"/>
              </a:rPr>
              <a:t>A</a:t>
            </a:r>
            <a:endParaRPr lang="en-US" sz="1300" dirty="0"/>
          </a:p>
        </p:txBody>
      </p:sp>
      <p:sp>
        <p:nvSpPr>
          <p:cNvPr id="9" name="Text 6"/>
          <p:cNvSpPr/>
          <p:nvPr/>
        </p:nvSpPr>
        <p:spPr>
          <a:xfrm>
            <a:off x="2423160" y="1005840"/>
            <a:ext cx="6217920" cy="457200"/>
          </a:xfrm>
          <a:prstGeom prst="rect">
            <a:avLst/>
          </a:prstGeom>
          <a:noFill/>
          <a:ln/>
        </p:spPr>
        <p:txBody>
          <a:bodyPr wrap="square" lIns="0" tIns="0" rIns="0" bIns="0" rtlCol="0" anchor="ctr"/>
          <a:lstStyle/>
          <a:p>
            <a:pPr marL="0" indent="0">
              <a:buNone/>
            </a:pPr>
            <a:r>
              <a:rPr lang="en-US" sz="1100" dirty="0">
                <a:solidFill>
                  <a:srgbClr val="3D2B1F"/>
                </a:solidFill>
                <a:latin typeface="Calibri" pitchFamily="34" charset="0"/>
                <a:ea typeface="Calibri" pitchFamily="34" charset="-122"/>
                <a:cs typeface="Calibri" pitchFamily="34" charset="-120"/>
              </a:rPr>
              <a:t>Symptoms are very serious but you can still take action yourself</a:t>
            </a:r>
            <a:endParaRPr lang="en-US" sz="1100" dirty="0"/>
          </a:p>
        </p:txBody>
      </p:sp>
      <p:sp>
        <p:nvSpPr>
          <p:cNvPr id="10" name="Shape 7"/>
          <p:cNvSpPr/>
          <p:nvPr/>
        </p:nvSpPr>
        <p:spPr>
          <a:xfrm>
            <a:off x="365760" y="1463040"/>
            <a:ext cx="8412480" cy="457200"/>
          </a:xfrm>
          <a:prstGeom prst="rect">
            <a:avLst/>
          </a:prstGeom>
          <a:solidFill>
            <a:srgbClr val="FFFFFF"/>
          </a:solidFill>
          <a:ln/>
        </p:spPr>
        <p:txBody>
          <a:bodyPr/>
          <a:lstStyle/>
          <a:p>
            <a:endParaRPr lang="en-US"/>
          </a:p>
        </p:txBody>
      </p:sp>
      <p:sp>
        <p:nvSpPr>
          <p:cNvPr id="11" name="Text 8"/>
          <p:cNvSpPr/>
          <p:nvPr/>
        </p:nvSpPr>
        <p:spPr>
          <a:xfrm>
            <a:off x="457200" y="1463040"/>
            <a:ext cx="457200" cy="457200"/>
          </a:xfrm>
          <a:prstGeom prst="rect">
            <a:avLst/>
          </a:prstGeom>
          <a:noFill/>
          <a:ln/>
        </p:spPr>
        <p:txBody>
          <a:bodyPr wrap="square" lIns="0" tIns="0" rIns="0" bIns="0" rtlCol="0" anchor="ctr"/>
          <a:lstStyle/>
          <a:p>
            <a:pPr marL="0" indent="0">
              <a:buNone/>
            </a:pPr>
            <a:r>
              <a:rPr lang="en-US" sz="1200" b="1" dirty="0">
                <a:solidFill>
                  <a:srgbClr val="B85042"/>
                </a:solidFill>
                <a:latin typeface="Georgia" pitchFamily="34" charset="0"/>
                <a:ea typeface="Georgia" pitchFamily="34" charset="-122"/>
                <a:cs typeface="Georgia" pitchFamily="34" charset="-120"/>
              </a:rPr>
              <a:t>Q10</a:t>
            </a:r>
            <a:endParaRPr lang="en-US" sz="1200" dirty="0"/>
          </a:p>
        </p:txBody>
      </p:sp>
      <p:sp>
        <p:nvSpPr>
          <p:cNvPr id="12" name="Text 9"/>
          <p:cNvSpPr/>
          <p:nvPr/>
        </p:nvSpPr>
        <p:spPr>
          <a:xfrm>
            <a:off x="960120" y="1572768"/>
            <a:ext cx="502920" cy="274320"/>
          </a:xfrm>
          <a:prstGeom prst="rect">
            <a:avLst/>
          </a:prstGeom>
          <a:noFill/>
          <a:ln/>
        </p:spPr>
        <p:txBody>
          <a:bodyPr wrap="square" lIns="0" tIns="0" rIns="0" bIns="0" rtlCol="0" anchor="ctr"/>
          <a:lstStyle/>
          <a:p>
            <a:pPr marL="0" indent="0" algn="ctr">
              <a:buNone/>
            </a:pPr>
            <a:r>
              <a:rPr lang="en-US" sz="800" dirty="0">
                <a:solidFill>
                  <a:srgbClr val="6B4F3E"/>
                </a:solidFill>
                <a:latin typeface="Calibri" pitchFamily="34" charset="0"/>
                <a:ea typeface="Calibri" pitchFamily="34" charset="-122"/>
                <a:cs typeface="Calibri" pitchFamily="34" charset="-120"/>
              </a:rPr>
              <a:t>T/F</a:t>
            </a:r>
            <a:endParaRPr lang="en-US" sz="800" dirty="0"/>
          </a:p>
        </p:txBody>
      </p:sp>
      <p:sp>
        <p:nvSpPr>
          <p:cNvPr id="13" name="Text 10"/>
          <p:cNvSpPr/>
          <p:nvPr/>
        </p:nvSpPr>
        <p:spPr>
          <a:xfrm>
            <a:off x="1554480" y="1463040"/>
            <a:ext cx="822960" cy="457200"/>
          </a:xfrm>
          <a:prstGeom prst="rect">
            <a:avLst/>
          </a:prstGeom>
          <a:noFill/>
          <a:ln/>
        </p:spPr>
        <p:txBody>
          <a:bodyPr wrap="square" lIns="0" tIns="0" rIns="0" bIns="0" rtlCol="0" anchor="ctr"/>
          <a:lstStyle/>
          <a:p>
            <a:pPr marL="0" indent="0">
              <a:buNone/>
            </a:pPr>
            <a:r>
              <a:rPr lang="en-US" sz="1300" b="1" dirty="0">
                <a:solidFill>
                  <a:srgbClr val="6B7F3B"/>
                </a:solidFill>
                <a:latin typeface="Georgia" pitchFamily="34" charset="0"/>
                <a:ea typeface="Georgia" pitchFamily="34" charset="-122"/>
                <a:cs typeface="Georgia" pitchFamily="34" charset="-120"/>
              </a:rPr>
              <a:t>False</a:t>
            </a:r>
            <a:endParaRPr lang="en-US" sz="1300" dirty="0"/>
          </a:p>
        </p:txBody>
      </p:sp>
      <p:sp>
        <p:nvSpPr>
          <p:cNvPr id="14" name="Text 11"/>
          <p:cNvSpPr/>
          <p:nvPr/>
        </p:nvSpPr>
        <p:spPr>
          <a:xfrm>
            <a:off x="2423160" y="1463040"/>
            <a:ext cx="6217920" cy="457200"/>
          </a:xfrm>
          <a:prstGeom prst="rect">
            <a:avLst/>
          </a:prstGeom>
          <a:noFill/>
          <a:ln/>
        </p:spPr>
        <p:txBody>
          <a:bodyPr wrap="square" lIns="0" tIns="0" rIns="0" bIns="0" rtlCol="0" anchor="ctr"/>
          <a:lstStyle/>
          <a:p>
            <a:pPr marL="0" indent="0">
              <a:buNone/>
            </a:pPr>
            <a:r>
              <a:rPr lang="en-US" sz="1100" dirty="0">
                <a:solidFill>
                  <a:srgbClr val="3D2B1F"/>
                </a:solidFill>
                <a:latin typeface="Calibri" pitchFamily="34" charset="0"/>
                <a:ea typeface="Calibri" pitchFamily="34" charset="-122"/>
                <a:cs typeface="Calibri" pitchFamily="34" charset="-120"/>
              </a:rPr>
              <a:t>You should take immediate personal action, not wait for others</a:t>
            </a:r>
            <a:endParaRPr lang="en-US" sz="1100" dirty="0"/>
          </a:p>
        </p:txBody>
      </p:sp>
      <p:sp>
        <p:nvSpPr>
          <p:cNvPr id="15" name="Shape 12"/>
          <p:cNvSpPr/>
          <p:nvPr/>
        </p:nvSpPr>
        <p:spPr>
          <a:xfrm>
            <a:off x="365760" y="1920240"/>
            <a:ext cx="8412480" cy="457200"/>
          </a:xfrm>
          <a:prstGeom prst="rect">
            <a:avLst/>
          </a:prstGeom>
          <a:solidFill>
            <a:srgbClr val="FAF8F4"/>
          </a:solidFill>
          <a:ln/>
        </p:spPr>
        <p:txBody>
          <a:bodyPr/>
          <a:lstStyle/>
          <a:p>
            <a:endParaRPr lang="en-US"/>
          </a:p>
        </p:txBody>
      </p:sp>
      <p:sp>
        <p:nvSpPr>
          <p:cNvPr id="16" name="Text 13"/>
          <p:cNvSpPr/>
          <p:nvPr/>
        </p:nvSpPr>
        <p:spPr>
          <a:xfrm>
            <a:off x="457200" y="1920240"/>
            <a:ext cx="457200" cy="457200"/>
          </a:xfrm>
          <a:prstGeom prst="rect">
            <a:avLst/>
          </a:prstGeom>
          <a:noFill/>
          <a:ln/>
        </p:spPr>
        <p:txBody>
          <a:bodyPr wrap="square" lIns="0" tIns="0" rIns="0" bIns="0" rtlCol="0" anchor="ctr"/>
          <a:lstStyle/>
          <a:p>
            <a:pPr marL="0" indent="0">
              <a:buNone/>
            </a:pPr>
            <a:r>
              <a:rPr lang="en-US" sz="1200" b="1" dirty="0">
                <a:solidFill>
                  <a:srgbClr val="B85042"/>
                </a:solidFill>
                <a:latin typeface="Georgia" pitchFamily="34" charset="0"/>
                <a:ea typeface="Georgia" pitchFamily="34" charset="-122"/>
                <a:cs typeface="Georgia" pitchFamily="34" charset="-120"/>
              </a:rPr>
              <a:t>Q11</a:t>
            </a:r>
            <a:endParaRPr lang="en-US" sz="1200" dirty="0"/>
          </a:p>
        </p:txBody>
      </p:sp>
      <p:sp>
        <p:nvSpPr>
          <p:cNvPr id="17" name="Text 14"/>
          <p:cNvSpPr/>
          <p:nvPr/>
        </p:nvSpPr>
        <p:spPr>
          <a:xfrm>
            <a:off x="960120" y="2029968"/>
            <a:ext cx="502920" cy="274320"/>
          </a:xfrm>
          <a:prstGeom prst="rect">
            <a:avLst/>
          </a:prstGeom>
          <a:noFill/>
          <a:ln/>
        </p:spPr>
        <p:txBody>
          <a:bodyPr wrap="square" lIns="0" tIns="0" rIns="0" bIns="0" rtlCol="0" anchor="ctr"/>
          <a:lstStyle/>
          <a:p>
            <a:pPr marL="0" indent="0" algn="ctr">
              <a:buNone/>
            </a:pPr>
            <a:r>
              <a:rPr lang="en-US" sz="800" dirty="0">
                <a:solidFill>
                  <a:srgbClr val="6B4F3E"/>
                </a:solidFill>
                <a:latin typeface="Calibri" pitchFamily="34" charset="0"/>
                <a:ea typeface="Calibri" pitchFamily="34" charset="-122"/>
                <a:cs typeface="Calibri" pitchFamily="34" charset="-120"/>
              </a:rPr>
              <a:t>Fill</a:t>
            </a:r>
            <a:endParaRPr lang="en-US" sz="800" dirty="0"/>
          </a:p>
        </p:txBody>
      </p:sp>
      <p:sp>
        <p:nvSpPr>
          <p:cNvPr id="18" name="Text 15"/>
          <p:cNvSpPr/>
          <p:nvPr/>
        </p:nvSpPr>
        <p:spPr>
          <a:xfrm>
            <a:off x="1554480" y="1920240"/>
            <a:ext cx="822960" cy="457200"/>
          </a:xfrm>
          <a:prstGeom prst="rect">
            <a:avLst/>
          </a:prstGeom>
          <a:noFill/>
          <a:ln/>
        </p:spPr>
        <p:txBody>
          <a:bodyPr wrap="square" lIns="0" tIns="0" rIns="0" bIns="0" rtlCol="0" anchor="ctr"/>
          <a:lstStyle/>
          <a:p>
            <a:pPr marL="0" indent="0">
              <a:buNone/>
            </a:pPr>
            <a:r>
              <a:rPr lang="en-US" sz="1300" b="1" dirty="0">
                <a:solidFill>
                  <a:srgbClr val="6B7F3B"/>
                </a:solidFill>
                <a:latin typeface="Georgia" pitchFamily="34" charset="0"/>
                <a:ea typeface="Georgia" pitchFamily="34" charset="-122"/>
                <a:cs typeface="Georgia" pitchFamily="34" charset="-120"/>
              </a:rPr>
              <a:t>Fourth</a:t>
            </a:r>
            <a:endParaRPr lang="en-US" sz="1300" dirty="0"/>
          </a:p>
        </p:txBody>
      </p:sp>
      <p:sp>
        <p:nvSpPr>
          <p:cNvPr id="19" name="Text 16"/>
          <p:cNvSpPr/>
          <p:nvPr/>
        </p:nvSpPr>
        <p:spPr>
          <a:xfrm>
            <a:off x="2423160" y="1920240"/>
            <a:ext cx="6217920" cy="457200"/>
          </a:xfrm>
          <a:prstGeom prst="rect">
            <a:avLst/>
          </a:prstGeom>
          <a:noFill/>
          <a:ln/>
        </p:spPr>
        <p:txBody>
          <a:bodyPr wrap="square" lIns="0" tIns="0" rIns="0" bIns="0" rtlCol="0" anchor="ctr"/>
          <a:lstStyle/>
          <a:p>
            <a:pPr marL="0" indent="0">
              <a:buNone/>
            </a:pPr>
            <a:r>
              <a:rPr lang="en-US" sz="1100" dirty="0">
                <a:solidFill>
                  <a:srgbClr val="3D2B1F"/>
                </a:solidFill>
                <a:latin typeface="Calibri" pitchFamily="34" charset="0"/>
                <a:ea typeface="Calibri" pitchFamily="34" charset="-122"/>
                <a:cs typeface="Calibri" pitchFamily="34" charset="-120"/>
              </a:rPr>
              <a:t>It follows Daily Maintenance, Triggers, and Early Warning Signs</a:t>
            </a:r>
            <a:endParaRPr lang="en-US" sz="1100" dirty="0"/>
          </a:p>
        </p:txBody>
      </p:sp>
      <p:sp>
        <p:nvSpPr>
          <p:cNvPr id="20" name="Shape 17"/>
          <p:cNvSpPr/>
          <p:nvPr/>
        </p:nvSpPr>
        <p:spPr>
          <a:xfrm>
            <a:off x="365760" y="2377440"/>
            <a:ext cx="8412480" cy="457200"/>
          </a:xfrm>
          <a:prstGeom prst="rect">
            <a:avLst/>
          </a:prstGeom>
          <a:solidFill>
            <a:srgbClr val="FFFFFF"/>
          </a:solidFill>
          <a:ln/>
        </p:spPr>
        <p:txBody>
          <a:bodyPr/>
          <a:lstStyle/>
          <a:p>
            <a:endParaRPr lang="en-US"/>
          </a:p>
        </p:txBody>
      </p:sp>
      <p:sp>
        <p:nvSpPr>
          <p:cNvPr id="21" name="Text 18"/>
          <p:cNvSpPr/>
          <p:nvPr/>
        </p:nvSpPr>
        <p:spPr>
          <a:xfrm>
            <a:off x="457200" y="2377440"/>
            <a:ext cx="457200" cy="457200"/>
          </a:xfrm>
          <a:prstGeom prst="rect">
            <a:avLst/>
          </a:prstGeom>
          <a:noFill/>
          <a:ln/>
        </p:spPr>
        <p:txBody>
          <a:bodyPr wrap="square" lIns="0" tIns="0" rIns="0" bIns="0" rtlCol="0" anchor="ctr"/>
          <a:lstStyle/>
          <a:p>
            <a:pPr marL="0" indent="0">
              <a:buNone/>
            </a:pPr>
            <a:r>
              <a:rPr lang="en-US" sz="1200" b="1" dirty="0">
                <a:solidFill>
                  <a:srgbClr val="B85042"/>
                </a:solidFill>
                <a:latin typeface="Georgia" pitchFamily="34" charset="0"/>
                <a:ea typeface="Georgia" pitchFamily="34" charset="-122"/>
                <a:cs typeface="Georgia" pitchFamily="34" charset="-120"/>
              </a:rPr>
              <a:t>Q12</a:t>
            </a:r>
            <a:endParaRPr lang="en-US" sz="1200" dirty="0"/>
          </a:p>
        </p:txBody>
      </p:sp>
      <p:sp>
        <p:nvSpPr>
          <p:cNvPr id="22" name="Text 19"/>
          <p:cNvSpPr/>
          <p:nvPr/>
        </p:nvSpPr>
        <p:spPr>
          <a:xfrm>
            <a:off x="960120" y="2487168"/>
            <a:ext cx="502920" cy="274320"/>
          </a:xfrm>
          <a:prstGeom prst="rect">
            <a:avLst/>
          </a:prstGeom>
          <a:noFill/>
          <a:ln/>
        </p:spPr>
        <p:txBody>
          <a:bodyPr wrap="square" lIns="0" tIns="0" rIns="0" bIns="0" rtlCol="0" anchor="ctr"/>
          <a:lstStyle/>
          <a:p>
            <a:pPr marL="0" indent="0" algn="ctr">
              <a:buNone/>
            </a:pPr>
            <a:r>
              <a:rPr lang="en-US" sz="800" dirty="0">
                <a:solidFill>
                  <a:srgbClr val="6B4F3E"/>
                </a:solidFill>
                <a:latin typeface="Calibri" pitchFamily="34" charset="0"/>
                <a:ea typeface="Calibri" pitchFamily="34" charset="-122"/>
                <a:cs typeface="Calibri" pitchFamily="34" charset="-120"/>
              </a:rPr>
              <a:t>MC</a:t>
            </a:r>
            <a:endParaRPr lang="en-US" sz="800" dirty="0"/>
          </a:p>
        </p:txBody>
      </p:sp>
      <p:sp>
        <p:nvSpPr>
          <p:cNvPr id="23" name="Text 20"/>
          <p:cNvSpPr/>
          <p:nvPr/>
        </p:nvSpPr>
        <p:spPr>
          <a:xfrm>
            <a:off x="1554480" y="2377440"/>
            <a:ext cx="822960" cy="457200"/>
          </a:xfrm>
          <a:prstGeom prst="rect">
            <a:avLst/>
          </a:prstGeom>
          <a:noFill/>
          <a:ln/>
        </p:spPr>
        <p:txBody>
          <a:bodyPr wrap="square" lIns="0" tIns="0" rIns="0" bIns="0" rtlCol="0" anchor="ctr"/>
          <a:lstStyle/>
          <a:p>
            <a:pPr marL="0" indent="0">
              <a:buNone/>
            </a:pPr>
            <a:r>
              <a:rPr lang="en-US" sz="1300" b="1" dirty="0">
                <a:solidFill>
                  <a:srgbClr val="6B7F3B"/>
                </a:solidFill>
                <a:latin typeface="Georgia" pitchFamily="34" charset="0"/>
                <a:ea typeface="Georgia" pitchFamily="34" charset="-122"/>
                <a:cs typeface="Georgia" pitchFamily="34" charset="-120"/>
              </a:rPr>
              <a:t>C</a:t>
            </a:r>
            <a:endParaRPr lang="en-US" sz="1300" dirty="0"/>
          </a:p>
        </p:txBody>
      </p:sp>
      <p:sp>
        <p:nvSpPr>
          <p:cNvPr id="24" name="Text 21"/>
          <p:cNvSpPr/>
          <p:nvPr/>
        </p:nvSpPr>
        <p:spPr>
          <a:xfrm>
            <a:off x="2423160" y="2377440"/>
            <a:ext cx="6217920" cy="457200"/>
          </a:xfrm>
          <a:prstGeom prst="rect">
            <a:avLst/>
          </a:prstGeom>
          <a:noFill/>
          <a:ln/>
        </p:spPr>
        <p:txBody>
          <a:bodyPr wrap="square" lIns="0" tIns="0" rIns="0" bIns="0" rtlCol="0" anchor="ctr"/>
          <a:lstStyle/>
          <a:p>
            <a:pPr marL="0" indent="0">
              <a:buNone/>
            </a:pPr>
            <a:r>
              <a:rPr lang="en-US" sz="1100" dirty="0">
                <a:solidFill>
                  <a:srgbClr val="3D2B1F"/>
                </a:solidFill>
                <a:latin typeface="Calibri" pitchFamily="34" charset="0"/>
                <a:ea typeface="Calibri" pitchFamily="34" charset="-122"/>
                <a:cs typeface="Calibri" pitchFamily="34" charset="-120"/>
              </a:rPr>
              <a:t>Not sleeping, being confused, not handling responsibilities</a:t>
            </a:r>
            <a:endParaRPr lang="en-US" sz="1100" dirty="0"/>
          </a:p>
        </p:txBody>
      </p:sp>
      <p:sp>
        <p:nvSpPr>
          <p:cNvPr id="25" name="Shape 22"/>
          <p:cNvSpPr/>
          <p:nvPr/>
        </p:nvSpPr>
        <p:spPr>
          <a:xfrm>
            <a:off x="365760" y="2834640"/>
            <a:ext cx="8412480" cy="457200"/>
          </a:xfrm>
          <a:prstGeom prst="rect">
            <a:avLst/>
          </a:prstGeom>
          <a:solidFill>
            <a:srgbClr val="FAF8F4"/>
          </a:solidFill>
          <a:ln/>
        </p:spPr>
        <p:txBody>
          <a:bodyPr/>
          <a:lstStyle/>
          <a:p>
            <a:endParaRPr lang="en-US"/>
          </a:p>
        </p:txBody>
      </p:sp>
      <p:sp>
        <p:nvSpPr>
          <p:cNvPr id="26" name="Text 23"/>
          <p:cNvSpPr/>
          <p:nvPr/>
        </p:nvSpPr>
        <p:spPr>
          <a:xfrm>
            <a:off x="457200" y="2834640"/>
            <a:ext cx="457200" cy="457200"/>
          </a:xfrm>
          <a:prstGeom prst="rect">
            <a:avLst/>
          </a:prstGeom>
          <a:noFill/>
          <a:ln/>
        </p:spPr>
        <p:txBody>
          <a:bodyPr wrap="square" lIns="0" tIns="0" rIns="0" bIns="0" rtlCol="0" anchor="ctr"/>
          <a:lstStyle/>
          <a:p>
            <a:pPr marL="0" indent="0">
              <a:buNone/>
            </a:pPr>
            <a:r>
              <a:rPr lang="en-US" sz="1200" b="1" dirty="0">
                <a:solidFill>
                  <a:srgbClr val="B85042"/>
                </a:solidFill>
                <a:latin typeface="Georgia" pitchFamily="34" charset="0"/>
                <a:ea typeface="Georgia" pitchFamily="34" charset="-122"/>
                <a:cs typeface="Georgia" pitchFamily="34" charset="-120"/>
              </a:rPr>
              <a:t>Q13</a:t>
            </a:r>
            <a:endParaRPr lang="en-US" sz="1200" dirty="0"/>
          </a:p>
        </p:txBody>
      </p:sp>
      <p:sp>
        <p:nvSpPr>
          <p:cNvPr id="27" name="Text 24"/>
          <p:cNvSpPr/>
          <p:nvPr/>
        </p:nvSpPr>
        <p:spPr>
          <a:xfrm>
            <a:off x="960120" y="2944368"/>
            <a:ext cx="502920" cy="274320"/>
          </a:xfrm>
          <a:prstGeom prst="rect">
            <a:avLst/>
          </a:prstGeom>
          <a:noFill/>
          <a:ln/>
        </p:spPr>
        <p:txBody>
          <a:bodyPr wrap="square" lIns="0" tIns="0" rIns="0" bIns="0" rtlCol="0" anchor="ctr"/>
          <a:lstStyle/>
          <a:p>
            <a:pPr marL="0" indent="0" algn="ctr">
              <a:buNone/>
            </a:pPr>
            <a:r>
              <a:rPr lang="en-US" sz="800" dirty="0">
                <a:solidFill>
                  <a:srgbClr val="6B4F3E"/>
                </a:solidFill>
                <a:latin typeface="Calibri" pitchFamily="34" charset="0"/>
                <a:ea typeface="Calibri" pitchFamily="34" charset="-122"/>
                <a:cs typeface="Calibri" pitchFamily="34" charset="-120"/>
              </a:rPr>
              <a:t>T/F</a:t>
            </a:r>
            <a:endParaRPr lang="en-US" sz="800" dirty="0"/>
          </a:p>
        </p:txBody>
      </p:sp>
      <p:sp>
        <p:nvSpPr>
          <p:cNvPr id="28" name="Text 25"/>
          <p:cNvSpPr/>
          <p:nvPr/>
        </p:nvSpPr>
        <p:spPr>
          <a:xfrm>
            <a:off x="1554480" y="2834640"/>
            <a:ext cx="822960" cy="457200"/>
          </a:xfrm>
          <a:prstGeom prst="rect">
            <a:avLst/>
          </a:prstGeom>
          <a:noFill/>
          <a:ln/>
        </p:spPr>
        <p:txBody>
          <a:bodyPr wrap="square" lIns="0" tIns="0" rIns="0" bIns="0" rtlCol="0" anchor="ctr"/>
          <a:lstStyle/>
          <a:p>
            <a:pPr marL="0" indent="0">
              <a:buNone/>
            </a:pPr>
            <a:r>
              <a:rPr lang="en-US" sz="1300" b="1" dirty="0">
                <a:solidFill>
                  <a:srgbClr val="6B7F3B"/>
                </a:solidFill>
                <a:latin typeface="Georgia" pitchFamily="34" charset="0"/>
                <a:ea typeface="Georgia" pitchFamily="34" charset="-122"/>
                <a:cs typeface="Georgia" pitchFamily="34" charset="-120"/>
              </a:rPr>
              <a:t>True</a:t>
            </a:r>
            <a:endParaRPr lang="en-US" sz="1300" dirty="0"/>
          </a:p>
        </p:txBody>
      </p:sp>
      <p:sp>
        <p:nvSpPr>
          <p:cNvPr id="29" name="Text 26"/>
          <p:cNvSpPr/>
          <p:nvPr/>
        </p:nvSpPr>
        <p:spPr>
          <a:xfrm>
            <a:off x="2423160" y="2834640"/>
            <a:ext cx="6217920" cy="457200"/>
          </a:xfrm>
          <a:prstGeom prst="rect">
            <a:avLst/>
          </a:prstGeom>
          <a:noFill/>
          <a:ln/>
        </p:spPr>
        <p:txBody>
          <a:bodyPr wrap="square" lIns="0" tIns="0" rIns="0" bIns="0" rtlCol="0" anchor="ctr"/>
          <a:lstStyle/>
          <a:p>
            <a:pPr marL="0" indent="0">
              <a:buNone/>
            </a:pPr>
            <a:r>
              <a:rPr lang="en-US" sz="1100" dirty="0">
                <a:solidFill>
                  <a:srgbClr val="3D2B1F"/>
                </a:solidFill>
                <a:latin typeface="Calibri" pitchFamily="34" charset="0"/>
                <a:ea typeface="Calibri" pitchFamily="34" charset="-122"/>
                <a:cs typeface="Calibri" pitchFamily="34" charset="-120"/>
              </a:rPr>
              <a:t>The action plan should be very directive with things you must do</a:t>
            </a:r>
            <a:endParaRPr lang="en-US" sz="1100" dirty="0"/>
          </a:p>
        </p:txBody>
      </p:sp>
      <p:sp>
        <p:nvSpPr>
          <p:cNvPr id="30" name="Shape 27"/>
          <p:cNvSpPr/>
          <p:nvPr/>
        </p:nvSpPr>
        <p:spPr>
          <a:xfrm>
            <a:off x="365760" y="3291840"/>
            <a:ext cx="8412480" cy="457200"/>
          </a:xfrm>
          <a:prstGeom prst="rect">
            <a:avLst/>
          </a:prstGeom>
          <a:solidFill>
            <a:srgbClr val="FFFFFF"/>
          </a:solidFill>
          <a:ln/>
        </p:spPr>
        <p:txBody>
          <a:bodyPr/>
          <a:lstStyle/>
          <a:p>
            <a:endParaRPr lang="en-US"/>
          </a:p>
        </p:txBody>
      </p:sp>
      <p:sp>
        <p:nvSpPr>
          <p:cNvPr id="31" name="Text 28"/>
          <p:cNvSpPr/>
          <p:nvPr/>
        </p:nvSpPr>
        <p:spPr>
          <a:xfrm>
            <a:off x="457200" y="3291840"/>
            <a:ext cx="457200" cy="457200"/>
          </a:xfrm>
          <a:prstGeom prst="rect">
            <a:avLst/>
          </a:prstGeom>
          <a:noFill/>
          <a:ln/>
        </p:spPr>
        <p:txBody>
          <a:bodyPr wrap="square" lIns="0" tIns="0" rIns="0" bIns="0" rtlCol="0" anchor="ctr"/>
          <a:lstStyle/>
          <a:p>
            <a:pPr marL="0" indent="0">
              <a:buNone/>
            </a:pPr>
            <a:r>
              <a:rPr lang="en-US" sz="1200" b="1" dirty="0">
                <a:solidFill>
                  <a:srgbClr val="B85042"/>
                </a:solidFill>
                <a:latin typeface="Georgia" pitchFamily="34" charset="0"/>
                <a:ea typeface="Georgia" pitchFamily="34" charset="-122"/>
                <a:cs typeface="Georgia" pitchFamily="34" charset="-120"/>
              </a:rPr>
              <a:t>Q14</a:t>
            </a:r>
            <a:endParaRPr lang="en-US" sz="1200" dirty="0"/>
          </a:p>
        </p:txBody>
      </p:sp>
      <p:sp>
        <p:nvSpPr>
          <p:cNvPr id="32" name="Text 29"/>
          <p:cNvSpPr/>
          <p:nvPr/>
        </p:nvSpPr>
        <p:spPr>
          <a:xfrm>
            <a:off x="960120" y="3401568"/>
            <a:ext cx="502920" cy="274320"/>
          </a:xfrm>
          <a:prstGeom prst="rect">
            <a:avLst/>
          </a:prstGeom>
          <a:noFill/>
          <a:ln/>
        </p:spPr>
        <p:txBody>
          <a:bodyPr wrap="square" lIns="0" tIns="0" rIns="0" bIns="0" rtlCol="0" anchor="ctr"/>
          <a:lstStyle/>
          <a:p>
            <a:pPr marL="0" indent="0" algn="ctr">
              <a:buNone/>
            </a:pPr>
            <a:r>
              <a:rPr lang="en-US" sz="800" dirty="0">
                <a:solidFill>
                  <a:srgbClr val="6B4F3E"/>
                </a:solidFill>
                <a:latin typeface="Calibri" pitchFamily="34" charset="0"/>
                <a:ea typeface="Calibri" pitchFamily="34" charset="-122"/>
                <a:cs typeface="Calibri" pitchFamily="34" charset="-120"/>
              </a:rPr>
              <a:t>MC</a:t>
            </a:r>
            <a:endParaRPr lang="en-US" sz="800" dirty="0"/>
          </a:p>
        </p:txBody>
      </p:sp>
      <p:sp>
        <p:nvSpPr>
          <p:cNvPr id="33" name="Text 30"/>
          <p:cNvSpPr/>
          <p:nvPr/>
        </p:nvSpPr>
        <p:spPr>
          <a:xfrm>
            <a:off x="1554480" y="3291840"/>
            <a:ext cx="822960" cy="457200"/>
          </a:xfrm>
          <a:prstGeom prst="rect">
            <a:avLst/>
          </a:prstGeom>
          <a:noFill/>
          <a:ln/>
        </p:spPr>
        <p:txBody>
          <a:bodyPr wrap="square" lIns="0" tIns="0" rIns="0" bIns="0" rtlCol="0" anchor="ctr"/>
          <a:lstStyle/>
          <a:p>
            <a:pPr marL="0" indent="0">
              <a:buNone/>
            </a:pPr>
            <a:r>
              <a:rPr lang="en-US" sz="1300" b="1" dirty="0">
                <a:solidFill>
                  <a:srgbClr val="6B7F3B"/>
                </a:solidFill>
                <a:latin typeface="Georgia" pitchFamily="34" charset="0"/>
                <a:ea typeface="Georgia" pitchFamily="34" charset="-122"/>
                <a:cs typeface="Georgia" pitchFamily="34" charset="-120"/>
              </a:rPr>
              <a:t>B</a:t>
            </a:r>
            <a:endParaRPr lang="en-US" sz="1300" dirty="0"/>
          </a:p>
        </p:txBody>
      </p:sp>
      <p:sp>
        <p:nvSpPr>
          <p:cNvPr id="34" name="Text 31"/>
          <p:cNvSpPr/>
          <p:nvPr/>
        </p:nvSpPr>
        <p:spPr>
          <a:xfrm>
            <a:off x="2423160" y="3291840"/>
            <a:ext cx="6217920" cy="457200"/>
          </a:xfrm>
          <a:prstGeom prst="rect">
            <a:avLst/>
          </a:prstGeom>
          <a:noFill/>
          <a:ln/>
        </p:spPr>
        <p:txBody>
          <a:bodyPr wrap="square" lIns="0" tIns="0" rIns="0" bIns="0" rtlCol="0" anchor="ctr"/>
          <a:lstStyle/>
          <a:p>
            <a:pPr marL="0" indent="0">
              <a:buNone/>
            </a:pPr>
            <a:r>
              <a:rPr lang="en-US" sz="1100" dirty="0">
                <a:solidFill>
                  <a:srgbClr val="3D2B1F"/>
                </a:solidFill>
                <a:latin typeface="Calibri" pitchFamily="34" charset="0"/>
                <a:ea typeface="Calibri" pitchFamily="34" charset="-122"/>
                <a:cs typeface="Calibri" pitchFamily="34" charset="-120"/>
              </a:rPr>
              <a:t>Prevent a crisis where others need to step in</a:t>
            </a:r>
            <a:endParaRPr lang="en-US" sz="1100" dirty="0"/>
          </a:p>
        </p:txBody>
      </p:sp>
      <p:sp>
        <p:nvSpPr>
          <p:cNvPr id="35" name="Shape 32"/>
          <p:cNvSpPr/>
          <p:nvPr/>
        </p:nvSpPr>
        <p:spPr>
          <a:xfrm>
            <a:off x="365760" y="3749040"/>
            <a:ext cx="8412480" cy="457200"/>
          </a:xfrm>
          <a:prstGeom prst="rect">
            <a:avLst/>
          </a:prstGeom>
          <a:solidFill>
            <a:srgbClr val="FAF8F4"/>
          </a:solidFill>
          <a:ln/>
        </p:spPr>
        <p:txBody>
          <a:bodyPr/>
          <a:lstStyle/>
          <a:p>
            <a:endParaRPr lang="en-US"/>
          </a:p>
        </p:txBody>
      </p:sp>
      <p:sp>
        <p:nvSpPr>
          <p:cNvPr id="36" name="Text 33"/>
          <p:cNvSpPr/>
          <p:nvPr/>
        </p:nvSpPr>
        <p:spPr>
          <a:xfrm>
            <a:off x="457200" y="3749040"/>
            <a:ext cx="457200" cy="457200"/>
          </a:xfrm>
          <a:prstGeom prst="rect">
            <a:avLst/>
          </a:prstGeom>
          <a:noFill/>
          <a:ln/>
        </p:spPr>
        <p:txBody>
          <a:bodyPr wrap="square" lIns="0" tIns="0" rIns="0" bIns="0" rtlCol="0" anchor="ctr"/>
          <a:lstStyle/>
          <a:p>
            <a:pPr marL="0" indent="0">
              <a:buNone/>
            </a:pPr>
            <a:r>
              <a:rPr lang="en-US" sz="1200" b="1" dirty="0">
                <a:solidFill>
                  <a:srgbClr val="B85042"/>
                </a:solidFill>
                <a:latin typeface="Georgia" pitchFamily="34" charset="0"/>
                <a:ea typeface="Georgia" pitchFamily="34" charset="-122"/>
                <a:cs typeface="Georgia" pitchFamily="34" charset="-120"/>
              </a:rPr>
              <a:t>Q15</a:t>
            </a:r>
            <a:endParaRPr lang="en-US" sz="1200" dirty="0"/>
          </a:p>
        </p:txBody>
      </p:sp>
      <p:sp>
        <p:nvSpPr>
          <p:cNvPr id="37" name="Text 34"/>
          <p:cNvSpPr/>
          <p:nvPr/>
        </p:nvSpPr>
        <p:spPr>
          <a:xfrm>
            <a:off x="960120" y="3858768"/>
            <a:ext cx="502920" cy="274320"/>
          </a:xfrm>
          <a:prstGeom prst="rect">
            <a:avLst/>
          </a:prstGeom>
          <a:noFill/>
          <a:ln/>
        </p:spPr>
        <p:txBody>
          <a:bodyPr wrap="square" lIns="0" tIns="0" rIns="0" bIns="0" rtlCol="0" anchor="ctr"/>
          <a:lstStyle/>
          <a:p>
            <a:pPr marL="0" indent="0" algn="ctr">
              <a:buNone/>
            </a:pPr>
            <a:r>
              <a:rPr lang="en-US" sz="800" dirty="0">
                <a:solidFill>
                  <a:srgbClr val="6B4F3E"/>
                </a:solidFill>
                <a:latin typeface="Calibri" pitchFamily="34" charset="0"/>
                <a:ea typeface="Calibri" pitchFamily="34" charset="-122"/>
                <a:cs typeface="Calibri" pitchFamily="34" charset="-120"/>
              </a:rPr>
              <a:t>Fill</a:t>
            </a:r>
            <a:endParaRPr lang="en-US" sz="800" dirty="0"/>
          </a:p>
        </p:txBody>
      </p:sp>
      <p:sp>
        <p:nvSpPr>
          <p:cNvPr id="38" name="Text 35"/>
          <p:cNvSpPr/>
          <p:nvPr/>
        </p:nvSpPr>
        <p:spPr>
          <a:xfrm>
            <a:off x="1554480" y="3749040"/>
            <a:ext cx="822960" cy="457200"/>
          </a:xfrm>
          <a:prstGeom prst="rect">
            <a:avLst/>
          </a:prstGeom>
          <a:noFill/>
          <a:ln/>
        </p:spPr>
        <p:txBody>
          <a:bodyPr wrap="square" lIns="0" tIns="0" rIns="0" bIns="0" rtlCol="0" anchor="ctr"/>
          <a:lstStyle/>
          <a:p>
            <a:pPr marL="0" indent="0">
              <a:buNone/>
            </a:pPr>
            <a:r>
              <a:rPr lang="en-US" sz="1300" b="1" dirty="0">
                <a:solidFill>
                  <a:srgbClr val="6B7F3B"/>
                </a:solidFill>
                <a:latin typeface="Georgia" pitchFamily="34" charset="0"/>
                <a:ea typeface="Georgia" pitchFamily="34" charset="-122"/>
                <a:cs typeface="Georgia" pitchFamily="34" charset="-120"/>
              </a:rPr>
              <a:t>Personal</a:t>
            </a:r>
            <a:endParaRPr lang="en-US" sz="1300" dirty="0"/>
          </a:p>
        </p:txBody>
      </p:sp>
      <p:sp>
        <p:nvSpPr>
          <p:cNvPr id="39" name="Text 36"/>
          <p:cNvSpPr/>
          <p:nvPr/>
        </p:nvSpPr>
        <p:spPr>
          <a:xfrm>
            <a:off x="2423160" y="3749040"/>
            <a:ext cx="6217920" cy="457200"/>
          </a:xfrm>
          <a:prstGeom prst="rect">
            <a:avLst/>
          </a:prstGeom>
          <a:noFill/>
          <a:ln/>
        </p:spPr>
        <p:txBody>
          <a:bodyPr wrap="square" lIns="0" tIns="0" rIns="0" bIns="0" rtlCol="0" anchor="ctr"/>
          <a:lstStyle/>
          <a:p>
            <a:pPr marL="0" indent="0">
              <a:buNone/>
            </a:pPr>
            <a:r>
              <a:rPr lang="en-US" sz="1100" dirty="0">
                <a:solidFill>
                  <a:srgbClr val="3D2B1F"/>
                </a:solidFill>
                <a:latin typeface="Calibri" pitchFamily="34" charset="0"/>
                <a:ea typeface="Calibri" pitchFamily="34" charset="-122"/>
                <a:cs typeface="Calibri" pitchFamily="34" charset="-120"/>
              </a:rPr>
              <a:t>Each person's indicators are different from others'</a:t>
            </a:r>
            <a:endParaRPr lang="en-US" sz="1100" dirty="0"/>
          </a:p>
        </p:txBody>
      </p:sp>
      <p:sp>
        <p:nvSpPr>
          <p:cNvPr id="40" name="Shape 37"/>
          <p:cNvSpPr/>
          <p:nvPr/>
        </p:nvSpPr>
        <p:spPr>
          <a:xfrm>
            <a:off x="365760" y="4206240"/>
            <a:ext cx="8412480" cy="457200"/>
          </a:xfrm>
          <a:prstGeom prst="rect">
            <a:avLst/>
          </a:prstGeom>
          <a:solidFill>
            <a:srgbClr val="FFFFFF"/>
          </a:solidFill>
          <a:ln/>
        </p:spPr>
        <p:txBody>
          <a:bodyPr/>
          <a:lstStyle/>
          <a:p>
            <a:endParaRPr lang="en-US"/>
          </a:p>
        </p:txBody>
      </p:sp>
      <p:sp>
        <p:nvSpPr>
          <p:cNvPr id="41" name="Text 38"/>
          <p:cNvSpPr/>
          <p:nvPr/>
        </p:nvSpPr>
        <p:spPr>
          <a:xfrm>
            <a:off x="457200" y="4206240"/>
            <a:ext cx="457200" cy="457200"/>
          </a:xfrm>
          <a:prstGeom prst="rect">
            <a:avLst/>
          </a:prstGeom>
          <a:noFill/>
          <a:ln/>
        </p:spPr>
        <p:txBody>
          <a:bodyPr wrap="square" lIns="0" tIns="0" rIns="0" bIns="0" rtlCol="0" anchor="ctr"/>
          <a:lstStyle/>
          <a:p>
            <a:pPr marL="0" indent="0">
              <a:buNone/>
            </a:pPr>
            <a:r>
              <a:rPr lang="en-US" sz="1200" b="1" dirty="0">
                <a:solidFill>
                  <a:srgbClr val="B85042"/>
                </a:solidFill>
                <a:latin typeface="Georgia" pitchFamily="34" charset="0"/>
                <a:ea typeface="Georgia" pitchFamily="34" charset="-122"/>
                <a:cs typeface="Georgia" pitchFamily="34" charset="-120"/>
              </a:rPr>
              <a:t>Q16</a:t>
            </a:r>
            <a:endParaRPr lang="en-US" sz="1200" dirty="0"/>
          </a:p>
        </p:txBody>
      </p:sp>
      <p:sp>
        <p:nvSpPr>
          <p:cNvPr id="42" name="Text 39"/>
          <p:cNvSpPr/>
          <p:nvPr/>
        </p:nvSpPr>
        <p:spPr>
          <a:xfrm>
            <a:off x="960120" y="4315968"/>
            <a:ext cx="502920" cy="274320"/>
          </a:xfrm>
          <a:prstGeom prst="rect">
            <a:avLst/>
          </a:prstGeom>
          <a:noFill/>
          <a:ln/>
        </p:spPr>
        <p:txBody>
          <a:bodyPr wrap="square" lIns="0" tIns="0" rIns="0" bIns="0" rtlCol="0" anchor="ctr"/>
          <a:lstStyle/>
          <a:p>
            <a:pPr marL="0" indent="0" algn="ctr">
              <a:buNone/>
            </a:pPr>
            <a:r>
              <a:rPr lang="en-US" sz="800" dirty="0">
                <a:solidFill>
                  <a:srgbClr val="6B4F3E"/>
                </a:solidFill>
                <a:latin typeface="Calibri" pitchFamily="34" charset="0"/>
                <a:ea typeface="Calibri" pitchFamily="34" charset="-122"/>
                <a:cs typeface="Calibri" pitchFamily="34" charset="-120"/>
              </a:rPr>
              <a:t>MC</a:t>
            </a:r>
            <a:endParaRPr lang="en-US" sz="800" dirty="0"/>
          </a:p>
        </p:txBody>
      </p:sp>
      <p:sp>
        <p:nvSpPr>
          <p:cNvPr id="43" name="Text 40"/>
          <p:cNvSpPr/>
          <p:nvPr/>
        </p:nvSpPr>
        <p:spPr>
          <a:xfrm>
            <a:off x="1554480" y="4206240"/>
            <a:ext cx="822960" cy="457200"/>
          </a:xfrm>
          <a:prstGeom prst="rect">
            <a:avLst/>
          </a:prstGeom>
          <a:noFill/>
          <a:ln/>
        </p:spPr>
        <p:txBody>
          <a:bodyPr wrap="square" lIns="0" tIns="0" rIns="0" bIns="0" rtlCol="0" anchor="ctr"/>
          <a:lstStyle/>
          <a:p>
            <a:pPr marL="0" indent="0">
              <a:buNone/>
            </a:pPr>
            <a:r>
              <a:rPr lang="en-US" sz="1300" b="1" dirty="0">
                <a:solidFill>
                  <a:srgbClr val="6B7F3B"/>
                </a:solidFill>
                <a:latin typeface="Georgia" pitchFamily="34" charset="0"/>
                <a:ea typeface="Georgia" pitchFamily="34" charset="-122"/>
                <a:cs typeface="Georgia" pitchFamily="34" charset="-120"/>
              </a:rPr>
              <a:t>C</a:t>
            </a:r>
            <a:endParaRPr lang="en-US" sz="1300" dirty="0"/>
          </a:p>
        </p:txBody>
      </p:sp>
      <p:sp>
        <p:nvSpPr>
          <p:cNvPr id="44" name="Text 41"/>
          <p:cNvSpPr/>
          <p:nvPr/>
        </p:nvSpPr>
        <p:spPr>
          <a:xfrm>
            <a:off x="2423160" y="4206240"/>
            <a:ext cx="6217920" cy="457200"/>
          </a:xfrm>
          <a:prstGeom prst="rect">
            <a:avLst/>
          </a:prstGeom>
          <a:noFill/>
          <a:ln/>
        </p:spPr>
        <p:txBody>
          <a:bodyPr wrap="square" lIns="0" tIns="0" rIns="0" bIns="0" rtlCol="0" anchor="ctr"/>
          <a:lstStyle/>
          <a:p>
            <a:pPr marL="0" indent="0">
              <a:buNone/>
            </a:pPr>
            <a:r>
              <a:rPr lang="en-US" sz="1100" dirty="0">
                <a:solidFill>
                  <a:srgbClr val="3D2B1F"/>
                </a:solidFill>
                <a:latin typeface="Calibri" pitchFamily="34" charset="0"/>
                <a:ea typeface="Calibri" pitchFamily="34" charset="-122"/>
                <a:cs typeface="Calibri" pitchFamily="34" charset="-120"/>
              </a:rPr>
              <a:t>The Wellness Toolbox — the foundation for all action plans</a:t>
            </a:r>
            <a:endParaRPr lang="en-US" sz="11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23">
    <p:bg>
      <p:bgPr>
        <a:solidFill>
          <a:srgbClr val="B85042"/>
        </a:solidFill>
        <a:effectLst/>
      </p:bgPr>
    </p:bg>
    <p:spTree>
      <p:nvGrpSpPr>
        <p:cNvPr id="1" name=""/>
        <p:cNvGrpSpPr/>
        <p:nvPr/>
      </p:nvGrpSpPr>
      <p:grpSpPr>
        <a:xfrm>
          <a:off x="0" y="0"/>
          <a:ext cx="0" cy="0"/>
          <a:chOff x="0" y="0"/>
          <a:chExt cx="0" cy="0"/>
        </a:xfrm>
      </p:grpSpPr>
      <p:sp>
        <p:nvSpPr>
          <p:cNvPr id="2" name="Shape 0"/>
          <p:cNvSpPr/>
          <p:nvPr/>
        </p:nvSpPr>
        <p:spPr>
          <a:xfrm>
            <a:off x="-914400" y="-914400"/>
            <a:ext cx="3657600" cy="3657600"/>
          </a:xfrm>
          <a:prstGeom prst="ellipse">
            <a:avLst/>
          </a:prstGeom>
          <a:solidFill>
            <a:srgbClr val="8C3A30">
              <a:alpha val="60000"/>
            </a:srgbClr>
          </a:solidFill>
          <a:ln/>
        </p:spPr>
        <p:txBody>
          <a:bodyPr/>
          <a:lstStyle/>
          <a:p>
            <a:endParaRPr lang="en-US"/>
          </a:p>
        </p:txBody>
      </p:sp>
      <p:sp>
        <p:nvSpPr>
          <p:cNvPr id="3" name="Shape 1"/>
          <p:cNvSpPr/>
          <p:nvPr/>
        </p:nvSpPr>
        <p:spPr>
          <a:xfrm>
            <a:off x="6858000" y="2743200"/>
            <a:ext cx="3657600" cy="3657600"/>
          </a:xfrm>
          <a:prstGeom prst="ellipse">
            <a:avLst/>
          </a:prstGeom>
          <a:solidFill>
            <a:srgbClr val="8C3A30">
              <a:alpha val="60000"/>
            </a:srgbClr>
          </a:solidFill>
          <a:ln/>
        </p:spPr>
        <p:txBody>
          <a:bodyPr/>
          <a:lstStyle/>
          <a:p>
            <a:endParaRPr lang="en-US"/>
          </a:p>
        </p:txBody>
      </p:sp>
      <p:pic>
        <p:nvPicPr>
          <p:cNvPr id="4" name="Image 0" descr="preencoded.png"/>
          <p:cNvPicPr>
            <a:picLocks noChangeAspect="1"/>
          </p:cNvPicPr>
          <p:nvPr/>
        </p:nvPicPr>
        <p:blipFill>
          <a:blip r:embed="rId3"/>
          <a:stretch>
            <a:fillRect/>
          </a:stretch>
        </p:blipFill>
        <p:spPr>
          <a:xfrm>
            <a:off x="4114800" y="731520"/>
            <a:ext cx="914400" cy="914400"/>
          </a:xfrm>
          <a:prstGeom prst="rect">
            <a:avLst/>
          </a:prstGeom>
        </p:spPr>
      </p:pic>
      <p:sp>
        <p:nvSpPr>
          <p:cNvPr id="5" name="Text 2"/>
          <p:cNvSpPr/>
          <p:nvPr/>
        </p:nvSpPr>
        <p:spPr>
          <a:xfrm>
            <a:off x="457200" y="1737360"/>
            <a:ext cx="8229600" cy="731520"/>
          </a:xfrm>
          <a:prstGeom prst="rect">
            <a:avLst/>
          </a:prstGeom>
          <a:noFill/>
          <a:ln/>
        </p:spPr>
        <p:txBody>
          <a:bodyPr wrap="square" lIns="0" tIns="0" rIns="0" bIns="0" rtlCol="0" anchor="ctr"/>
          <a:lstStyle/>
          <a:p>
            <a:pPr marL="0" indent="0" algn="ctr">
              <a:buNone/>
            </a:pPr>
            <a:r>
              <a:rPr lang="en-US" sz="3600" b="1" dirty="0">
                <a:solidFill>
                  <a:srgbClr val="FFFFFF"/>
                </a:solidFill>
                <a:latin typeface="Georgia" pitchFamily="34" charset="0"/>
                <a:ea typeface="Georgia" pitchFamily="34" charset="-122"/>
                <a:cs typeface="Georgia" pitchFamily="34" charset="-120"/>
              </a:rPr>
              <a:t>Great Work!</a:t>
            </a:r>
            <a:endParaRPr lang="en-US" sz="3600" dirty="0"/>
          </a:p>
        </p:txBody>
      </p:sp>
      <p:sp>
        <p:nvSpPr>
          <p:cNvPr id="6" name="Text 3"/>
          <p:cNvSpPr/>
          <p:nvPr/>
        </p:nvSpPr>
        <p:spPr>
          <a:xfrm>
            <a:off x="914400" y="2560320"/>
            <a:ext cx="7315200" cy="914400"/>
          </a:xfrm>
          <a:prstGeom prst="rect">
            <a:avLst/>
          </a:prstGeom>
          <a:noFill/>
          <a:ln/>
        </p:spPr>
        <p:txBody>
          <a:bodyPr wrap="square" lIns="0" tIns="0" rIns="0" bIns="0" rtlCol="0" anchor="ctr"/>
          <a:lstStyle/>
          <a:p>
            <a:pPr marL="0" indent="0" algn="ctr">
              <a:buNone/>
            </a:pPr>
            <a:r>
              <a:rPr lang="en-US" sz="1600" dirty="0">
                <a:solidFill>
                  <a:srgbClr val="E7E8D1"/>
                </a:solidFill>
                <a:latin typeface="Calibri" pitchFamily="34" charset="0"/>
                <a:ea typeface="Calibri" pitchFamily="34" charset="-122"/>
                <a:cs typeface="Calibri" pitchFamily="34" charset="-120"/>
              </a:rPr>
              <a:t>Remember: Your WRAP is personal to you.</a:t>
            </a:r>
            <a:endParaRPr lang="en-US" sz="1600" dirty="0"/>
          </a:p>
          <a:p>
            <a:pPr marL="0" indent="0" algn="ctr">
              <a:buNone/>
            </a:pPr>
            <a:r>
              <a:rPr lang="en-US" sz="1600" dirty="0">
                <a:solidFill>
                  <a:srgbClr val="E7E8D1"/>
                </a:solidFill>
                <a:latin typeface="Calibri" pitchFamily="34" charset="0"/>
                <a:ea typeface="Calibri" pitchFamily="34" charset="-122"/>
                <a:cs typeface="Calibri" pitchFamily="34" charset="-120"/>
              </a:rPr>
              <a:t>Keep building and refining your wellness tools.</a:t>
            </a:r>
            <a:endParaRPr lang="en-US" sz="1600" dirty="0"/>
          </a:p>
        </p:txBody>
      </p:sp>
      <p:sp>
        <p:nvSpPr>
          <p:cNvPr id="7" name="Shape 4"/>
          <p:cNvSpPr/>
          <p:nvPr/>
        </p:nvSpPr>
        <p:spPr>
          <a:xfrm>
            <a:off x="3200400" y="3749040"/>
            <a:ext cx="2743200" cy="36576"/>
          </a:xfrm>
          <a:prstGeom prst="rect">
            <a:avLst/>
          </a:prstGeom>
          <a:solidFill>
            <a:srgbClr val="7A9E8B"/>
          </a:solidFill>
          <a:ln/>
        </p:spPr>
        <p:txBody>
          <a:bodyPr/>
          <a:lstStyle/>
          <a:p>
            <a:endParaRPr lang="en-US"/>
          </a:p>
        </p:txBody>
      </p:sp>
      <p:sp>
        <p:nvSpPr>
          <p:cNvPr id="8" name="Text 5"/>
          <p:cNvSpPr/>
          <p:nvPr/>
        </p:nvSpPr>
        <p:spPr>
          <a:xfrm>
            <a:off x="457200" y="4023360"/>
            <a:ext cx="8229600" cy="457200"/>
          </a:xfrm>
          <a:prstGeom prst="rect">
            <a:avLst/>
          </a:prstGeom>
          <a:noFill/>
          <a:ln/>
        </p:spPr>
        <p:txBody>
          <a:bodyPr wrap="square" lIns="0" tIns="0" rIns="0" bIns="0" rtlCol="0" anchor="ctr"/>
          <a:lstStyle/>
          <a:p>
            <a:pPr marL="0" indent="0" algn="ctr">
              <a:buNone/>
            </a:pPr>
            <a:r>
              <a:rPr lang="en-US" sz="1200" i="1" dirty="0">
                <a:solidFill>
                  <a:srgbClr val="E7E8D1"/>
                </a:solidFill>
                <a:latin typeface="Calibri" pitchFamily="34" charset="0"/>
                <a:ea typeface="Calibri" pitchFamily="34" charset="-122"/>
                <a:cs typeface="Calibri" pitchFamily="34" charset="-120"/>
              </a:rPr>
              <a:t>Wellness Recovery Action Plan — Seminar I</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B85042"/>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1</a:t>
            </a:r>
            <a:endParaRPr lang="en-US" sz="2200" dirty="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dirty="0">
                <a:solidFill>
                  <a:srgbClr val="B85042"/>
                </a:solidFill>
                <a:latin typeface="Calibri" pitchFamily="34" charset="0"/>
                <a:ea typeface="Calibri" pitchFamily="34" charset="-122"/>
                <a:cs typeface="Calibri" pitchFamily="34" charset="-120"/>
              </a:rPr>
              <a:t>MULTIPLE CHOICE</a:t>
            </a:r>
            <a:endParaRPr lang="en-US" sz="1100" dirty="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dirty="0">
                <a:solidFill>
                  <a:srgbClr val="3D2B1F"/>
                </a:solidFill>
                <a:latin typeface="Georgia" pitchFamily="34" charset="0"/>
                <a:ea typeface="Georgia" pitchFamily="34" charset="-122"/>
                <a:cs typeface="Georgia" pitchFamily="34" charset="-120"/>
              </a:rPr>
              <a:t>What are early warning signs in the context of WRAP?</a:t>
            </a:r>
            <a:endParaRPr lang="en-US" sz="1900" dirty="0"/>
          </a:p>
        </p:txBody>
      </p:sp>
      <p:sp>
        <p:nvSpPr>
          <p:cNvPr id="6" name="Shape 4"/>
          <p:cNvSpPr/>
          <p:nvPr/>
        </p:nvSpPr>
        <p:spPr>
          <a:xfrm>
            <a:off x="640080" y="196596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057400"/>
            <a:ext cx="365760" cy="365760"/>
          </a:xfrm>
          <a:prstGeom prst="ellipse">
            <a:avLst/>
          </a:prstGeom>
          <a:solidFill>
            <a:srgbClr val="E7E8D1"/>
          </a:solidFill>
          <a:ln/>
        </p:spPr>
        <p:txBody>
          <a:bodyPr/>
          <a:lstStyle/>
          <a:p>
            <a:endParaRPr lang="en-US"/>
          </a:p>
        </p:txBody>
      </p:sp>
      <p:sp>
        <p:nvSpPr>
          <p:cNvPr id="8" name="Text 6"/>
          <p:cNvSpPr/>
          <p:nvPr/>
        </p:nvSpPr>
        <p:spPr>
          <a:xfrm>
            <a:off x="868680" y="205740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A</a:t>
            </a:r>
            <a:endParaRPr lang="en-US" sz="1400" dirty="0"/>
          </a:p>
        </p:txBody>
      </p:sp>
      <p:sp>
        <p:nvSpPr>
          <p:cNvPr id="9" name="Text 7"/>
          <p:cNvSpPr/>
          <p:nvPr/>
        </p:nvSpPr>
        <p:spPr>
          <a:xfrm>
            <a:off x="1417320" y="196596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External events that cause immediate distress</a:t>
            </a:r>
            <a:endParaRPr lang="en-US" sz="1500" dirty="0"/>
          </a:p>
        </p:txBody>
      </p:sp>
      <p:sp>
        <p:nvSpPr>
          <p:cNvPr id="10" name="Shape 8"/>
          <p:cNvSpPr/>
          <p:nvPr/>
        </p:nvSpPr>
        <p:spPr>
          <a:xfrm>
            <a:off x="640080" y="260604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1" name="Shape 9"/>
          <p:cNvSpPr/>
          <p:nvPr/>
        </p:nvSpPr>
        <p:spPr>
          <a:xfrm>
            <a:off x="868680" y="2697480"/>
            <a:ext cx="365760" cy="365760"/>
          </a:xfrm>
          <a:prstGeom prst="ellipse">
            <a:avLst/>
          </a:prstGeom>
          <a:solidFill>
            <a:srgbClr val="E7E8D1"/>
          </a:solidFill>
          <a:ln/>
        </p:spPr>
        <p:txBody>
          <a:bodyPr/>
          <a:lstStyle/>
          <a:p>
            <a:endParaRPr lang="en-US"/>
          </a:p>
        </p:txBody>
      </p:sp>
      <p:sp>
        <p:nvSpPr>
          <p:cNvPr id="12" name="Text 10"/>
          <p:cNvSpPr/>
          <p:nvPr/>
        </p:nvSpPr>
        <p:spPr>
          <a:xfrm>
            <a:off x="868680" y="269748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B</a:t>
            </a:r>
            <a:endParaRPr lang="en-US" sz="1400" dirty="0"/>
          </a:p>
        </p:txBody>
      </p:sp>
      <p:sp>
        <p:nvSpPr>
          <p:cNvPr id="13" name="Text 11"/>
          <p:cNvSpPr/>
          <p:nvPr/>
        </p:nvSpPr>
        <p:spPr>
          <a:xfrm>
            <a:off x="1417320" y="260604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Internal, subtle signs that indicate you may not be feeling well</a:t>
            </a:r>
            <a:endParaRPr lang="en-US" sz="1500" dirty="0"/>
          </a:p>
        </p:txBody>
      </p:sp>
      <p:sp>
        <p:nvSpPr>
          <p:cNvPr id="14" name="Shape 12"/>
          <p:cNvSpPr/>
          <p:nvPr/>
        </p:nvSpPr>
        <p:spPr>
          <a:xfrm>
            <a:off x="640080" y="324612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5" name="Shape 13"/>
          <p:cNvSpPr/>
          <p:nvPr/>
        </p:nvSpPr>
        <p:spPr>
          <a:xfrm>
            <a:off x="868680" y="3337560"/>
            <a:ext cx="365760" cy="365760"/>
          </a:xfrm>
          <a:prstGeom prst="ellipse">
            <a:avLst/>
          </a:prstGeom>
          <a:solidFill>
            <a:srgbClr val="E7E8D1"/>
          </a:solidFill>
          <a:ln/>
        </p:spPr>
        <p:txBody>
          <a:bodyPr/>
          <a:lstStyle/>
          <a:p>
            <a:endParaRPr lang="en-US"/>
          </a:p>
        </p:txBody>
      </p:sp>
      <p:sp>
        <p:nvSpPr>
          <p:cNvPr id="16" name="Text 14"/>
          <p:cNvSpPr/>
          <p:nvPr/>
        </p:nvSpPr>
        <p:spPr>
          <a:xfrm>
            <a:off x="868680" y="333756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C</a:t>
            </a:r>
            <a:endParaRPr lang="en-US" sz="1400" dirty="0"/>
          </a:p>
        </p:txBody>
      </p:sp>
      <p:sp>
        <p:nvSpPr>
          <p:cNvPr id="17" name="Text 15"/>
          <p:cNvSpPr/>
          <p:nvPr/>
        </p:nvSpPr>
        <p:spPr>
          <a:xfrm>
            <a:off x="1417320" y="324612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Emergency situations requiring hospitalization</a:t>
            </a:r>
            <a:endParaRPr lang="en-US" sz="1500" dirty="0"/>
          </a:p>
        </p:txBody>
      </p:sp>
      <p:sp>
        <p:nvSpPr>
          <p:cNvPr id="18" name="Shape 16"/>
          <p:cNvSpPr/>
          <p:nvPr/>
        </p:nvSpPr>
        <p:spPr>
          <a:xfrm>
            <a:off x="640080" y="388620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9" name="Shape 17"/>
          <p:cNvSpPr/>
          <p:nvPr/>
        </p:nvSpPr>
        <p:spPr>
          <a:xfrm>
            <a:off x="868680" y="3977640"/>
            <a:ext cx="365760" cy="365760"/>
          </a:xfrm>
          <a:prstGeom prst="ellipse">
            <a:avLst/>
          </a:prstGeom>
          <a:solidFill>
            <a:srgbClr val="E7E8D1"/>
          </a:solidFill>
          <a:ln/>
        </p:spPr>
        <p:txBody>
          <a:bodyPr/>
          <a:lstStyle/>
          <a:p>
            <a:endParaRPr lang="en-US"/>
          </a:p>
        </p:txBody>
      </p:sp>
      <p:sp>
        <p:nvSpPr>
          <p:cNvPr id="20" name="Text 18"/>
          <p:cNvSpPr/>
          <p:nvPr/>
        </p:nvSpPr>
        <p:spPr>
          <a:xfrm>
            <a:off x="868680" y="3977640"/>
            <a:ext cx="365760" cy="365760"/>
          </a:xfrm>
          <a:prstGeom prst="rect">
            <a:avLst/>
          </a:prstGeom>
          <a:noFill/>
          <a:ln/>
        </p:spPr>
        <p:txBody>
          <a:bodyPr wrap="square" lIns="0" tIns="0" rIns="0" bIns="0" rtlCol="0" anchor="ctr"/>
          <a:lstStyle/>
          <a:p>
            <a:pPr marL="0" indent="0" algn="ctr">
              <a:buNone/>
            </a:pPr>
            <a:r>
              <a:rPr lang="en-US" sz="1400" b="1" dirty="0">
                <a:solidFill>
                  <a:srgbClr val="3D2B1F"/>
                </a:solidFill>
                <a:latin typeface="Georgia" pitchFamily="34" charset="0"/>
                <a:ea typeface="Georgia" pitchFamily="34" charset="-122"/>
                <a:cs typeface="Georgia" pitchFamily="34" charset="-120"/>
              </a:rPr>
              <a:t>D</a:t>
            </a:r>
            <a:endParaRPr lang="en-US" sz="1400" dirty="0"/>
          </a:p>
        </p:txBody>
      </p:sp>
      <p:sp>
        <p:nvSpPr>
          <p:cNvPr id="21" name="Text 19"/>
          <p:cNvSpPr/>
          <p:nvPr/>
        </p:nvSpPr>
        <p:spPr>
          <a:xfrm>
            <a:off x="1417320" y="3886200"/>
            <a:ext cx="6858000" cy="530352"/>
          </a:xfrm>
          <a:prstGeom prst="rect">
            <a:avLst/>
          </a:prstGeom>
          <a:noFill/>
          <a:ln/>
        </p:spPr>
        <p:txBody>
          <a:bodyPr wrap="square" lIns="0" tIns="0" rIns="0" bIns="0" rtlCol="0" anchor="ctr"/>
          <a:lstStyle/>
          <a:p>
            <a:pPr marL="0" indent="0">
              <a:buNone/>
            </a:pPr>
            <a:r>
              <a:rPr lang="en-US" sz="1500" dirty="0">
                <a:solidFill>
                  <a:srgbClr val="3D2B1F"/>
                </a:solidFill>
                <a:latin typeface="Calibri" pitchFamily="34" charset="0"/>
                <a:ea typeface="Calibri" pitchFamily="34" charset="-122"/>
                <a:cs typeface="Calibri" pitchFamily="34" charset="-120"/>
              </a:rPr>
              <a:t>Side effects of medication</a:t>
            </a:r>
            <a:endParaRPr lang="en-US" sz="1500" dirty="0"/>
          </a:p>
        </p:txBody>
      </p:sp>
      <p:sp>
        <p:nvSpPr>
          <p:cNvPr id="22" name="Text 20"/>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6B4F3E"/>
                </a:solidFill>
                <a:latin typeface="Calibri" pitchFamily="34" charset="0"/>
                <a:ea typeface="Calibri" pitchFamily="34" charset="-122"/>
                <a:cs typeface="Calibri" pitchFamily="34" charset="-120"/>
              </a:rPr>
              <a:t>Question 1 of 16</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Answer 1">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B85042"/>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a:solidFill>
                  <a:srgbClr val="FFFFFF"/>
                </a:solidFill>
                <a:latin typeface="Georgia" pitchFamily="34" charset="0"/>
                <a:ea typeface="Georgia" pitchFamily="34" charset="-122"/>
                <a:cs typeface="Georgia" pitchFamily="34" charset="-120"/>
              </a:rPr>
              <a:t>1</a:t>
            </a:r>
            <a:endParaRPr lang="en-US" sz="220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a:solidFill>
                  <a:srgbClr val="B85042"/>
                </a:solidFill>
                <a:latin typeface="Calibri" pitchFamily="34" charset="0"/>
                <a:ea typeface="Calibri" pitchFamily="34" charset="-122"/>
                <a:cs typeface="Calibri" pitchFamily="34" charset="-120"/>
              </a:rPr>
              <a:t>ANSWER</a:t>
            </a:r>
            <a:endParaRPr lang="en-US" sz="110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a:solidFill>
                  <a:srgbClr val="3D2B1F"/>
                </a:solidFill>
                <a:latin typeface="Georgia" pitchFamily="34" charset="0"/>
                <a:ea typeface="Georgia" pitchFamily="34" charset="-122"/>
                <a:cs typeface="Georgia" pitchFamily="34" charset="-120"/>
              </a:rPr>
              <a:t>What are early warning signs in the context of WRAP?</a:t>
            </a:r>
            <a:endParaRPr lang="en-US" sz="1900"/>
          </a:p>
        </p:txBody>
      </p:sp>
      <p:sp>
        <p:nvSpPr>
          <p:cNvPr id="6" name="Shape 4"/>
          <p:cNvSpPr/>
          <p:nvPr/>
        </p:nvSpPr>
        <p:spPr>
          <a:xfrm>
            <a:off x="640080" y="196596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057400"/>
            <a:ext cx="365760" cy="365760"/>
          </a:xfrm>
          <a:prstGeom prst="ellipse">
            <a:avLst/>
          </a:prstGeom>
          <a:solidFill>
            <a:srgbClr val="E7E8D1"/>
          </a:solidFill>
          <a:ln/>
        </p:spPr>
        <p:txBody>
          <a:bodyPr/>
          <a:lstStyle/>
          <a:p>
            <a:endParaRPr lang="en-US"/>
          </a:p>
        </p:txBody>
      </p:sp>
      <p:sp>
        <p:nvSpPr>
          <p:cNvPr id="8" name="Text 6"/>
          <p:cNvSpPr/>
          <p:nvPr/>
        </p:nvSpPr>
        <p:spPr>
          <a:xfrm>
            <a:off x="868680" y="205740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A</a:t>
            </a:r>
            <a:endParaRPr lang="en-US" sz="1400"/>
          </a:p>
        </p:txBody>
      </p:sp>
      <p:sp>
        <p:nvSpPr>
          <p:cNvPr id="9" name="Text 7"/>
          <p:cNvSpPr/>
          <p:nvPr/>
        </p:nvSpPr>
        <p:spPr>
          <a:xfrm>
            <a:off x="1417320" y="196596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External events that cause immediate distress</a:t>
            </a:r>
            <a:endParaRPr lang="en-US" sz="1500"/>
          </a:p>
        </p:txBody>
      </p:sp>
      <p:sp>
        <p:nvSpPr>
          <p:cNvPr id="10" name="Shape 8"/>
          <p:cNvSpPr/>
          <p:nvPr/>
        </p:nvSpPr>
        <p:spPr>
          <a:xfrm>
            <a:off x="640080" y="2606040"/>
            <a:ext cx="7863840" cy="530352"/>
          </a:xfrm>
          <a:prstGeom prst="roundRect">
            <a:avLst>
              <a:gd name="adj" fmla="val 13793"/>
            </a:avLst>
          </a:prstGeom>
          <a:solidFill>
            <a:srgbClr val="E8F5E9"/>
          </a:solidFill>
          <a:ln w="28575">
            <a:solidFill>
              <a:srgbClr val="2C5F2D"/>
            </a:solidFill>
          </a:ln>
          <a:effectLst>
            <a:outerShdw blurRad="50800" dist="12700" dir="8100000" algn="bl" rotWithShape="0">
              <a:srgbClr val="000000">
                <a:alpha val="8000"/>
              </a:srgbClr>
            </a:outerShdw>
          </a:effectLst>
        </p:spPr>
        <p:txBody>
          <a:bodyPr/>
          <a:lstStyle/>
          <a:p>
            <a:endParaRPr lang="en-US"/>
          </a:p>
        </p:txBody>
      </p:sp>
      <p:sp>
        <p:nvSpPr>
          <p:cNvPr id="11" name="Shape 9"/>
          <p:cNvSpPr/>
          <p:nvPr/>
        </p:nvSpPr>
        <p:spPr>
          <a:xfrm>
            <a:off x="868680" y="2697480"/>
            <a:ext cx="365760" cy="365760"/>
          </a:xfrm>
          <a:prstGeom prst="ellipse">
            <a:avLst/>
          </a:prstGeom>
          <a:solidFill>
            <a:srgbClr val="2C5F2D"/>
          </a:solidFill>
          <a:ln/>
        </p:spPr>
        <p:txBody>
          <a:bodyPr/>
          <a:lstStyle/>
          <a:p>
            <a:endParaRPr lang="en-US"/>
          </a:p>
        </p:txBody>
      </p:sp>
      <p:sp>
        <p:nvSpPr>
          <p:cNvPr id="12" name="Text 10"/>
          <p:cNvSpPr/>
          <p:nvPr/>
        </p:nvSpPr>
        <p:spPr>
          <a:xfrm>
            <a:off x="868680" y="2697480"/>
            <a:ext cx="365760" cy="365760"/>
          </a:xfrm>
          <a:prstGeom prst="rect">
            <a:avLst/>
          </a:prstGeom>
          <a:noFill/>
          <a:ln/>
        </p:spPr>
        <p:txBody>
          <a:bodyPr wrap="square" lIns="0" tIns="0" rIns="0" bIns="0" rtlCol="0" anchor="ctr"/>
          <a:lstStyle/>
          <a:p>
            <a:pPr marL="0" indent="0" algn="ctr">
              <a:buNone/>
            </a:pPr>
            <a:r>
              <a:rPr lang="en-US" sz="1400" b="1">
                <a:solidFill>
                  <a:srgbClr val="FFFFFF"/>
                </a:solidFill>
                <a:latin typeface="Georgia" pitchFamily="34" charset="0"/>
                <a:ea typeface="Georgia" pitchFamily="34" charset="-122"/>
                <a:cs typeface="Georgia" pitchFamily="34" charset="-120"/>
              </a:rPr>
              <a:t>B</a:t>
            </a:r>
            <a:endParaRPr lang="en-US" sz="1400"/>
          </a:p>
        </p:txBody>
      </p:sp>
      <p:sp>
        <p:nvSpPr>
          <p:cNvPr id="13" name="Text 11"/>
          <p:cNvSpPr/>
          <p:nvPr/>
        </p:nvSpPr>
        <p:spPr>
          <a:xfrm>
            <a:off x="1417320" y="260604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Internal, subtle signs that indicate you may not be feeling well</a:t>
            </a:r>
            <a:endParaRPr lang="en-US" sz="1500"/>
          </a:p>
        </p:txBody>
      </p:sp>
      <p:sp>
        <p:nvSpPr>
          <p:cNvPr id="14" name="Shape 12"/>
          <p:cNvSpPr/>
          <p:nvPr/>
        </p:nvSpPr>
        <p:spPr>
          <a:xfrm>
            <a:off x="640080" y="324612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5" name="Shape 13"/>
          <p:cNvSpPr/>
          <p:nvPr/>
        </p:nvSpPr>
        <p:spPr>
          <a:xfrm>
            <a:off x="868680" y="3337560"/>
            <a:ext cx="365760" cy="365760"/>
          </a:xfrm>
          <a:prstGeom prst="ellipse">
            <a:avLst/>
          </a:prstGeom>
          <a:solidFill>
            <a:srgbClr val="E7E8D1"/>
          </a:solidFill>
          <a:ln/>
        </p:spPr>
        <p:txBody>
          <a:bodyPr/>
          <a:lstStyle/>
          <a:p>
            <a:endParaRPr lang="en-US"/>
          </a:p>
        </p:txBody>
      </p:sp>
      <p:sp>
        <p:nvSpPr>
          <p:cNvPr id="16" name="Text 14"/>
          <p:cNvSpPr/>
          <p:nvPr/>
        </p:nvSpPr>
        <p:spPr>
          <a:xfrm>
            <a:off x="868680" y="333756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C</a:t>
            </a:r>
            <a:endParaRPr lang="en-US" sz="1400"/>
          </a:p>
        </p:txBody>
      </p:sp>
      <p:sp>
        <p:nvSpPr>
          <p:cNvPr id="17" name="Text 15"/>
          <p:cNvSpPr/>
          <p:nvPr/>
        </p:nvSpPr>
        <p:spPr>
          <a:xfrm>
            <a:off x="1417320" y="324612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Emergency situations requiring hospitalization</a:t>
            </a:r>
            <a:endParaRPr lang="en-US" sz="1500"/>
          </a:p>
        </p:txBody>
      </p:sp>
      <p:sp>
        <p:nvSpPr>
          <p:cNvPr id="18" name="Shape 16"/>
          <p:cNvSpPr/>
          <p:nvPr/>
        </p:nvSpPr>
        <p:spPr>
          <a:xfrm>
            <a:off x="640080" y="3886200"/>
            <a:ext cx="7863840" cy="530352"/>
          </a:xfrm>
          <a:prstGeom prst="roundRect">
            <a:avLst>
              <a:gd name="adj" fmla="val 1379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19" name="Shape 17"/>
          <p:cNvSpPr/>
          <p:nvPr/>
        </p:nvSpPr>
        <p:spPr>
          <a:xfrm>
            <a:off x="868680" y="3977640"/>
            <a:ext cx="365760" cy="365760"/>
          </a:xfrm>
          <a:prstGeom prst="ellipse">
            <a:avLst/>
          </a:prstGeom>
          <a:solidFill>
            <a:srgbClr val="E7E8D1"/>
          </a:solidFill>
          <a:ln/>
        </p:spPr>
        <p:txBody>
          <a:bodyPr/>
          <a:lstStyle/>
          <a:p>
            <a:endParaRPr lang="en-US"/>
          </a:p>
        </p:txBody>
      </p:sp>
      <p:sp>
        <p:nvSpPr>
          <p:cNvPr id="20" name="Text 18"/>
          <p:cNvSpPr/>
          <p:nvPr/>
        </p:nvSpPr>
        <p:spPr>
          <a:xfrm>
            <a:off x="868680" y="3977640"/>
            <a:ext cx="365760" cy="365760"/>
          </a:xfrm>
          <a:prstGeom prst="rect">
            <a:avLst/>
          </a:prstGeom>
          <a:noFill/>
          <a:ln/>
        </p:spPr>
        <p:txBody>
          <a:bodyPr wrap="square" lIns="0" tIns="0" rIns="0" bIns="0" rtlCol="0" anchor="ctr"/>
          <a:lstStyle/>
          <a:p>
            <a:pPr marL="0" indent="0" algn="ctr">
              <a:buNone/>
            </a:pPr>
            <a:r>
              <a:rPr lang="en-US" sz="1400" b="1">
                <a:solidFill>
                  <a:srgbClr val="3D2B1F"/>
                </a:solidFill>
                <a:latin typeface="Georgia" pitchFamily="34" charset="0"/>
                <a:ea typeface="Georgia" pitchFamily="34" charset="-122"/>
                <a:cs typeface="Georgia" pitchFamily="34" charset="-120"/>
              </a:rPr>
              <a:t>D</a:t>
            </a:r>
            <a:endParaRPr lang="en-US" sz="1400"/>
          </a:p>
        </p:txBody>
      </p:sp>
      <p:sp>
        <p:nvSpPr>
          <p:cNvPr id="21" name="Text 19"/>
          <p:cNvSpPr/>
          <p:nvPr/>
        </p:nvSpPr>
        <p:spPr>
          <a:xfrm>
            <a:off x="1417320" y="3886200"/>
            <a:ext cx="6858000" cy="530352"/>
          </a:xfrm>
          <a:prstGeom prst="rect">
            <a:avLst/>
          </a:prstGeom>
          <a:noFill/>
          <a:ln/>
        </p:spPr>
        <p:txBody>
          <a:bodyPr wrap="square" lIns="0" tIns="0" rIns="0" bIns="0" rtlCol="0" anchor="ctr"/>
          <a:lstStyle/>
          <a:p>
            <a:pPr marL="0" indent="0">
              <a:buNone/>
            </a:pPr>
            <a:r>
              <a:rPr lang="en-US" sz="1500">
                <a:solidFill>
                  <a:srgbClr val="3D2B1F"/>
                </a:solidFill>
                <a:latin typeface="Calibri" pitchFamily="34" charset="0"/>
                <a:ea typeface="Calibri" pitchFamily="34" charset="-122"/>
                <a:cs typeface="Calibri" pitchFamily="34" charset="-120"/>
              </a:rPr>
              <a:t>Side effects of medication</a:t>
            </a:r>
            <a:endParaRPr lang="en-US" sz="1500"/>
          </a:p>
        </p:txBody>
      </p:sp>
      <p:sp>
        <p:nvSpPr>
          <p:cNvPr id="100" name="Explanation"/>
          <p:cNvSpPr/>
          <p:nvPr/>
        </p:nvSpPr>
        <p:spPr>
          <a:xfrm>
            <a:off x="640080" y="4320540"/>
            <a:ext cx="7863840" cy="822960"/>
          </a:xfrm>
          <a:prstGeom prst="roundRect">
            <a:avLst>
              <a:gd name="adj" fmla="val 6250"/>
            </a:avLst>
          </a:prstGeom>
          <a:solidFill>
            <a:srgbClr val="B85042">
              <a:alpha val="12000"/>
            </a:srgbClr>
          </a:solidFill>
          <a:ln>
            <a:solidFill>
              <a:srgbClr val="B85042">
                <a:alpha val="30000"/>
              </a:srgbClr>
            </a:solidFill>
          </a:ln>
        </p:spPr>
        <p:txBody>
          <a:bodyPr wrap="square" lIns="137160" tIns="91440" rIns="137160" bIns="91440" rtlCol="0" anchor="ctr"/>
          <a:lstStyle/>
          <a:p>
            <a:pPr marL="0" indent="0">
              <a:buNone/>
            </a:pPr>
            <a:r>
              <a:rPr lang="en-US" sz="1300" b="1">
                <a:solidFill>
                  <a:srgbClr val="B85042"/>
                </a:solidFill>
                <a:latin typeface="Calibri" pitchFamily="34" charset="0"/>
              </a:rPr>
              <a:t>Why? </a:t>
            </a:r>
            <a:r>
              <a:rPr lang="en-US" sz="1300">
                <a:solidFill>
                  <a:srgbClr val="3D2B1F"/>
                </a:solidFill>
                <a:latin typeface="Calibri" pitchFamily="34" charset="0"/>
              </a:rPr>
              <a:t>Early warning signs are internal and may be unrelated to reactions to stressful situations. Unlike triggers, which are external events, early warning signs come from within.</a:t>
            </a:r>
            <a:endParaRPr lang="en-US" sz="13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6B7F3B"/>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2</a:t>
            </a:r>
            <a:endParaRPr lang="en-US" sz="2200" dirty="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dirty="0">
                <a:solidFill>
                  <a:srgbClr val="6B7F3B"/>
                </a:solidFill>
                <a:latin typeface="Calibri" pitchFamily="34" charset="0"/>
                <a:ea typeface="Calibri" pitchFamily="34" charset="-122"/>
                <a:cs typeface="Calibri" pitchFamily="34" charset="-120"/>
              </a:rPr>
              <a:t>TRUE OR FALSE</a:t>
            </a:r>
            <a:endParaRPr lang="en-US" sz="1100" dirty="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dirty="0">
                <a:solidFill>
                  <a:srgbClr val="3D2B1F"/>
                </a:solidFill>
                <a:latin typeface="Georgia" pitchFamily="34" charset="0"/>
                <a:ea typeface="Georgia" pitchFamily="34" charset="-122"/>
                <a:cs typeface="Georgia" pitchFamily="34" charset="-120"/>
              </a:rPr>
              <a:t>True or False: Early warning signs are always caused by external events or stressful situations.</a:t>
            </a:r>
            <a:endParaRPr lang="en-US" sz="1900" dirty="0"/>
          </a:p>
        </p:txBody>
      </p:sp>
      <p:sp>
        <p:nvSpPr>
          <p:cNvPr id="6" name="Shape 4"/>
          <p:cNvSpPr/>
          <p:nvPr/>
        </p:nvSpPr>
        <p:spPr>
          <a:xfrm>
            <a:off x="1097280" y="2286000"/>
            <a:ext cx="3200400" cy="1097280"/>
          </a:xfrm>
          <a:prstGeom prst="roundRect">
            <a:avLst>
              <a:gd name="adj" fmla="val 833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Text 5"/>
          <p:cNvSpPr/>
          <p:nvPr/>
        </p:nvSpPr>
        <p:spPr>
          <a:xfrm>
            <a:off x="1097280" y="2286000"/>
            <a:ext cx="3200400" cy="1097280"/>
          </a:xfrm>
          <a:prstGeom prst="rect">
            <a:avLst/>
          </a:prstGeom>
          <a:noFill/>
          <a:ln/>
        </p:spPr>
        <p:txBody>
          <a:bodyPr wrap="square" lIns="0" tIns="0" rIns="0" bIns="0" rtlCol="0" anchor="ctr"/>
          <a:lstStyle/>
          <a:p>
            <a:pPr marL="0" indent="0" algn="ctr">
              <a:buNone/>
            </a:pPr>
            <a:r>
              <a:rPr lang="en-US" sz="2400" b="1" dirty="0">
                <a:solidFill>
                  <a:srgbClr val="6B7F3B"/>
                </a:solidFill>
                <a:latin typeface="Georgia" pitchFamily="34" charset="0"/>
                <a:ea typeface="Georgia" pitchFamily="34" charset="-122"/>
                <a:cs typeface="Georgia" pitchFamily="34" charset="-120"/>
              </a:rPr>
              <a:t>True</a:t>
            </a:r>
            <a:endParaRPr lang="en-US" sz="2400" dirty="0"/>
          </a:p>
        </p:txBody>
      </p:sp>
      <p:sp>
        <p:nvSpPr>
          <p:cNvPr id="8" name="Shape 6"/>
          <p:cNvSpPr/>
          <p:nvPr/>
        </p:nvSpPr>
        <p:spPr>
          <a:xfrm>
            <a:off x="4846320" y="2286000"/>
            <a:ext cx="3200400" cy="1097280"/>
          </a:xfrm>
          <a:prstGeom prst="roundRect">
            <a:avLst>
              <a:gd name="adj" fmla="val 833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9" name="Text 7"/>
          <p:cNvSpPr/>
          <p:nvPr/>
        </p:nvSpPr>
        <p:spPr>
          <a:xfrm>
            <a:off x="4846320" y="2286000"/>
            <a:ext cx="3200400" cy="1097280"/>
          </a:xfrm>
          <a:prstGeom prst="rect">
            <a:avLst/>
          </a:prstGeom>
          <a:noFill/>
          <a:ln/>
        </p:spPr>
        <p:txBody>
          <a:bodyPr wrap="square" lIns="0" tIns="0" rIns="0" bIns="0" rtlCol="0" anchor="ctr"/>
          <a:lstStyle/>
          <a:p>
            <a:pPr marL="0" indent="0" algn="ctr">
              <a:buNone/>
            </a:pPr>
            <a:r>
              <a:rPr lang="en-US" sz="2400" b="1" dirty="0">
                <a:solidFill>
                  <a:srgbClr val="B85042"/>
                </a:solidFill>
                <a:latin typeface="Georgia" pitchFamily="34" charset="0"/>
                <a:ea typeface="Georgia" pitchFamily="34" charset="-122"/>
                <a:cs typeface="Georgia" pitchFamily="34" charset="-120"/>
              </a:rPr>
              <a:t>False</a:t>
            </a:r>
            <a:endParaRPr lang="en-US" sz="2400" dirty="0"/>
          </a:p>
        </p:txBody>
      </p:sp>
      <p:sp>
        <p:nvSpPr>
          <p:cNvPr id="10" name="Text 8"/>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6B4F3E"/>
                </a:solidFill>
                <a:latin typeface="Calibri" pitchFamily="34" charset="0"/>
                <a:ea typeface="Calibri" pitchFamily="34" charset="-122"/>
                <a:cs typeface="Calibri" pitchFamily="34" charset="-120"/>
              </a:rPr>
              <a:t>Question 2 of 16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Answer 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6B7F3B"/>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a:solidFill>
                  <a:srgbClr val="FFFFFF"/>
                </a:solidFill>
                <a:latin typeface="Georgia" pitchFamily="34" charset="0"/>
                <a:ea typeface="Georgia" pitchFamily="34" charset="-122"/>
                <a:cs typeface="Georgia" pitchFamily="34" charset="-120"/>
              </a:rPr>
              <a:t>2</a:t>
            </a:r>
            <a:endParaRPr lang="en-US" sz="220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a:solidFill>
                  <a:srgbClr val="6B7F3B"/>
                </a:solidFill>
                <a:latin typeface="Calibri" pitchFamily="34" charset="0"/>
                <a:ea typeface="Calibri" pitchFamily="34" charset="-122"/>
                <a:cs typeface="Calibri" pitchFamily="34" charset="-120"/>
              </a:rPr>
              <a:t>ANSWER</a:t>
            </a:r>
            <a:endParaRPr lang="en-US" sz="110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a:solidFill>
                  <a:srgbClr val="3D2B1F"/>
                </a:solidFill>
                <a:latin typeface="Georgia" pitchFamily="34" charset="0"/>
                <a:ea typeface="Georgia" pitchFamily="34" charset="-122"/>
                <a:cs typeface="Georgia" pitchFamily="34" charset="-120"/>
              </a:rPr>
              <a:t>True or False: Early warning signs are always caused by external events or stressful situations.</a:t>
            </a:r>
            <a:endParaRPr lang="en-US" sz="1900"/>
          </a:p>
        </p:txBody>
      </p:sp>
      <p:sp>
        <p:nvSpPr>
          <p:cNvPr id="6" name="Shape 4"/>
          <p:cNvSpPr/>
          <p:nvPr/>
        </p:nvSpPr>
        <p:spPr>
          <a:xfrm>
            <a:off x="1097280" y="2286000"/>
            <a:ext cx="3200400" cy="1097280"/>
          </a:xfrm>
          <a:prstGeom prst="roundRect">
            <a:avLst>
              <a:gd name="adj" fmla="val 8333"/>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Text 5"/>
          <p:cNvSpPr/>
          <p:nvPr/>
        </p:nvSpPr>
        <p:spPr>
          <a:xfrm>
            <a:off x="1097280" y="2286000"/>
            <a:ext cx="3200400" cy="1097280"/>
          </a:xfrm>
          <a:prstGeom prst="rect">
            <a:avLst/>
          </a:prstGeom>
          <a:noFill/>
          <a:ln/>
        </p:spPr>
        <p:txBody>
          <a:bodyPr wrap="square" lIns="0" tIns="0" rIns="0" bIns="0" rtlCol="0" anchor="ctr"/>
          <a:lstStyle/>
          <a:p>
            <a:pPr marL="0" indent="0" algn="ctr">
              <a:buNone/>
            </a:pPr>
            <a:r>
              <a:rPr lang="en-US" sz="2400" b="1">
                <a:solidFill>
                  <a:srgbClr val="6B7F3B"/>
                </a:solidFill>
                <a:latin typeface="Georgia" pitchFamily="34" charset="0"/>
                <a:ea typeface="Georgia" pitchFamily="34" charset="-122"/>
                <a:cs typeface="Georgia" pitchFamily="34" charset="-120"/>
              </a:rPr>
              <a:t>True</a:t>
            </a:r>
            <a:endParaRPr lang="en-US" sz="2400"/>
          </a:p>
        </p:txBody>
      </p:sp>
      <p:sp>
        <p:nvSpPr>
          <p:cNvPr id="8" name="Shape 6"/>
          <p:cNvSpPr/>
          <p:nvPr/>
        </p:nvSpPr>
        <p:spPr>
          <a:xfrm>
            <a:off x="4846320" y="2286000"/>
            <a:ext cx="3200400" cy="1097280"/>
          </a:xfrm>
          <a:prstGeom prst="roundRect">
            <a:avLst>
              <a:gd name="adj" fmla="val 8333"/>
            </a:avLst>
          </a:prstGeom>
          <a:solidFill>
            <a:srgbClr val="E8F5E9"/>
          </a:solidFill>
          <a:ln w="28575">
            <a:solidFill>
              <a:srgbClr val="2C5F2D"/>
            </a:solidFill>
          </a:ln>
          <a:effectLst>
            <a:outerShdw blurRad="50800" dist="12700" dir="8100000" algn="bl" rotWithShape="0">
              <a:srgbClr val="000000">
                <a:alpha val="8000"/>
              </a:srgbClr>
            </a:outerShdw>
          </a:effectLst>
        </p:spPr>
        <p:txBody>
          <a:bodyPr/>
          <a:lstStyle/>
          <a:p>
            <a:endParaRPr lang="en-US"/>
          </a:p>
        </p:txBody>
      </p:sp>
      <p:sp>
        <p:nvSpPr>
          <p:cNvPr id="9" name="Text 7"/>
          <p:cNvSpPr/>
          <p:nvPr/>
        </p:nvSpPr>
        <p:spPr>
          <a:xfrm>
            <a:off x="4846320" y="2286000"/>
            <a:ext cx="3200400" cy="1097280"/>
          </a:xfrm>
          <a:prstGeom prst="rect">
            <a:avLst/>
          </a:prstGeom>
          <a:noFill/>
          <a:ln/>
        </p:spPr>
        <p:txBody>
          <a:bodyPr wrap="square" lIns="0" tIns="0" rIns="0" bIns="0" rtlCol="0" anchor="ctr"/>
          <a:lstStyle/>
          <a:p>
            <a:pPr marL="0" indent="0" algn="ctr">
              <a:buNone/>
            </a:pPr>
            <a:r>
              <a:rPr lang="en-US" sz="2400" b="1">
                <a:solidFill>
                  <a:srgbClr val="2C5F2D"/>
                </a:solidFill>
                <a:latin typeface="Georgia" pitchFamily="34" charset="0"/>
                <a:ea typeface="Georgia" pitchFamily="34" charset="-122"/>
                <a:cs typeface="Georgia" pitchFamily="34" charset="-120"/>
              </a:rPr>
              <a:t>False</a:t>
            </a:r>
            <a:endParaRPr lang="en-US" sz="2400"/>
          </a:p>
        </p:txBody>
      </p:sp>
      <p:sp>
        <p:nvSpPr>
          <p:cNvPr id="100" name="Explanation"/>
          <p:cNvSpPr/>
          <p:nvPr/>
        </p:nvSpPr>
        <p:spPr>
          <a:xfrm>
            <a:off x="640080" y="3520440"/>
            <a:ext cx="7863840" cy="822960"/>
          </a:xfrm>
          <a:prstGeom prst="roundRect">
            <a:avLst>
              <a:gd name="adj" fmla="val 6250"/>
            </a:avLst>
          </a:prstGeom>
          <a:solidFill>
            <a:srgbClr val="6B7F3B">
              <a:alpha val="12000"/>
            </a:srgbClr>
          </a:solidFill>
          <a:ln>
            <a:solidFill>
              <a:srgbClr val="6B7F3B">
                <a:alpha val="30000"/>
              </a:srgbClr>
            </a:solidFill>
          </a:ln>
        </p:spPr>
        <p:txBody>
          <a:bodyPr wrap="square" lIns="137160" tIns="91440" rIns="137160" bIns="91440" rtlCol="0" anchor="ctr"/>
          <a:lstStyle/>
          <a:p>
            <a:pPr marL="0" indent="0">
              <a:buNone/>
            </a:pPr>
            <a:r>
              <a:rPr lang="en-US" sz="1300" b="1">
                <a:solidFill>
                  <a:srgbClr val="6B7F3B"/>
                </a:solidFill>
                <a:latin typeface="Calibri" pitchFamily="34" charset="0"/>
              </a:rPr>
              <a:t>Why? </a:t>
            </a:r>
            <a:r>
              <a:rPr lang="en-US" sz="1300">
                <a:solidFill>
                  <a:srgbClr val="3D2B1F"/>
                </a:solidFill>
                <a:latin typeface="Calibri" pitchFamily="34" charset="0"/>
              </a:rPr>
              <a:t>Early warning signs are internal and may be unrelated to external events. This distinguishes them from triggers, which are caused by external events.</a:t>
            </a:r>
            <a:endParaRPr lang="en-US" sz="13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7A9E8B"/>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3</a:t>
            </a:r>
            <a:endParaRPr lang="en-US" sz="2200" dirty="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dirty="0">
                <a:solidFill>
                  <a:srgbClr val="7A9E8B"/>
                </a:solidFill>
                <a:latin typeface="Calibri" pitchFamily="34" charset="0"/>
                <a:ea typeface="Calibri" pitchFamily="34" charset="-122"/>
                <a:cs typeface="Calibri" pitchFamily="34" charset="-120"/>
              </a:rPr>
              <a:t>FILL IN THE BLANK</a:t>
            </a:r>
            <a:endParaRPr lang="en-US" sz="1100" dirty="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dirty="0">
                <a:solidFill>
                  <a:srgbClr val="3D2B1F"/>
                </a:solidFill>
                <a:latin typeface="Georgia" pitchFamily="34" charset="0"/>
                <a:ea typeface="Georgia" pitchFamily="34" charset="-122"/>
                <a:cs typeface="Georgia" pitchFamily="34" charset="-120"/>
              </a:rPr>
              <a:t>Early warning signs are __________ signs of change that indicate you may need to take some further action.</a:t>
            </a:r>
            <a:endParaRPr lang="en-US" sz="1900" dirty="0"/>
          </a:p>
        </p:txBody>
      </p:sp>
      <p:sp>
        <p:nvSpPr>
          <p:cNvPr id="6" name="Shape 4"/>
          <p:cNvSpPr/>
          <p:nvPr/>
        </p:nvSpPr>
        <p:spPr>
          <a:xfrm>
            <a:off x="640080" y="2103120"/>
            <a:ext cx="7863840" cy="1463040"/>
          </a:xfrm>
          <a:prstGeom prst="roundRect">
            <a:avLst>
              <a:gd name="adj" fmla="val 6250"/>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331720"/>
            <a:ext cx="502920" cy="502920"/>
          </a:xfrm>
          <a:prstGeom prst="ellipse">
            <a:avLst/>
          </a:prstGeom>
          <a:solidFill>
            <a:srgbClr val="7A9E8B"/>
          </a:solidFill>
          <a:ln/>
        </p:spPr>
        <p:txBody>
          <a:bodyPr/>
          <a:lstStyle/>
          <a:p>
            <a:endParaRPr lang="en-US"/>
          </a:p>
        </p:txBody>
      </p:sp>
      <p:pic>
        <p:nvPicPr>
          <p:cNvPr id="8" name="Image 0" descr="preencoded.png"/>
          <p:cNvPicPr>
            <a:picLocks noChangeAspect="1"/>
          </p:cNvPicPr>
          <p:nvPr/>
        </p:nvPicPr>
        <p:blipFill>
          <a:blip r:embed="rId3"/>
          <a:stretch>
            <a:fillRect/>
          </a:stretch>
        </p:blipFill>
        <p:spPr>
          <a:xfrm>
            <a:off x="941832" y="2404872"/>
            <a:ext cx="347472" cy="347472"/>
          </a:xfrm>
          <a:prstGeom prst="rect">
            <a:avLst/>
          </a:prstGeom>
        </p:spPr>
      </p:pic>
      <p:sp>
        <p:nvSpPr>
          <p:cNvPr id="9" name="Text 6"/>
          <p:cNvSpPr/>
          <p:nvPr/>
        </p:nvSpPr>
        <p:spPr>
          <a:xfrm>
            <a:off x="1554480" y="2331720"/>
            <a:ext cx="6400800" cy="365760"/>
          </a:xfrm>
          <a:prstGeom prst="rect">
            <a:avLst/>
          </a:prstGeom>
          <a:noFill/>
          <a:ln/>
        </p:spPr>
        <p:txBody>
          <a:bodyPr wrap="square" lIns="0" tIns="0" rIns="0" bIns="0" rtlCol="0" anchor="ctr"/>
          <a:lstStyle/>
          <a:p>
            <a:pPr marL="0" indent="0">
              <a:buNone/>
            </a:pPr>
            <a:r>
              <a:rPr lang="en-US" sz="1300" i="1" dirty="0">
                <a:solidFill>
                  <a:srgbClr val="3D2B1F"/>
                </a:solidFill>
                <a:latin typeface="Calibri" pitchFamily="34" charset="0"/>
                <a:ea typeface="Calibri" pitchFamily="34" charset="-122"/>
                <a:cs typeface="Calibri" pitchFamily="34" charset="-120"/>
              </a:rPr>
              <a:t>Write your answer:</a:t>
            </a:r>
            <a:endParaRPr lang="en-US" sz="1300" dirty="0"/>
          </a:p>
        </p:txBody>
      </p:sp>
      <p:sp>
        <p:nvSpPr>
          <p:cNvPr id="10" name="Shape 7"/>
          <p:cNvSpPr/>
          <p:nvPr/>
        </p:nvSpPr>
        <p:spPr>
          <a:xfrm>
            <a:off x="1554480" y="2926080"/>
            <a:ext cx="5943600" cy="45720"/>
          </a:xfrm>
          <a:prstGeom prst="rect">
            <a:avLst/>
          </a:prstGeom>
          <a:solidFill>
            <a:srgbClr val="6B4F3E"/>
          </a:solidFill>
          <a:ln/>
        </p:spPr>
        <p:txBody>
          <a:bodyPr/>
          <a:lstStyle/>
          <a:p>
            <a:endParaRPr lang="en-US"/>
          </a:p>
        </p:txBody>
      </p:sp>
      <p:sp>
        <p:nvSpPr>
          <p:cNvPr id="11" name="Text 8"/>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6B4F3E"/>
                </a:solidFill>
                <a:latin typeface="Calibri" pitchFamily="34" charset="0"/>
                <a:ea typeface="Calibri" pitchFamily="34" charset="-122"/>
                <a:cs typeface="Calibri" pitchFamily="34" charset="-120"/>
              </a:rPr>
              <a:t>Question 3 of 16</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Answer 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502920" y="320040"/>
            <a:ext cx="640080" cy="640080"/>
          </a:xfrm>
          <a:prstGeom prst="ellipse">
            <a:avLst/>
          </a:prstGeom>
          <a:solidFill>
            <a:srgbClr val="7A9E8B"/>
          </a:solidFill>
          <a:ln/>
        </p:spPr>
        <p:txBody>
          <a:bodyPr/>
          <a:lstStyle/>
          <a:p>
            <a:endParaRPr lang="en-US"/>
          </a:p>
        </p:txBody>
      </p:sp>
      <p:sp>
        <p:nvSpPr>
          <p:cNvPr id="3" name="Text 1"/>
          <p:cNvSpPr/>
          <p:nvPr/>
        </p:nvSpPr>
        <p:spPr>
          <a:xfrm>
            <a:off x="502920" y="320040"/>
            <a:ext cx="640080" cy="640080"/>
          </a:xfrm>
          <a:prstGeom prst="rect">
            <a:avLst/>
          </a:prstGeom>
          <a:noFill/>
          <a:ln/>
        </p:spPr>
        <p:txBody>
          <a:bodyPr wrap="square" lIns="0" tIns="0" rIns="0" bIns="0" rtlCol="0" anchor="ctr"/>
          <a:lstStyle/>
          <a:p>
            <a:pPr marL="0" indent="0" algn="ctr">
              <a:buNone/>
            </a:pPr>
            <a:r>
              <a:rPr lang="en-US" sz="2200" b="1">
                <a:solidFill>
                  <a:srgbClr val="FFFFFF"/>
                </a:solidFill>
                <a:latin typeface="Georgia" pitchFamily="34" charset="0"/>
                <a:ea typeface="Georgia" pitchFamily="34" charset="-122"/>
                <a:cs typeface="Georgia" pitchFamily="34" charset="-120"/>
              </a:rPr>
              <a:t>3</a:t>
            </a:r>
            <a:endParaRPr lang="en-US" sz="2200"/>
          </a:p>
        </p:txBody>
      </p:sp>
      <p:sp>
        <p:nvSpPr>
          <p:cNvPr id="4" name="Text 2"/>
          <p:cNvSpPr/>
          <p:nvPr/>
        </p:nvSpPr>
        <p:spPr>
          <a:xfrm>
            <a:off x="1371600" y="384048"/>
            <a:ext cx="2743200" cy="457200"/>
          </a:xfrm>
          <a:prstGeom prst="rect">
            <a:avLst/>
          </a:prstGeom>
          <a:noFill/>
          <a:ln/>
        </p:spPr>
        <p:txBody>
          <a:bodyPr wrap="square" lIns="0" tIns="0" rIns="0" bIns="0" rtlCol="0" anchor="ctr"/>
          <a:lstStyle/>
          <a:p>
            <a:pPr marL="0" indent="0">
              <a:buNone/>
            </a:pPr>
            <a:r>
              <a:rPr lang="en-US" sz="1100" b="1" kern="0" spc="300">
                <a:solidFill>
                  <a:srgbClr val="7A9E8B"/>
                </a:solidFill>
                <a:latin typeface="Calibri" pitchFamily="34" charset="0"/>
                <a:ea typeface="Calibri" pitchFamily="34" charset="-122"/>
                <a:cs typeface="Calibri" pitchFamily="34" charset="-120"/>
              </a:rPr>
              <a:t>ANSWER</a:t>
            </a:r>
            <a:endParaRPr lang="en-US" sz="1100"/>
          </a:p>
        </p:txBody>
      </p:sp>
      <p:sp>
        <p:nvSpPr>
          <p:cNvPr id="5" name="Text 3"/>
          <p:cNvSpPr/>
          <p:nvPr/>
        </p:nvSpPr>
        <p:spPr>
          <a:xfrm>
            <a:off x="640080" y="1051560"/>
            <a:ext cx="7863840" cy="822960"/>
          </a:xfrm>
          <a:prstGeom prst="rect">
            <a:avLst/>
          </a:prstGeom>
          <a:noFill/>
          <a:ln/>
        </p:spPr>
        <p:txBody>
          <a:bodyPr wrap="square" lIns="0" tIns="0" rIns="0" bIns="0" rtlCol="0" anchor="ctr"/>
          <a:lstStyle/>
          <a:p>
            <a:pPr marL="0" indent="0">
              <a:buNone/>
            </a:pPr>
            <a:r>
              <a:rPr lang="en-US" sz="1900" b="1">
                <a:solidFill>
                  <a:srgbClr val="3D2B1F"/>
                </a:solidFill>
                <a:latin typeface="Georgia" pitchFamily="34" charset="0"/>
                <a:ea typeface="Georgia" pitchFamily="34" charset="-122"/>
                <a:cs typeface="Georgia" pitchFamily="34" charset="-120"/>
              </a:rPr>
              <a:t>Early warning signs are __________ signs of change that indicate you may need to take some further action.</a:t>
            </a:r>
            <a:endParaRPr lang="en-US" sz="1900"/>
          </a:p>
        </p:txBody>
      </p:sp>
      <p:sp>
        <p:nvSpPr>
          <p:cNvPr id="6" name="Shape 4"/>
          <p:cNvSpPr/>
          <p:nvPr/>
        </p:nvSpPr>
        <p:spPr>
          <a:xfrm>
            <a:off x="640080" y="2103120"/>
            <a:ext cx="7863840" cy="1463040"/>
          </a:xfrm>
          <a:prstGeom prst="roundRect">
            <a:avLst>
              <a:gd name="adj" fmla="val 6250"/>
            </a:avLst>
          </a:prstGeom>
          <a:solidFill>
            <a:srgbClr val="FFFFFF"/>
          </a:solidFill>
          <a:ln/>
          <a:effectLst>
            <a:outerShdw blurRad="50800" dist="12700" dir="8100000" algn="bl" rotWithShape="0">
              <a:srgbClr val="000000">
                <a:alpha val="8000"/>
              </a:srgbClr>
            </a:outerShdw>
          </a:effectLst>
        </p:spPr>
        <p:txBody>
          <a:bodyPr/>
          <a:lstStyle/>
          <a:p>
            <a:endParaRPr lang="en-US"/>
          </a:p>
        </p:txBody>
      </p:sp>
      <p:sp>
        <p:nvSpPr>
          <p:cNvPr id="7" name="Shape 5"/>
          <p:cNvSpPr/>
          <p:nvPr/>
        </p:nvSpPr>
        <p:spPr>
          <a:xfrm>
            <a:off x="868680" y="2331720"/>
            <a:ext cx="502920" cy="502920"/>
          </a:xfrm>
          <a:prstGeom prst="ellipse">
            <a:avLst/>
          </a:prstGeom>
          <a:solidFill>
            <a:srgbClr val="2C5F2D"/>
          </a:solidFill>
          <a:ln/>
        </p:spPr>
        <p:txBody>
          <a:bodyPr/>
          <a:lstStyle/>
          <a:p>
            <a:endParaRPr lang="en-US"/>
          </a:p>
        </p:txBody>
      </p:sp>
      <p:pic>
        <p:nvPicPr>
          <p:cNvPr id="8" name="Image 0" descr="preencoded.png"/>
          <p:cNvPicPr>
            <a:picLocks noChangeAspect="1"/>
          </p:cNvPicPr>
          <p:nvPr/>
        </p:nvPicPr>
        <p:blipFill>
          <a:blip r:embed="rId2"/>
          <a:stretch>
            <a:fillRect/>
          </a:stretch>
        </p:blipFill>
        <p:spPr>
          <a:xfrm>
            <a:off x="941832" y="2404872"/>
            <a:ext cx="347472" cy="347472"/>
          </a:xfrm>
          <a:prstGeom prst="rect">
            <a:avLst/>
          </a:prstGeom>
        </p:spPr>
      </p:pic>
      <p:sp>
        <p:nvSpPr>
          <p:cNvPr id="9" name="Text 6"/>
          <p:cNvSpPr/>
          <p:nvPr/>
        </p:nvSpPr>
        <p:spPr>
          <a:xfrm>
            <a:off x="1554480" y="2331720"/>
            <a:ext cx="6400800" cy="365760"/>
          </a:xfrm>
          <a:prstGeom prst="rect">
            <a:avLst/>
          </a:prstGeom>
          <a:noFill/>
          <a:ln/>
        </p:spPr>
        <p:txBody>
          <a:bodyPr wrap="square" lIns="0" tIns="0" rIns="0" bIns="0" rtlCol="0" anchor="ctr"/>
          <a:lstStyle/>
          <a:p>
            <a:pPr marL="0" indent="0">
              <a:buNone/>
            </a:pPr>
            <a:r>
              <a:rPr lang="en-US" sz="2400" b="1">
                <a:solidFill>
                  <a:srgbClr val="2C5F2D"/>
                </a:solidFill>
                <a:latin typeface="Calibri" pitchFamily="34" charset="0"/>
                <a:ea typeface="Calibri" pitchFamily="34" charset="-122"/>
                <a:cs typeface="Calibri" pitchFamily="34" charset="-120"/>
              </a:rPr>
              <a:t>Subtle</a:t>
            </a:r>
            <a:endParaRPr lang="en-US" sz="1300"/>
          </a:p>
        </p:txBody>
      </p:sp>
      <p:sp>
        <p:nvSpPr>
          <p:cNvPr id="10" name="Shape 7"/>
          <p:cNvSpPr/>
          <p:nvPr/>
        </p:nvSpPr>
        <p:spPr>
          <a:xfrm>
            <a:off x="1554480" y="2926080"/>
            <a:ext cx="5943600" cy="45720"/>
          </a:xfrm>
          <a:prstGeom prst="rect">
            <a:avLst/>
          </a:prstGeom>
          <a:solidFill>
            <a:srgbClr val="6B4F3E"/>
          </a:solidFill>
          <a:ln/>
        </p:spPr>
        <p:txBody>
          <a:bodyPr/>
          <a:lstStyle/>
          <a:p>
            <a:endParaRPr lang="en-US"/>
          </a:p>
        </p:txBody>
      </p:sp>
      <p:sp>
        <p:nvSpPr>
          <p:cNvPr id="100" name="Explanation"/>
          <p:cNvSpPr/>
          <p:nvPr/>
        </p:nvSpPr>
        <p:spPr>
          <a:xfrm>
            <a:off x="640080" y="3703320"/>
            <a:ext cx="7863840" cy="822960"/>
          </a:xfrm>
          <a:prstGeom prst="roundRect">
            <a:avLst>
              <a:gd name="adj" fmla="val 6250"/>
            </a:avLst>
          </a:prstGeom>
          <a:solidFill>
            <a:srgbClr val="7A9E8B">
              <a:alpha val="12000"/>
            </a:srgbClr>
          </a:solidFill>
          <a:ln>
            <a:solidFill>
              <a:srgbClr val="7A9E8B">
                <a:alpha val="30000"/>
              </a:srgbClr>
            </a:solidFill>
          </a:ln>
        </p:spPr>
        <p:txBody>
          <a:bodyPr wrap="square" lIns="137160" tIns="91440" rIns="137160" bIns="91440" rtlCol="0" anchor="ctr"/>
          <a:lstStyle/>
          <a:p>
            <a:pPr marL="0" indent="0">
              <a:buNone/>
            </a:pPr>
            <a:r>
              <a:rPr lang="en-US" sz="1300" b="1">
                <a:solidFill>
                  <a:srgbClr val="7A9E8B"/>
                </a:solidFill>
                <a:latin typeface="Calibri" pitchFamily="34" charset="0"/>
              </a:rPr>
              <a:t>Why? </a:t>
            </a:r>
            <a:r>
              <a:rPr lang="en-US" sz="1300">
                <a:solidFill>
                  <a:srgbClr val="3D2B1F"/>
                </a:solidFill>
                <a:latin typeface="Calibri" pitchFamily="34" charset="0"/>
              </a:rPr>
              <a:t>Early warning signs are described as 'subtle signs of change' in WRAP — quiet internal shifts that, if noticed early, can help prevent escalation.</a:t>
            </a:r>
            <a:endParaRPr lang="en-US" sz="13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TotalTime>
  <Words>3286</Words>
  <Application>Microsoft Office PowerPoint</Application>
  <PresentationFormat>On-screen Show (16:9)</PresentationFormat>
  <Paragraphs>418</Paragraphs>
  <Slides>39</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WRAP of DC</dc:creator>
  <cp:lastModifiedBy>WRAP of DC</cp:lastModifiedBy>
  <cp:revision>1</cp:revision>
  <dcterms:created xsi:type="dcterms:W3CDTF">2026-05-18T00:38:13Z</dcterms:created>
  <dcterms:modified xsi:type="dcterms:W3CDTF">2026-05-22T22:44:44Z</dcterms:modified>
</cp:coreProperties>
</file>