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er Case Management: Exploring Core Principles of Peer Support" id="{ADB6B060-5BB1-47A2-8DF1-DA84E58B382D}">
          <p14:sldIdLst>
            <p14:sldId id="2561"/>
            <p14:sldId id="2562"/>
          </p14:sldIdLst>
        </p14:section>
        <p14:section name="Foundations of Peer Case Management" id="{D1A4E9D3-3C4A-4A5B-8C22-3C35E6016510}">
          <p14:sldIdLst>
            <p14:sldId id="2563"/>
            <p14:sldId id="2564"/>
            <p14:sldId id="2565"/>
            <p14:sldId id="2566"/>
          </p14:sldIdLst>
        </p14:section>
        <p14:section name="Core Principles of Peer Support" id="{A9A6A23E-7C66-4AEC-8131-8B0FFFBF2A86}">
          <p14:sldIdLst>
            <p14:sldId id="2567"/>
            <p14:sldId id="2568"/>
            <p14:sldId id="2569"/>
            <p14:sldId id="2570"/>
          </p14:sldIdLst>
        </p14:section>
        <p14:section name="Practical Implementation of Peer Support Principles" id="{2CCD5CBC-F0EC-4F29-955B-4FBC726F52C4}">
          <p14:sldIdLst>
            <p14:sldId id="2571"/>
            <p14:sldId id="2572"/>
            <p14:sldId id="2573"/>
            <p14:sldId id="2574"/>
          </p14:sldIdLst>
        </p14:section>
        <p14:section name="Benefits and Impact of Peer Case Management" id="{6E9A494E-527B-4747-8658-9675AF8D911F}">
          <p14:sldIdLst>
            <p14:sldId id="2575"/>
            <p14:sldId id="2576"/>
            <p14:sldId id="2577"/>
            <p14:sldId id="2578"/>
          </p14:sldIdLst>
        </p14:section>
        <p14:section name="Conclusion" id="{48FD9918-095F-4BA6-8488-B651152A5EB2}">
          <p14:sldIdLst>
            <p14:sldId id="25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2A9CF-EE51-44F1-A109-62DD97E8DA29}"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843A536E-EE05-4FF7-B0CE-8B56EAD7A85C}">
      <dgm:prSet/>
      <dgm:spPr/>
      <dgm:t>
        <a:bodyPr/>
        <a:lstStyle/>
        <a:p>
          <a:pPr>
            <a:lnSpc>
              <a:spcPct val="100000"/>
            </a:lnSpc>
            <a:defRPr b="1"/>
          </a:pPr>
          <a:r>
            <a:rPr lang="en-US"/>
            <a:t>Respecting Individual Paths</a:t>
          </a:r>
        </a:p>
      </dgm:t>
    </dgm:pt>
    <dgm:pt modelId="{648F9324-3542-4A1A-826F-F78CA203B113}" type="parTrans" cxnId="{B99AF94E-6A06-456A-A592-3FD47868207C}">
      <dgm:prSet/>
      <dgm:spPr/>
      <dgm:t>
        <a:bodyPr/>
        <a:lstStyle/>
        <a:p>
          <a:endParaRPr lang="en-US"/>
        </a:p>
      </dgm:t>
    </dgm:pt>
    <dgm:pt modelId="{52865F53-35BE-47D2-89CB-AF69602E0CA4}" type="sibTrans" cxnId="{B99AF94E-6A06-456A-A592-3FD47868207C}">
      <dgm:prSet/>
      <dgm:spPr/>
      <dgm:t>
        <a:bodyPr/>
        <a:lstStyle/>
        <a:p>
          <a:pPr>
            <a:lnSpc>
              <a:spcPct val="100000"/>
            </a:lnSpc>
            <a:defRPr b="1"/>
          </a:pPr>
          <a:endParaRPr lang="en-US"/>
        </a:p>
      </dgm:t>
    </dgm:pt>
    <dgm:pt modelId="{2C68F4E6-21CF-4AA8-A92B-B5059704E460}">
      <dgm:prSet/>
      <dgm:spPr/>
      <dgm:t>
        <a:bodyPr/>
        <a:lstStyle/>
        <a:p>
          <a:pPr>
            <a:lnSpc>
              <a:spcPct val="100000"/>
            </a:lnSpc>
          </a:pPr>
          <a:r>
            <a:rPr lang="en-US"/>
            <a:t>Acknowledging each person’s unique journey is essential for building trust and meaningful support.</a:t>
          </a:r>
        </a:p>
      </dgm:t>
    </dgm:pt>
    <dgm:pt modelId="{426B261E-9847-4A8A-895A-422BE90AE1FD}" type="parTrans" cxnId="{361BEFA7-E7EF-4F99-8F60-5174063B22B6}">
      <dgm:prSet/>
      <dgm:spPr/>
      <dgm:t>
        <a:bodyPr/>
        <a:lstStyle/>
        <a:p>
          <a:endParaRPr lang="en-US"/>
        </a:p>
      </dgm:t>
    </dgm:pt>
    <dgm:pt modelId="{814E4649-0D19-4FCB-BC22-1D8DA0AFA2D9}" type="sibTrans" cxnId="{361BEFA7-E7EF-4F99-8F60-5174063B22B6}">
      <dgm:prSet/>
      <dgm:spPr/>
      <dgm:t>
        <a:bodyPr/>
        <a:lstStyle/>
        <a:p>
          <a:endParaRPr lang="en-US"/>
        </a:p>
      </dgm:t>
    </dgm:pt>
    <dgm:pt modelId="{8584FC2D-2135-4F7F-AAE4-EA6A66218A6E}">
      <dgm:prSet/>
      <dgm:spPr/>
      <dgm:t>
        <a:bodyPr/>
        <a:lstStyle/>
        <a:p>
          <a:pPr>
            <a:lnSpc>
              <a:spcPct val="100000"/>
            </a:lnSpc>
            <a:defRPr b="1"/>
          </a:pPr>
          <a:r>
            <a:rPr lang="en-US"/>
            <a:t>Creating Safe Spaces</a:t>
          </a:r>
        </a:p>
      </dgm:t>
    </dgm:pt>
    <dgm:pt modelId="{EE2E1170-6347-4177-9DB5-16E7FD62F0E9}" type="parTrans" cxnId="{3E995CE8-0A30-4E58-97F3-3EEF7760E5BD}">
      <dgm:prSet/>
      <dgm:spPr/>
      <dgm:t>
        <a:bodyPr/>
        <a:lstStyle/>
        <a:p>
          <a:endParaRPr lang="en-US"/>
        </a:p>
      </dgm:t>
    </dgm:pt>
    <dgm:pt modelId="{CA32789F-D001-483B-BE6F-EAB2C4E70A07}" type="sibTrans" cxnId="{3E995CE8-0A30-4E58-97F3-3EEF7760E5BD}">
      <dgm:prSet/>
      <dgm:spPr/>
      <dgm:t>
        <a:bodyPr/>
        <a:lstStyle/>
        <a:p>
          <a:pPr>
            <a:lnSpc>
              <a:spcPct val="100000"/>
            </a:lnSpc>
            <a:defRPr b="1"/>
          </a:pPr>
          <a:endParaRPr lang="en-US"/>
        </a:p>
      </dgm:t>
    </dgm:pt>
    <dgm:pt modelId="{ABC7FE41-17B7-4393-A32A-EBB6B60FB8F7}">
      <dgm:prSet/>
      <dgm:spPr/>
      <dgm:t>
        <a:bodyPr/>
        <a:lstStyle/>
        <a:p>
          <a:pPr>
            <a:lnSpc>
              <a:spcPct val="100000"/>
            </a:lnSpc>
          </a:pPr>
          <a:r>
            <a:rPr lang="en-US"/>
            <a:t>Providing support without judgment fosters an environment where individuals feel secure and valued.</a:t>
          </a:r>
        </a:p>
      </dgm:t>
    </dgm:pt>
    <dgm:pt modelId="{794D32B0-0CCB-4BE2-A510-48AD11575A24}" type="parTrans" cxnId="{64033032-C172-43BF-8A71-A941009D334A}">
      <dgm:prSet/>
      <dgm:spPr/>
      <dgm:t>
        <a:bodyPr/>
        <a:lstStyle/>
        <a:p>
          <a:endParaRPr lang="en-US"/>
        </a:p>
      </dgm:t>
    </dgm:pt>
    <dgm:pt modelId="{B64AB42B-D1DD-420E-A513-B64155CE34FB}" type="sibTrans" cxnId="{64033032-C172-43BF-8A71-A941009D334A}">
      <dgm:prSet/>
      <dgm:spPr/>
      <dgm:t>
        <a:bodyPr/>
        <a:lstStyle/>
        <a:p>
          <a:endParaRPr lang="en-US"/>
        </a:p>
      </dgm:t>
    </dgm:pt>
    <dgm:pt modelId="{D6AA7D94-04EB-44E5-9193-E38BBF45B48B}">
      <dgm:prSet/>
      <dgm:spPr/>
      <dgm:t>
        <a:bodyPr/>
        <a:lstStyle/>
        <a:p>
          <a:pPr>
            <a:lnSpc>
              <a:spcPct val="100000"/>
            </a:lnSpc>
            <a:defRPr b="1"/>
          </a:pPr>
          <a:r>
            <a:rPr lang="en-US"/>
            <a:t>Upholding Dignity</a:t>
          </a:r>
        </a:p>
      </dgm:t>
    </dgm:pt>
    <dgm:pt modelId="{3EF28990-9D6D-4B2C-AD20-8456EB68CE61}" type="parTrans" cxnId="{4E8CA01F-299D-48BB-AB7E-4CC152EBE33A}">
      <dgm:prSet/>
      <dgm:spPr/>
      <dgm:t>
        <a:bodyPr/>
        <a:lstStyle/>
        <a:p>
          <a:endParaRPr lang="en-US"/>
        </a:p>
      </dgm:t>
    </dgm:pt>
    <dgm:pt modelId="{9AEAA453-0551-474D-A275-BA5F406920E5}" type="sibTrans" cxnId="{4E8CA01F-299D-48BB-AB7E-4CC152EBE33A}">
      <dgm:prSet/>
      <dgm:spPr/>
      <dgm:t>
        <a:bodyPr/>
        <a:lstStyle/>
        <a:p>
          <a:endParaRPr lang="en-US"/>
        </a:p>
      </dgm:t>
    </dgm:pt>
    <dgm:pt modelId="{A57E1DDD-9AB6-4B97-B3A5-67244042CF48}">
      <dgm:prSet/>
      <dgm:spPr/>
      <dgm:t>
        <a:bodyPr/>
        <a:lstStyle/>
        <a:p>
          <a:pPr>
            <a:lnSpc>
              <a:spcPct val="100000"/>
            </a:lnSpc>
          </a:pPr>
          <a:r>
            <a:rPr lang="en-US"/>
            <a:t>Ensuring every person’s dignity and worth is honored enhances effective peer support relationships.</a:t>
          </a:r>
        </a:p>
      </dgm:t>
    </dgm:pt>
    <dgm:pt modelId="{B222B5AC-139C-4EE7-87BC-E1BEAC7083EA}" type="parTrans" cxnId="{99CE4E2E-69C9-4E79-A93C-B7B29409EFEF}">
      <dgm:prSet/>
      <dgm:spPr/>
      <dgm:t>
        <a:bodyPr/>
        <a:lstStyle/>
        <a:p>
          <a:endParaRPr lang="en-US"/>
        </a:p>
      </dgm:t>
    </dgm:pt>
    <dgm:pt modelId="{46BA5825-3FC1-4867-A3A6-125CE3341D14}" type="sibTrans" cxnId="{99CE4E2E-69C9-4E79-A93C-B7B29409EFEF}">
      <dgm:prSet/>
      <dgm:spPr/>
      <dgm:t>
        <a:bodyPr/>
        <a:lstStyle/>
        <a:p>
          <a:endParaRPr lang="en-US"/>
        </a:p>
      </dgm:t>
    </dgm:pt>
    <dgm:pt modelId="{09365DB6-79F5-4A92-9B88-3E8EF031D2C0}" type="pres">
      <dgm:prSet presAssocID="{80E2A9CF-EE51-44F1-A109-62DD97E8DA29}" presName="Root" presStyleCnt="0">
        <dgm:presLayoutVars>
          <dgm:dir/>
          <dgm:resizeHandles val="exact"/>
        </dgm:presLayoutVars>
      </dgm:prSet>
      <dgm:spPr/>
    </dgm:pt>
    <dgm:pt modelId="{D9855617-54B8-4A25-ADAE-2BECAA9C2C4D}" type="pres">
      <dgm:prSet presAssocID="{843A536E-EE05-4FF7-B0CE-8B56EAD7A85C}" presName="Composite" presStyleCnt="0"/>
      <dgm:spPr/>
    </dgm:pt>
    <dgm:pt modelId="{09D3594F-B3EC-4344-A651-4C6CE6500F0F}" type="pres">
      <dgm:prSet presAssocID="{843A536E-EE05-4FF7-B0CE-8B56EAD7A85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2644" r="8353" b="-4"/>
          <a:stretch/>
        </a:blipFill>
      </dgm:spPr>
      <dgm:extLst>
        <a:ext uri="{E40237B7-FDA0-4F09-8148-C483321AD2D9}">
          <dgm14:cNvPr xmlns:dgm14="http://schemas.microsoft.com/office/drawing/2010/diagram" id="0" name="" descr="Two ladies enjoying in beautiful forest."/>
        </a:ext>
      </dgm:extLst>
    </dgm:pt>
    <dgm:pt modelId="{05EC438D-7483-44AE-91A4-7911E90CBF1E}" type="pres">
      <dgm:prSet presAssocID="{843A536E-EE05-4FF7-B0CE-8B56EAD7A85C}" presName="Subtitle" presStyleLbl="revTx" presStyleIdx="0" presStyleCnt="6">
        <dgm:presLayoutVars>
          <dgm:chMax val="0"/>
          <dgm:bulletEnabled/>
        </dgm:presLayoutVars>
      </dgm:prSet>
      <dgm:spPr/>
    </dgm:pt>
    <dgm:pt modelId="{288F9260-3079-4D84-B5F3-03A47749EC7D}" type="pres">
      <dgm:prSet presAssocID="{843A536E-EE05-4FF7-B0CE-8B56EAD7A85C}" presName="Description" presStyleLbl="revTx" presStyleIdx="1" presStyleCnt="6">
        <dgm:presLayoutVars>
          <dgm:bulletEnabled/>
        </dgm:presLayoutVars>
      </dgm:prSet>
      <dgm:spPr/>
    </dgm:pt>
    <dgm:pt modelId="{320CA7CC-AD0A-4642-9D53-C0E1DD9E5840}" type="pres">
      <dgm:prSet presAssocID="{52865F53-35BE-47D2-89CB-AF69602E0CA4}" presName="sibTrans" presStyleLbl="sibTrans2D1" presStyleIdx="0" presStyleCnt="0"/>
      <dgm:spPr/>
    </dgm:pt>
    <dgm:pt modelId="{17D80CB3-46CF-4D2C-89E1-9AFC48529D42}" type="pres">
      <dgm:prSet presAssocID="{8584FC2D-2135-4F7F-AAE4-EA6A66218A6E}" presName="Composite" presStyleCnt="0"/>
      <dgm:spPr/>
    </dgm:pt>
    <dgm:pt modelId="{125BAC61-038E-47F6-9C9E-2A5FF1919006}" type="pres">
      <dgm:prSet presAssocID="{8584FC2D-2135-4F7F-AAE4-EA6A66218A6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8902" r="4351" b="4"/>
          <a:stretch/>
        </a:blipFill>
      </dgm:spPr>
      <dgm:extLst>
        <a:ext uri="{E40237B7-FDA0-4F09-8148-C483321AD2D9}">
          <dgm14:cNvPr xmlns:dgm14="http://schemas.microsoft.com/office/drawing/2010/diagram" id="0" name="" descr="Group of people talking"/>
        </a:ext>
      </dgm:extLst>
    </dgm:pt>
    <dgm:pt modelId="{9EF3E9DB-CE41-4D1D-832F-FDB1B3B99E78}" type="pres">
      <dgm:prSet presAssocID="{8584FC2D-2135-4F7F-AAE4-EA6A66218A6E}" presName="Subtitle" presStyleLbl="revTx" presStyleIdx="2" presStyleCnt="6">
        <dgm:presLayoutVars>
          <dgm:chMax val="0"/>
          <dgm:bulletEnabled/>
        </dgm:presLayoutVars>
      </dgm:prSet>
      <dgm:spPr/>
    </dgm:pt>
    <dgm:pt modelId="{C7C3CD70-0733-4DBF-9F88-701B54CA2093}" type="pres">
      <dgm:prSet presAssocID="{8584FC2D-2135-4F7F-AAE4-EA6A66218A6E}" presName="Description" presStyleLbl="revTx" presStyleIdx="3" presStyleCnt="6">
        <dgm:presLayoutVars>
          <dgm:bulletEnabled/>
        </dgm:presLayoutVars>
      </dgm:prSet>
      <dgm:spPr/>
    </dgm:pt>
    <dgm:pt modelId="{D0E1E5CC-E84F-481A-9F91-0DEB5062AD5B}" type="pres">
      <dgm:prSet presAssocID="{CA32789F-D001-483B-BE6F-EAB2C4E70A07}" presName="sibTrans" presStyleLbl="sibTrans2D1" presStyleIdx="0" presStyleCnt="0"/>
      <dgm:spPr/>
    </dgm:pt>
    <dgm:pt modelId="{A6DA3E2D-FA7C-4E11-886C-B623BF5B8F1F}" type="pres">
      <dgm:prSet presAssocID="{D6AA7D94-04EB-44E5-9193-E38BBF45B48B}" presName="Composite" presStyleCnt="0"/>
      <dgm:spPr/>
    </dgm:pt>
    <dgm:pt modelId="{C261DE23-5282-4546-8582-0F5FF8730E3F}" type="pres">
      <dgm:prSet presAssocID="{D6AA7D94-04EB-44E5-9193-E38BBF45B48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6625" r="16879" b="7"/>
          <a:stretch/>
        </a:blipFill>
      </dgm:spPr>
      <dgm:extLst>
        <a:ext uri="{E40237B7-FDA0-4F09-8148-C483321AD2D9}">
          <dgm14:cNvPr xmlns:dgm14="http://schemas.microsoft.com/office/drawing/2010/diagram" id="0" name="" descr="Close-up of a heart shape candle burning."/>
        </a:ext>
      </dgm:extLst>
    </dgm:pt>
    <dgm:pt modelId="{64AA6C61-5A58-40DA-9E87-8D8D086BD4B2}" type="pres">
      <dgm:prSet presAssocID="{D6AA7D94-04EB-44E5-9193-E38BBF45B48B}" presName="Subtitle" presStyleLbl="revTx" presStyleIdx="4" presStyleCnt="6">
        <dgm:presLayoutVars>
          <dgm:chMax val="0"/>
          <dgm:bulletEnabled/>
        </dgm:presLayoutVars>
      </dgm:prSet>
      <dgm:spPr/>
    </dgm:pt>
    <dgm:pt modelId="{3BF68F54-C5A2-41B6-B43E-B527B5C7EB3B}" type="pres">
      <dgm:prSet presAssocID="{D6AA7D94-04EB-44E5-9193-E38BBF45B48B}" presName="Description" presStyleLbl="revTx" presStyleIdx="5" presStyleCnt="6">
        <dgm:presLayoutVars>
          <dgm:bulletEnabled/>
        </dgm:presLayoutVars>
      </dgm:prSet>
      <dgm:spPr/>
    </dgm:pt>
  </dgm:ptLst>
  <dgm:cxnLst>
    <dgm:cxn modelId="{70C8C906-DC53-4BE8-B393-ACCB995E1BF5}" type="presOf" srcId="{2C68F4E6-21CF-4AA8-A92B-B5059704E460}" destId="{288F9260-3079-4D84-B5F3-03A47749EC7D}" srcOrd="0" destOrd="0" presId="urn:microsoft.com/office/officeart/2024/3/layout/verticalVisualTextBlock1"/>
    <dgm:cxn modelId="{0604720E-A9E2-4189-BEC0-AABCD55B3FDD}" type="presOf" srcId="{A57E1DDD-9AB6-4B97-B3A5-67244042CF48}" destId="{3BF68F54-C5A2-41B6-B43E-B527B5C7EB3B}" srcOrd="0" destOrd="0" presId="urn:microsoft.com/office/officeart/2024/3/layout/verticalVisualTextBlock1"/>
    <dgm:cxn modelId="{4E8CA01F-299D-48BB-AB7E-4CC152EBE33A}" srcId="{80E2A9CF-EE51-44F1-A109-62DD97E8DA29}" destId="{D6AA7D94-04EB-44E5-9193-E38BBF45B48B}" srcOrd="2" destOrd="0" parTransId="{3EF28990-9D6D-4B2C-AD20-8456EB68CE61}" sibTransId="{9AEAA453-0551-474D-A275-BA5F406920E5}"/>
    <dgm:cxn modelId="{9E424621-2FE4-4B2F-90E2-C2AFCC7A518A}" type="presOf" srcId="{8584FC2D-2135-4F7F-AAE4-EA6A66218A6E}" destId="{9EF3E9DB-CE41-4D1D-832F-FDB1B3B99E78}" srcOrd="0" destOrd="0" presId="urn:microsoft.com/office/officeart/2024/3/layout/verticalVisualTextBlock1"/>
    <dgm:cxn modelId="{ADF3F625-4494-4FCF-BA00-1696D6BD3C83}" type="presOf" srcId="{CA32789F-D001-483B-BE6F-EAB2C4E70A07}" destId="{D0E1E5CC-E84F-481A-9F91-0DEB5062AD5B}" srcOrd="0" destOrd="0" presId="urn:microsoft.com/office/officeart/2024/3/layout/verticalVisualTextBlock1"/>
    <dgm:cxn modelId="{99CE4E2E-69C9-4E79-A93C-B7B29409EFEF}" srcId="{D6AA7D94-04EB-44E5-9193-E38BBF45B48B}" destId="{A57E1DDD-9AB6-4B97-B3A5-67244042CF48}" srcOrd="0" destOrd="0" parTransId="{B222B5AC-139C-4EE7-87BC-E1BEAC7083EA}" sibTransId="{46BA5825-3FC1-4867-A3A6-125CE3341D14}"/>
    <dgm:cxn modelId="{64033032-C172-43BF-8A71-A941009D334A}" srcId="{8584FC2D-2135-4F7F-AAE4-EA6A66218A6E}" destId="{ABC7FE41-17B7-4393-A32A-EBB6B60FB8F7}" srcOrd="0" destOrd="0" parTransId="{794D32B0-0CCB-4BE2-A510-48AD11575A24}" sibTransId="{B64AB42B-D1DD-420E-A513-B64155CE34FB}"/>
    <dgm:cxn modelId="{79876636-76C6-4F64-92CD-ED019D9AC5D2}" type="presOf" srcId="{52865F53-35BE-47D2-89CB-AF69602E0CA4}" destId="{320CA7CC-AD0A-4642-9D53-C0E1DD9E5840}" srcOrd="0" destOrd="0" presId="urn:microsoft.com/office/officeart/2024/3/layout/verticalVisualTextBlock1"/>
    <dgm:cxn modelId="{A448F342-A4F6-4A95-8C98-0F1C5E91AD01}" type="presOf" srcId="{80E2A9CF-EE51-44F1-A109-62DD97E8DA29}" destId="{09365DB6-79F5-4A92-9B88-3E8EF031D2C0}" srcOrd="0" destOrd="0" presId="urn:microsoft.com/office/officeart/2024/3/layout/verticalVisualTextBlock1"/>
    <dgm:cxn modelId="{2784DD63-5566-4D01-BCAF-DC7581A44A92}" type="presOf" srcId="{ABC7FE41-17B7-4393-A32A-EBB6B60FB8F7}" destId="{C7C3CD70-0733-4DBF-9F88-701B54CA2093}" srcOrd="0" destOrd="0" presId="urn:microsoft.com/office/officeart/2024/3/layout/verticalVisualTextBlock1"/>
    <dgm:cxn modelId="{B99AF94E-6A06-456A-A592-3FD47868207C}" srcId="{80E2A9CF-EE51-44F1-A109-62DD97E8DA29}" destId="{843A536E-EE05-4FF7-B0CE-8B56EAD7A85C}" srcOrd="0" destOrd="0" parTransId="{648F9324-3542-4A1A-826F-F78CA203B113}" sibTransId="{52865F53-35BE-47D2-89CB-AF69602E0CA4}"/>
    <dgm:cxn modelId="{5C9A1683-8DD9-4983-BD80-245BFC74F14D}" type="presOf" srcId="{843A536E-EE05-4FF7-B0CE-8B56EAD7A85C}" destId="{05EC438D-7483-44AE-91A4-7911E90CBF1E}" srcOrd="0" destOrd="0" presId="urn:microsoft.com/office/officeart/2024/3/layout/verticalVisualTextBlock1"/>
    <dgm:cxn modelId="{361BEFA7-E7EF-4F99-8F60-5174063B22B6}" srcId="{843A536E-EE05-4FF7-B0CE-8B56EAD7A85C}" destId="{2C68F4E6-21CF-4AA8-A92B-B5059704E460}" srcOrd="0" destOrd="0" parTransId="{426B261E-9847-4A8A-895A-422BE90AE1FD}" sibTransId="{814E4649-0D19-4FCB-BC22-1D8DA0AFA2D9}"/>
    <dgm:cxn modelId="{3E995CE8-0A30-4E58-97F3-3EEF7760E5BD}" srcId="{80E2A9CF-EE51-44F1-A109-62DD97E8DA29}" destId="{8584FC2D-2135-4F7F-AAE4-EA6A66218A6E}" srcOrd="1" destOrd="0" parTransId="{EE2E1170-6347-4177-9DB5-16E7FD62F0E9}" sibTransId="{CA32789F-D001-483B-BE6F-EAB2C4E70A07}"/>
    <dgm:cxn modelId="{3C194FFA-8956-4405-BEC1-F86DAB88A6DE}" type="presOf" srcId="{D6AA7D94-04EB-44E5-9193-E38BBF45B48B}" destId="{64AA6C61-5A58-40DA-9E87-8D8D086BD4B2}" srcOrd="0" destOrd="0" presId="urn:microsoft.com/office/officeart/2024/3/layout/verticalVisualTextBlock1"/>
    <dgm:cxn modelId="{A8229565-C656-4FD5-B76F-FFFC52B0E2BC}" type="presParOf" srcId="{09365DB6-79F5-4A92-9B88-3E8EF031D2C0}" destId="{D9855617-54B8-4A25-ADAE-2BECAA9C2C4D}" srcOrd="0" destOrd="0" presId="urn:microsoft.com/office/officeart/2024/3/layout/verticalVisualTextBlock1"/>
    <dgm:cxn modelId="{AEB34065-4C59-43F0-85F2-E4C8168DD414}" type="presParOf" srcId="{D9855617-54B8-4A25-ADAE-2BECAA9C2C4D}" destId="{09D3594F-B3EC-4344-A651-4C6CE6500F0F}" srcOrd="0" destOrd="0" presId="urn:microsoft.com/office/officeart/2024/3/layout/verticalVisualTextBlock1"/>
    <dgm:cxn modelId="{112DB045-9CAF-4A9D-83B0-2F1BD5C175D3}" type="presParOf" srcId="{D9855617-54B8-4A25-ADAE-2BECAA9C2C4D}" destId="{05EC438D-7483-44AE-91A4-7911E90CBF1E}" srcOrd="1" destOrd="0" presId="urn:microsoft.com/office/officeart/2024/3/layout/verticalVisualTextBlock1"/>
    <dgm:cxn modelId="{5AEEC14D-C586-4AAC-AD4F-219B67B30242}" type="presParOf" srcId="{D9855617-54B8-4A25-ADAE-2BECAA9C2C4D}" destId="{288F9260-3079-4D84-B5F3-03A47749EC7D}" srcOrd="2" destOrd="0" presId="urn:microsoft.com/office/officeart/2024/3/layout/verticalVisualTextBlock1"/>
    <dgm:cxn modelId="{95680637-B4D6-4DA1-A542-50A314FF1E96}" type="presParOf" srcId="{09365DB6-79F5-4A92-9B88-3E8EF031D2C0}" destId="{320CA7CC-AD0A-4642-9D53-C0E1DD9E5840}" srcOrd="1" destOrd="0" presId="urn:microsoft.com/office/officeart/2024/3/layout/verticalVisualTextBlock1"/>
    <dgm:cxn modelId="{9CB86C75-55AB-4E4B-8DA6-2D20E3EB78D3}" type="presParOf" srcId="{09365DB6-79F5-4A92-9B88-3E8EF031D2C0}" destId="{17D80CB3-46CF-4D2C-89E1-9AFC48529D42}" srcOrd="2" destOrd="0" presId="urn:microsoft.com/office/officeart/2024/3/layout/verticalVisualTextBlock1"/>
    <dgm:cxn modelId="{C74E7535-FF71-4592-AA09-B00A4DE8F581}" type="presParOf" srcId="{17D80CB3-46CF-4D2C-89E1-9AFC48529D42}" destId="{125BAC61-038E-47F6-9C9E-2A5FF1919006}" srcOrd="0" destOrd="0" presId="urn:microsoft.com/office/officeart/2024/3/layout/verticalVisualTextBlock1"/>
    <dgm:cxn modelId="{E42733FD-2278-43AD-AB28-E3E5498B48B4}" type="presParOf" srcId="{17D80CB3-46CF-4D2C-89E1-9AFC48529D42}" destId="{9EF3E9DB-CE41-4D1D-832F-FDB1B3B99E78}" srcOrd="1" destOrd="0" presId="urn:microsoft.com/office/officeart/2024/3/layout/verticalVisualTextBlock1"/>
    <dgm:cxn modelId="{58C3DC1B-79F4-4A45-BF60-05F18EE09168}" type="presParOf" srcId="{17D80CB3-46CF-4D2C-89E1-9AFC48529D42}" destId="{C7C3CD70-0733-4DBF-9F88-701B54CA2093}" srcOrd="2" destOrd="0" presId="urn:microsoft.com/office/officeart/2024/3/layout/verticalVisualTextBlock1"/>
    <dgm:cxn modelId="{03F43D4A-5992-4C72-8C8B-D3D7FD3B0DBE}" type="presParOf" srcId="{09365DB6-79F5-4A92-9B88-3E8EF031D2C0}" destId="{D0E1E5CC-E84F-481A-9F91-0DEB5062AD5B}" srcOrd="3" destOrd="0" presId="urn:microsoft.com/office/officeart/2024/3/layout/verticalVisualTextBlock1"/>
    <dgm:cxn modelId="{9FE9FC58-20A1-4770-9CE7-74D5D28F734D}" type="presParOf" srcId="{09365DB6-79F5-4A92-9B88-3E8EF031D2C0}" destId="{A6DA3E2D-FA7C-4E11-886C-B623BF5B8F1F}" srcOrd="4" destOrd="0" presId="urn:microsoft.com/office/officeart/2024/3/layout/verticalVisualTextBlock1"/>
    <dgm:cxn modelId="{039DCA9E-884E-4031-9753-245A4C2CD4DC}" type="presParOf" srcId="{A6DA3E2D-FA7C-4E11-886C-B623BF5B8F1F}" destId="{C261DE23-5282-4546-8582-0F5FF8730E3F}" srcOrd="0" destOrd="0" presId="urn:microsoft.com/office/officeart/2024/3/layout/verticalVisualTextBlock1"/>
    <dgm:cxn modelId="{F8E90D60-47C7-4F90-B2F5-51659CC0BBFD}" type="presParOf" srcId="{A6DA3E2D-FA7C-4E11-886C-B623BF5B8F1F}" destId="{64AA6C61-5A58-40DA-9E87-8D8D086BD4B2}" srcOrd="1" destOrd="0" presId="urn:microsoft.com/office/officeart/2024/3/layout/verticalVisualTextBlock1"/>
    <dgm:cxn modelId="{E0ABF84E-92D5-4764-A6DF-FCC99B8FF958}" type="presParOf" srcId="{A6DA3E2D-FA7C-4E11-886C-B623BF5B8F1F}" destId="{3BF68F54-C5A2-41B6-B43E-B527B5C7EB3B}"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CA6B2-D1D7-4888-8777-B912C2890E53}"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CBC69240-DE1E-43CF-88B6-0BA3FE5A5538}">
      <dgm:prSet/>
      <dgm:spPr/>
      <dgm:t>
        <a:bodyPr/>
        <a:lstStyle/>
        <a:p>
          <a:pPr>
            <a:lnSpc>
              <a:spcPct val="100000"/>
            </a:lnSpc>
            <a:defRPr b="1"/>
          </a:pPr>
          <a:r>
            <a:rPr lang="en-US"/>
            <a:t>Peer Support Principles</a:t>
          </a:r>
        </a:p>
      </dgm:t>
    </dgm:pt>
    <dgm:pt modelId="{DB7A2D08-3681-4F5E-9AEC-6EFB919139F6}" type="parTrans" cxnId="{F7D5DDB6-C295-4356-982B-EE13F548C6BB}">
      <dgm:prSet/>
      <dgm:spPr/>
      <dgm:t>
        <a:bodyPr/>
        <a:lstStyle/>
        <a:p>
          <a:endParaRPr lang="en-US"/>
        </a:p>
      </dgm:t>
    </dgm:pt>
    <dgm:pt modelId="{1088AEBD-40B8-42E0-BF1E-04EB072948E9}" type="sibTrans" cxnId="{F7D5DDB6-C295-4356-982B-EE13F548C6BB}">
      <dgm:prSet/>
      <dgm:spPr/>
      <dgm:t>
        <a:bodyPr/>
        <a:lstStyle/>
        <a:p>
          <a:pPr>
            <a:lnSpc>
              <a:spcPct val="100000"/>
            </a:lnSpc>
            <a:defRPr b="1"/>
          </a:pPr>
          <a:endParaRPr lang="en-US"/>
        </a:p>
      </dgm:t>
    </dgm:pt>
    <dgm:pt modelId="{68500A0F-8AA9-4109-BF42-09ACAC1743DA}">
      <dgm:prSet/>
      <dgm:spPr/>
      <dgm:t>
        <a:bodyPr/>
        <a:lstStyle/>
        <a:p>
          <a:pPr>
            <a:lnSpc>
              <a:spcPct val="100000"/>
            </a:lnSpc>
          </a:pPr>
          <a:r>
            <a:rPr lang="en-US"/>
            <a:t>Peer case management is built on foundational principles of peer support including empathy and shared experience.</a:t>
          </a:r>
        </a:p>
      </dgm:t>
    </dgm:pt>
    <dgm:pt modelId="{0D4E96B4-4F68-467F-A6E2-C7B246EF557B}" type="parTrans" cxnId="{1F561FEE-87D9-4DF3-B4E9-C43E7905FC66}">
      <dgm:prSet/>
      <dgm:spPr/>
      <dgm:t>
        <a:bodyPr/>
        <a:lstStyle/>
        <a:p>
          <a:endParaRPr lang="en-US"/>
        </a:p>
      </dgm:t>
    </dgm:pt>
    <dgm:pt modelId="{C68CEE76-1D34-4EBB-A1F0-0B0D23F93719}" type="sibTrans" cxnId="{1F561FEE-87D9-4DF3-B4E9-C43E7905FC66}">
      <dgm:prSet/>
      <dgm:spPr/>
      <dgm:t>
        <a:bodyPr/>
        <a:lstStyle/>
        <a:p>
          <a:endParaRPr lang="en-US"/>
        </a:p>
      </dgm:t>
    </dgm:pt>
    <dgm:pt modelId="{047EC9E7-0861-4C30-A77F-C53785F89B5E}">
      <dgm:prSet/>
      <dgm:spPr/>
      <dgm:t>
        <a:bodyPr/>
        <a:lstStyle/>
        <a:p>
          <a:pPr>
            <a:lnSpc>
              <a:spcPct val="100000"/>
            </a:lnSpc>
            <a:defRPr b="1"/>
          </a:pPr>
          <a:r>
            <a:rPr lang="en-US"/>
            <a:t>Benefits to Individuals</a:t>
          </a:r>
        </a:p>
      </dgm:t>
    </dgm:pt>
    <dgm:pt modelId="{DF1F26FC-88F6-4CAA-BF78-923C13495F0C}" type="parTrans" cxnId="{307C5B4A-D64E-4531-9823-42093CF8C942}">
      <dgm:prSet/>
      <dgm:spPr/>
      <dgm:t>
        <a:bodyPr/>
        <a:lstStyle/>
        <a:p>
          <a:endParaRPr lang="en-US"/>
        </a:p>
      </dgm:t>
    </dgm:pt>
    <dgm:pt modelId="{268AE593-9465-4223-AF8D-F42F63303EDD}" type="sibTrans" cxnId="{307C5B4A-D64E-4531-9823-42093CF8C942}">
      <dgm:prSet/>
      <dgm:spPr/>
      <dgm:t>
        <a:bodyPr/>
        <a:lstStyle/>
        <a:p>
          <a:pPr>
            <a:lnSpc>
              <a:spcPct val="100000"/>
            </a:lnSpc>
            <a:defRPr b="1"/>
          </a:pPr>
          <a:endParaRPr lang="en-US"/>
        </a:p>
      </dgm:t>
    </dgm:pt>
    <dgm:pt modelId="{9E87C3B9-79B4-40A8-8B9E-38429D971335}">
      <dgm:prSet/>
      <dgm:spPr/>
      <dgm:t>
        <a:bodyPr/>
        <a:lstStyle/>
        <a:p>
          <a:pPr>
            <a:lnSpc>
              <a:spcPct val="100000"/>
            </a:lnSpc>
          </a:pPr>
          <a:r>
            <a:rPr lang="en-US"/>
            <a:t>Effective peer case management fosters empowerment, trust, and recovery among individuals receiving support.</a:t>
          </a:r>
        </a:p>
      </dgm:t>
    </dgm:pt>
    <dgm:pt modelId="{8EADACF6-75F8-4256-A40A-D52E01949B33}" type="parTrans" cxnId="{F1E1620F-9A94-4AC5-A772-D51E2FA97CFC}">
      <dgm:prSet/>
      <dgm:spPr/>
      <dgm:t>
        <a:bodyPr/>
        <a:lstStyle/>
        <a:p>
          <a:endParaRPr lang="en-US"/>
        </a:p>
      </dgm:t>
    </dgm:pt>
    <dgm:pt modelId="{2AA4F9D0-AB01-4B35-8A52-3C8E18084E4C}" type="sibTrans" cxnId="{F1E1620F-9A94-4AC5-A772-D51E2FA97CFC}">
      <dgm:prSet/>
      <dgm:spPr/>
      <dgm:t>
        <a:bodyPr/>
        <a:lstStyle/>
        <a:p>
          <a:endParaRPr lang="en-US"/>
        </a:p>
      </dgm:t>
    </dgm:pt>
    <dgm:pt modelId="{24397118-7208-44CA-84A4-54BD02878E1F}">
      <dgm:prSet/>
      <dgm:spPr/>
      <dgm:t>
        <a:bodyPr/>
        <a:lstStyle/>
        <a:p>
          <a:pPr>
            <a:lnSpc>
              <a:spcPct val="100000"/>
            </a:lnSpc>
            <a:defRPr b="1"/>
          </a:pPr>
          <a:r>
            <a:rPr lang="en-US"/>
            <a:t>Community Impact</a:t>
          </a:r>
        </a:p>
      </dgm:t>
    </dgm:pt>
    <dgm:pt modelId="{05BA3742-6A37-4080-8342-8C5C93A36F89}" type="parTrans" cxnId="{9E3BC729-8247-4A8E-B51F-155E3683E71C}">
      <dgm:prSet/>
      <dgm:spPr/>
      <dgm:t>
        <a:bodyPr/>
        <a:lstStyle/>
        <a:p>
          <a:endParaRPr lang="en-US"/>
        </a:p>
      </dgm:t>
    </dgm:pt>
    <dgm:pt modelId="{BBF12176-B84F-46B8-865C-574446340CFC}" type="sibTrans" cxnId="{9E3BC729-8247-4A8E-B51F-155E3683E71C}">
      <dgm:prSet/>
      <dgm:spPr/>
      <dgm:t>
        <a:bodyPr/>
        <a:lstStyle/>
        <a:p>
          <a:endParaRPr lang="en-US"/>
        </a:p>
      </dgm:t>
    </dgm:pt>
    <dgm:pt modelId="{A67F59A5-2484-455F-92EB-BF58416050B8}">
      <dgm:prSet/>
      <dgm:spPr/>
      <dgm:t>
        <a:bodyPr/>
        <a:lstStyle/>
        <a:p>
          <a:pPr>
            <a:lnSpc>
              <a:spcPct val="100000"/>
            </a:lnSpc>
          </a:pPr>
          <a:r>
            <a:rPr lang="en-US"/>
            <a:t>Communities benefit through strengthened bonds and mutual support facilitated by peer case management.</a:t>
          </a:r>
        </a:p>
      </dgm:t>
    </dgm:pt>
    <dgm:pt modelId="{A51283D7-852E-4E3B-A34B-170EB4B5ECA2}" type="parTrans" cxnId="{10EF5AE3-CFA8-4AAF-8756-A378FF43E831}">
      <dgm:prSet/>
      <dgm:spPr/>
      <dgm:t>
        <a:bodyPr/>
        <a:lstStyle/>
        <a:p>
          <a:endParaRPr lang="en-US"/>
        </a:p>
      </dgm:t>
    </dgm:pt>
    <dgm:pt modelId="{093A5F70-6339-44E3-AC68-A30C51CFF1D3}" type="sibTrans" cxnId="{10EF5AE3-CFA8-4AAF-8756-A378FF43E831}">
      <dgm:prSet/>
      <dgm:spPr/>
      <dgm:t>
        <a:bodyPr/>
        <a:lstStyle/>
        <a:p>
          <a:endParaRPr lang="en-US"/>
        </a:p>
      </dgm:t>
    </dgm:pt>
    <dgm:pt modelId="{7B30F888-6CAC-486D-884A-7EC515A8C3CE}" type="pres">
      <dgm:prSet presAssocID="{DA0CA6B2-D1D7-4888-8777-B912C2890E53}" presName="Name0" presStyleCnt="0">
        <dgm:presLayoutVars>
          <dgm:dir/>
          <dgm:resizeHandles val="exact"/>
        </dgm:presLayoutVars>
      </dgm:prSet>
      <dgm:spPr/>
    </dgm:pt>
    <dgm:pt modelId="{AF3F7BFD-DCC0-41E2-852D-AF4993AF7F10}" type="pres">
      <dgm:prSet presAssocID="{CBC69240-DE1E-43CF-88B6-0BA3FE5A5538}" presName="compNode" presStyleCnt="0"/>
      <dgm:spPr/>
    </dgm:pt>
    <dgm:pt modelId="{D3A3E351-302E-4770-8F24-E3392238FE6D}" type="pres">
      <dgm:prSet presAssocID="{CBC69240-DE1E-43CF-88B6-0BA3FE5A5538}" presName="pictRect" presStyleLbl="revTx" presStyleIdx="0" presStyleCnt="6">
        <dgm:presLayoutVars>
          <dgm:chMax val="0"/>
          <dgm:bulletEnabled/>
        </dgm:presLayoutVars>
      </dgm:prSet>
      <dgm:spPr/>
    </dgm:pt>
    <dgm:pt modelId="{FEB966DB-771B-4D7B-B4BF-3DD498060DBD}" type="pres">
      <dgm:prSet presAssocID="{CBC69240-DE1E-43CF-88B6-0BA3FE5A5538}" presName="textRect" presStyleLbl="revTx" presStyleIdx="1" presStyleCnt="6">
        <dgm:presLayoutVars>
          <dgm:bulletEnabled/>
        </dgm:presLayoutVars>
      </dgm:prSet>
      <dgm:spPr/>
    </dgm:pt>
    <dgm:pt modelId="{6F32FFEB-2B1D-4943-81C5-7BC808C00738}" type="pres">
      <dgm:prSet presAssocID="{1088AEBD-40B8-42E0-BF1E-04EB072948E9}" presName="sibTrans" presStyleLbl="sibTrans2D1" presStyleIdx="0" presStyleCnt="0"/>
      <dgm:spPr/>
    </dgm:pt>
    <dgm:pt modelId="{78F97B79-4DF5-45E6-A4A0-7691751A4976}" type="pres">
      <dgm:prSet presAssocID="{047EC9E7-0861-4C30-A77F-C53785F89B5E}" presName="compNode" presStyleCnt="0"/>
      <dgm:spPr/>
    </dgm:pt>
    <dgm:pt modelId="{35845A85-9B44-4BCD-8374-B9940E39AB3A}" type="pres">
      <dgm:prSet presAssocID="{047EC9E7-0861-4C30-A77F-C53785F89B5E}" presName="pictRect" presStyleLbl="revTx" presStyleIdx="2" presStyleCnt="6">
        <dgm:presLayoutVars>
          <dgm:chMax val="0"/>
          <dgm:bulletEnabled/>
        </dgm:presLayoutVars>
      </dgm:prSet>
      <dgm:spPr/>
    </dgm:pt>
    <dgm:pt modelId="{A4C46B21-F5E8-4078-8CC5-9092D579F553}" type="pres">
      <dgm:prSet presAssocID="{047EC9E7-0861-4C30-A77F-C53785F89B5E}" presName="textRect" presStyleLbl="revTx" presStyleIdx="3" presStyleCnt="6">
        <dgm:presLayoutVars>
          <dgm:bulletEnabled/>
        </dgm:presLayoutVars>
      </dgm:prSet>
      <dgm:spPr/>
    </dgm:pt>
    <dgm:pt modelId="{5F321D5D-3F5B-433E-B713-A1D912E1D2D0}" type="pres">
      <dgm:prSet presAssocID="{268AE593-9465-4223-AF8D-F42F63303EDD}" presName="sibTrans" presStyleLbl="sibTrans2D1" presStyleIdx="0" presStyleCnt="0"/>
      <dgm:spPr/>
    </dgm:pt>
    <dgm:pt modelId="{7DC1C388-A9D7-40F4-9C7D-514782C86FDE}" type="pres">
      <dgm:prSet presAssocID="{24397118-7208-44CA-84A4-54BD02878E1F}" presName="compNode" presStyleCnt="0"/>
      <dgm:spPr/>
    </dgm:pt>
    <dgm:pt modelId="{2C2037C2-BA27-4616-98E8-62A66F73344F}" type="pres">
      <dgm:prSet presAssocID="{24397118-7208-44CA-84A4-54BD02878E1F}" presName="pictRect" presStyleLbl="revTx" presStyleIdx="4" presStyleCnt="6">
        <dgm:presLayoutVars>
          <dgm:chMax val="0"/>
          <dgm:bulletEnabled/>
        </dgm:presLayoutVars>
      </dgm:prSet>
      <dgm:spPr/>
    </dgm:pt>
    <dgm:pt modelId="{B4D8500E-C7FD-4526-85D5-5B94A9E3314F}" type="pres">
      <dgm:prSet presAssocID="{24397118-7208-44CA-84A4-54BD02878E1F}" presName="textRect" presStyleLbl="revTx" presStyleIdx="5" presStyleCnt="6">
        <dgm:presLayoutVars>
          <dgm:bulletEnabled/>
        </dgm:presLayoutVars>
      </dgm:prSet>
      <dgm:spPr/>
    </dgm:pt>
  </dgm:ptLst>
  <dgm:cxnLst>
    <dgm:cxn modelId="{F1E1620F-9A94-4AC5-A772-D51E2FA97CFC}" srcId="{047EC9E7-0861-4C30-A77F-C53785F89B5E}" destId="{9E87C3B9-79B4-40A8-8B9E-38429D971335}" srcOrd="0" destOrd="0" parTransId="{8EADACF6-75F8-4256-A40A-D52E01949B33}" sibTransId="{2AA4F9D0-AB01-4B35-8A52-3C8E18084E4C}"/>
    <dgm:cxn modelId="{9E3BC729-8247-4A8E-B51F-155E3683E71C}" srcId="{DA0CA6B2-D1D7-4888-8777-B912C2890E53}" destId="{24397118-7208-44CA-84A4-54BD02878E1F}" srcOrd="2" destOrd="0" parTransId="{05BA3742-6A37-4080-8342-8C5C93A36F89}" sibTransId="{BBF12176-B84F-46B8-865C-574446340CFC}"/>
    <dgm:cxn modelId="{18B16262-1592-429D-8093-557BEFD80A40}" type="presOf" srcId="{9E87C3B9-79B4-40A8-8B9E-38429D971335}" destId="{A4C46B21-F5E8-4078-8CC5-9092D579F553}" srcOrd="0" destOrd="0" presId="urn:microsoft.com/office/officeart/2024/3/layout/hArchList1"/>
    <dgm:cxn modelId="{418ED266-76F7-47DB-99C0-EFF21AE15E69}" type="presOf" srcId="{A67F59A5-2484-455F-92EB-BF58416050B8}" destId="{B4D8500E-C7FD-4526-85D5-5B94A9E3314F}" srcOrd="0" destOrd="0" presId="urn:microsoft.com/office/officeart/2024/3/layout/hArchList1"/>
    <dgm:cxn modelId="{307C5B4A-D64E-4531-9823-42093CF8C942}" srcId="{DA0CA6B2-D1D7-4888-8777-B912C2890E53}" destId="{047EC9E7-0861-4C30-A77F-C53785F89B5E}" srcOrd="1" destOrd="0" parTransId="{DF1F26FC-88F6-4CAA-BF78-923C13495F0C}" sibTransId="{268AE593-9465-4223-AF8D-F42F63303EDD}"/>
    <dgm:cxn modelId="{4D7AEE50-C4AC-4C94-9CB8-40FC246DE498}" type="presOf" srcId="{1088AEBD-40B8-42E0-BF1E-04EB072948E9}" destId="{6F32FFEB-2B1D-4943-81C5-7BC808C00738}" srcOrd="0" destOrd="0" presId="urn:microsoft.com/office/officeart/2024/3/layout/hArchList1"/>
    <dgm:cxn modelId="{B86CB98D-C1A2-4BC7-BDF1-C43E1673D0DD}" type="presOf" srcId="{CBC69240-DE1E-43CF-88B6-0BA3FE5A5538}" destId="{D3A3E351-302E-4770-8F24-E3392238FE6D}" srcOrd="0" destOrd="0" presId="urn:microsoft.com/office/officeart/2024/3/layout/hArchList1"/>
    <dgm:cxn modelId="{D50CDEA1-36ED-4481-8BE1-06E875468AEC}" type="presOf" srcId="{268AE593-9465-4223-AF8D-F42F63303EDD}" destId="{5F321D5D-3F5B-433E-B713-A1D912E1D2D0}" srcOrd="0" destOrd="0" presId="urn:microsoft.com/office/officeart/2024/3/layout/hArchList1"/>
    <dgm:cxn modelId="{6426BDA7-2922-4DD5-AD7B-9404D86A4FE2}" type="presOf" srcId="{047EC9E7-0861-4C30-A77F-C53785F89B5E}" destId="{35845A85-9B44-4BCD-8374-B9940E39AB3A}" srcOrd="0" destOrd="0" presId="urn:microsoft.com/office/officeart/2024/3/layout/hArchList1"/>
    <dgm:cxn modelId="{F7D5DDB6-C295-4356-982B-EE13F548C6BB}" srcId="{DA0CA6B2-D1D7-4888-8777-B912C2890E53}" destId="{CBC69240-DE1E-43CF-88B6-0BA3FE5A5538}" srcOrd="0" destOrd="0" parTransId="{DB7A2D08-3681-4F5E-9AEC-6EFB919139F6}" sibTransId="{1088AEBD-40B8-42E0-BF1E-04EB072948E9}"/>
    <dgm:cxn modelId="{41DB17E1-51E0-48A7-A023-A45136856AE3}" type="presOf" srcId="{24397118-7208-44CA-84A4-54BD02878E1F}" destId="{2C2037C2-BA27-4616-98E8-62A66F73344F}" srcOrd="0" destOrd="0" presId="urn:microsoft.com/office/officeart/2024/3/layout/hArchList1"/>
    <dgm:cxn modelId="{31A572E2-739B-42C0-857D-7DFAEC33AFAB}" type="presOf" srcId="{68500A0F-8AA9-4109-BF42-09ACAC1743DA}" destId="{FEB966DB-771B-4D7B-B4BF-3DD498060DBD}" srcOrd="0" destOrd="0" presId="urn:microsoft.com/office/officeart/2024/3/layout/hArchList1"/>
    <dgm:cxn modelId="{10EF5AE3-CFA8-4AAF-8756-A378FF43E831}" srcId="{24397118-7208-44CA-84A4-54BD02878E1F}" destId="{A67F59A5-2484-455F-92EB-BF58416050B8}" srcOrd="0" destOrd="0" parTransId="{A51283D7-852E-4E3B-A34B-170EB4B5ECA2}" sibTransId="{093A5F70-6339-44E3-AC68-A30C51CFF1D3}"/>
    <dgm:cxn modelId="{0BEB20E5-F389-4028-AE71-CBC6CEE296AE}" type="presOf" srcId="{DA0CA6B2-D1D7-4888-8777-B912C2890E53}" destId="{7B30F888-6CAC-486D-884A-7EC515A8C3CE}" srcOrd="0" destOrd="0" presId="urn:microsoft.com/office/officeart/2024/3/layout/hArchList1"/>
    <dgm:cxn modelId="{1F561FEE-87D9-4DF3-B4E9-C43E7905FC66}" srcId="{CBC69240-DE1E-43CF-88B6-0BA3FE5A5538}" destId="{68500A0F-8AA9-4109-BF42-09ACAC1743DA}" srcOrd="0" destOrd="0" parTransId="{0D4E96B4-4F68-467F-A6E2-C7B246EF557B}" sibTransId="{C68CEE76-1D34-4EBB-A1F0-0B0D23F93719}"/>
    <dgm:cxn modelId="{E5CA8668-5E47-4342-A7F1-0F2A46276047}" type="presParOf" srcId="{7B30F888-6CAC-486D-884A-7EC515A8C3CE}" destId="{AF3F7BFD-DCC0-41E2-852D-AF4993AF7F10}" srcOrd="0" destOrd="0" presId="urn:microsoft.com/office/officeart/2024/3/layout/hArchList1"/>
    <dgm:cxn modelId="{E38ADA75-6A50-4C88-9559-FADEF017DE6E}" type="presParOf" srcId="{AF3F7BFD-DCC0-41E2-852D-AF4993AF7F10}" destId="{D3A3E351-302E-4770-8F24-E3392238FE6D}" srcOrd="0" destOrd="0" presId="urn:microsoft.com/office/officeart/2024/3/layout/hArchList1"/>
    <dgm:cxn modelId="{0C1389A8-D8C9-493C-804E-E9843F7BED31}" type="presParOf" srcId="{AF3F7BFD-DCC0-41E2-852D-AF4993AF7F10}" destId="{FEB966DB-771B-4D7B-B4BF-3DD498060DBD}" srcOrd="1" destOrd="0" presId="urn:microsoft.com/office/officeart/2024/3/layout/hArchList1"/>
    <dgm:cxn modelId="{BF4CEF34-69FF-406B-B083-1A3472B616BA}" type="presParOf" srcId="{7B30F888-6CAC-486D-884A-7EC515A8C3CE}" destId="{6F32FFEB-2B1D-4943-81C5-7BC808C00738}" srcOrd="1" destOrd="0" presId="urn:microsoft.com/office/officeart/2024/3/layout/hArchList1"/>
    <dgm:cxn modelId="{0F164754-8CE8-4278-9579-EBF4285EA43A}" type="presParOf" srcId="{7B30F888-6CAC-486D-884A-7EC515A8C3CE}" destId="{78F97B79-4DF5-45E6-A4A0-7691751A4976}" srcOrd="2" destOrd="0" presId="urn:microsoft.com/office/officeart/2024/3/layout/hArchList1"/>
    <dgm:cxn modelId="{2008CC4D-0534-41C4-A1E3-79C49794FFBB}" type="presParOf" srcId="{78F97B79-4DF5-45E6-A4A0-7691751A4976}" destId="{35845A85-9B44-4BCD-8374-B9940E39AB3A}" srcOrd="0" destOrd="0" presId="urn:microsoft.com/office/officeart/2024/3/layout/hArchList1"/>
    <dgm:cxn modelId="{FAF5B222-5241-4855-80E6-6D8A7CA29C1F}" type="presParOf" srcId="{78F97B79-4DF5-45E6-A4A0-7691751A4976}" destId="{A4C46B21-F5E8-4078-8CC5-9092D579F553}" srcOrd="1" destOrd="0" presId="urn:microsoft.com/office/officeart/2024/3/layout/hArchList1"/>
    <dgm:cxn modelId="{7CFA02F4-544A-4C9B-8076-8B69C4669AE2}" type="presParOf" srcId="{7B30F888-6CAC-486D-884A-7EC515A8C3CE}" destId="{5F321D5D-3F5B-433E-B713-A1D912E1D2D0}" srcOrd="3" destOrd="0" presId="urn:microsoft.com/office/officeart/2024/3/layout/hArchList1"/>
    <dgm:cxn modelId="{165C80E7-F887-42A1-A436-C13C31992B0A}" type="presParOf" srcId="{7B30F888-6CAC-486D-884A-7EC515A8C3CE}" destId="{7DC1C388-A9D7-40F4-9C7D-514782C86FDE}" srcOrd="4" destOrd="0" presId="urn:microsoft.com/office/officeart/2024/3/layout/hArchList1"/>
    <dgm:cxn modelId="{B952EF5B-928A-4F6D-AE23-C487B2EBAC87}" type="presParOf" srcId="{7DC1C388-A9D7-40F4-9C7D-514782C86FDE}" destId="{2C2037C2-BA27-4616-98E8-62A66F73344F}" srcOrd="0" destOrd="0" presId="urn:microsoft.com/office/officeart/2024/3/layout/hArchList1"/>
    <dgm:cxn modelId="{569E0C0B-E171-4AFE-8BB4-0857E9D5BA59}" type="presParOf" srcId="{7DC1C388-A9D7-40F4-9C7D-514782C86FDE}" destId="{B4D8500E-C7FD-4526-85D5-5B94A9E3314F}"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3594F-B3EC-4344-A651-4C6CE6500F0F}">
      <dsp:nvSpPr>
        <dsp:cNvPr id="0" name=""/>
        <dsp:cNvSpPr/>
      </dsp:nvSpPr>
      <dsp:spPr>
        <a:xfrm>
          <a:off x="0" y="0"/>
          <a:ext cx="1552009" cy="15520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2644" r="8353" b="-4"/>
          <a:stretch/>
        </a:blipFill>
        <a:ln>
          <a:noFill/>
        </a:ln>
        <a:effectLst/>
      </dsp:spPr>
      <dsp:style>
        <a:lnRef idx="0">
          <a:scrgbClr r="0" g="0" b="0"/>
        </a:lnRef>
        <a:fillRef idx="3">
          <a:scrgbClr r="0" g="0" b="0"/>
        </a:fillRef>
        <a:effectRef idx="2">
          <a:scrgbClr r="0" g="0" b="0"/>
        </a:effectRef>
        <a:fontRef idx="minor">
          <a:schemeClr val="lt1"/>
        </a:fontRef>
      </dsp:style>
    </dsp:sp>
    <dsp:sp modelId="{05EC438D-7483-44AE-91A4-7911E90CBF1E}">
      <dsp:nvSpPr>
        <dsp:cNvPr id="0" name=""/>
        <dsp:cNvSpPr/>
      </dsp:nvSpPr>
      <dsp:spPr>
        <a:xfrm>
          <a:off x="1732009" y="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Respecting Individual Paths</a:t>
          </a:r>
        </a:p>
      </dsp:txBody>
      <dsp:txXfrm>
        <a:off x="1732009" y="0"/>
        <a:ext cx="9393022" cy="380326"/>
      </dsp:txXfrm>
    </dsp:sp>
    <dsp:sp modelId="{288F9260-3079-4D84-B5F3-03A47749EC7D}">
      <dsp:nvSpPr>
        <dsp:cNvPr id="0" name=""/>
        <dsp:cNvSpPr/>
      </dsp:nvSpPr>
      <dsp:spPr>
        <a:xfrm>
          <a:off x="1732009" y="38032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Acknowledging each person’s unique journey is essential for building trust and meaningful support.</a:t>
          </a:r>
        </a:p>
      </dsp:txBody>
      <dsp:txXfrm>
        <a:off x="1732009" y="380326"/>
        <a:ext cx="9393022" cy="1171682"/>
      </dsp:txXfrm>
    </dsp:sp>
    <dsp:sp modelId="{125BAC61-038E-47F6-9C9E-2A5FF1919006}">
      <dsp:nvSpPr>
        <dsp:cNvPr id="0" name=""/>
        <dsp:cNvSpPr/>
      </dsp:nvSpPr>
      <dsp:spPr>
        <a:xfrm>
          <a:off x="0" y="1676170"/>
          <a:ext cx="1552009" cy="15520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8902" r="4351" b="4"/>
          <a:stretch/>
        </a:blipFill>
        <a:ln>
          <a:noFill/>
        </a:ln>
        <a:effectLst/>
      </dsp:spPr>
      <dsp:style>
        <a:lnRef idx="0">
          <a:scrgbClr r="0" g="0" b="0"/>
        </a:lnRef>
        <a:fillRef idx="3">
          <a:scrgbClr r="0" g="0" b="0"/>
        </a:fillRef>
        <a:effectRef idx="2">
          <a:scrgbClr r="0" g="0" b="0"/>
        </a:effectRef>
        <a:fontRef idx="minor">
          <a:schemeClr val="lt1"/>
        </a:fontRef>
      </dsp:style>
    </dsp:sp>
    <dsp:sp modelId="{9EF3E9DB-CE41-4D1D-832F-FDB1B3B99E78}">
      <dsp:nvSpPr>
        <dsp:cNvPr id="0" name=""/>
        <dsp:cNvSpPr/>
      </dsp:nvSpPr>
      <dsp:spPr>
        <a:xfrm>
          <a:off x="1732009" y="167617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Creating Safe Spaces</a:t>
          </a:r>
        </a:p>
      </dsp:txBody>
      <dsp:txXfrm>
        <a:off x="1732009" y="1676170"/>
        <a:ext cx="9393022" cy="380326"/>
      </dsp:txXfrm>
    </dsp:sp>
    <dsp:sp modelId="{C7C3CD70-0733-4DBF-9F88-701B54CA2093}">
      <dsp:nvSpPr>
        <dsp:cNvPr id="0" name=""/>
        <dsp:cNvSpPr/>
      </dsp:nvSpPr>
      <dsp:spPr>
        <a:xfrm>
          <a:off x="1732009" y="205649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Providing support without judgment fosters an environment where individuals feel secure and valued.</a:t>
          </a:r>
        </a:p>
      </dsp:txBody>
      <dsp:txXfrm>
        <a:off x="1732009" y="2056496"/>
        <a:ext cx="9393022" cy="1171682"/>
      </dsp:txXfrm>
    </dsp:sp>
    <dsp:sp modelId="{C261DE23-5282-4546-8582-0F5FF8730E3F}">
      <dsp:nvSpPr>
        <dsp:cNvPr id="0" name=""/>
        <dsp:cNvSpPr/>
      </dsp:nvSpPr>
      <dsp:spPr>
        <a:xfrm>
          <a:off x="0" y="3352340"/>
          <a:ext cx="1552009" cy="155200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6625" r="16879" b="7"/>
          <a:stretch/>
        </a:blipFill>
        <a:ln>
          <a:noFill/>
        </a:ln>
        <a:effectLst/>
      </dsp:spPr>
      <dsp:style>
        <a:lnRef idx="0">
          <a:scrgbClr r="0" g="0" b="0"/>
        </a:lnRef>
        <a:fillRef idx="3">
          <a:scrgbClr r="0" g="0" b="0"/>
        </a:fillRef>
        <a:effectRef idx="2">
          <a:scrgbClr r="0" g="0" b="0"/>
        </a:effectRef>
        <a:fontRef idx="minor">
          <a:schemeClr val="lt1"/>
        </a:fontRef>
      </dsp:style>
    </dsp:sp>
    <dsp:sp modelId="{64AA6C61-5A58-40DA-9E87-8D8D086BD4B2}">
      <dsp:nvSpPr>
        <dsp:cNvPr id="0" name=""/>
        <dsp:cNvSpPr/>
      </dsp:nvSpPr>
      <dsp:spPr>
        <a:xfrm>
          <a:off x="1732009" y="3352340"/>
          <a:ext cx="9393022" cy="380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Upholding Dignity</a:t>
          </a:r>
        </a:p>
      </dsp:txBody>
      <dsp:txXfrm>
        <a:off x="1732009" y="3352340"/>
        <a:ext cx="9393022" cy="380326"/>
      </dsp:txXfrm>
    </dsp:sp>
    <dsp:sp modelId="{3BF68F54-C5A2-41B6-B43E-B527B5C7EB3B}">
      <dsp:nvSpPr>
        <dsp:cNvPr id="0" name=""/>
        <dsp:cNvSpPr/>
      </dsp:nvSpPr>
      <dsp:spPr>
        <a:xfrm>
          <a:off x="1732009" y="3732666"/>
          <a:ext cx="9393022" cy="117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Ensuring every person’s dignity and worth is honored enhances effective peer support relationships.</a:t>
          </a:r>
        </a:p>
      </dsp:txBody>
      <dsp:txXfrm>
        <a:off x="1732009" y="3732666"/>
        <a:ext cx="9393022" cy="1171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3E351-302E-4770-8F24-E3392238FE6D}">
      <dsp:nvSpPr>
        <dsp:cNvPr id="0" name=""/>
        <dsp:cNvSpPr/>
      </dsp:nvSpPr>
      <dsp:spPr>
        <a:xfrm>
          <a:off x="0" y="0"/>
          <a:ext cx="3403241" cy="35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Peer Support Principles</a:t>
          </a:r>
        </a:p>
      </dsp:txBody>
      <dsp:txXfrm>
        <a:off x="0" y="0"/>
        <a:ext cx="3403241" cy="350828"/>
      </dsp:txXfrm>
    </dsp:sp>
    <dsp:sp modelId="{FEB966DB-771B-4D7B-B4BF-3DD498060DBD}">
      <dsp:nvSpPr>
        <dsp:cNvPr id="0" name=""/>
        <dsp:cNvSpPr/>
      </dsp:nvSpPr>
      <dsp:spPr>
        <a:xfrm>
          <a:off x="0" y="350828"/>
          <a:ext cx="3403241" cy="242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Peer case management is built on foundational principles of peer support including empathy and shared experience.</a:t>
          </a:r>
        </a:p>
      </dsp:txBody>
      <dsp:txXfrm>
        <a:off x="0" y="350828"/>
        <a:ext cx="3403241" cy="2423904"/>
      </dsp:txXfrm>
    </dsp:sp>
    <dsp:sp modelId="{35845A85-9B44-4BCD-8374-B9940E39AB3A}">
      <dsp:nvSpPr>
        <dsp:cNvPr id="0" name=""/>
        <dsp:cNvSpPr/>
      </dsp:nvSpPr>
      <dsp:spPr>
        <a:xfrm>
          <a:off x="3743566" y="0"/>
          <a:ext cx="3403241" cy="35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Benefits to Individuals</a:t>
          </a:r>
        </a:p>
      </dsp:txBody>
      <dsp:txXfrm>
        <a:off x="3743566" y="0"/>
        <a:ext cx="3403241" cy="350828"/>
      </dsp:txXfrm>
    </dsp:sp>
    <dsp:sp modelId="{A4C46B21-F5E8-4078-8CC5-9092D579F553}">
      <dsp:nvSpPr>
        <dsp:cNvPr id="0" name=""/>
        <dsp:cNvSpPr/>
      </dsp:nvSpPr>
      <dsp:spPr>
        <a:xfrm>
          <a:off x="3743566" y="350828"/>
          <a:ext cx="3403241" cy="242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Effective peer case management fosters empowerment, trust, and recovery among individuals receiving support.</a:t>
          </a:r>
        </a:p>
      </dsp:txBody>
      <dsp:txXfrm>
        <a:off x="3743566" y="350828"/>
        <a:ext cx="3403241" cy="2423904"/>
      </dsp:txXfrm>
    </dsp:sp>
    <dsp:sp modelId="{2C2037C2-BA27-4616-98E8-62A66F73344F}">
      <dsp:nvSpPr>
        <dsp:cNvPr id="0" name=""/>
        <dsp:cNvSpPr/>
      </dsp:nvSpPr>
      <dsp:spPr>
        <a:xfrm>
          <a:off x="7487132" y="0"/>
          <a:ext cx="3403241" cy="35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Community Impact</a:t>
          </a:r>
        </a:p>
      </dsp:txBody>
      <dsp:txXfrm>
        <a:off x="7487132" y="0"/>
        <a:ext cx="3403241" cy="350828"/>
      </dsp:txXfrm>
    </dsp:sp>
    <dsp:sp modelId="{B4D8500E-C7FD-4526-85D5-5B94A9E3314F}">
      <dsp:nvSpPr>
        <dsp:cNvPr id="0" name=""/>
        <dsp:cNvSpPr/>
      </dsp:nvSpPr>
      <dsp:spPr>
        <a:xfrm>
          <a:off x="7487132" y="350828"/>
          <a:ext cx="3403241" cy="242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Communities benefit through strengthened bonds and mutual support facilitated by peer case management.</a:t>
          </a:r>
        </a:p>
      </dsp:txBody>
      <dsp:txXfrm>
        <a:off x="7487132" y="350828"/>
        <a:ext cx="3403241" cy="2423904"/>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32BF8-3789-439A-8CE4-3CBAF9A30227}"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EE24D-0867-4EE6-915B-197D47AF2412}" type="slidenum">
              <a:rPr lang="en-US" smtClean="0"/>
              <a:t>‹#›</a:t>
            </a:fld>
            <a:endParaRPr lang="en-US"/>
          </a:p>
        </p:txBody>
      </p:sp>
    </p:spTree>
    <p:extLst>
      <p:ext uri="{BB962C8B-B14F-4D97-AF65-F5344CB8AC3E}">
        <p14:creationId xmlns:p14="http://schemas.microsoft.com/office/powerpoint/2010/main" val="59041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introduces the concept of peer case management and explores its core principles centered around peer support. We will examine foundational concepts, guiding principles, practical applications, and the benefits and challenges associated with peer case management.
</a:t>
            </a:r>
          </a:p>
        </p:txBody>
      </p:sp>
      <p:sp>
        <p:nvSpPr>
          <p:cNvPr id="4" name="Slide Number Placeholder 3"/>
          <p:cNvSpPr>
            <a:spLocks noGrp="1"/>
          </p:cNvSpPr>
          <p:nvPr>
            <p:ph type="sldNum" sz="quarter" idx="5"/>
          </p:nvPr>
        </p:nvSpPr>
        <p:spPr/>
        <p:txBody>
          <a:bodyPr/>
          <a:lstStyle/>
          <a:p>
            <a:fld id="{05C7E6DC-28E8-431E-8306-8F6DDF1D846D}" type="slidenum">
              <a:rPr lang="en-US" smtClean="0"/>
              <a:t>1</a:t>
            </a:fld>
            <a:endParaRPr lang="en-US"/>
          </a:p>
        </p:txBody>
      </p:sp>
    </p:spTree>
    <p:extLst>
      <p:ext uri="{BB962C8B-B14F-4D97-AF65-F5344CB8AC3E}">
        <p14:creationId xmlns:p14="http://schemas.microsoft.com/office/powerpoint/2010/main" val="2065603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Respecting each person’s unique path and offering support without judgment creates a safe space. This principle upholds the dignity and worth of every individual receiving peer support.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10</a:t>
            </a:fld>
            <a:endParaRPr lang="en-US"/>
          </a:p>
        </p:txBody>
      </p:sp>
    </p:spTree>
    <p:extLst>
      <p:ext uri="{BB962C8B-B14F-4D97-AF65-F5344CB8AC3E}">
        <p14:creationId xmlns:p14="http://schemas.microsoft.com/office/powerpoint/2010/main" val="242334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Applying peer support principles effectively requires skills in building relationships, collaboration, and maintaining ethical boundaries. This section explores these practical aspects.</a:t>
            </a:r>
          </a:p>
        </p:txBody>
      </p:sp>
      <p:sp>
        <p:nvSpPr>
          <p:cNvPr id="4" name="Slide Number Placeholder 3"/>
          <p:cNvSpPr>
            <a:spLocks noGrp="1"/>
          </p:cNvSpPr>
          <p:nvPr>
            <p:ph type="sldNum" sz="quarter" idx="5"/>
          </p:nvPr>
        </p:nvSpPr>
        <p:spPr/>
        <p:txBody>
          <a:bodyPr/>
          <a:lstStyle/>
          <a:p>
            <a:fld id="{05C7E6DC-28E8-431E-8306-8F6DDF1D846D}" type="slidenum">
              <a:rPr lang="en-US" smtClean="0"/>
              <a:t>11</a:t>
            </a:fld>
            <a:endParaRPr lang="en-US"/>
          </a:p>
        </p:txBody>
      </p:sp>
    </p:spTree>
    <p:extLst>
      <p:ext uri="{BB962C8B-B14F-4D97-AF65-F5344CB8AC3E}">
        <p14:creationId xmlns:p14="http://schemas.microsoft.com/office/powerpoint/2010/main" val="139479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Developing trust is essential for meaningful peer support. Techniques include active listening, empathy, consistency, and authenticity to foster strong connections.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12</a:t>
            </a:fld>
            <a:endParaRPr lang="en-US"/>
          </a:p>
        </p:txBody>
      </p:sp>
    </p:spTree>
    <p:extLst>
      <p:ext uri="{BB962C8B-B14F-4D97-AF65-F5344CB8AC3E}">
        <p14:creationId xmlns:p14="http://schemas.microsoft.com/office/powerpoint/2010/main" val="197379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case managers help peers navigate systems by promoting collaboration with service providers and advocating for their needs, empowering them to have a voice in their care.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13</a:t>
            </a:fld>
            <a:endParaRPr lang="en-US"/>
          </a:p>
        </p:txBody>
      </p:sp>
    </p:spTree>
    <p:extLst>
      <p:ext uri="{BB962C8B-B14F-4D97-AF65-F5344CB8AC3E}">
        <p14:creationId xmlns:p14="http://schemas.microsoft.com/office/powerpoint/2010/main" val="51543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Maintaining clear professional and personal boundaries ensures effective support while protecting both peer case managers and those they assist. Ethical standards guide confidentiality and respect.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14</a:t>
            </a:fld>
            <a:endParaRPr lang="en-US"/>
          </a:p>
        </p:txBody>
      </p:sp>
    </p:spTree>
    <p:extLst>
      <p:ext uri="{BB962C8B-B14F-4D97-AF65-F5344CB8AC3E}">
        <p14:creationId xmlns:p14="http://schemas.microsoft.com/office/powerpoint/2010/main" val="3333510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case management positively influences engagement, resilience, and recovery outcomes. This section highlights these benefits along with challenges and strategies to address them.</a:t>
            </a:r>
          </a:p>
        </p:txBody>
      </p:sp>
      <p:sp>
        <p:nvSpPr>
          <p:cNvPr id="4" name="Slide Number Placeholder 3"/>
          <p:cNvSpPr>
            <a:spLocks noGrp="1"/>
          </p:cNvSpPr>
          <p:nvPr>
            <p:ph type="sldNum" sz="quarter" idx="5"/>
          </p:nvPr>
        </p:nvSpPr>
        <p:spPr/>
        <p:txBody>
          <a:bodyPr/>
          <a:lstStyle/>
          <a:p>
            <a:fld id="{05C7E6DC-28E8-431E-8306-8F6DDF1D846D}" type="slidenum">
              <a:rPr lang="en-US" smtClean="0"/>
              <a:t>15</a:t>
            </a:fld>
            <a:endParaRPr lang="en-US"/>
          </a:p>
        </p:txBody>
      </p:sp>
    </p:spTree>
    <p:extLst>
      <p:ext uri="{BB962C8B-B14F-4D97-AF65-F5344CB8AC3E}">
        <p14:creationId xmlns:p14="http://schemas.microsoft.com/office/powerpoint/2010/main" val="144703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support often leads to greater engagement in services, improved adherence to treatment plans, and better overall outcomes for individuals receiving support.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16</a:t>
            </a:fld>
            <a:endParaRPr lang="en-US"/>
          </a:p>
        </p:txBody>
      </p:sp>
    </p:spTree>
    <p:extLst>
      <p:ext uri="{BB962C8B-B14F-4D97-AF65-F5344CB8AC3E}">
        <p14:creationId xmlns:p14="http://schemas.microsoft.com/office/powerpoint/2010/main" val="3198314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Through shared experience and empowerment, peer case management helps individuals build resilience and sustain long-term recovery and well-being.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17</a:t>
            </a:fld>
            <a:endParaRPr lang="en-US"/>
          </a:p>
        </p:txBody>
      </p:sp>
    </p:spTree>
    <p:extLst>
      <p:ext uri="{BB962C8B-B14F-4D97-AF65-F5344CB8AC3E}">
        <p14:creationId xmlns:p14="http://schemas.microsoft.com/office/powerpoint/2010/main" val="1461108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Challenges include role confusion, stigma, and resource limitations. Strategies such as training, supervision, and organizational support are critical for success.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18</a:t>
            </a:fld>
            <a:endParaRPr lang="en-US"/>
          </a:p>
        </p:txBody>
      </p:sp>
    </p:spTree>
    <p:extLst>
      <p:ext uri="{BB962C8B-B14F-4D97-AF65-F5344CB8AC3E}">
        <p14:creationId xmlns:p14="http://schemas.microsoft.com/office/powerpoint/2010/main" val="1139157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case management is a vital support approach grounded in core principles of peer support. With effective implementation, it offers meaningful benefits to individuals and communities by fostering empowerment, trust, and recovery.</a:t>
            </a:r>
          </a:p>
        </p:txBody>
      </p:sp>
      <p:sp>
        <p:nvSpPr>
          <p:cNvPr id="4" name="Slide Number Placeholder 3"/>
          <p:cNvSpPr>
            <a:spLocks noGrp="1"/>
          </p:cNvSpPr>
          <p:nvPr>
            <p:ph type="sldNum" sz="quarter" idx="5"/>
          </p:nvPr>
        </p:nvSpPr>
        <p:spPr/>
        <p:txBody>
          <a:bodyPr/>
          <a:lstStyle/>
          <a:p>
            <a:fld id="{05C7E6DC-28E8-431E-8306-8F6DDF1D846D}" type="slidenum">
              <a:rPr lang="en-US" smtClean="0"/>
              <a:t>19</a:t>
            </a:fld>
            <a:endParaRPr lang="en-US"/>
          </a:p>
        </p:txBody>
      </p:sp>
    </p:spTree>
    <p:extLst>
      <p:ext uri="{BB962C8B-B14F-4D97-AF65-F5344CB8AC3E}">
        <p14:creationId xmlns:p14="http://schemas.microsoft.com/office/powerpoint/2010/main" val="193904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presentation will cover four main topics: the foundations of peer case management, the core principles of peer support, practical ways to implement these principles, and the benefits and impact that peer case management can have on individuals and communities.</a:t>
            </a:r>
          </a:p>
        </p:txBody>
      </p:sp>
      <p:sp>
        <p:nvSpPr>
          <p:cNvPr id="4" name="Slide Number Placeholder 3"/>
          <p:cNvSpPr>
            <a:spLocks noGrp="1"/>
          </p:cNvSpPr>
          <p:nvPr>
            <p:ph type="sldNum" sz="quarter" idx="5"/>
          </p:nvPr>
        </p:nvSpPr>
        <p:spPr/>
        <p:txBody>
          <a:bodyPr/>
          <a:lstStyle/>
          <a:p>
            <a:fld id="{05C7E6DC-28E8-431E-8306-8F6DDF1D846D}" type="slidenum">
              <a:rPr lang="en-US" smtClean="0"/>
              <a:t>2</a:t>
            </a:fld>
            <a:endParaRPr lang="en-US"/>
          </a:p>
        </p:txBody>
      </p:sp>
    </p:spTree>
    <p:extLst>
      <p:ext uri="{BB962C8B-B14F-4D97-AF65-F5344CB8AC3E}">
        <p14:creationId xmlns:p14="http://schemas.microsoft.com/office/powerpoint/2010/main" val="114385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foundations provides context for the role and importance of peer case management. This section covers definitions, historical development, and the roles peer case managers play in different environments.</a:t>
            </a:r>
          </a:p>
        </p:txBody>
      </p:sp>
      <p:sp>
        <p:nvSpPr>
          <p:cNvPr id="4" name="Slide Number Placeholder 3"/>
          <p:cNvSpPr>
            <a:spLocks noGrp="1"/>
          </p:cNvSpPr>
          <p:nvPr>
            <p:ph type="sldNum" sz="quarter" idx="5"/>
          </p:nvPr>
        </p:nvSpPr>
        <p:spPr/>
        <p:txBody>
          <a:bodyPr/>
          <a:lstStyle/>
          <a:p>
            <a:fld id="{05C7E6DC-28E8-431E-8306-8F6DDF1D846D}" type="slidenum">
              <a:rPr lang="en-US" smtClean="0"/>
              <a:t>3</a:t>
            </a:fld>
            <a:endParaRPr lang="en-US"/>
          </a:p>
        </p:txBody>
      </p:sp>
    </p:spTree>
    <p:extLst>
      <p:ext uri="{BB962C8B-B14F-4D97-AF65-F5344CB8AC3E}">
        <p14:creationId xmlns:p14="http://schemas.microsoft.com/office/powerpoint/2010/main" val="237744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case management is a support approach where individuals with lived experience assist others in navigating recovery and accessing resources. It aims to foster connection, empowerment, and holistic well-being.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4</a:t>
            </a:fld>
            <a:endParaRPr lang="en-US"/>
          </a:p>
        </p:txBody>
      </p:sp>
    </p:spTree>
    <p:extLst>
      <p:ext uri="{BB962C8B-B14F-4D97-AF65-F5344CB8AC3E}">
        <p14:creationId xmlns:p14="http://schemas.microsoft.com/office/powerpoint/2010/main" val="198765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case management emerged from grassroots movements emphasizing recovery and mutual support. Over time, it has evolved into a recognized practice integrated into mental health, substance use, and social service systems.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5</a:t>
            </a:fld>
            <a:endParaRPr lang="en-US"/>
          </a:p>
        </p:txBody>
      </p:sp>
    </p:spTree>
    <p:extLst>
      <p:ext uri="{BB962C8B-B14F-4D97-AF65-F5344CB8AC3E}">
        <p14:creationId xmlns:p14="http://schemas.microsoft.com/office/powerpoint/2010/main" val="43775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case managers function in diverse contexts such as hospitals, community agencies, and advocacy groups. They bridge gaps by offering lived experience insights, emotional support, and resource navigation.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6</a:t>
            </a:fld>
            <a:endParaRPr lang="en-US"/>
          </a:p>
        </p:txBody>
      </p:sp>
    </p:spTree>
    <p:extLst>
      <p:ext uri="{BB962C8B-B14F-4D97-AF65-F5344CB8AC3E}">
        <p14:creationId xmlns:p14="http://schemas.microsoft.com/office/powerpoint/2010/main" val="319265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support is guided by principles that emphasize equality, empowerment, respect, and non-judgmental attitudes. These principles form the foundation for effective peer case management.</a:t>
            </a:r>
          </a:p>
        </p:txBody>
      </p:sp>
      <p:sp>
        <p:nvSpPr>
          <p:cNvPr id="4" name="Slide Number Placeholder 3"/>
          <p:cNvSpPr>
            <a:spLocks noGrp="1"/>
          </p:cNvSpPr>
          <p:nvPr>
            <p:ph type="sldNum" sz="quarter" idx="5"/>
          </p:nvPr>
        </p:nvSpPr>
        <p:spPr/>
        <p:txBody>
          <a:bodyPr/>
          <a:lstStyle/>
          <a:p>
            <a:fld id="{05C7E6DC-28E8-431E-8306-8F6DDF1D846D}" type="slidenum">
              <a:rPr lang="en-US" smtClean="0"/>
              <a:t>7</a:t>
            </a:fld>
            <a:endParaRPr lang="en-US"/>
          </a:p>
        </p:txBody>
      </p:sp>
    </p:spTree>
    <p:extLst>
      <p:ext uri="{BB962C8B-B14F-4D97-AF65-F5344CB8AC3E}">
        <p14:creationId xmlns:p14="http://schemas.microsoft.com/office/powerpoint/2010/main" val="34361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Mutuality highlights the reciprocal nature of peer support where both parties share experiences and learn from each other. This shared understanding builds trust and connection.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8</a:t>
            </a:fld>
            <a:endParaRPr lang="en-US"/>
          </a:p>
        </p:txBody>
      </p:sp>
    </p:spTree>
    <p:extLst>
      <p:ext uri="{BB962C8B-B14F-4D97-AF65-F5344CB8AC3E}">
        <p14:creationId xmlns:p14="http://schemas.microsoft.com/office/powerpoint/2010/main" val="267184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Peer support encourages individuals to take active control over their recovery journeys. Empowerment fosters confidence, choice, and personal growth in managing one's well-being.
Image source: Microsoft 365 content library
</a:t>
            </a:r>
          </a:p>
        </p:txBody>
      </p:sp>
      <p:sp>
        <p:nvSpPr>
          <p:cNvPr id="4" name="Slide Number Placeholder 3"/>
          <p:cNvSpPr>
            <a:spLocks noGrp="1"/>
          </p:cNvSpPr>
          <p:nvPr>
            <p:ph type="sldNum" sz="quarter" idx="5"/>
          </p:nvPr>
        </p:nvSpPr>
        <p:spPr/>
        <p:txBody>
          <a:bodyPr/>
          <a:lstStyle/>
          <a:p>
            <a:fld id="{05C7E6DC-28E8-431E-8306-8F6DDF1D846D}" type="slidenum">
              <a:rPr lang="en-US" smtClean="0"/>
              <a:t>9</a:t>
            </a:fld>
            <a:endParaRPr lang="en-US"/>
          </a:p>
        </p:txBody>
      </p:sp>
    </p:spTree>
    <p:extLst>
      <p:ext uri="{BB962C8B-B14F-4D97-AF65-F5344CB8AC3E}">
        <p14:creationId xmlns:p14="http://schemas.microsoft.com/office/powerpoint/2010/main" val="308104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12/25/2025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61910832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439190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0783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1248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8179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8577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13172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5205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16944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6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0265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12/25/2025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595426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34518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8103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50496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86082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05431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07738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435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67714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81605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6312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12/25/2025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875422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29020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18715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35882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93887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12/25/2025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973293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12/25/2025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96900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12/25/2025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33915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12/25/2025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533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12/25/2025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101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12/25/2025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40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269821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12/25/2025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536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12/25/2025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223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76704687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12/25/2025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6232535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12/25/2025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84282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12/25/2025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13654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12/25/2025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2301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12/25/2025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52414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12/25/2025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8846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12/25/2025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727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12/25/2025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046557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12/25/2025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2972171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12/25/2025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608530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D107-7A42-A966-7218-1B1D12A104BB}"/>
              </a:ext>
            </a:extLst>
          </p:cNvPr>
          <p:cNvSpPr>
            <a:spLocks noGrp="1"/>
          </p:cNvSpPr>
          <p:nvPr>
            <p:ph type="ctrTitle"/>
          </p:nvPr>
        </p:nvSpPr>
        <p:spPr>
          <a:xfrm>
            <a:off x="431172" y="3425399"/>
            <a:ext cx="7685140" cy="2621154"/>
          </a:xfrm>
        </p:spPr>
        <p:txBody>
          <a:bodyPr anchor="b">
            <a:normAutofit/>
          </a:bodyPr>
          <a:lstStyle/>
          <a:p>
            <a:r>
              <a:rPr lang="en-US" sz="4000" dirty="0"/>
              <a:t>Peer Case Management: Exploring Core Principles of Peer Support</a:t>
            </a:r>
          </a:p>
        </p:txBody>
      </p:sp>
      <p:sp>
        <p:nvSpPr>
          <p:cNvPr id="3" name="Subtitle 2">
            <a:extLst>
              <a:ext uri="{FF2B5EF4-FFF2-40B4-BE49-F238E27FC236}">
                <a16:creationId xmlns:a16="http://schemas.microsoft.com/office/drawing/2014/main" id="{FF4DA773-069C-E1EE-0C42-8209EF511709}"/>
              </a:ext>
            </a:extLst>
          </p:cNvPr>
          <p:cNvSpPr>
            <a:spLocks noGrp="1"/>
          </p:cNvSpPr>
          <p:nvPr>
            <p:ph type="subTitle" idx="1"/>
          </p:nvPr>
        </p:nvSpPr>
        <p:spPr>
          <a:xfrm>
            <a:off x="431172" y="415057"/>
            <a:ext cx="7685139" cy="1414091"/>
          </a:xfrm>
        </p:spPr>
        <p:txBody>
          <a:bodyPr>
            <a:normAutofit/>
          </a:bodyPr>
          <a:lstStyle/>
          <a:p>
            <a:r>
              <a:rPr lang="en-US"/>
              <a:t>Understanding essential values and practices in peer support</a:t>
            </a:r>
          </a:p>
        </p:txBody>
      </p:sp>
      <p:sp>
        <p:nvSpPr>
          <p:cNvPr id="4" name="Date Placeholder 3">
            <a:extLst>
              <a:ext uri="{FF2B5EF4-FFF2-40B4-BE49-F238E27FC236}">
                <a16:creationId xmlns:a16="http://schemas.microsoft.com/office/drawing/2014/main" id="{263F2435-17D8-983D-C184-7382608BF34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F88D2749-B845-BB2B-B170-A682055B636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8DC12217-3366-FAF9-0D50-2C04CFAB920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Tree>
    <p:extLst>
      <p:ext uri="{BB962C8B-B14F-4D97-AF65-F5344CB8AC3E}">
        <p14:creationId xmlns:p14="http://schemas.microsoft.com/office/powerpoint/2010/main" val="124443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DDAA-27A2-FC1C-7D0F-55E85633FC7F}"/>
              </a:ext>
            </a:extLst>
          </p:cNvPr>
          <p:cNvSpPr>
            <a:spLocks noGrp="1"/>
          </p:cNvSpPr>
          <p:nvPr>
            <p:ph type="title"/>
          </p:nvPr>
        </p:nvSpPr>
        <p:spPr>
          <a:xfrm>
            <a:off x="431172" y="293302"/>
            <a:ext cx="11125032" cy="965101"/>
          </a:xfrm>
        </p:spPr>
        <p:txBody>
          <a:bodyPr anchor="b">
            <a:normAutofit/>
          </a:bodyPr>
          <a:lstStyle/>
          <a:p>
            <a:r>
              <a:rPr lang="en-US" sz="3000"/>
              <a:t>Respect, Dignity, and Non-Judgmental Support</a:t>
            </a:r>
          </a:p>
        </p:txBody>
      </p:sp>
      <p:sp>
        <p:nvSpPr>
          <p:cNvPr id="4" name="Date Placeholder 3">
            <a:extLst>
              <a:ext uri="{FF2B5EF4-FFF2-40B4-BE49-F238E27FC236}">
                <a16:creationId xmlns:a16="http://schemas.microsoft.com/office/drawing/2014/main" id="{8944D351-39C4-3F15-E486-728688DCDA6F}"/>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5633B4C8-76B9-81A6-C3FA-ED13CE39AB8E}"/>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D71A8CDA-7226-722C-37CA-52DA12C3B14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10</a:t>
            </a:fld>
            <a:endParaRPr lang="en-US"/>
          </a:p>
        </p:txBody>
      </p:sp>
      <p:graphicFrame>
        <p:nvGraphicFramePr>
          <p:cNvPr id="7" name="Content Placeholder 7">
            <a:extLst>
              <a:ext uri="{FF2B5EF4-FFF2-40B4-BE49-F238E27FC236}">
                <a16:creationId xmlns:a16="http://schemas.microsoft.com/office/drawing/2014/main" id="{EEFAE4EB-DBA3-4FC7-91DF-22BD8A1ED0C9}"/>
              </a:ext>
            </a:extLst>
          </p:cNvPr>
          <p:cNvGraphicFramePr>
            <a:graphicFrameLocks noGrp="1"/>
          </p:cNvGraphicFramePr>
          <p:nvPr>
            <p:ph idx="1"/>
            <p:extLst>
              <p:ext uri="{D42A27DB-BD31-4B8C-83A1-F6EECF244321}">
                <p14:modId xmlns:p14="http://schemas.microsoft.com/office/powerpoint/2010/main" val="234917381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1172" y="1384847"/>
          <a:ext cx="11125032" cy="490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284690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ABD2-0827-38D9-0687-DECFAFFF1E49}"/>
              </a:ext>
            </a:extLst>
          </p:cNvPr>
          <p:cNvSpPr>
            <a:spLocks noGrp="1"/>
          </p:cNvSpPr>
          <p:nvPr>
            <p:ph type="title"/>
          </p:nvPr>
        </p:nvSpPr>
        <p:spPr>
          <a:xfrm>
            <a:off x="431172" y="553616"/>
            <a:ext cx="7914087" cy="4008859"/>
          </a:xfrm>
        </p:spPr>
        <p:txBody>
          <a:bodyPr anchor="t">
            <a:normAutofit/>
          </a:bodyPr>
          <a:lstStyle/>
          <a:p>
            <a:r>
              <a:rPr lang="en-US"/>
              <a:t>Practical Implementation of Peer Support Principles</a:t>
            </a:r>
          </a:p>
        </p:txBody>
      </p:sp>
      <p:sp>
        <p:nvSpPr>
          <p:cNvPr id="11" name="Text Placeholder 2">
            <a:extLst>
              <a:ext uri="{FF2B5EF4-FFF2-40B4-BE49-F238E27FC236}">
                <a16:creationId xmlns:a16="http://schemas.microsoft.com/office/drawing/2014/main" id="{A2A9D035-B6EC-D1AC-4BA6-245F3AE4C12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D8062B06-787D-A082-84DE-B0D87351E7B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2CA68976-B903-16E6-B8D6-3688A413EB4C}"/>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49EDF8D6-CB1F-8461-AD48-8D4071E235C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2258889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B0D8-8002-37FA-388B-359E11E17AA1}"/>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3000" b="0" kern="1200" cap="all" baseline="0">
                <a:latin typeface="+mj-lt"/>
                <a:ea typeface="+mj-ea"/>
                <a:cs typeface="+mj-cs"/>
              </a:rPr>
              <a:t>Building Trust and Rapport with Peers</a:t>
            </a:r>
          </a:p>
        </p:txBody>
      </p:sp>
      <p:sp>
        <p:nvSpPr>
          <p:cNvPr id="8" name="TextBox 7">
            <a:extLst>
              <a:ext uri="{FF2B5EF4-FFF2-40B4-BE49-F238E27FC236}">
                <a16:creationId xmlns:a16="http://schemas.microsoft.com/office/drawing/2014/main" id="{385CD6FD-BADA-4254-BF41-1108CE1F2D0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Active Listening</a:t>
            </a:r>
          </a:p>
          <a:p>
            <a:pPr marL="0" lvl="1" indent="0">
              <a:lnSpc>
                <a:spcPct val="90000"/>
              </a:lnSpc>
              <a:spcBef>
                <a:spcPts val="1000"/>
              </a:spcBef>
              <a:spcAft>
                <a:spcPts val="600"/>
              </a:spcAft>
              <a:buFont typeface="Arial" panose="020B0604020202020204" pitchFamily="34" charset="0"/>
              <a:buNone/>
            </a:pPr>
            <a:r>
              <a:rPr lang="en-US" sz="1400"/>
              <a:t>Engage fully in conversations to understand peers’ perspectives and build trust through attentive listening.</a:t>
            </a:r>
          </a:p>
          <a:p>
            <a:pPr marL="0" indent="0">
              <a:lnSpc>
                <a:spcPct val="90000"/>
              </a:lnSpc>
              <a:spcBef>
                <a:spcPts val="2500"/>
              </a:spcBef>
              <a:spcAft>
                <a:spcPts val="600"/>
              </a:spcAft>
              <a:buFont typeface="Arial" panose="020B0604020202020204" pitchFamily="34" charset="0"/>
              <a:buNone/>
            </a:pPr>
            <a:r>
              <a:rPr lang="en-US" sz="1400" b="1"/>
              <a:t>Empathy</a:t>
            </a:r>
          </a:p>
          <a:p>
            <a:pPr marL="0" lvl="1" indent="0">
              <a:lnSpc>
                <a:spcPct val="90000"/>
              </a:lnSpc>
              <a:spcBef>
                <a:spcPts val="1000"/>
              </a:spcBef>
              <a:spcAft>
                <a:spcPts val="600"/>
              </a:spcAft>
              <a:buFont typeface="Arial" panose="020B0604020202020204" pitchFamily="34" charset="0"/>
              <a:buNone/>
            </a:pPr>
            <a:r>
              <a:rPr lang="en-US" sz="1400"/>
              <a:t>Show genuine care and understanding to foster emotional connections and strengthen peer relationships.</a:t>
            </a:r>
          </a:p>
          <a:p>
            <a:pPr marL="0" indent="0">
              <a:lnSpc>
                <a:spcPct val="90000"/>
              </a:lnSpc>
              <a:spcBef>
                <a:spcPts val="2500"/>
              </a:spcBef>
              <a:spcAft>
                <a:spcPts val="600"/>
              </a:spcAft>
              <a:buFont typeface="Arial" panose="020B0604020202020204" pitchFamily="34" charset="0"/>
              <a:buNone/>
            </a:pPr>
            <a:r>
              <a:rPr lang="en-US" sz="1400" b="1"/>
              <a:t>Consistency and Authenticity</a:t>
            </a:r>
          </a:p>
          <a:p>
            <a:pPr marL="0" lvl="1" indent="0">
              <a:lnSpc>
                <a:spcPct val="90000"/>
              </a:lnSpc>
              <a:spcBef>
                <a:spcPts val="1000"/>
              </a:spcBef>
              <a:spcAft>
                <a:spcPts val="600"/>
              </a:spcAft>
              <a:buFont typeface="Arial" panose="020B0604020202020204" pitchFamily="34" charset="0"/>
              <a:buNone/>
            </a:pPr>
            <a:r>
              <a:rPr lang="en-US" sz="1400"/>
              <a:t>Be reliable and genuine to maintain trust and create a solid foundation for long-term connections.</a:t>
            </a:r>
          </a:p>
        </p:txBody>
      </p:sp>
      <p:pic>
        <p:nvPicPr>
          <p:cNvPr id="7" name="Content Placeholder 6" descr="Group of smiling young people standing on lawn outside brick building, wearing backpacks and tote bag, holding cellphones">
            <a:extLst>
              <a:ext uri="{FF2B5EF4-FFF2-40B4-BE49-F238E27FC236}">
                <a16:creationId xmlns:a16="http://schemas.microsoft.com/office/drawing/2014/main" id="{0EA370B2-03BB-438A-90EF-547571B27980}"/>
              </a:ext>
            </a:extLst>
          </p:cNvPr>
          <p:cNvPicPr>
            <a:picLocks noGrp="1" noChangeAspect="1"/>
          </p:cNvPicPr>
          <p:nvPr>
            <p:ph type="pic" sz="quarter" idx="15"/>
          </p:nvPr>
        </p:nvPicPr>
        <p:blipFill>
          <a:blip r:embed="rId3"/>
          <a:srcRect l="10989" r="21422" b="1"/>
          <a:stretch>
            <a:fillRect/>
          </a:stretch>
        </p:blipFill>
        <p:spPr>
          <a:xfrm>
            <a:off x="4502843" y="2"/>
            <a:ext cx="7689157" cy="6399151"/>
          </a:xfrm>
        </p:spPr>
      </p:pic>
      <p:sp>
        <p:nvSpPr>
          <p:cNvPr id="4" name="Date Placeholder 3">
            <a:extLst>
              <a:ext uri="{FF2B5EF4-FFF2-40B4-BE49-F238E27FC236}">
                <a16:creationId xmlns:a16="http://schemas.microsoft.com/office/drawing/2014/main" id="{FDF95652-E945-B7AA-2E1D-AB25499DCB3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4F38D8FD-BC26-62B4-EAD7-118F65EF12B5}"/>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208AEAC5-AA2E-AA82-D275-5D4DFBB56DD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1810328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5B59-F48F-4819-5E7B-D75ACFCC68CA}"/>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Facilitating Collaboration and Advocacy</a:t>
            </a:r>
          </a:p>
        </p:txBody>
      </p:sp>
      <p:sp>
        <p:nvSpPr>
          <p:cNvPr id="8" name="TextBox 7">
            <a:extLst>
              <a:ext uri="{FF2B5EF4-FFF2-40B4-BE49-F238E27FC236}">
                <a16:creationId xmlns:a16="http://schemas.microsoft.com/office/drawing/2014/main" id="{9A7BB40F-A614-4E65-8DF6-F95D252343A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Navigating Complex Systems</a:t>
            </a:r>
          </a:p>
          <a:p>
            <a:pPr marL="0" lvl="1" indent="0">
              <a:lnSpc>
                <a:spcPct val="90000"/>
              </a:lnSpc>
              <a:spcBef>
                <a:spcPts val="1000"/>
              </a:spcBef>
              <a:spcAft>
                <a:spcPts val="600"/>
              </a:spcAft>
              <a:buFont typeface="Arial" panose="020B0604020202020204" pitchFamily="34" charset="0"/>
              <a:buNone/>
            </a:pPr>
            <a:r>
              <a:rPr lang="en-US" sz="1400"/>
              <a:t>Peer case managers assist individuals in understanding and navigating complex service systems effectively.</a:t>
            </a:r>
          </a:p>
          <a:p>
            <a:pPr marL="0" indent="0">
              <a:lnSpc>
                <a:spcPct val="90000"/>
              </a:lnSpc>
              <a:spcBef>
                <a:spcPts val="2500"/>
              </a:spcBef>
              <a:spcAft>
                <a:spcPts val="600"/>
              </a:spcAft>
              <a:buFont typeface="Arial" panose="020B0604020202020204" pitchFamily="34" charset="0"/>
              <a:buNone/>
            </a:pPr>
            <a:r>
              <a:rPr lang="en-US" sz="1400" b="1"/>
              <a:t>Promoting Collaboration</a:t>
            </a:r>
          </a:p>
          <a:p>
            <a:pPr marL="0" lvl="1" indent="0">
              <a:lnSpc>
                <a:spcPct val="90000"/>
              </a:lnSpc>
              <a:spcBef>
                <a:spcPts val="1000"/>
              </a:spcBef>
              <a:spcAft>
                <a:spcPts val="600"/>
              </a:spcAft>
              <a:buFont typeface="Arial" panose="020B0604020202020204" pitchFamily="34" charset="0"/>
              <a:buNone/>
            </a:pPr>
            <a:r>
              <a:rPr lang="en-US" sz="1400"/>
              <a:t>They foster collaboration between peers and service providers to ensure coordinated and comprehensive care.</a:t>
            </a:r>
          </a:p>
          <a:p>
            <a:pPr marL="0" indent="0">
              <a:lnSpc>
                <a:spcPct val="90000"/>
              </a:lnSpc>
              <a:spcBef>
                <a:spcPts val="2500"/>
              </a:spcBef>
              <a:spcAft>
                <a:spcPts val="600"/>
              </a:spcAft>
              <a:buFont typeface="Arial" panose="020B0604020202020204" pitchFamily="34" charset="0"/>
              <a:buNone/>
            </a:pPr>
            <a:r>
              <a:rPr lang="en-US" sz="1400" b="1"/>
              <a:t>Advocating for Needs</a:t>
            </a:r>
          </a:p>
          <a:p>
            <a:pPr marL="0" lvl="1" indent="0">
              <a:lnSpc>
                <a:spcPct val="90000"/>
              </a:lnSpc>
              <a:spcBef>
                <a:spcPts val="1000"/>
              </a:spcBef>
              <a:spcAft>
                <a:spcPts val="600"/>
              </a:spcAft>
              <a:buFont typeface="Arial" panose="020B0604020202020204" pitchFamily="34" charset="0"/>
              <a:buNone/>
            </a:pPr>
            <a:r>
              <a:rPr lang="en-US" sz="1400"/>
              <a:t>Peer case managers advocate for individual needs, empowering peers to actively participate in their care decisions.</a:t>
            </a:r>
          </a:p>
        </p:txBody>
      </p:sp>
      <p:pic>
        <p:nvPicPr>
          <p:cNvPr id="7" name="Content Placeholder 6" descr="Business people near a whiteboard">
            <a:extLst>
              <a:ext uri="{FF2B5EF4-FFF2-40B4-BE49-F238E27FC236}">
                <a16:creationId xmlns:a16="http://schemas.microsoft.com/office/drawing/2014/main" id="{900DF237-4CA7-4E32-9A14-1B20E84684E5}"/>
              </a:ext>
            </a:extLst>
          </p:cNvPr>
          <p:cNvPicPr>
            <a:picLocks noGrp="1" noChangeAspect="1"/>
          </p:cNvPicPr>
          <p:nvPr>
            <p:ph type="pic" sz="quarter" idx="15"/>
          </p:nvPr>
        </p:nvPicPr>
        <p:blipFill>
          <a:blip r:embed="rId3"/>
          <a:srcRect l="1979" r="30695" b="1"/>
          <a:stretch>
            <a:fillRect/>
          </a:stretch>
        </p:blipFill>
        <p:spPr>
          <a:xfrm>
            <a:off x="5737594" y="10"/>
            <a:ext cx="6454406" cy="6399142"/>
          </a:xfrm>
        </p:spPr>
      </p:pic>
      <p:sp>
        <p:nvSpPr>
          <p:cNvPr id="4" name="Date Placeholder 3">
            <a:extLst>
              <a:ext uri="{FF2B5EF4-FFF2-40B4-BE49-F238E27FC236}">
                <a16:creationId xmlns:a16="http://schemas.microsoft.com/office/drawing/2014/main" id="{D4439AD3-D643-6C35-5F03-7C8959E592F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2B292D05-FBA2-727F-3107-65AB9AC44FA1}"/>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435C6957-8934-82AF-978B-8A9780F961B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2542044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2181-D289-09D7-B1EE-A7DCBDD4BEC4}"/>
              </a:ext>
            </a:extLst>
          </p:cNvPr>
          <p:cNvSpPr>
            <a:spLocks noGrp="1"/>
          </p:cNvSpPr>
          <p:nvPr>
            <p:ph type="title"/>
          </p:nvPr>
        </p:nvSpPr>
        <p:spPr>
          <a:xfrm>
            <a:off x="5550408" y="548640"/>
            <a:ext cx="6035040" cy="1143000"/>
          </a:xfrm>
        </p:spPr>
        <p:txBody>
          <a:bodyPr vert="horz" lIns="91440" tIns="45720" rIns="91440" bIns="45720" rtlCol="0" anchor="b">
            <a:normAutofit/>
          </a:bodyPr>
          <a:lstStyle/>
          <a:p>
            <a:r>
              <a:rPr lang="en-US" b="0" kern="1200" cap="all" baseline="0">
                <a:latin typeface="+mj-lt"/>
                <a:ea typeface="+mj-ea"/>
                <a:cs typeface="+mj-cs"/>
              </a:rPr>
              <a:t>Maintaining Boundaries and Ethical Standards</a:t>
            </a:r>
          </a:p>
        </p:txBody>
      </p:sp>
      <p:pic>
        <p:nvPicPr>
          <p:cNvPr id="7" name="Content Placeholder 6" descr="instant team going to work together as  perfect machine they could be unkown to each other but the know their role and their job and work together like a well oiled machine. in which each member is a essential gear">
            <a:extLst>
              <a:ext uri="{FF2B5EF4-FFF2-40B4-BE49-F238E27FC236}">
                <a16:creationId xmlns:a16="http://schemas.microsoft.com/office/drawing/2014/main" id="{3CE6B685-8EDC-48FB-BD94-A193E8D5D251}"/>
              </a:ext>
            </a:extLst>
          </p:cNvPr>
          <p:cNvPicPr>
            <a:picLocks noGrp="1" noChangeAspect="1"/>
          </p:cNvPicPr>
          <p:nvPr>
            <p:ph type="pic" sz="quarter" idx="15"/>
          </p:nvPr>
        </p:nvPicPr>
        <p:blipFill>
          <a:blip r:embed="rId3"/>
          <a:srcRect l="8207" r="13755" b="1"/>
          <a:stretch>
            <a:fillRect/>
          </a:stretch>
        </p:blipFill>
        <p:spPr>
          <a:xfrm>
            <a:off x="20" y="10"/>
            <a:ext cx="4844032" cy="6399142"/>
          </a:xfrm>
        </p:spPr>
      </p:pic>
      <p:sp>
        <p:nvSpPr>
          <p:cNvPr id="8" name="TextBox 7">
            <a:extLst>
              <a:ext uri="{FF2B5EF4-FFF2-40B4-BE49-F238E27FC236}">
                <a16:creationId xmlns:a16="http://schemas.microsoft.com/office/drawing/2014/main" id="{FF5B9314-16EF-4DCF-96C3-29B6C1087C0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50408" y="1828800"/>
            <a:ext cx="6035040" cy="4489704"/>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Professional Boundaries Importance</a:t>
            </a:r>
          </a:p>
          <a:p>
            <a:pPr marL="0" lvl="1" indent="0">
              <a:spcBef>
                <a:spcPts val="1000"/>
              </a:spcBef>
              <a:spcAft>
                <a:spcPts val="600"/>
              </a:spcAft>
              <a:buFont typeface="Arial" panose="020B0604020202020204" pitchFamily="34" charset="0"/>
              <a:buNone/>
            </a:pPr>
            <a:r>
              <a:rPr lang="en-US" sz="1400"/>
              <a:t>Clear boundaries between personal and professional roles protect both case managers and clients during support interactions.</a:t>
            </a:r>
          </a:p>
          <a:p>
            <a:pPr marL="0" indent="0">
              <a:spcBef>
                <a:spcPts val="2500"/>
              </a:spcBef>
              <a:spcAft>
                <a:spcPts val="600"/>
              </a:spcAft>
              <a:buFont typeface="Arial" panose="020B0604020202020204" pitchFamily="34" charset="0"/>
              <a:buNone/>
            </a:pPr>
            <a:r>
              <a:rPr lang="en-US" sz="1400" b="1"/>
              <a:t>Ethical Standards Guidance</a:t>
            </a:r>
          </a:p>
          <a:p>
            <a:pPr marL="0" lvl="1" indent="0">
              <a:spcBef>
                <a:spcPts val="1000"/>
              </a:spcBef>
              <a:spcAft>
                <a:spcPts val="600"/>
              </a:spcAft>
              <a:buFont typeface="Arial" panose="020B0604020202020204" pitchFamily="34" charset="0"/>
              <a:buNone/>
            </a:pPr>
            <a:r>
              <a:rPr lang="en-US" sz="1400"/>
              <a:t>Ethical standards ensure confidentiality, respect, and integrity in peer support roles.</a:t>
            </a:r>
          </a:p>
        </p:txBody>
      </p:sp>
      <p:sp>
        <p:nvSpPr>
          <p:cNvPr id="4" name="Date Placeholder 3">
            <a:extLst>
              <a:ext uri="{FF2B5EF4-FFF2-40B4-BE49-F238E27FC236}">
                <a16:creationId xmlns:a16="http://schemas.microsoft.com/office/drawing/2014/main" id="{03745E10-2E57-4036-0138-3066FD5EC46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E799FC4F-02FC-8825-49ED-62C46CA67DD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4A6C5EE5-E96D-3710-783A-7ECE69CD96B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474787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8986-E008-C2FC-23E2-1C4458CAD8BD}"/>
              </a:ext>
            </a:extLst>
          </p:cNvPr>
          <p:cNvSpPr>
            <a:spLocks noGrp="1"/>
          </p:cNvSpPr>
          <p:nvPr>
            <p:ph type="title"/>
          </p:nvPr>
        </p:nvSpPr>
        <p:spPr>
          <a:xfrm>
            <a:off x="431172" y="553616"/>
            <a:ext cx="7914087" cy="4008859"/>
          </a:xfrm>
        </p:spPr>
        <p:txBody>
          <a:bodyPr anchor="t">
            <a:normAutofit/>
          </a:bodyPr>
          <a:lstStyle/>
          <a:p>
            <a:r>
              <a:rPr lang="en-US"/>
              <a:t>Benefits and Impact of Peer Case Management</a:t>
            </a:r>
          </a:p>
        </p:txBody>
      </p:sp>
      <p:sp>
        <p:nvSpPr>
          <p:cNvPr id="11" name="Text Placeholder 2">
            <a:extLst>
              <a:ext uri="{FF2B5EF4-FFF2-40B4-BE49-F238E27FC236}">
                <a16:creationId xmlns:a16="http://schemas.microsoft.com/office/drawing/2014/main" id="{DB298AF7-B96B-20BC-0D66-27B447B244AB}"/>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44467AA0-7A4B-9B9A-EFDF-B6B8159D322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5E224BBD-CA60-C28F-351F-CB91B5351FE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38D36838-7990-19DA-CED2-A9B448CF609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2651389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3B55-D432-E4C3-93A4-513DCC4DCB5F}"/>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Improved Engagement and Outcomes</a:t>
            </a:r>
          </a:p>
        </p:txBody>
      </p:sp>
      <p:pic>
        <p:nvPicPr>
          <p:cNvPr id="7" name="Content Placeholder 6" descr="Paper illustration of purple girl silhouettes with hearts over them standing side by side creating a circle over white background">
            <a:extLst>
              <a:ext uri="{FF2B5EF4-FFF2-40B4-BE49-F238E27FC236}">
                <a16:creationId xmlns:a16="http://schemas.microsoft.com/office/drawing/2014/main" id="{778DD157-D446-4415-8C10-8C00DDEB0F3F}"/>
              </a:ext>
            </a:extLst>
          </p:cNvPr>
          <p:cNvPicPr>
            <a:picLocks noGrp="1" noChangeAspect="1"/>
          </p:cNvPicPr>
          <p:nvPr>
            <p:ph type="pic" sz="quarter" idx="15"/>
          </p:nvPr>
        </p:nvPicPr>
        <p:blipFill>
          <a:blip r:embed="rId3"/>
          <a:srcRect t="8596" r="2" b="8668"/>
          <a:stretch>
            <a:fillRect/>
          </a:stretch>
        </p:blipFill>
        <p:spPr>
          <a:xfrm>
            <a:off x="20" y="10"/>
            <a:ext cx="7734280" cy="6399142"/>
          </a:xfrm>
        </p:spPr>
      </p:pic>
      <p:sp>
        <p:nvSpPr>
          <p:cNvPr id="8" name="TextBox 7">
            <a:extLst>
              <a:ext uri="{FF2B5EF4-FFF2-40B4-BE49-F238E27FC236}">
                <a16:creationId xmlns:a16="http://schemas.microsoft.com/office/drawing/2014/main" id="{BC39A53D-6446-4A7D-8138-F2EB0900D1E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100" b="1"/>
              <a:t>Increased Service Engagement</a:t>
            </a:r>
          </a:p>
          <a:p>
            <a:pPr marL="0" lvl="1" indent="0">
              <a:lnSpc>
                <a:spcPct val="90000"/>
              </a:lnSpc>
              <a:spcBef>
                <a:spcPts val="1000"/>
              </a:spcBef>
              <a:spcAft>
                <a:spcPts val="600"/>
              </a:spcAft>
              <a:buFont typeface="Arial" panose="020B0604020202020204" pitchFamily="34" charset="0"/>
              <a:buNone/>
            </a:pPr>
            <a:r>
              <a:rPr lang="en-US" sz="1100"/>
              <a:t>Peer support encourages individuals to actively participate in health and social services.</a:t>
            </a:r>
          </a:p>
          <a:p>
            <a:pPr marL="0" indent="0">
              <a:lnSpc>
                <a:spcPct val="90000"/>
              </a:lnSpc>
              <a:spcBef>
                <a:spcPts val="2500"/>
              </a:spcBef>
              <a:spcAft>
                <a:spcPts val="600"/>
              </a:spcAft>
              <a:buFont typeface="Arial" panose="020B0604020202020204" pitchFamily="34" charset="0"/>
              <a:buNone/>
            </a:pPr>
            <a:r>
              <a:rPr lang="en-US" sz="1100" b="1"/>
              <a:t>Better Treatment Adherence</a:t>
            </a:r>
          </a:p>
          <a:p>
            <a:pPr marL="0" lvl="1" indent="0">
              <a:lnSpc>
                <a:spcPct val="90000"/>
              </a:lnSpc>
              <a:spcBef>
                <a:spcPts val="1000"/>
              </a:spcBef>
              <a:spcAft>
                <a:spcPts val="600"/>
              </a:spcAft>
              <a:buFont typeface="Arial" panose="020B0604020202020204" pitchFamily="34" charset="0"/>
              <a:buNone/>
            </a:pPr>
            <a:r>
              <a:rPr lang="en-US" sz="1100"/>
              <a:t>Support from peers leads to improved adherence to prescribed treatment plans.</a:t>
            </a:r>
          </a:p>
          <a:p>
            <a:pPr marL="0" indent="0">
              <a:lnSpc>
                <a:spcPct val="90000"/>
              </a:lnSpc>
              <a:spcBef>
                <a:spcPts val="2500"/>
              </a:spcBef>
              <a:spcAft>
                <a:spcPts val="600"/>
              </a:spcAft>
              <a:buFont typeface="Arial" panose="020B0604020202020204" pitchFamily="34" charset="0"/>
              <a:buNone/>
            </a:pPr>
            <a:r>
              <a:rPr lang="en-US" sz="1100" b="1"/>
              <a:t>Enhanced Overall Outcomes</a:t>
            </a:r>
          </a:p>
          <a:p>
            <a:pPr marL="0" lvl="1" indent="0">
              <a:lnSpc>
                <a:spcPct val="90000"/>
              </a:lnSpc>
              <a:spcBef>
                <a:spcPts val="1000"/>
              </a:spcBef>
              <a:spcAft>
                <a:spcPts val="600"/>
              </a:spcAft>
              <a:buFont typeface="Arial" panose="020B0604020202020204" pitchFamily="34" charset="0"/>
              <a:buNone/>
            </a:pPr>
            <a:r>
              <a:rPr lang="en-US" sz="1100"/>
              <a:t>Peer support contributes to better health and social outcomes for individuals.</a:t>
            </a:r>
          </a:p>
        </p:txBody>
      </p:sp>
      <p:sp>
        <p:nvSpPr>
          <p:cNvPr id="4" name="Date Placeholder 3">
            <a:extLst>
              <a:ext uri="{FF2B5EF4-FFF2-40B4-BE49-F238E27FC236}">
                <a16:creationId xmlns:a16="http://schemas.microsoft.com/office/drawing/2014/main" id="{A6B06509-B883-8D21-89A1-E5F7A0A0610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4F22431F-8000-DD06-FC7B-A1BDBFE3CA2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CB0052AE-56C4-EE5C-D4D9-8831C862F0F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3083297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BE89-64C7-FBFB-6C4C-8A3C1B032D5E}"/>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Enhanced Resilience and Recovery</a:t>
            </a:r>
          </a:p>
        </p:txBody>
      </p:sp>
      <p:pic>
        <p:nvPicPr>
          <p:cNvPr id="7" name="Content Placeholder 6" descr="Pyramid of people in blue with the top person in red. isolated White background, clipping path, front view.">
            <a:extLst>
              <a:ext uri="{FF2B5EF4-FFF2-40B4-BE49-F238E27FC236}">
                <a16:creationId xmlns:a16="http://schemas.microsoft.com/office/drawing/2014/main" id="{60892E25-8B12-4095-A0B2-652A91140117}"/>
              </a:ext>
            </a:extLst>
          </p:cNvPr>
          <p:cNvPicPr>
            <a:picLocks noGrp="1" noChangeAspect="1"/>
          </p:cNvPicPr>
          <p:nvPr>
            <p:ph type="pic" sz="quarter" idx="15"/>
          </p:nvPr>
        </p:nvPicPr>
        <p:blipFill>
          <a:blip r:embed="rId3"/>
          <a:srcRect t="2746" r="-1" b="-1"/>
          <a:stretch>
            <a:fillRect/>
          </a:stretch>
        </p:blipFill>
        <p:spPr>
          <a:xfrm>
            <a:off x="20" y="1"/>
            <a:ext cx="6591280" cy="6410303"/>
          </a:xfrm>
        </p:spPr>
      </p:pic>
      <p:sp>
        <p:nvSpPr>
          <p:cNvPr id="8" name="TextBox 7">
            <a:extLst>
              <a:ext uri="{FF2B5EF4-FFF2-40B4-BE49-F238E27FC236}">
                <a16:creationId xmlns:a16="http://schemas.microsoft.com/office/drawing/2014/main" id="{C8A78E63-D203-40EE-9C2F-69B6B7C53AF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Shared Experience Support</a:t>
            </a:r>
          </a:p>
          <a:p>
            <a:pPr marL="0" lvl="1" indent="0">
              <a:lnSpc>
                <a:spcPct val="90000"/>
              </a:lnSpc>
              <a:spcBef>
                <a:spcPts val="1000"/>
              </a:spcBef>
              <a:spcAft>
                <a:spcPts val="600"/>
              </a:spcAft>
              <a:buFont typeface="Arial" panose="020B0604020202020204" pitchFamily="34" charset="0"/>
              <a:buNone/>
            </a:pPr>
            <a:r>
              <a:rPr lang="en-US" sz="1400"/>
              <a:t>Peer case management leverages shared experiences to foster understanding and mutual support among individuals.</a:t>
            </a:r>
          </a:p>
          <a:p>
            <a:pPr marL="0" indent="0">
              <a:lnSpc>
                <a:spcPct val="90000"/>
              </a:lnSpc>
              <a:spcBef>
                <a:spcPts val="2500"/>
              </a:spcBef>
              <a:spcAft>
                <a:spcPts val="600"/>
              </a:spcAft>
              <a:buFont typeface="Arial" panose="020B0604020202020204" pitchFamily="34" charset="0"/>
              <a:buNone/>
            </a:pPr>
            <a:r>
              <a:rPr lang="en-US" sz="1400" b="1"/>
              <a:t>Empowerment for Recovery</a:t>
            </a:r>
          </a:p>
          <a:p>
            <a:pPr marL="0" lvl="1" indent="0">
              <a:lnSpc>
                <a:spcPct val="90000"/>
              </a:lnSpc>
              <a:spcBef>
                <a:spcPts val="1000"/>
              </a:spcBef>
              <a:spcAft>
                <a:spcPts val="600"/>
              </a:spcAft>
              <a:buFont typeface="Arial" panose="020B0604020202020204" pitchFamily="34" charset="0"/>
              <a:buNone/>
            </a:pPr>
            <a:r>
              <a:rPr lang="en-US" sz="1400"/>
              <a:t>Empowerment through peer interactions enhances individuals’ confidence to manage challenges and sustain recovery.</a:t>
            </a:r>
          </a:p>
          <a:p>
            <a:pPr marL="0" indent="0">
              <a:lnSpc>
                <a:spcPct val="90000"/>
              </a:lnSpc>
              <a:spcBef>
                <a:spcPts val="2500"/>
              </a:spcBef>
              <a:spcAft>
                <a:spcPts val="600"/>
              </a:spcAft>
              <a:buFont typeface="Arial" panose="020B0604020202020204" pitchFamily="34" charset="0"/>
              <a:buNone/>
            </a:pPr>
            <a:r>
              <a:rPr lang="en-US" sz="1400" b="1"/>
              <a:t>Sustained Well-being</a:t>
            </a:r>
          </a:p>
          <a:p>
            <a:pPr marL="0" lvl="1" indent="0">
              <a:lnSpc>
                <a:spcPct val="90000"/>
              </a:lnSpc>
              <a:spcBef>
                <a:spcPts val="1000"/>
              </a:spcBef>
              <a:spcAft>
                <a:spcPts val="600"/>
              </a:spcAft>
              <a:buFont typeface="Arial" panose="020B0604020202020204" pitchFamily="34" charset="0"/>
              <a:buNone/>
            </a:pPr>
            <a:r>
              <a:rPr lang="en-US" sz="1400"/>
              <a:t>Long-term well-being is achieved by building resilience with continuous peer support and case management.</a:t>
            </a:r>
          </a:p>
        </p:txBody>
      </p:sp>
      <p:sp>
        <p:nvSpPr>
          <p:cNvPr id="4" name="Date Placeholder 3">
            <a:extLst>
              <a:ext uri="{FF2B5EF4-FFF2-40B4-BE49-F238E27FC236}">
                <a16:creationId xmlns:a16="http://schemas.microsoft.com/office/drawing/2014/main" id="{E26571E7-B4F2-F73B-0E4D-228B6D2AA91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3BB57593-6590-858B-3C59-B10DEA234FE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5B6DA698-7930-9CDE-6C78-108C011720C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1067047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A821-0400-7631-7ACE-35BB4242958E}"/>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sz="2500" b="0" kern="1200" cap="all" baseline="0">
                <a:latin typeface="+mj-lt"/>
                <a:ea typeface="+mj-ea"/>
                <a:cs typeface="+mj-cs"/>
              </a:rPr>
              <a:t>Challenges and Strategies for Successful Implementation</a:t>
            </a:r>
          </a:p>
        </p:txBody>
      </p:sp>
      <p:pic>
        <p:nvPicPr>
          <p:cNvPr id="7" name="Content Placeholder 6" descr="Shot of a businessman holding on to a bunch of cryptocurrency balloons on top of a graph against a white background">
            <a:extLst>
              <a:ext uri="{FF2B5EF4-FFF2-40B4-BE49-F238E27FC236}">
                <a16:creationId xmlns:a16="http://schemas.microsoft.com/office/drawing/2014/main" id="{12F02D20-DC16-4BA8-8BDF-E7E40E671839}"/>
              </a:ext>
            </a:extLst>
          </p:cNvPr>
          <p:cNvPicPr>
            <a:picLocks noGrp="1" noChangeAspect="1"/>
          </p:cNvPicPr>
          <p:nvPr>
            <p:ph type="pic" sz="quarter" idx="15"/>
          </p:nvPr>
        </p:nvPicPr>
        <p:blipFill>
          <a:blip r:embed="rId3"/>
          <a:srcRect l="11829"/>
          <a:stretch>
            <a:fillRect/>
          </a:stretch>
        </p:blipFill>
        <p:spPr>
          <a:xfrm>
            <a:off x="20" y="1"/>
            <a:ext cx="6591280" cy="6410303"/>
          </a:xfrm>
        </p:spPr>
      </p:pic>
      <p:sp>
        <p:nvSpPr>
          <p:cNvPr id="8" name="TextBox 7">
            <a:extLst>
              <a:ext uri="{FF2B5EF4-FFF2-40B4-BE49-F238E27FC236}">
                <a16:creationId xmlns:a16="http://schemas.microsoft.com/office/drawing/2014/main" id="{0706F775-AB08-4F4E-AA4E-9D0FA40D91F2}"/>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Implementation Challenges</a:t>
            </a:r>
          </a:p>
          <a:p>
            <a:pPr marL="0" lvl="1" indent="0">
              <a:lnSpc>
                <a:spcPct val="90000"/>
              </a:lnSpc>
              <a:spcBef>
                <a:spcPts val="1000"/>
              </a:spcBef>
              <a:spcAft>
                <a:spcPts val="600"/>
              </a:spcAft>
              <a:buFont typeface="Arial" panose="020B0604020202020204" pitchFamily="34" charset="0"/>
              <a:buNone/>
            </a:pPr>
            <a:r>
              <a:rPr lang="en-US" sz="1400"/>
              <a:t>Common challenges include role confusion, stigma, and limited resources that hinder successful implementation.</a:t>
            </a:r>
          </a:p>
          <a:p>
            <a:pPr marL="0" indent="0">
              <a:lnSpc>
                <a:spcPct val="90000"/>
              </a:lnSpc>
              <a:spcBef>
                <a:spcPts val="2500"/>
              </a:spcBef>
              <a:spcAft>
                <a:spcPts val="600"/>
              </a:spcAft>
              <a:buFont typeface="Arial" panose="020B0604020202020204" pitchFamily="34" charset="0"/>
              <a:buNone/>
            </a:pPr>
            <a:r>
              <a:rPr lang="en-US" sz="1400" b="1"/>
              <a:t>Training Importance</a:t>
            </a:r>
          </a:p>
          <a:p>
            <a:pPr marL="0" lvl="1" indent="0">
              <a:lnSpc>
                <a:spcPct val="90000"/>
              </a:lnSpc>
              <a:spcBef>
                <a:spcPts val="1000"/>
              </a:spcBef>
              <a:spcAft>
                <a:spcPts val="600"/>
              </a:spcAft>
              <a:buFont typeface="Arial" panose="020B0604020202020204" pitchFamily="34" charset="0"/>
              <a:buNone/>
            </a:pPr>
            <a:r>
              <a:rPr lang="en-US" sz="1400"/>
              <a:t>Providing proper training equips teams to handle responsibilities effectively and overcome obstacles.</a:t>
            </a:r>
          </a:p>
          <a:p>
            <a:pPr marL="0" indent="0">
              <a:lnSpc>
                <a:spcPct val="90000"/>
              </a:lnSpc>
              <a:spcBef>
                <a:spcPts val="2500"/>
              </a:spcBef>
              <a:spcAft>
                <a:spcPts val="600"/>
              </a:spcAft>
              <a:buFont typeface="Arial" panose="020B0604020202020204" pitchFamily="34" charset="0"/>
              <a:buNone/>
            </a:pPr>
            <a:r>
              <a:rPr lang="en-US" sz="1400" b="1"/>
              <a:t>Supervision and Support</a:t>
            </a:r>
          </a:p>
          <a:p>
            <a:pPr marL="0" lvl="1" indent="0">
              <a:lnSpc>
                <a:spcPct val="90000"/>
              </a:lnSpc>
              <a:spcBef>
                <a:spcPts val="1000"/>
              </a:spcBef>
              <a:spcAft>
                <a:spcPts val="600"/>
              </a:spcAft>
              <a:buFont typeface="Arial" panose="020B0604020202020204" pitchFamily="34" charset="0"/>
              <a:buNone/>
            </a:pPr>
            <a:r>
              <a:rPr lang="en-US" sz="1400"/>
              <a:t>Continuous supervision and strong organizational support are critical to sustaining successful implementation.</a:t>
            </a:r>
          </a:p>
        </p:txBody>
      </p:sp>
      <p:sp>
        <p:nvSpPr>
          <p:cNvPr id="4" name="Date Placeholder 3">
            <a:extLst>
              <a:ext uri="{FF2B5EF4-FFF2-40B4-BE49-F238E27FC236}">
                <a16:creationId xmlns:a16="http://schemas.microsoft.com/office/drawing/2014/main" id="{690F48C7-304A-87FE-DDDA-11882DD76FC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59BF50AD-D5E6-01FA-C66D-DD8A867A0445}"/>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C0683F74-90D2-AD18-7F84-2552BCD6843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4008378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291E-6C4E-5D40-EB93-DBDF33CAE116}"/>
              </a:ext>
            </a:extLst>
          </p:cNvPr>
          <p:cNvSpPr>
            <a:spLocks noGrp="1"/>
          </p:cNvSpPr>
          <p:nvPr>
            <p:ph type="title"/>
          </p:nvPr>
        </p:nvSpPr>
        <p:spPr>
          <a:xfrm>
            <a:off x="429768" y="429768"/>
            <a:ext cx="10890374" cy="1627632"/>
          </a:xfrm>
        </p:spPr>
        <p:txBody>
          <a:bodyPr anchor="t">
            <a:normAutofit/>
          </a:bodyPr>
          <a:lstStyle/>
          <a:p>
            <a:r>
              <a:rPr lang="en-US"/>
              <a:t>Conclusion</a:t>
            </a:r>
          </a:p>
        </p:txBody>
      </p:sp>
      <p:graphicFrame>
        <p:nvGraphicFramePr>
          <p:cNvPr id="10" name="Content Placeholder 2">
            <a:extLst>
              <a:ext uri="{FF2B5EF4-FFF2-40B4-BE49-F238E27FC236}">
                <a16:creationId xmlns:a16="http://schemas.microsoft.com/office/drawing/2014/main" id="{E2DED2C8-1813-2ABB-E33A-BCDD945A6523}"/>
              </a:ext>
            </a:extLst>
          </p:cNvPr>
          <p:cNvGraphicFramePr>
            <a:graphicFrameLocks noGrp="1"/>
          </p:cNvGraphicFramePr>
          <p:nvPr>
            <p:ph sz="quarter" idx="13"/>
            <p:extLst>
              <p:ext uri="{D42A27DB-BD31-4B8C-83A1-F6EECF244321}">
                <p14:modId xmlns:p14="http://schemas.microsoft.com/office/powerpoint/2010/main" val="336391955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593E993E-3355-E88D-66A0-909F1DDA8DF5}"/>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94426595-7C37-3DA2-D5C3-4C00852B500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231A9379-D312-96D6-2A43-D62D2C82C77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19030602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9DB8-F6FE-E006-19D5-A151297138F5}"/>
              </a:ext>
            </a:extLst>
          </p:cNvPr>
          <p:cNvSpPr>
            <a:spLocks noGrp="1"/>
          </p:cNvSpPr>
          <p:nvPr>
            <p:ph type="title"/>
          </p:nvPr>
        </p:nvSpPr>
        <p:spPr>
          <a:xfrm>
            <a:off x="429768" y="411480"/>
            <a:ext cx="11045952" cy="1828800"/>
          </a:xfrm>
        </p:spPr>
        <p:txBody>
          <a:bodyPr anchor="t">
            <a:normAutofit/>
          </a:bodyPr>
          <a:lstStyle/>
          <a:p>
            <a:r>
              <a:rPr lang="en-US" sz="6800"/>
              <a:t>Presentation Agenda</a:t>
            </a:r>
          </a:p>
        </p:txBody>
      </p:sp>
      <p:sp>
        <p:nvSpPr>
          <p:cNvPr id="3" name="Content Placeholder 2">
            <a:extLst>
              <a:ext uri="{FF2B5EF4-FFF2-40B4-BE49-F238E27FC236}">
                <a16:creationId xmlns:a16="http://schemas.microsoft.com/office/drawing/2014/main" id="{1A0BDFC3-EABC-BC42-2F77-94823091B1B1}"/>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buFont typeface="Arial" panose="020B0604020202020204" pitchFamily="34" charset="0"/>
              <a:buChar char="•"/>
            </a:pPr>
            <a:r>
              <a:t>Foundations of Peer Case Management</a:t>
            </a:r>
          </a:p>
          <a:p>
            <a:pPr>
              <a:buFont typeface="Arial" panose="020B0604020202020204" pitchFamily="34" charset="0"/>
              <a:buChar char="•"/>
            </a:pPr>
            <a:r>
              <a:t>Core Principles of Peer Support</a:t>
            </a:r>
          </a:p>
          <a:p>
            <a:pPr>
              <a:buFont typeface="Arial" panose="020B0604020202020204" pitchFamily="34" charset="0"/>
              <a:buChar char="•"/>
            </a:pPr>
            <a:r>
              <a:t>Practical Implementation of Peer Support Principles</a:t>
            </a:r>
          </a:p>
          <a:p>
            <a:pPr>
              <a:buFont typeface="Arial" panose="020B0604020202020204" pitchFamily="34" charset="0"/>
              <a:buChar char="•"/>
            </a:pPr>
            <a:r>
              <a:t>Benefits and Impact of Peer Case Management</a:t>
            </a:r>
            <a:endParaRPr lang="en-US"/>
          </a:p>
        </p:txBody>
      </p:sp>
      <p:sp>
        <p:nvSpPr>
          <p:cNvPr id="4" name="Date Placeholder 3">
            <a:extLst>
              <a:ext uri="{FF2B5EF4-FFF2-40B4-BE49-F238E27FC236}">
                <a16:creationId xmlns:a16="http://schemas.microsoft.com/office/drawing/2014/main" id="{A693DD8C-57BE-79AE-7793-B0D5A99BF8BF}"/>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D1D02C32-DD76-C54F-3E89-504D04BA2D30}"/>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9C328516-B1E8-CF58-4B6B-9BBFECFA1FC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2252612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DBF5-1683-924B-BFE5-CFF0E1975136}"/>
              </a:ext>
            </a:extLst>
          </p:cNvPr>
          <p:cNvSpPr>
            <a:spLocks noGrp="1"/>
          </p:cNvSpPr>
          <p:nvPr>
            <p:ph type="title"/>
          </p:nvPr>
        </p:nvSpPr>
        <p:spPr>
          <a:xfrm>
            <a:off x="431172" y="553616"/>
            <a:ext cx="7914087" cy="4008859"/>
          </a:xfrm>
        </p:spPr>
        <p:txBody>
          <a:bodyPr anchor="t">
            <a:normAutofit/>
          </a:bodyPr>
          <a:lstStyle/>
          <a:p>
            <a:r>
              <a:rPr lang="en-US"/>
              <a:t>Foundations of Peer Case Management</a:t>
            </a:r>
          </a:p>
        </p:txBody>
      </p:sp>
      <p:sp>
        <p:nvSpPr>
          <p:cNvPr id="11" name="Text Placeholder 2">
            <a:extLst>
              <a:ext uri="{FF2B5EF4-FFF2-40B4-BE49-F238E27FC236}">
                <a16:creationId xmlns:a16="http://schemas.microsoft.com/office/drawing/2014/main" id="{64BD45A9-1DAB-A2FD-95EE-7CAF36C2F9EB}"/>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52BD8C2B-D12D-D8EA-7930-01AB972EF85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07A21566-1D8E-2F64-09DA-92DCBA97C56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BDB31018-C334-9528-A4AA-694F7E7F37D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2196070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2630-FDF7-1F60-4260-CA14A3F26DF0}"/>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Definition and Purpose of Peer Case Management</a:t>
            </a:r>
          </a:p>
        </p:txBody>
      </p:sp>
      <p:sp>
        <p:nvSpPr>
          <p:cNvPr id="8" name="TextBox 7">
            <a:extLst>
              <a:ext uri="{FF2B5EF4-FFF2-40B4-BE49-F238E27FC236}">
                <a16:creationId xmlns:a16="http://schemas.microsoft.com/office/drawing/2014/main" id="{AED9942B-02D3-484C-AC7C-7C2DD6D73B7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400" b="1"/>
              <a:t>Support Through Lived Experience</a:t>
            </a:r>
          </a:p>
          <a:p>
            <a:pPr marL="0" lvl="1" indent="0">
              <a:lnSpc>
                <a:spcPct val="90000"/>
              </a:lnSpc>
              <a:spcBef>
                <a:spcPts val="1000"/>
              </a:spcBef>
              <a:spcAft>
                <a:spcPts val="600"/>
              </a:spcAft>
              <a:buFont typeface="Arial" panose="020B0604020202020204" pitchFamily="34" charset="0"/>
              <a:buNone/>
            </a:pPr>
            <a:r>
              <a:rPr lang="en-US" sz="1400"/>
              <a:t>Peer case managers use their own experiences to guide and assist others in recovery processes effectively.</a:t>
            </a:r>
          </a:p>
          <a:p>
            <a:pPr marL="0" indent="0">
              <a:lnSpc>
                <a:spcPct val="90000"/>
              </a:lnSpc>
              <a:spcBef>
                <a:spcPts val="2500"/>
              </a:spcBef>
              <a:spcAft>
                <a:spcPts val="600"/>
              </a:spcAft>
              <a:buFont typeface="Arial" panose="020B0604020202020204" pitchFamily="34" charset="0"/>
              <a:buNone/>
            </a:pPr>
            <a:r>
              <a:rPr lang="en-US" sz="1400" b="1"/>
              <a:t>Navigating Recovery Resources</a:t>
            </a:r>
          </a:p>
          <a:p>
            <a:pPr marL="0" lvl="1" indent="0">
              <a:lnSpc>
                <a:spcPct val="90000"/>
              </a:lnSpc>
              <a:spcBef>
                <a:spcPts val="1000"/>
              </a:spcBef>
              <a:spcAft>
                <a:spcPts val="600"/>
              </a:spcAft>
              <a:buFont typeface="Arial" panose="020B0604020202020204" pitchFamily="34" charset="0"/>
              <a:buNone/>
            </a:pPr>
            <a:r>
              <a:rPr lang="en-US" sz="1400"/>
              <a:t>The approach helps individuals access necessary resources to aid in their recovery journey.</a:t>
            </a:r>
          </a:p>
          <a:p>
            <a:pPr marL="0" indent="0">
              <a:lnSpc>
                <a:spcPct val="90000"/>
              </a:lnSpc>
              <a:spcBef>
                <a:spcPts val="2500"/>
              </a:spcBef>
              <a:spcAft>
                <a:spcPts val="600"/>
              </a:spcAft>
              <a:buFont typeface="Arial" panose="020B0604020202020204" pitchFamily="34" charset="0"/>
              <a:buNone/>
            </a:pPr>
            <a:r>
              <a:rPr lang="en-US" sz="1400" b="1"/>
              <a:t>Fostering Empowerment and Well-being</a:t>
            </a:r>
          </a:p>
          <a:p>
            <a:pPr marL="0" lvl="1" indent="0">
              <a:lnSpc>
                <a:spcPct val="90000"/>
              </a:lnSpc>
              <a:spcBef>
                <a:spcPts val="1000"/>
              </a:spcBef>
              <a:spcAft>
                <a:spcPts val="600"/>
              </a:spcAft>
              <a:buFont typeface="Arial" panose="020B0604020202020204" pitchFamily="34" charset="0"/>
              <a:buNone/>
            </a:pPr>
            <a:r>
              <a:rPr lang="en-US" sz="1400"/>
              <a:t>Peer case management fosters empowerment, connection, and holistic well-being among participants.</a:t>
            </a:r>
          </a:p>
        </p:txBody>
      </p:sp>
      <p:pic>
        <p:nvPicPr>
          <p:cNvPr id="7" name="Content Placeholder 6" descr="Paper illustration of purple girl silhouettes standing side by side creating a circle over white background">
            <a:extLst>
              <a:ext uri="{FF2B5EF4-FFF2-40B4-BE49-F238E27FC236}">
                <a16:creationId xmlns:a16="http://schemas.microsoft.com/office/drawing/2014/main" id="{38630CA8-B828-45D9-B387-67CE3EA6A8C7}"/>
              </a:ext>
            </a:extLst>
          </p:cNvPr>
          <p:cNvPicPr>
            <a:picLocks noGrp="1" noChangeAspect="1"/>
          </p:cNvPicPr>
          <p:nvPr>
            <p:ph type="pic" sz="quarter" idx="15"/>
          </p:nvPr>
        </p:nvPicPr>
        <p:blipFill>
          <a:blip r:embed="rId3"/>
          <a:srcRect t="8451" r="1" b="8327"/>
          <a:stretch>
            <a:fillRect/>
          </a:stretch>
        </p:blipFill>
        <p:spPr>
          <a:xfrm>
            <a:off x="4502843" y="2"/>
            <a:ext cx="7689157" cy="6399151"/>
          </a:xfrm>
        </p:spPr>
      </p:pic>
      <p:sp>
        <p:nvSpPr>
          <p:cNvPr id="4" name="Date Placeholder 3">
            <a:extLst>
              <a:ext uri="{FF2B5EF4-FFF2-40B4-BE49-F238E27FC236}">
                <a16:creationId xmlns:a16="http://schemas.microsoft.com/office/drawing/2014/main" id="{F1AF0D0C-3F9F-7957-7C3D-CD45C5EF00BC}"/>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7F4389AF-5A0A-D528-8FCD-47D90EC3C75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E549BABA-6A55-A030-109B-F4E93AA1087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212681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7220-4E12-7A92-E084-84E5525531A0}"/>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Historical Context and Evolution</a:t>
            </a:r>
          </a:p>
        </p:txBody>
      </p:sp>
      <p:sp>
        <p:nvSpPr>
          <p:cNvPr id="8" name="TextBox 7">
            <a:extLst>
              <a:ext uri="{FF2B5EF4-FFF2-40B4-BE49-F238E27FC236}">
                <a16:creationId xmlns:a16="http://schemas.microsoft.com/office/drawing/2014/main" id="{DEAF680E-317A-42F8-ABC5-15715E44895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Origins in Grassroots Movements</a:t>
            </a:r>
          </a:p>
          <a:p>
            <a:pPr marL="0" lvl="1" indent="0">
              <a:spcBef>
                <a:spcPts val="1000"/>
              </a:spcBef>
              <a:spcAft>
                <a:spcPts val="600"/>
              </a:spcAft>
              <a:buFont typeface="Arial" panose="020B0604020202020204" pitchFamily="34" charset="0"/>
              <a:buNone/>
            </a:pPr>
            <a:r>
              <a:rPr lang="en-US" sz="1400"/>
              <a:t>Peer case management began within grassroots efforts focusing on recovery and mutual support among individuals.</a:t>
            </a:r>
          </a:p>
          <a:p>
            <a:pPr marL="0" indent="0">
              <a:spcBef>
                <a:spcPts val="2500"/>
              </a:spcBef>
              <a:spcAft>
                <a:spcPts val="600"/>
              </a:spcAft>
              <a:buFont typeface="Arial" panose="020B0604020202020204" pitchFamily="34" charset="0"/>
              <a:buNone/>
            </a:pPr>
            <a:r>
              <a:rPr lang="en-US" sz="1400" b="1"/>
              <a:t>Growth into Recognized Practice</a:t>
            </a:r>
          </a:p>
          <a:p>
            <a:pPr marL="0" lvl="1" indent="0">
              <a:spcBef>
                <a:spcPts val="1000"/>
              </a:spcBef>
              <a:spcAft>
                <a:spcPts val="600"/>
              </a:spcAft>
              <a:buFont typeface="Arial" panose="020B0604020202020204" pitchFamily="34" charset="0"/>
              <a:buNone/>
            </a:pPr>
            <a:r>
              <a:rPr lang="en-US" sz="1400"/>
              <a:t>It has progressively become an accepted practice integrated within mental health and social service frameworks.</a:t>
            </a:r>
          </a:p>
        </p:txBody>
      </p:sp>
      <p:pic>
        <p:nvPicPr>
          <p:cNvPr id="7" name="Content Placeholder 6" descr="Social Distancing or teamwork or network concept of 3d people on rustic wood background with chalk lines drawn connecting the network of people.">
            <a:extLst>
              <a:ext uri="{FF2B5EF4-FFF2-40B4-BE49-F238E27FC236}">
                <a16:creationId xmlns:a16="http://schemas.microsoft.com/office/drawing/2014/main" id="{A4D2B0B6-FF90-44F4-BC63-DB9EA7539EEF}"/>
              </a:ext>
            </a:extLst>
          </p:cNvPr>
          <p:cNvPicPr>
            <a:picLocks noGrp="1" noChangeAspect="1"/>
          </p:cNvPicPr>
          <p:nvPr>
            <p:ph type="pic" sz="quarter" idx="15"/>
          </p:nvPr>
        </p:nvPicPr>
        <p:blipFill>
          <a:blip r:embed="rId3"/>
          <a:srcRect l="17341" r="15333" b="1"/>
          <a:stretch>
            <a:fillRect/>
          </a:stretch>
        </p:blipFill>
        <p:spPr>
          <a:xfrm>
            <a:off x="5737594" y="10"/>
            <a:ext cx="6454406" cy="6399142"/>
          </a:xfrm>
        </p:spPr>
      </p:pic>
      <p:sp>
        <p:nvSpPr>
          <p:cNvPr id="4" name="Date Placeholder 3">
            <a:extLst>
              <a:ext uri="{FF2B5EF4-FFF2-40B4-BE49-F238E27FC236}">
                <a16:creationId xmlns:a16="http://schemas.microsoft.com/office/drawing/2014/main" id="{BAF93E82-A7B4-5749-C77F-5ECAA5A1D7F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4FDD2A74-ED97-D733-7E0C-88B0CA5D57C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0E115A32-300C-E996-61E4-9F946D2D721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422066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0299-D393-74FD-ED8E-7DAA9D5946EC}"/>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Role of Peer Case Managers in Various Settings</a:t>
            </a:r>
          </a:p>
        </p:txBody>
      </p:sp>
      <p:sp>
        <p:nvSpPr>
          <p:cNvPr id="8" name="TextBox 7">
            <a:extLst>
              <a:ext uri="{FF2B5EF4-FFF2-40B4-BE49-F238E27FC236}">
                <a16:creationId xmlns:a16="http://schemas.microsoft.com/office/drawing/2014/main" id="{23F13255-1E38-4E39-80CC-796D483BA5F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Diverse Work Environments</a:t>
            </a:r>
          </a:p>
          <a:p>
            <a:pPr marL="0" lvl="1" indent="0">
              <a:spcBef>
                <a:spcPts val="1000"/>
              </a:spcBef>
              <a:spcAft>
                <a:spcPts val="600"/>
              </a:spcAft>
              <a:buFont typeface="Arial" panose="020B0604020202020204" pitchFamily="34" charset="0"/>
              <a:buNone/>
            </a:pPr>
            <a:r>
              <a:rPr lang="en-US" sz="1400"/>
              <a:t>Peer case managers operate in hospitals, community agencies, and advocacy groups to support varied community needs.</a:t>
            </a:r>
          </a:p>
          <a:p>
            <a:pPr marL="0" indent="0">
              <a:spcBef>
                <a:spcPts val="2500"/>
              </a:spcBef>
              <a:spcAft>
                <a:spcPts val="600"/>
              </a:spcAft>
              <a:buFont typeface="Arial" panose="020B0604020202020204" pitchFamily="34" charset="0"/>
              <a:buNone/>
            </a:pPr>
            <a:r>
              <a:rPr lang="en-US" sz="1400" b="1"/>
              <a:t>Lived Experience Insights</a:t>
            </a:r>
          </a:p>
          <a:p>
            <a:pPr marL="0" lvl="1" indent="0">
              <a:spcBef>
                <a:spcPts val="1000"/>
              </a:spcBef>
              <a:spcAft>
                <a:spcPts val="600"/>
              </a:spcAft>
              <a:buFont typeface="Arial" panose="020B0604020202020204" pitchFamily="34" charset="0"/>
              <a:buNone/>
            </a:pPr>
            <a:r>
              <a:rPr lang="en-US" sz="1400"/>
              <a:t>They provide valuable insights based on personal experiences to better understand and assist clients.</a:t>
            </a:r>
          </a:p>
          <a:p>
            <a:pPr marL="0" indent="0">
              <a:spcBef>
                <a:spcPts val="2500"/>
              </a:spcBef>
              <a:spcAft>
                <a:spcPts val="600"/>
              </a:spcAft>
              <a:buFont typeface="Arial" panose="020B0604020202020204" pitchFamily="34" charset="0"/>
              <a:buNone/>
            </a:pPr>
            <a:r>
              <a:rPr lang="en-US" sz="1400" b="1"/>
              <a:t>Emotional Support and Navigation</a:t>
            </a:r>
          </a:p>
          <a:p>
            <a:pPr marL="0" lvl="1" indent="0">
              <a:spcBef>
                <a:spcPts val="1000"/>
              </a:spcBef>
              <a:spcAft>
                <a:spcPts val="600"/>
              </a:spcAft>
              <a:buFont typeface="Arial" panose="020B0604020202020204" pitchFamily="34" charset="0"/>
              <a:buNone/>
            </a:pPr>
            <a:r>
              <a:rPr lang="en-US" sz="1400"/>
              <a:t>Peer case managers offer emotional support and help clients navigate resources effectively.</a:t>
            </a:r>
          </a:p>
        </p:txBody>
      </p:sp>
      <p:pic>
        <p:nvPicPr>
          <p:cNvPr id="7" name="Content Placeholder 6" descr="Global team">
            <a:extLst>
              <a:ext uri="{FF2B5EF4-FFF2-40B4-BE49-F238E27FC236}">
                <a16:creationId xmlns:a16="http://schemas.microsoft.com/office/drawing/2014/main" id="{729C9E46-5C4D-4E02-A02C-19D61E54FCBD}"/>
              </a:ext>
            </a:extLst>
          </p:cNvPr>
          <p:cNvPicPr>
            <a:picLocks noGrp="1" noChangeAspect="1"/>
          </p:cNvPicPr>
          <p:nvPr>
            <p:ph type="pic" sz="quarter" idx="15"/>
          </p:nvPr>
        </p:nvPicPr>
        <p:blipFill>
          <a:blip r:embed="rId3"/>
          <a:srcRect l="27868" r="4806" b="1"/>
          <a:stretch>
            <a:fillRect/>
          </a:stretch>
        </p:blipFill>
        <p:spPr>
          <a:xfrm>
            <a:off x="5737594" y="10"/>
            <a:ext cx="6454406" cy="6399142"/>
          </a:xfrm>
        </p:spPr>
      </p:pic>
      <p:sp>
        <p:nvSpPr>
          <p:cNvPr id="4" name="Date Placeholder 3">
            <a:extLst>
              <a:ext uri="{FF2B5EF4-FFF2-40B4-BE49-F238E27FC236}">
                <a16:creationId xmlns:a16="http://schemas.microsoft.com/office/drawing/2014/main" id="{E48A637F-8F74-C6D9-5BFC-0595858DC64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7F43F41D-2BA3-2DB2-4290-0165FA5ACAF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Sample Footer Text</a:t>
            </a:r>
          </a:p>
        </p:txBody>
      </p:sp>
      <p:sp>
        <p:nvSpPr>
          <p:cNvPr id="6" name="Slide Number Placeholder 5">
            <a:extLst>
              <a:ext uri="{FF2B5EF4-FFF2-40B4-BE49-F238E27FC236}">
                <a16:creationId xmlns:a16="http://schemas.microsoft.com/office/drawing/2014/main" id="{50BA566D-82EB-F706-3822-69578C2A0FB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1136099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7E8-AF11-F3F6-75B4-615708224168}"/>
              </a:ext>
            </a:extLst>
          </p:cNvPr>
          <p:cNvSpPr>
            <a:spLocks noGrp="1"/>
          </p:cNvSpPr>
          <p:nvPr>
            <p:ph type="title"/>
          </p:nvPr>
        </p:nvSpPr>
        <p:spPr>
          <a:xfrm>
            <a:off x="431172" y="553616"/>
            <a:ext cx="7914087" cy="4008859"/>
          </a:xfrm>
        </p:spPr>
        <p:txBody>
          <a:bodyPr anchor="t">
            <a:normAutofit/>
          </a:bodyPr>
          <a:lstStyle/>
          <a:p>
            <a:r>
              <a:rPr lang="en-US"/>
              <a:t>Core Principles of Peer Support</a:t>
            </a:r>
          </a:p>
        </p:txBody>
      </p:sp>
      <p:sp>
        <p:nvSpPr>
          <p:cNvPr id="11" name="Text Placeholder 2">
            <a:extLst>
              <a:ext uri="{FF2B5EF4-FFF2-40B4-BE49-F238E27FC236}">
                <a16:creationId xmlns:a16="http://schemas.microsoft.com/office/drawing/2014/main" id="{84AAC536-F101-6688-CE60-FF9DE775AF76}"/>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A0608FF1-9BDD-937F-78D9-5A994F0365A5}"/>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1316A56C-E167-FFF3-E254-13EC58DFB95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D321845C-AD7E-E1EC-4511-072DDCC9254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335341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C94B-B4F6-D940-0D4B-71519832F4D6}"/>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Mutuality and Shared Experience</a:t>
            </a:r>
          </a:p>
        </p:txBody>
      </p:sp>
      <p:pic>
        <p:nvPicPr>
          <p:cNvPr id="7" name="Content Placeholder 6" descr="Teamwork concept with two businessman, &quot;searching&quot; and &quot;idea&quot; symbols.">
            <a:extLst>
              <a:ext uri="{FF2B5EF4-FFF2-40B4-BE49-F238E27FC236}">
                <a16:creationId xmlns:a16="http://schemas.microsoft.com/office/drawing/2014/main" id="{DA312EAC-4997-490E-814F-A30680D25F31}"/>
              </a:ext>
            </a:extLst>
          </p:cNvPr>
          <p:cNvPicPr>
            <a:picLocks noGrp="1" noChangeAspect="1"/>
          </p:cNvPicPr>
          <p:nvPr>
            <p:ph type="pic" sz="quarter" idx="15"/>
          </p:nvPr>
        </p:nvPicPr>
        <p:blipFill>
          <a:blip r:embed="rId3"/>
          <a:srcRect l="2110" r="3010" b="-2"/>
          <a:stretch>
            <a:fillRect/>
          </a:stretch>
        </p:blipFill>
        <p:spPr>
          <a:xfrm>
            <a:off x="20" y="10"/>
            <a:ext cx="7734280" cy="6399142"/>
          </a:xfrm>
        </p:spPr>
      </p:pic>
      <p:sp>
        <p:nvSpPr>
          <p:cNvPr id="8" name="TextBox 7">
            <a:extLst>
              <a:ext uri="{FF2B5EF4-FFF2-40B4-BE49-F238E27FC236}">
                <a16:creationId xmlns:a16="http://schemas.microsoft.com/office/drawing/2014/main" id="{90887C64-2827-444B-BE8F-299414E8A9D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Reciprocal Peer Support</a:t>
            </a:r>
          </a:p>
          <a:p>
            <a:pPr marL="0" lvl="1" indent="0">
              <a:spcBef>
                <a:spcPts val="1000"/>
              </a:spcBef>
              <a:spcAft>
                <a:spcPts val="600"/>
              </a:spcAft>
              <a:buFont typeface="Arial" panose="020B0604020202020204" pitchFamily="34" charset="0"/>
              <a:buNone/>
            </a:pPr>
            <a:r>
              <a:rPr lang="en-US" sz="1400"/>
              <a:t>Mutuality involves reciprocal peer support where both individuals share and learn from each other's experiences.</a:t>
            </a:r>
          </a:p>
          <a:p>
            <a:pPr marL="0" indent="0">
              <a:spcBef>
                <a:spcPts val="2500"/>
              </a:spcBef>
              <a:spcAft>
                <a:spcPts val="600"/>
              </a:spcAft>
              <a:buFont typeface="Arial" panose="020B0604020202020204" pitchFamily="34" charset="0"/>
              <a:buNone/>
            </a:pPr>
            <a:r>
              <a:rPr lang="en-US" sz="1400" b="1"/>
              <a:t>Building Trust</a:t>
            </a:r>
          </a:p>
          <a:p>
            <a:pPr marL="0" lvl="1" indent="0">
              <a:spcBef>
                <a:spcPts val="1000"/>
              </a:spcBef>
              <a:spcAft>
                <a:spcPts val="600"/>
              </a:spcAft>
              <a:buFont typeface="Arial" panose="020B0604020202020204" pitchFamily="34" charset="0"/>
              <a:buNone/>
            </a:pPr>
            <a:r>
              <a:rPr lang="en-US" sz="1400"/>
              <a:t>Sharing experiences creates a foundation of trust and connection between peers.</a:t>
            </a:r>
          </a:p>
        </p:txBody>
      </p:sp>
      <p:sp>
        <p:nvSpPr>
          <p:cNvPr id="4" name="Date Placeholder 3">
            <a:extLst>
              <a:ext uri="{FF2B5EF4-FFF2-40B4-BE49-F238E27FC236}">
                <a16:creationId xmlns:a16="http://schemas.microsoft.com/office/drawing/2014/main" id="{206E78E7-5373-E9EA-450C-F63F8F912F4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2E4F8929-7F0D-9EB3-4382-E9C3F8ED037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45654F1F-B7BD-A8ED-3F6E-F8A80981B97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2316476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B933-ACEC-340B-3BA1-C8D4915F0FBB}"/>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Empowerment and Self-Determination</a:t>
            </a:r>
          </a:p>
        </p:txBody>
      </p:sp>
      <p:pic>
        <p:nvPicPr>
          <p:cNvPr id="7" name="Content Placeholder 6" descr="Paper people pyramid">
            <a:extLst>
              <a:ext uri="{FF2B5EF4-FFF2-40B4-BE49-F238E27FC236}">
                <a16:creationId xmlns:a16="http://schemas.microsoft.com/office/drawing/2014/main" id="{909CCCBB-2B2A-46C5-A7B5-6AD4A1CE638E}"/>
              </a:ext>
            </a:extLst>
          </p:cNvPr>
          <p:cNvPicPr>
            <a:picLocks noGrp="1" noChangeAspect="1"/>
          </p:cNvPicPr>
          <p:nvPr>
            <p:ph type="pic" sz="quarter" idx="15"/>
          </p:nvPr>
        </p:nvPicPr>
        <p:blipFill>
          <a:blip r:embed="rId3"/>
          <a:srcRect l="5042" r="4308" b="-2"/>
          <a:stretch>
            <a:fillRect/>
          </a:stretch>
        </p:blipFill>
        <p:spPr>
          <a:xfrm>
            <a:off x="20" y="10"/>
            <a:ext cx="7734280" cy="6399142"/>
          </a:xfrm>
        </p:spPr>
      </p:pic>
      <p:sp>
        <p:nvSpPr>
          <p:cNvPr id="8" name="TextBox 7">
            <a:extLst>
              <a:ext uri="{FF2B5EF4-FFF2-40B4-BE49-F238E27FC236}">
                <a16:creationId xmlns:a16="http://schemas.microsoft.com/office/drawing/2014/main" id="{123ADE02-4B72-4D5A-B65A-F7948E909B6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Active Recovery Control</a:t>
            </a:r>
          </a:p>
          <a:p>
            <a:pPr marL="0" lvl="1" indent="0">
              <a:spcBef>
                <a:spcPts val="1000"/>
              </a:spcBef>
              <a:spcAft>
                <a:spcPts val="600"/>
              </a:spcAft>
              <a:buFont typeface="Arial" panose="020B0604020202020204" pitchFamily="34" charset="0"/>
              <a:buNone/>
            </a:pPr>
            <a:r>
              <a:rPr lang="en-US" sz="1400"/>
              <a:t>Peer support motivates individuals to actively manage their own recovery process and well-being.</a:t>
            </a:r>
          </a:p>
          <a:p>
            <a:pPr marL="0" indent="0">
              <a:spcBef>
                <a:spcPts val="2500"/>
              </a:spcBef>
              <a:spcAft>
                <a:spcPts val="600"/>
              </a:spcAft>
              <a:buFont typeface="Arial" panose="020B0604020202020204" pitchFamily="34" charset="0"/>
              <a:buNone/>
            </a:pPr>
            <a:r>
              <a:rPr lang="en-US" sz="1400" b="1"/>
              <a:t>Building Confidence</a:t>
            </a:r>
          </a:p>
          <a:p>
            <a:pPr marL="0" lvl="1" indent="0">
              <a:spcBef>
                <a:spcPts val="1000"/>
              </a:spcBef>
              <a:spcAft>
                <a:spcPts val="600"/>
              </a:spcAft>
              <a:buFont typeface="Arial" panose="020B0604020202020204" pitchFamily="34" charset="0"/>
              <a:buNone/>
            </a:pPr>
            <a:r>
              <a:rPr lang="en-US" sz="1400"/>
              <a:t>Empowerment helps individuals gain confidence and make informed choices for personal growth.</a:t>
            </a:r>
          </a:p>
        </p:txBody>
      </p:sp>
      <p:sp>
        <p:nvSpPr>
          <p:cNvPr id="4" name="Date Placeholder 3">
            <a:extLst>
              <a:ext uri="{FF2B5EF4-FFF2-40B4-BE49-F238E27FC236}">
                <a16:creationId xmlns:a16="http://schemas.microsoft.com/office/drawing/2014/main" id="{62DE5014-F98C-159B-6CA9-C89BBB96D7D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12/25/2025</a:t>
            </a:fld>
            <a:endParaRPr lang="en-US"/>
          </a:p>
        </p:txBody>
      </p:sp>
      <p:sp>
        <p:nvSpPr>
          <p:cNvPr id="5" name="Footer Placeholder 4">
            <a:extLst>
              <a:ext uri="{FF2B5EF4-FFF2-40B4-BE49-F238E27FC236}">
                <a16:creationId xmlns:a16="http://schemas.microsoft.com/office/drawing/2014/main" id="{99B2C1DF-3D51-28C7-787B-83B437F56B6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49C87ED6-015A-8488-A65B-CBB08F6CAA1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4217646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1616</Words>
  <Application>Microsoft Office PowerPoint</Application>
  <PresentationFormat>Widescreen</PresentationFormat>
  <Paragraphs>189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Neue Haas Grotesk Text Pro</vt:lpstr>
      <vt:lpstr>OasisVTI</vt:lpstr>
      <vt:lpstr>Peer Case Management: Exploring Core Principles of Peer Support</vt:lpstr>
      <vt:lpstr>Presentation Agenda</vt:lpstr>
      <vt:lpstr>Foundations of Peer Case Management</vt:lpstr>
      <vt:lpstr>Definition and Purpose of Peer Case Management</vt:lpstr>
      <vt:lpstr>Historical Context and Evolution</vt:lpstr>
      <vt:lpstr>Role of Peer Case Managers in Various Settings</vt:lpstr>
      <vt:lpstr>Core Principles of Peer Support</vt:lpstr>
      <vt:lpstr>Mutuality and Shared Experience</vt:lpstr>
      <vt:lpstr>Empowerment and Self-Determination</vt:lpstr>
      <vt:lpstr>Respect, Dignity, and Non-Judgmental Support</vt:lpstr>
      <vt:lpstr>Practical Implementation of Peer Support Principles</vt:lpstr>
      <vt:lpstr>Building Trust and Rapport with Peers</vt:lpstr>
      <vt:lpstr>Facilitating Collaboration and Advocacy</vt:lpstr>
      <vt:lpstr>Maintaining Boundaries and Ethical Standards</vt:lpstr>
      <vt:lpstr>Benefits and Impact of Peer Case Management</vt:lpstr>
      <vt:lpstr>Improved Engagement and Outcomes</vt:lpstr>
      <vt:lpstr>Enhanced Resilience and Recovery</vt:lpstr>
      <vt:lpstr>Challenges and Strategies for Successful Implementation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2025-12-25T18:37:33Z</dcterms:created>
  <dcterms:modified xsi:type="dcterms:W3CDTF">2025-12-25T18:40:31Z</dcterms:modified>
</cp:coreProperties>
</file>