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er Case Managers: Building and Sustaining Resilience in Support Roles" id="{FF862A21-44DD-4EA0-A1FB-D0EAC7695447}">
          <p14:sldIdLst>
            <p14:sldId id="2561"/>
            <p14:sldId id="2562"/>
          </p14:sldIdLst>
        </p14:section>
        <p14:section name="Understanding the Role of Peer Case Managers" id="{719F7445-F94F-4375-90A3-649EC558A4B4}">
          <p14:sldIdLst>
            <p14:sldId id="2563"/>
            <p14:sldId id="2564"/>
            <p14:sldId id="2565"/>
            <p14:sldId id="2566"/>
          </p14:sldIdLst>
        </p14:section>
        <p14:section name="Defining and Exploring Resilience" id="{E97F69C9-FC77-4C48-8C27-5FE07E68576F}">
          <p14:sldIdLst>
            <p14:sldId id="2567"/>
            <p14:sldId id="2568"/>
            <p14:sldId id="2569"/>
            <p14:sldId id="2570"/>
          </p14:sldIdLst>
        </p14:section>
        <p14:section name="Strategies for Fostering Resilience Among Peer Case Managers" id="{006C000D-6D78-44EB-9695-2F1E10A5ABA7}">
          <p14:sldIdLst>
            <p14:sldId id="2571"/>
            <p14:sldId id="2572"/>
            <p14:sldId id="2573"/>
            <p14:sldId id="2574"/>
          </p14:sldIdLst>
        </p14:section>
        <p14:section name="Real-World Examples and Stories of Resilience" id="{C91DE391-1E07-40B1-ABB4-55F976F94F3D}">
          <p14:sldIdLst>
            <p14:sldId id="2575"/>
            <p14:sldId id="2576"/>
            <p14:sldId id="2577"/>
            <p14:sldId id="2578"/>
          </p14:sldIdLst>
        </p14:section>
        <p14:section name="Conclusion" id="{6B1B6299-C267-4AB6-8FCF-2064106E0491}">
          <p14:sldIdLst>
            <p14:sldId id="25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3" d="2"/>
        <a:sy n="3" d="2"/>
      </p:scale>
      <p:origin x="0" y="0"/>
    </p:cViewPr>
  </p:notesTextViewPr>
  <p:sorterViewPr>
    <p:cViewPr>
      <p:scale>
        <a:sx n="100" d="100"/>
        <a:sy n="100" d="100"/>
      </p:scale>
      <p:origin x="0" y="-10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51A01-5163-4C15-BFB9-DBF29A7E3201}"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7CC4ACCF-C5B9-4D2A-8C7C-FADF7067593C}">
      <dgm:prSet/>
      <dgm:spPr/>
      <dgm:t>
        <a:bodyPr/>
        <a:lstStyle/>
        <a:p>
          <a:pPr>
            <a:lnSpc>
              <a:spcPct val="100000"/>
            </a:lnSpc>
            <a:defRPr b="1"/>
          </a:pPr>
          <a:r>
            <a:rPr lang="en-US"/>
            <a:t>Adaptability</a:t>
          </a:r>
        </a:p>
      </dgm:t>
    </dgm:pt>
    <dgm:pt modelId="{51D82ADB-6A5F-439D-A859-54730ABC08F9}" type="parTrans" cxnId="{08D223E9-F12F-4744-A01F-F4A1D48F200D}">
      <dgm:prSet/>
      <dgm:spPr/>
      <dgm:t>
        <a:bodyPr/>
        <a:lstStyle/>
        <a:p>
          <a:endParaRPr lang="en-US"/>
        </a:p>
      </dgm:t>
    </dgm:pt>
    <dgm:pt modelId="{A7156996-1708-418C-A245-2B9BB26E68DF}" type="sibTrans" cxnId="{08D223E9-F12F-4744-A01F-F4A1D48F200D}">
      <dgm:prSet/>
      <dgm:spPr/>
      <dgm:t>
        <a:bodyPr/>
        <a:lstStyle/>
        <a:p>
          <a:pPr>
            <a:lnSpc>
              <a:spcPct val="100000"/>
            </a:lnSpc>
            <a:defRPr b="1"/>
          </a:pPr>
          <a:endParaRPr lang="en-US"/>
        </a:p>
      </dgm:t>
    </dgm:pt>
    <dgm:pt modelId="{4A4FD8EA-2EEA-4EC2-B209-F03B55C425BD}">
      <dgm:prSet/>
      <dgm:spPr/>
      <dgm:t>
        <a:bodyPr/>
        <a:lstStyle/>
        <a:p>
          <a:pPr>
            <a:lnSpc>
              <a:spcPct val="100000"/>
            </a:lnSpc>
          </a:pPr>
          <a:r>
            <a:rPr lang="en-US"/>
            <a:t>Resilience involves adapting effectively to changing circumstances and challenges.</a:t>
          </a:r>
        </a:p>
      </dgm:t>
    </dgm:pt>
    <dgm:pt modelId="{A3B097A3-C443-42FA-BB2F-4F143BA79674}" type="parTrans" cxnId="{927D93E5-C3D0-46A6-9359-186197227496}">
      <dgm:prSet/>
      <dgm:spPr/>
      <dgm:t>
        <a:bodyPr/>
        <a:lstStyle/>
        <a:p>
          <a:endParaRPr lang="en-US"/>
        </a:p>
      </dgm:t>
    </dgm:pt>
    <dgm:pt modelId="{AF8308EA-DFB8-4786-8FF7-EECE47D0BD09}" type="sibTrans" cxnId="{927D93E5-C3D0-46A6-9359-186197227496}">
      <dgm:prSet/>
      <dgm:spPr/>
      <dgm:t>
        <a:bodyPr/>
        <a:lstStyle/>
        <a:p>
          <a:endParaRPr lang="en-US"/>
        </a:p>
      </dgm:t>
    </dgm:pt>
    <dgm:pt modelId="{EA3DDC98-FEEF-4FF0-804F-DFB086AB0D49}">
      <dgm:prSet/>
      <dgm:spPr/>
      <dgm:t>
        <a:bodyPr/>
        <a:lstStyle/>
        <a:p>
          <a:pPr>
            <a:lnSpc>
              <a:spcPct val="100000"/>
            </a:lnSpc>
            <a:defRPr b="1"/>
          </a:pPr>
          <a:r>
            <a:rPr lang="en-US"/>
            <a:t>Emotional Strength</a:t>
          </a:r>
        </a:p>
      </dgm:t>
    </dgm:pt>
    <dgm:pt modelId="{E10A37C1-C52A-4FE0-9F1B-0F6E53B9F164}" type="parTrans" cxnId="{EB555BAD-67F3-4F72-BC77-301558F39206}">
      <dgm:prSet/>
      <dgm:spPr/>
      <dgm:t>
        <a:bodyPr/>
        <a:lstStyle/>
        <a:p>
          <a:endParaRPr lang="en-US"/>
        </a:p>
      </dgm:t>
    </dgm:pt>
    <dgm:pt modelId="{D090A094-487A-4B16-B44F-B955029548E3}" type="sibTrans" cxnId="{EB555BAD-67F3-4F72-BC77-301558F39206}">
      <dgm:prSet/>
      <dgm:spPr/>
      <dgm:t>
        <a:bodyPr/>
        <a:lstStyle/>
        <a:p>
          <a:pPr>
            <a:lnSpc>
              <a:spcPct val="100000"/>
            </a:lnSpc>
            <a:defRPr b="1"/>
          </a:pPr>
          <a:endParaRPr lang="en-US"/>
        </a:p>
      </dgm:t>
    </dgm:pt>
    <dgm:pt modelId="{EEB2B5CC-57AB-4021-BB1C-1986D46BB816}">
      <dgm:prSet/>
      <dgm:spPr/>
      <dgm:t>
        <a:bodyPr/>
        <a:lstStyle/>
        <a:p>
          <a:pPr>
            <a:lnSpc>
              <a:spcPct val="100000"/>
            </a:lnSpc>
          </a:pPr>
          <a:r>
            <a:rPr lang="en-US"/>
            <a:t>Emotional strength helps individuals manage stress and maintain well-being.</a:t>
          </a:r>
        </a:p>
      </dgm:t>
    </dgm:pt>
    <dgm:pt modelId="{38F89B96-B460-4D74-896E-65DE5E744AED}" type="parTrans" cxnId="{84853C06-55D0-4815-8275-BEE67A515024}">
      <dgm:prSet/>
      <dgm:spPr/>
      <dgm:t>
        <a:bodyPr/>
        <a:lstStyle/>
        <a:p>
          <a:endParaRPr lang="en-US"/>
        </a:p>
      </dgm:t>
    </dgm:pt>
    <dgm:pt modelId="{78D99B25-8E79-4F37-93BC-9F9D656A02CD}" type="sibTrans" cxnId="{84853C06-55D0-4815-8275-BEE67A515024}">
      <dgm:prSet/>
      <dgm:spPr/>
      <dgm:t>
        <a:bodyPr/>
        <a:lstStyle/>
        <a:p>
          <a:endParaRPr lang="en-US"/>
        </a:p>
      </dgm:t>
    </dgm:pt>
    <dgm:pt modelId="{2233DA16-01EB-4610-815C-4F564A314E88}">
      <dgm:prSet/>
      <dgm:spPr/>
      <dgm:t>
        <a:bodyPr/>
        <a:lstStyle/>
        <a:p>
          <a:pPr>
            <a:lnSpc>
              <a:spcPct val="100000"/>
            </a:lnSpc>
            <a:defRPr b="1"/>
          </a:pPr>
          <a:r>
            <a:rPr lang="en-US"/>
            <a:t>Recovery from Adversity</a:t>
          </a:r>
        </a:p>
      </dgm:t>
    </dgm:pt>
    <dgm:pt modelId="{4A224F52-356A-482D-9515-E05A7FA1735C}" type="parTrans" cxnId="{6B9012E1-E099-4862-8C65-E3E6EA443913}">
      <dgm:prSet/>
      <dgm:spPr/>
      <dgm:t>
        <a:bodyPr/>
        <a:lstStyle/>
        <a:p>
          <a:endParaRPr lang="en-US"/>
        </a:p>
      </dgm:t>
    </dgm:pt>
    <dgm:pt modelId="{82C00D3D-8A6E-4346-AC64-22AB6092BDF4}" type="sibTrans" cxnId="{6B9012E1-E099-4862-8C65-E3E6EA443913}">
      <dgm:prSet/>
      <dgm:spPr/>
      <dgm:t>
        <a:bodyPr/>
        <a:lstStyle/>
        <a:p>
          <a:endParaRPr lang="en-US"/>
        </a:p>
      </dgm:t>
    </dgm:pt>
    <dgm:pt modelId="{ED584206-B68A-4E98-9DD8-46A9E615BFFE}">
      <dgm:prSet/>
      <dgm:spPr/>
      <dgm:t>
        <a:bodyPr/>
        <a:lstStyle/>
        <a:p>
          <a:pPr>
            <a:lnSpc>
              <a:spcPct val="100000"/>
            </a:lnSpc>
          </a:pPr>
          <a:r>
            <a:rPr lang="en-US"/>
            <a:t>Resilience enables quick recovery and sustained effectiveness after difficulties.</a:t>
          </a:r>
        </a:p>
      </dgm:t>
    </dgm:pt>
    <dgm:pt modelId="{ECB01A73-D35A-4FB8-B568-1232081CE419}" type="parTrans" cxnId="{A73CC678-305A-44F6-A218-9471107819A3}">
      <dgm:prSet/>
      <dgm:spPr/>
      <dgm:t>
        <a:bodyPr/>
        <a:lstStyle/>
        <a:p>
          <a:endParaRPr lang="en-US"/>
        </a:p>
      </dgm:t>
    </dgm:pt>
    <dgm:pt modelId="{3E3B7EDC-4973-4B47-B0AD-0544B96CDE3B}" type="sibTrans" cxnId="{A73CC678-305A-44F6-A218-9471107819A3}">
      <dgm:prSet/>
      <dgm:spPr/>
      <dgm:t>
        <a:bodyPr/>
        <a:lstStyle/>
        <a:p>
          <a:endParaRPr lang="en-US"/>
        </a:p>
      </dgm:t>
    </dgm:pt>
    <dgm:pt modelId="{5F7E59F5-2225-4D08-B774-AB2FC6202F59}" type="pres">
      <dgm:prSet presAssocID="{72251A01-5163-4C15-BFB9-DBF29A7E3201}" presName="Root" presStyleCnt="0">
        <dgm:presLayoutVars>
          <dgm:dir/>
          <dgm:resizeHandles val="exact"/>
        </dgm:presLayoutVars>
      </dgm:prSet>
      <dgm:spPr/>
    </dgm:pt>
    <dgm:pt modelId="{756026CC-E5FF-4B91-AB87-3954C02B4661}" type="pres">
      <dgm:prSet presAssocID="{7CC4ACCF-C5B9-4D2A-8C7C-FADF7067593C}" presName="Composite" presStyleCnt="0"/>
      <dgm:spPr/>
    </dgm:pt>
    <dgm:pt modelId="{081F9927-A27F-468F-BB82-E3D709654675}" type="pres">
      <dgm:prSet presAssocID="{7CC4ACCF-C5B9-4D2A-8C7C-FADF7067593C}"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7637" r="15611" b="-3"/>
          <a:stretch/>
        </a:blipFill>
      </dgm:spPr>
      <dgm:extLst>
        <a:ext uri="{E40237B7-FDA0-4F09-8148-C483321AD2D9}">
          <dgm14:cNvPr xmlns:dgm14="http://schemas.microsoft.com/office/drawing/2010/diagram" id="0" name="" descr="Image of the araucaria angustifolia tree the coniferous trees"/>
        </a:ext>
      </dgm:extLst>
    </dgm:pt>
    <dgm:pt modelId="{B7ED73EE-E567-40AC-BEEA-3ABE45FB262A}" type="pres">
      <dgm:prSet presAssocID="{7CC4ACCF-C5B9-4D2A-8C7C-FADF7067593C}" presName="Subtitle" presStyleLbl="revTx" presStyleIdx="0" presStyleCnt="6">
        <dgm:presLayoutVars>
          <dgm:chMax val="0"/>
          <dgm:bulletEnabled/>
        </dgm:presLayoutVars>
      </dgm:prSet>
      <dgm:spPr/>
    </dgm:pt>
    <dgm:pt modelId="{0010BB1C-E159-4381-9B83-687A95E27AB7}" type="pres">
      <dgm:prSet presAssocID="{7CC4ACCF-C5B9-4D2A-8C7C-FADF7067593C}" presName="Description" presStyleLbl="revTx" presStyleIdx="1" presStyleCnt="6">
        <dgm:presLayoutVars>
          <dgm:bulletEnabled/>
        </dgm:presLayoutVars>
      </dgm:prSet>
      <dgm:spPr/>
    </dgm:pt>
    <dgm:pt modelId="{3E1AA62B-4514-4014-8BAA-C2C3B076A097}" type="pres">
      <dgm:prSet presAssocID="{A7156996-1708-418C-A245-2B9BB26E68DF}" presName="sibTrans" presStyleLbl="sibTrans2D1" presStyleIdx="0" presStyleCnt="0"/>
      <dgm:spPr/>
    </dgm:pt>
    <dgm:pt modelId="{B6634FED-8CD9-462D-ABF1-09E833A34E32}" type="pres">
      <dgm:prSet presAssocID="{EA3DDC98-FEEF-4FF0-804F-DFB086AB0D49}" presName="Composite" presStyleCnt="0"/>
      <dgm:spPr/>
    </dgm:pt>
    <dgm:pt modelId="{20D821D4-77CC-4B26-84C4-2B2560ACE6BF}" type="pres">
      <dgm:prSet presAssocID="{EA3DDC98-FEEF-4FF0-804F-DFB086AB0D4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t="5790" r="-3" b="27459"/>
          <a:stretch/>
        </a:blipFill>
      </dgm:spPr>
      <dgm:extLst>
        <a:ext uri="{E40237B7-FDA0-4F09-8148-C483321AD2D9}">
          <dgm14:cNvPr xmlns:dgm14="http://schemas.microsoft.com/office/drawing/2010/diagram" id="0" name="" descr="The silhouette of a woman in a tunnel meditating."/>
        </a:ext>
      </dgm:extLst>
    </dgm:pt>
    <dgm:pt modelId="{EB084E9B-8CCF-4B14-B84D-EBF4925EADFF}" type="pres">
      <dgm:prSet presAssocID="{EA3DDC98-FEEF-4FF0-804F-DFB086AB0D49}" presName="Subtitle" presStyleLbl="revTx" presStyleIdx="2" presStyleCnt="6">
        <dgm:presLayoutVars>
          <dgm:chMax val="0"/>
          <dgm:bulletEnabled/>
        </dgm:presLayoutVars>
      </dgm:prSet>
      <dgm:spPr/>
    </dgm:pt>
    <dgm:pt modelId="{248F4206-3E90-4EF1-AD22-1C4D0D27E35F}" type="pres">
      <dgm:prSet presAssocID="{EA3DDC98-FEEF-4FF0-804F-DFB086AB0D49}" presName="Description" presStyleLbl="revTx" presStyleIdx="3" presStyleCnt="6">
        <dgm:presLayoutVars>
          <dgm:bulletEnabled/>
        </dgm:presLayoutVars>
      </dgm:prSet>
      <dgm:spPr/>
    </dgm:pt>
    <dgm:pt modelId="{D7553513-93D5-4A05-9C5D-BE49942FDC80}" type="pres">
      <dgm:prSet presAssocID="{D090A094-487A-4B16-B44F-B955029548E3}" presName="sibTrans" presStyleLbl="sibTrans2D1" presStyleIdx="0" presStyleCnt="0"/>
      <dgm:spPr/>
    </dgm:pt>
    <dgm:pt modelId="{8D1785E1-9791-470C-8CBA-3C656EAC5FE6}" type="pres">
      <dgm:prSet presAssocID="{2233DA16-01EB-4610-815C-4F564A314E88}" presName="Composite" presStyleCnt="0"/>
      <dgm:spPr/>
    </dgm:pt>
    <dgm:pt modelId="{D6C1C927-2FFC-48CC-BF8C-AEF00814ED7D}" type="pres">
      <dgm:prSet presAssocID="{2233DA16-01EB-4610-815C-4F564A314E88}"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6889" r="16359" b="-3"/>
          <a:stretch/>
        </a:blipFill>
      </dgm:spPr>
      <dgm:extLst>
        <a:ext uri="{E40237B7-FDA0-4F09-8148-C483321AD2D9}">
          <dgm14:cNvPr xmlns:dgm14="http://schemas.microsoft.com/office/drawing/2010/diagram" id="0" name="" descr="Growing plant"/>
        </a:ext>
      </dgm:extLst>
    </dgm:pt>
    <dgm:pt modelId="{471B3BF0-F218-494F-A9BD-E5F8E56BD056}" type="pres">
      <dgm:prSet presAssocID="{2233DA16-01EB-4610-815C-4F564A314E88}" presName="Subtitle" presStyleLbl="revTx" presStyleIdx="4" presStyleCnt="6">
        <dgm:presLayoutVars>
          <dgm:chMax val="0"/>
          <dgm:bulletEnabled/>
        </dgm:presLayoutVars>
      </dgm:prSet>
      <dgm:spPr/>
    </dgm:pt>
    <dgm:pt modelId="{F8C6B903-79E7-4652-A12D-527F6A9E22CC}" type="pres">
      <dgm:prSet presAssocID="{2233DA16-01EB-4610-815C-4F564A314E88}" presName="Description" presStyleLbl="revTx" presStyleIdx="5" presStyleCnt="6">
        <dgm:presLayoutVars>
          <dgm:bulletEnabled/>
        </dgm:presLayoutVars>
      </dgm:prSet>
      <dgm:spPr/>
    </dgm:pt>
  </dgm:ptLst>
  <dgm:cxnLst>
    <dgm:cxn modelId="{84853C06-55D0-4815-8275-BEE67A515024}" srcId="{EA3DDC98-FEEF-4FF0-804F-DFB086AB0D49}" destId="{EEB2B5CC-57AB-4021-BB1C-1986D46BB816}" srcOrd="0" destOrd="0" parTransId="{38F89B96-B460-4D74-896E-65DE5E744AED}" sibTransId="{78D99B25-8E79-4F37-93BC-9F9D656A02CD}"/>
    <dgm:cxn modelId="{AB01BC17-04F9-4FFD-97B2-414C826CB732}" type="presOf" srcId="{EA3DDC98-FEEF-4FF0-804F-DFB086AB0D49}" destId="{EB084E9B-8CCF-4B14-B84D-EBF4925EADFF}" srcOrd="0" destOrd="0" presId="urn:microsoft.com/office/officeart/2024/3/layout/verticalVisualTextBlock1"/>
    <dgm:cxn modelId="{41D54E27-9DFF-4B26-99A1-56B8A9175123}" type="presOf" srcId="{4A4FD8EA-2EEA-4EC2-B209-F03B55C425BD}" destId="{0010BB1C-E159-4381-9B83-687A95E27AB7}" srcOrd="0" destOrd="0" presId="urn:microsoft.com/office/officeart/2024/3/layout/verticalVisualTextBlock1"/>
    <dgm:cxn modelId="{D6B63E29-0B38-4C19-A04F-1DEDBAB86BC2}" type="presOf" srcId="{7CC4ACCF-C5B9-4D2A-8C7C-FADF7067593C}" destId="{B7ED73EE-E567-40AC-BEEA-3ABE45FB262A}" srcOrd="0" destOrd="0" presId="urn:microsoft.com/office/officeart/2024/3/layout/verticalVisualTextBlock1"/>
    <dgm:cxn modelId="{F567186E-43C1-4509-AD1D-9EAC96076B0B}" type="presOf" srcId="{72251A01-5163-4C15-BFB9-DBF29A7E3201}" destId="{5F7E59F5-2225-4D08-B774-AB2FC6202F59}" srcOrd="0" destOrd="0" presId="urn:microsoft.com/office/officeart/2024/3/layout/verticalVisualTextBlock1"/>
    <dgm:cxn modelId="{A73CC678-305A-44F6-A218-9471107819A3}" srcId="{2233DA16-01EB-4610-815C-4F564A314E88}" destId="{ED584206-B68A-4E98-9DD8-46A9E615BFFE}" srcOrd="0" destOrd="0" parTransId="{ECB01A73-D35A-4FB8-B568-1232081CE419}" sibTransId="{3E3B7EDC-4973-4B47-B0AD-0544B96CDE3B}"/>
    <dgm:cxn modelId="{6D817C79-76CA-408E-9D2B-4E6C01370517}" type="presOf" srcId="{2233DA16-01EB-4610-815C-4F564A314E88}" destId="{471B3BF0-F218-494F-A9BD-E5F8E56BD056}" srcOrd="0" destOrd="0" presId="urn:microsoft.com/office/officeart/2024/3/layout/verticalVisualTextBlock1"/>
    <dgm:cxn modelId="{15CCDC59-A6BA-464F-AFBA-A4AC3A50FA00}" type="presOf" srcId="{ED584206-B68A-4E98-9DD8-46A9E615BFFE}" destId="{F8C6B903-79E7-4652-A12D-527F6A9E22CC}" srcOrd="0" destOrd="0" presId="urn:microsoft.com/office/officeart/2024/3/layout/verticalVisualTextBlock1"/>
    <dgm:cxn modelId="{DAE6FB92-9FA8-4AAF-A650-CD7A38DBB0BD}" type="presOf" srcId="{A7156996-1708-418C-A245-2B9BB26E68DF}" destId="{3E1AA62B-4514-4014-8BAA-C2C3B076A097}" srcOrd="0" destOrd="0" presId="urn:microsoft.com/office/officeart/2024/3/layout/verticalVisualTextBlock1"/>
    <dgm:cxn modelId="{332DEE9F-54AB-44C0-88BF-841883837B0E}" type="presOf" srcId="{EEB2B5CC-57AB-4021-BB1C-1986D46BB816}" destId="{248F4206-3E90-4EF1-AD22-1C4D0D27E35F}" srcOrd="0" destOrd="0" presId="urn:microsoft.com/office/officeart/2024/3/layout/verticalVisualTextBlock1"/>
    <dgm:cxn modelId="{C878A9A0-EBE1-447D-BFF7-A96F604ADCFC}" type="presOf" srcId="{D090A094-487A-4B16-B44F-B955029548E3}" destId="{D7553513-93D5-4A05-9C5D-BE49942FDC80}" srcOrd="0" destOrd="0" presId="urn:microsoft.com/office/officeart/2024/3/layout/verticalVisualTextBlock1"/>
    <dgm:cxn modelId="{EB555BAD-67F3-4F72-BC77-301558F39206}" srcId="{72251A01-5163-4C15-BFB9-DBF29A7E3201}" destId="{EA3DDC98-FEEF-4FF0-804F-DFB086AB0D49}" srcOrd="1" destOrd="0" parTransId="{E10A37C1-C52A-4FE0-9F1B-0F6E53B9F164}" sibTransId="{D090A094-487A-4B16-B44F-B955029548E3}"/>
    <dgm:cxn modelId="{6B9012E1-E099-4862-8C65-E3E6EA443913}" srcId="{72251A01-5163-4C15-BFB9-DBF29A7E3201}" destId="{2233DA16-01EB-4610-815C-4F564A314E88}" srcOrd="2" destOrd="0" parTransId="{4A224F52-356A-482D-9515-E05A7FA1735C}" sibTransId="{82C00D3D-8A6E-4346-AC64-22AB6092BDF4}"/>
    <dgm:cxn modelId="{927D93E5-C3D0-46A6-9359-186197227496}" srcId="{7CC4ACCF-C5B9-4D2A-8C7C-FADF7067593C}" destId="{4A4FD8EA-2EEA-4EC2-B209-F03B55C425BD}" srcOrd="0" destOrd="0" parTransId="{A3B097A3-C443-42FA-BB2F-4F143BA79674}" sibTransId="{AF8308EA-DFB8-4786-8FF7-EECE47D0BD09}"/>
    <dgm:cxn modelId="{08D223E9-F12F-4744-A01F-F4A1D48F200D}" srcId="{72251A01-5163-4C15-BFB9-DBF29A7E3201}" destId="{7CC4ACCF-C5B9-4D2A-8C7C-FADF7067593C}" srcOrd="0" destOrd="0" parTransId="{51D82ADB-6A5F-439D-A859-54730ABC08F9}" sibTransId="{A7156996-1708-418C-A245-2B9BB26E68DF}"/>
    <dgm:cxn modelId="{712F2F7E-0A8D-43A5-94E8-69B7BBA8B97B}" type="presParOf" srcId="{5F7E59F5-2225-4D08-B774-AB2FC6202F59}" destId="{756026CC-E5FF-4B91-AB87-3954C02B4661}" srcOrd="0" destOrd="0" presId="urn:microsoft.com/office/officeart/2024/3/layout/verticalVisualTextBlock1"/>
    <dgm:cxn modelId="{2A5AF842-C327-49A2-8BB1-C4A9F493B998}" type="presParOf" srcId="{756026CC-E5FF-4B91-AB87-3954C02B4661}" destId="{081F9927-A27F-468F-BB82-E3D709654675}" srcOrd="0" destOrd="0" presId="urn:microsoft.com/office/officeart/2024/3/layout/verticalVisualTextBlock1"/>
    <dgm:cxn modelId="{8A32503E-3F11-4A00-8C32-7D46D4C5DD04}" type="presParOf" srcId="{756026CC-E5FF-4B91-AB87-3954C02B4661}" destId="{B7ED73EE-E567-40AC-BEEA-3ABE45FB262A}" srcOrd="1" destOrd="0" presId="urn:microsoft.com/office/officeart/2024/3/layout/verticalVisualTextBlock1"/>
    <dgm:cxn modelId="{4994C92F-631F-4F0D-9758-5411B599DD5A}" type="presParOf" srcId="{756026CC-E5FF-4B91-AB87-3954C02B4661}" destId="{0010BB1C-E159-4381-9B83-687A95E27AB7}" srcOrd="2" destOrd="0" presId="urn:microsoft.com/office/officeart/2024/3/layout/verticalVisualTextBlock1"/>
    <dgm:cxn modelId="{3D53017A-0A5D-4709-BA17-8099CAAC7DE5}" type="presParOf" srcId="{5F7E59F5-2225-4D08-B774-AB2FC6202F59}" destId="{3E1AA62B-4514-4014-8BAA-C2C3B076A097}" srcOrd="1" destOrd="0" presId="urn:microsoft.com/office/officeart/2024/3/layout/verticalVisualTextBlock1"/>
    <dgm:cxn modelId="{F00AD694-E0A8-438F-8914-F71065B53B8D}" type="presParOf" srcId="{5F7E59F5-2225-4D08-B774-AB2FC6202F59}" destId="{B6634FED-8CD9-462D-ABF1-09E833A34E32}" srcOrd="2" destOrd="0" presId="urn:microsoft.com/office/officeart/2024/3/layout/verticalVisualTextBlock1"/>
    <dgm:cxn modelId="{861AEA4F-8F40-4D16-99B9-28BE43C7B5F1}" type="presParOf" srcId="{B6634FED-8CD9-462D-ABF1-09E833A34E32}" destId="{20D821D4-77CC-4B26-84C4-2B2560ACE6BF}" srcOrd="0" destOrd="0" presId="urn:microsoft.com/office/officeart/2024/3/layout/verticalVisualTextBlock1"/>
    <dgm:cxn modelId="{B9F5B678-2991-4B96-B5DB-406126E352D4}" type="presParOf" srcId="{B6634FED-8CD9-462D-ABF1-09E833A34E32}" destId="{EB084E9B-8CCF-4B14-B84D-EBF4925EADFF}" srcOrd="1" destOrd="0" presId="urn:microsoft.com/office/officeart/2024/3/layout/verticalVisualTextBlock1"/>
    <dgm:cxn modelId="{D4FACD52-8F48-488C-9749-0A623EB09984}" type="presParOf" srcId="{B6634FED-8CD9-462D-ABF1-09E833A34E32}" destId="{248F4206-3E90-4EF1-AD22-1C4D0D27E35F}" srcOrd="2" destOrd="0" presId="urn:microsoft.com/office/officeart/2024/3/layout/verticalVisualTextBlock1"/>
    <dgm:cxn modelId="{7D8CD6B5-F0A2-4AE7-B709-11CF066955B3}" type="presParOf" srcId="{5F7E59F5-2225-4D08-B774-AB2FC6202F59}" destId="{D7553513-93D5-4A05-9C5D-BE49942FDC80}" srcOrd="3" destOrd="0" presId="urn:microsoft.com/office/officeart/2024/3/layout/verticalVisualTextBlock1"/>
    <dgm:cxn modelId="{A6DC6B29-F8BE-44B5-B2AB-91155AEE2952}" type="presParOf" srcId="{5F7E59F5-2225-4D08-B774-AB2FC6202F59}" destId="{8D1785E1-9791-470C-8CBA-3C656EAC5FE6}" srcOrd="4" destOrd="0" presId="urn:microsoft.com/office/officeart/2024/3/layout/verticalVisualTextBlock1"/>
    <dgm:cxn modelId="{4A67316A-A63C-4E08-843F-94A76C927738}" type="presParOf" srcId="{8D1785E1-9791-470C-8CBA-3C656EAC5FE6}" destId="{D6C1C927-2FFC-48CC-BF8C-AEF00814ED7D}" srcOrd="0" destOrd="0" presId="urn:microsoft.com/office/officeart/2024/3/layout/verticalVisualTextBlock1"/>
    <dgm:cxn modelId="{1790D522-E894-4387-AE01-A27AE79B4AAB}" type="presParOf" srcId="{8D1785E1-9791-470C-8CBA-3C656EAC5FE6}" destId="{471B3BF0-F218-494F-A9BD-E5F8E56BD056}" srcOrd="1" destOrd="0" presId="urn:microsoft.com/office/officeart/2024/3/layout/verticalVisualTextBlock1"/>
    <dgm:cxn modelId="{3256FA0E-124F-4410-8CE5-EF2449350C7D}" type="presParOf" srcId="{8D1785E1-9791-470C-8CBA-3C656EAC5FE6}" destId="{F8C6B903-79E7-4652-A12D-527F6A9E22C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5688B-DAD3-4196-B7C9-25806D955440}"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00E32235-457D-480E-B55E-2AA2D026612F}">
      <dgm:prSet/>
      <dgm:spPr/>
      <dgm:t>
        <a:bodyPr/>
        <a:lstStyle/>
        <a:p>
          <a:pPr>
            <a:lnSpc>
              <a:spcPct val="100000"/>
            </a:lnSpc>
            <a:defRPr b="1"/>
          </a:pPr>
          <a:r>
            <a:rPr lang="en-US"/>
            <a:t>Importance of Resilience</a:t>
          </a:r>
        </a:p>
      </dgm:t>
    </dgm:pt>
    <dgm:pt modelId="{E8DF0E7E-84F0-439E-9787-1FFB378C89A6}" type="parTrans" cxnId="{E7F7ADCA-DA57-4144-8275-8CA78C08D88B}">
      <dgm:prSet/>
      <dgm:spPr/>
      <dgm:t>
        <a:bodyPr/>
        <a:lstStyle/>
        <a:p>
          <a:endParaRPr lang="en-US"/>
        </a:p>
      </dgm:t>
    </dgm:pt>
    <dgm:pt modelId="{54C3C4CB-AF50-42F6-A2DF-262A0A150981}" type="sibTrans" cxnId="{E7F7ADCA-DA57-4144-8275-8CA78C08D88B}">
      <dgm:prSet/>
      <dgm:spPr/>
      <dgm:t>
        <a:bodyPr/>
        <a:lstStyle/>
        <a:p>
          <a:pPr>
            <a:lnSpc>
              <a:spcPct val="100000"/>
            </a:lnSpc>
            <a:defRPr b="1"/>
          </a:pPr>
          <a:endParaRPr lang="en-US"/>
        </a:p>
      </dgm:t>
    </dgm:pt>
    <dgm:pt modelId="{B2F0BD4A-D73C-4BAF-BF37-E53F3E3A5AC8}">
      <dgm:prSet/>
      <dgm:spPr/>
      <dgm:t>
        <a:bodyPr/>
        <a:lstStyle/>
        <a:p>
          <a:pPr>
            <a:lnSpc>
              <a:spcPct val="100000"/>
            </a:lnSpc>
          </a:pPr>
          <a:r>
            <a:rPr lang="en-US"/>
            <a:t>Resilience enables peer case managers to handle challenges and maintain their well-being effectively.</a:t>
          </a:r>
        </a:p>
      </dgm:t>
    </dgm:pt>
    <dgm:pt modelId="{162A99B0-9A65-406C-BA4C-755BC99BEA44}" type="parTrans" cxnId="{F4606756-9435-4259-BE1D-63ED832CB9F9}">
      <dgm:prSet/>
      <dgm:spPr/>
      <dgm:t>
        <a:bodyPr/>
        <a:lstStyle/>
        <a:p>
          <a:endParaRPr lang="en-US"/>
        </a:p>
      </dgm:t>
    </dgm:pt>
    <dgm:pt modelId="{A0E475E3-46C7-4515-9AF1-136547161204}" type="sibTrans" cxnId="{F4606756-9435-4259-BE1D-63ED832CB9F9}">
      <dgm:prSet/>
      <dgm:spPr/>
      <dgm:t>
        <a:bodyPr/>
        <a:lstStyle/>
        <a:p>
          <a:endParaRPr lang="en-US"/>
        </a:p>
      </dgm:t>
    </dgm:pt>
    <dgm:pt modelId="{FD6EF78F-5016-4081-BCFA-3F22F4A44D1C}">
      <dgm:prSet/>
      <dgm:spPr/>
      <dgm:t>
        <a:bodyPr/>
        <a:lstStyle/>
        <a:p>
          <a:pPr>
            <a:lnSpc>
              <a:spcPct val="100000"/>
            </a:lnSpc>
            <a:defRPr b="1"/>
          </a:pPr>
          <a:r>
            <a:rPr lang="en-US"/>
            <a:t>Effective Support Strategies</a:t>
          </a:r>
        </a:p>
      </dgm:t>
    </dgm:pt>
    <dgm:pt modelId="{DD1E3725-4256-43C1-80A7-1D5BE5047474}" type="parTrans" cxnId="{D451F621-3402-44FD-B194-0779D6715B03}">
      <dgm:prSet/>
      <dgm:spPr/>
      <dgm:t>
        <a:bodyPr/>
        <a:lstStyle/>
        <a:p>
          <a:endParaRPr lang="en-US"/>
        </a:p>
      </dgm:t>
    </dgm:pt>
    <dgm:pt modelId="{889F5EE7-2A47-4355-8CAE-EA3F3BCECAF3}" type="sibTrans" cxnId="{D451F621-3402-44FD-B194-0779D6715B03}">
      <dgm:prSet/>
      <dgm:spPr/>
      <dgm:t>
        <a:bodyPr/>
        <a:lstStyle/>
        <a:p>
          <a:pPr>
            <a:lnSpc>
              <a:spcPct val="100000"/>
            </a:lnSpc>
            <a:defRPr b="1"/>
          </a:pPr>
          <a:endParaRPr lang="en-US"/>
        </a:p>
      </dgm:t>
    </dgm:pt>
    <dgm:pt modelId="{43990E93-E9CF-472D-BE98-CA00CEFB5854}">
      <dgm:prSet/>
      <dgm:spPr/>
      <dgm:t>
        <a:bodyPr/>
        <a:lstStyle/>
        <a:p>
          <a:pPr>
            <a:lnSpc>
              <a:spcPct val="100000"/>
            </a:lnSpc>
          </a:pPr>
          <a:r>
            <a:rPr lang="en-US"/>
            <a:t>Using proven strategies helps peer case managers provide meaningful assistance to others.</a:t>
          </a:r>
        </a:p>
      </dgm:t>
    </dgm:pt>
    <dgm:pt modelId="{D907C117-3203-4EAB-99F8-5084A95C8ED8}" type="parTrans" cxnId="{5336BE95-50F0-4F54-8D8D-EB17DAE2D7F9}">
      <dgm:prSet/>
      <dgm:spPr/>
      <dgm:t>
        <a:bodyPr/>
        <a:lstStyle/>
        <a:p>
          <a:endParaRPr lang="en-US"/>
        </a:p>
      </dgm:t>
    </dgm:pt>
    <dgm:pt modelId="{AB8B216A-864F-44D3-B2FF-181638A9D35E}" type="sibTrans" cxnId="{5336BE95-50F0-4F54-8D8D-EB17DAE2D7F9}">
      <dgm:prSet/>
      <dgm:spPr/>
      <dgm:t>
        <a:bodyPr/>
        <a:lstStyle/>
        <a:p>
          <a:endParaRPr lang="en-US"/>
        </a:p>
      </dgm:t>
    </dgm:pt>
    <dgm:pt modelId="{092C6D7B-9436-4BDC-87F6-6DE7B67819B3}">
      <dgm:prSet/>
      <dgm:spPr/>
      <dgm:t>
        <a:bodyPr/>
        <a:lstStyle/>
        <a:p>
          <a:pPr>
            <a:lnSpc>
              <a:spcPct val="100000"/>
            </a:lnSpc>
            <a:defRPr b="1"/>
          </a:pPr>
          <a:r>
            <a:rPr lang="en-US"/>
            <a:t>Learning from Experience</a:t>
          </a:r>
        </a:p>
      </dgm:t>
    </dgm:pt>
    <dgm:pt modelId="{C68D92FB-FA89-4A8C-9F5D-4373AF7BDB8F}" type="parTrans" cxnId="{EB683153-531B-4064-B3C2-732A8F9BEFCF}">
      <dgm:prSet/>
      <dgm:spPr/>
      <dgm:t>
        <a:bodyPr/>
        <a:lstStyle/>
        <a:p>
          <a:endParaRPr lang="en-US"/>
        </a:p>
      </dgm:t>
    </dgm:pt>
    <dgm:pt modelId="{821A5F87-DEC5-429B-830A-CF41E3CC8F4F}" type="sibTrans" cxnId="{EB683153-531B-4064-B3C2-732A8F9BEFCF}">
      <dgm:prSet/>
      <dgm:spPr/>
      <dgm:t>
        <a:bodyPr/>
        <a:lstStyle/>
        <a:p>
          <a:endParaRPr lang="en-US"/>
        </a:p>
      </dgm:t>
    </dgm:pt>
    <dgm:pt modelId="{422C81EC-2A0C-419A-A739-FC0D682C8469}">
      <dgm:prSet/>
      <dgm:spPr/>
      <dgm:t>
        <a:bodyPr/>
        <a:lstStyle/>
        <a:p>
          <a:pPr>
            <a:lnSpc>
              <a:spcPct val="100000"/>
            </a:lnSpc>
          </a:pPr>
          <a:r>
            <a:rPr lang="en-US"/>
            <a:t>Real-life experiences offer valuable lessons for continuous improvement in peer management.</a:t>
          </a:r>
        </a:p>
      </dgm:t>
    </dgm:pt>
    <dgm:pt modelId="{52EFF330-4E5B-4C22-8242-A517033A4E88}" type="parTrans" cxnId="{C19F0F24-190E-4F66-A5F8-C9DF4348DE71}">
      <dgm:prSet/>
      <dgm:spPr/>
      <dgm:t>
        <a:bodyPr/>
        <a:lstStyle/>
        <a:p>
          <a:endParaRPr lang="en-US"/>
        </a:p>
      </dgm:t>
    </dgm:pt>
    <dgm:pt modelId="{3DA894B1-0C6B-40D3-BDD8-DDD4331D49F1}" type="sibTrans" cxnId="{C19F0F24-190E-4F66-A5F8-C9DF4348DE71}">
      <dgm:prSet/>
      <dgm:spPr/>
      <dgm:t>
        <a:bodyPr/>
        <a:lstStyle/>
        <a:p>
          <a:endParaRPr lang="en-US"/>
        </a:p>
      </dgm:t>
    </dgm:pt>
    <dgm:pt modelId="{0279F156-E64F-4FDD-AC39-F39CA25A968F}" type="pres">
      <dgm:prSet presAssocID="{3A55688B-DAD3-4196-B7C9-25806D955440}" presName="Name0" presStyleCnt="0">
        <dgm:presLayoutVars>
          <dgm:dir/>
          <dgm:resizeHandles val="exact"/>
        </dgm:presLayoutVars>
      </dgm:prSet>
      <dgm:spPr/>
    </dgm:pt>
    <dgm:pt modelId="{41178E9A-04B3-43B8-8C1F-985EC46CAA4F}" type="pres">
      <dgm:prSet presAssocID="{00E32235-457D-480E-B55E-2AA2D026612F}" presName="compNode" presStyleCnt="0"/>
      <dgm:spPr/>
    </dgm:pt>
    <dgm:pt modelId="{54A4E59F-800B-4EEC-82DD-3EA7AFCFA2DE}" type="pres">
      <dgm:prSet presAssocID="{00E32235-457D-480E-B55E-2AA2D026612F}" presName="pictRect" presStyleLbl="revTx" presStyleIdx="0" presStyleCnt="6">
        <dgm:presLayoutVars>
          <dgm:chMax val="0"/>
          <dgm:bulletEnabled/>
        </dgm:presLayoutVars>
      </dgm:prSet>
      <dgm:spPr/>
    </dgm:pt>
    <dgm:pt modelId="{E80F805E-74DC-43E5-8262-E47208D7651D}" type="pres">
      <dgm:prSet presAssocID="{00E32235-457D-480E-B55E-2AA2D026612F}" presName="textRect" presStyleLbl="revTx" presStyleIdx="1" presStyleCnt="6">
        <dgm:presLayoutVars>
          <dgm:bulletEnabled/>
        </dgm:presLayoutVars>
      </dgm:prSet>
      <dgm:spPr/>
    </dgm:pt>
    <dgm:pt modelId="{60526DBB-A269-4DD5-9410-8C32A30E9A20}" type="pres">
      <dgm:prSet presAssocID="{54C3C4CB-AF50-42F6-A2DF-262A0A150981}" presName="sibTrans" presStyleLbl="sibTrans2D1" presStyleIdx="0" presStyleCnt="0"/>
      <dgm:spPr/>
    </dgm:pt>
    <dgm:pt modelId="{E554DC65-83E5-46C3-A336-226913358F0E}" type="pres">
      <dgm:prSet presAssocID="{FD6EF78F-5016-4081-BCFA-3F22F4A44D1C}" presName="compNode" presStyleCnt="0"/>
      <dgm:spPr/>
    </dgm:pt>
    <dgm:pt modelId="{94970BCF-64CE-484B-92A4-3E1983C421A9}" type="pres">
      <dgm:prSet presAssocID="{FD6EF78F-5016-4081-BCFA-3F22F4A44D1C}" presName="pictRect" presStyleLbl="revTx" presStyleIdx="2" presStyleCnt="6">
        <dgm:presLayoutVars>
          <dgm:chMax val="0"/>
          <dgm:bulletEnabled/>
        </dgm:presLayoutVars>
      </dgm:prSet>
      <dgm:spPr/>
    </dgm:pt>
    <dgm:pt modelId="{C4A13B09-41AA-4299-B1E8-584C91E7065E}" type="pres">
      <dgm:prSet presAssocID="{FD6EF78F-5016-4081-BCFA-3F22F4A44D1C}" presName="textRect" presStyleLbl="revTx" presStyleIdx="3" presStyleCnt="6">
        <dgm:presLayoutVars>
          <dgm:bulletEnabled/>
        </dgm:presLayoutVars>
      </dgm:prSet>
      <dgm:spPr/>
    </dgm:pt>
    <dgm:pt modelId="{AFAA8E19-3724-4E55-ACB0-80F798ABD16A}" type="pres">
      <dgm:prSet presAssocID="{889F5EE7-2A47-4355-8CAE-EA3F3BCECAF3}" presName="sibTrans" presStyleLbl="sibTrans2D1" presStyleIdx="0" presStyleCnt="0"/>
      <dgm:spPr/>
    </dgm:pt>
    <dgm:pt modelId="{93968A99-6F8A-4BF2-8E27-3C8D1C0E0783}" type="pres">
      <dgm:prSet presAssocID="{092C6D7B-9436-4BDC-87F6-6DE7B67819B3}" presName="compNode" presStyleCnt="0"/>
      <dgm:spPr/>
    </dgm:pt>
    <dgm:pt modelId="{B38B4039-1DDE-4369-BB33-2BA3B9E6614E}" type="pres">
      <dgm:prSet presAssocID="{092C6D7B-9436-4BDC-87F6-6DE7B67819B3}" presName="pictRect" presStyleLbl="revTx" presStyleIdx="4" presStyleCnt="6">
        <dgm:presLayoutVars>
          <dgm:chMax val="0"/>
          <dgm:bulletEnabled/>
        </dgm:presLayoutVars>
      </dgm:prSet>
      <dgm:spPr/>
    </dgm:pt>
    <dgm:pt modelId="{2FE0BEB5-0543-4053-A6D7-D8B3F6562727}" type="pres">
      <dgm:prSet presAssocID="{092C6D7B-9436-4BDC-87F6-6DE7B67819B3}" presName="textRect" presStyleLbl="revTx" presStyleIdx="5" presStyleCnt="6">
        <dgm:presLayoutVars>
          <dgm:bulletEnabled/>
        </dgm:presLayoutVars>
      </dgm:prSet>
      <dgm:spPr/>
    </dgm:pt>
  </dgm:ptLst>
  <dgm:cxnLst>
    <dgm:cxn modelId="{46CD3B1F-EF65-4DC3-BB4B-E04FF4E15C99}" type="presOf" srcId="{3A55688B-DAD3-4196-B7C9-25806D955440}" destId="{0279F156-E64F-4FDD-AC39-F39CA25A968F}" srcOrd="0" destOrd="0" presId="urn:microsoft.com/office/officeart/2024/3/layout/hArchList1"/>
    <dgm:cxn modelId="{D451F621-3402-44FD-B194-0779D6715B03}" srcId="{3A55688B-DAD3-4196-B7C9-25806D955440}" destId="{FD6EF78F-5016-4081-BCFA-3F22F4A44D1C}" srcOrd="1" destOrd="0" parTransId="{DD1E3725-4256-43C1-80A7-1D5BE5047474}" sibTransId="{889F5EE7-2A47-4355-8CAE-EA3F3BCECAF3}"/>
    <dgm:cxn modelId="{C19F0F24-190E-4F66-A5F8-C9DF4348DE71}" srcId="{092C6D7B-9436-4BDC-87F6-6DE7B67819B3}" destId="{422C81EC-2A0C-419A-A739-FC0D682C8469}" srcOrd="0" destOrd="0" parTransId="{52EFF330-4E5B-4C22-8242-A517033A4E88}" sibTransId="{3DA894B1-0C6B-40D3-BDD8-DDD4331D49F1}"/>
    <dgm:cxn modelId="{7C2F812C-78BE-449D-B8EA-947CCA2AA8FD}" type="presOf" srcId="{54C3C4CB-AF50-42F6-A2DF-262A0A150981}" destId="{60526DBB-A269-4DD5-9410-8C32A30E9A20}" srcOrd="0" destOrd="0" presId="urn:microsoft.com/office/officeart/2024/3/layout/hArchList1"/>
    <dgm:cxn modelId="{5E000B3D-6682-41C0-AC53-879D01181B84}" type="presOf" srcId="{43990E93-E9CF-472D-BE98-CA00CEFB5854}" destId="{C4A13B09-41AA-4299-B1E8-584C91E7065E}" srcOrd="0" destOrd="0" presId="urn:microsoft.com/office/officeart/2024/3/layout/hArchList1"/>
    <dgm:cxn modelId="{EB683153-531B-4064-B3C2-732A8F9BEFCF}" srcId="{3A55688B-DAD3-4196-B7C9-25806D955440}" destId="{092C6D7B-9436-4BDC-87F6-6DE7B67819B3}" srcOrd="2" destOrd="0" parTransId="{C68D92FB-FA89-4A8C-9F5D-4373AF7BDB8F}" sibTransId="{821A5F87-DEC5-429B-830A-CF41E3CC8F4F}"/>
    <dgm:cxn modelId="{F4606756-9435-4259-BE1D-63ED832CB9F9}" srcId="{00E32235-457D-480E-B55E-2AA2D026612F}" destId="{B2F0BD4A-D73C-4BAF-BF37-E53F3E3A5AC8}" srcOrd="0" destOrd="0" parTransId="{162A99B0-9A65-406C-BA4C-755BC99BEA44}" sibTransId="{A0E475E3-46C7-4515-9AF1-136547161204}"/>
    <dgm:cxn modelId="{9CF8A45A-2BE4-4D24-8650-1197DC75253B}" type="presOf" srcId="{422C81EC-2A0C-419A-A739-FC0D682C8469}" destId="{2FE0BEB5-0543-4053-A6D7-D8B3F6562727}" srcOrd="0" destOrd="0" presId="urn:microsoft.com/office/officeart/2024/3/layout/hArchList1"/>
    <dgm:cxn modelId="{5336BE95-50F0-4F54-8D8D-EB17DAE2D7F9}" srcId="{FD6EF78F-5016-4081-BCFA-3F22F4A44D1C}" destId="{43990E93-E9CF-472D-BE98-CA00CEFB5854}" srcOrd="0" destOrd="0" parTransId="{D907C117-3203-4EAB-99F8-5084A95C8ED8}" sibTransId="{AB8B216A-864F-44D3-B2FF-181638A9D35E}"/>
    <dgm:cxn modelId="{B5FCBBA3-7998-4E48-98BD-A5C4C9A2F591}" type="presOf" srcId="{092C6D7B-9436-4BDC-87F6-6DE7B67819B3}" destId="{B38B4039-1DDE-4369-BB33-2BA3B9E6614E}" srcOrd="0" destOrd="0" presId="urn:microsoft.com/office/officeart/2024/3/layout/hArchList1"/>
    <dgm:cxn modelId="{ACD94DB4-F13C-4994-879E-536D56549712}" type="presOf" srcId="{B2F0BD4A-D73C-4BAF-BF37-E53F3E3A5AC8}" destId="{E80F805E-74DC-43E5-8262-E47208D7651D}" srcOrd="0" destOrd="0" presId="urn:microsoft.com/office/officeart/2024/3/layout/hArchList1"/>
    <dgm:cxn modelId="{E7F7ADCA-DA57-4144-8275-8CA78C08D88B}" srcId="{3A55688B-DAD3-4196-B7C9-25806D955440}" destId="{00E32235-457D-480E-B55E-2AA2D026612F}" srcOrd="0" destOrd="0" parTransId="{E8DF0E7E-84F0-439E-9787-1FFB378C89A6}" sibTransId="{54C3C4CB-AF50-42F6-A2DF-262A0A150981}"/>
    <dgm:cxn modelId="{B304DCCF-816B-4B78-83C7-CC569CD821CC}" type="presOf" srcId="{00E32235-457D-480E-B55E-2AA2D026612F}" destId="{54A4E59F-800B-4EEC-82DD-3EA7AFCFA2DE}" srcOrd="0" destOrd="0" presId="urn:microsoft.com/office/officeart/2024/3/layout/hArchList1"/>
    <dgm:cxn modelId="{33D946D9-338D-4572-B014-C70A8A742CDB}" type="presOf" srcId="{889F5EE7-2A47-4355-8CAE-EA3F3BCECAF3}" destId="{AFAA8E19-3724-4E55-ACB0-80F798ABD16A}" srcOrd="0" destOrd="0" presId="urn:microsoft.com/office/officeart/2024/3/layout/hArchList1"/>
    <dgm:cxn modelId="{F10973FE-042A-4D39-A68F-544BB58451E6}" type="presOf" srcId="{FD6EF78F-5016-4081-BCFA-3F22F4A44D1C}" destId="{94970BCF-64CE-484B-92A4-3E1983C421A9}" srcOrd="0" destOrd="0" presId="urn:microsoft.com/office/officeart/2024/3/layout/hArchList1"/>
    <dgm:cxn modelId="{35E7E7D5-CF34-4D46-BDA9-99C9FC3C2BD2}" type="presParOf" srcId="{0279F156-E64F-4FDD-AC39-F39CA25A968F}" destId="{41178E9A-04B3-43B8-8C1F-985EC46CAA4F}" srcOrd="0" destOrd="0" presId="urn:microsoft.com/office/officeart/2024/3/layout/hArchList1"/>
    <dgm:cxn modelId="{F51261B4-001D-4B91-B832-8A8DA661D481}" type="presParOf" srcId="{41178E9A-04B3-43B8-8C1F-985EC46CAA4F}" destId="{54A4E59F-800B-4EEC-82DD-3EA7AFCFA2DE}" srcOrd="0" destOrd="0" presId="urn:microsoft.com/office/officeart/2024/3/layout/hArchList1"/>
    <dgm:cxn modelId="{62BC16B6-EDE0-4A9B-B9AB-C9F108C7DF1F}" type="presParOf" srcId="{41178E9A-04B3-43B8-8C1F-985EC46CAA4F}" destId="{E80F805E-74DC-43E5-8262-E47208D7651D}" srcOrd="1" destOrd="0" presId="urn:microsoft.com/office/officeart/2024/3/layout/hArchList1"/>
    <dgm:cxn modelId="{DFEFC971-6F27-4E1D-91FA-3C61921BB483}" type="presParOf" srcId="{0279F156-E64F-4FDD-AC39-F39CA25A968F}" destId="{60526DBB-A269-4DD5-9410-8C32A30E9A20}" srcOrd="1" destOrd="0" presId="urn:microsoft.com/office/officeart/2024/3/layout/hArchList1"/>
    <dgm:cxn modelId="{09A2091E-077C-4D03-A222-B4F96FE984A7}" type="presParOf" srcId="{0279F156-E64F-4FDD-AC39-F39CA25A968F}" destId="{E554DC65-83E5-46C3-A336-226913358F0E}" srcOrd="2" destOrd="0" presId="urn:microsoft.com/office/officeart/2024/3/layout/hArchList1"/>
    <dgm:cxn modelId="{77824814-EA1E-4154-891C-D7A2A9E49733}" type="presParOf" srcId="{E554DC65-83E5-46C3-A336-226913358F0E}" destId="{94970BCF-64CE-484B-92A4-3E1983C421A9}" srcOrd="0" destOrd="0" presId="urn:microsoft.com/office/officeart/2024/3/layout/hArchList1"/>
    <dgm:cxn modelId="{FE4B1CC9-083E-46FD-BE92-E6A2B79938D8}" type="presParOf" srcId="{E554DC65-83E5-46C3-A336-226913358F0E}" destId="{C4A13B09-41AA-4299-B1E8-584C91E7065E}" srcOrd="1" destOrd="0" presId="urn:microsoft.com/office/officeart/2024/3/layout/hArchList1"/>
    <dgm:cxn modelId="{B8763DFC-B62A-47BA-84DD-9F0E9ACAD1E1}" type="presParOf" srcId="{0279F156-E64F-4FDD-AC39-F39CA25A968F}" destId="{AFAA8E19-3724-4E55-ACB0-80F798ABD16A}" srcOrd="3" destOrd="0" presId="urn:microsoft.com/office/officeart/2024/3/layout/hArchList1"/>
    <dgm:cxn modelId="{EE35D6B1-EF45-4477-A262-53D5C6818C4F}" type="presParOf" srcId="{0279F156-E64F-4FDD-AC39-F39CA25A968F}" destId="{93968A99-6F8A-4BF2-8E27-3C8D1C0E0783}" srcOrd="4" destOrd="0" presId="urn:microsoft.com/office/officeart/2024/3/layout/hArchList1"/>
    <dgm:cxn modelId="{891B2DCF-3DA6-43D3-BB43-2177E9FF96D7}" type="presParOf" srcId="{93968A99-6F8A-4BF2-8E27-3C8D1C0E0783}" destId="{B38B4039-1DDE-4369-BB33-2BA3B9E6614E}" srcOrd="0" destOrd="0" presId="urn:microsoft.com/office/officeart/2024/3/layout/hArchList1"/>
    <dgm:cxn modelId="{7076D78F-C248-44B8-8D01-8AE9DE398D09}" type="presParOf" srcId="{93968A99-6F8A-4BF2-8E27-3C8D1C0E0783}" destId="{2FE0BEB5-0543-4053-A6D7-D8B3F656272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F9927-A27F-468F-BB82-E3D709654675}">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7637" r="15611" b="-3"/>
          <a:stretch/>
        </a:blipFill>
        <a:ln>
          <a:noFill/>
        </a:ln>
        <a:effectLst/>
      </dsp:spPr>
      <dsp:style>
        <a:lnRef idx="0">
          <a:scrgbClr r="0" g="0" b="0"/>
        </a:lnRef>
        <a:fillRef idx="3">
          <a:scrgbClr r="0" g="0" b="0"/>
        </a:fillRef>
        <a:effectRef idx="2">
          <a:scrgbClr r="0" g="0" b="0"/>
        </a:effectRef>
        <a:fontRef idx="minor">
          <a:schemeClr val="lt1"/>
        </a:fontRef>
      </dsp:style>
    </dsp:sp>
    <dsp:sp modelId="{B7ED73EE-E567-40AC-BEEA-3ABE45FB262A}">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Adaptability</a:t>
          </a:r>
        </a:p>
      </dsp:txBody>
      <dsp:txXfrm>
        <a:off x="2141433" y="0"/>
        <a:ext cx="9782775" cy="428453"/>
      </dsp:txXfrm>
    </dsp:sp>
    <dsp:sp modelId="{0010BB1C-E159-4381-9B83-687A95E27AB7}">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Resilience involves adapting effectively to changing circumstances and challenges.</a:t>
          </a:r>
        </a:p>
      </dsp:txBody>
      <dsp:txXfrm>
        <a:off x="2141433" y="428453"/>
        <a:ext cx="9782775" cy="1532980"/>
      </dsp:txXfrm>
    </dsp:sp>
    <dsp:sp modelId="{20D821D4-77CC-4B26-84C4-2B2560ACE6BF}">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t="5790" r="-3" b="27459"/>
          <a:stretch/>
        </a:blipFill>
        <a:ln>
          <a:noFill/>
        </a:ln>
        <a:effectLst/>
      </dsp:spPr>
      <dsp:style>
        <a:lnRef idx="0">
          <a:scrgbClr r="0" g="0" b="0"/>
        </a:lnRef>
        <a:fillRef idx="3">
          <a:scrgbClr r="0" g="0" b="0"/>
        </a:fillRef>
        <a:effectRef idx="2">
          <a:scrgbClr r="0" g="0" b="0"/>
        </a:effectRef>
        <a:fontRef idx="minor">
          <a:schemeClr val="lt1"/>
        </a:fontRef>
      </dsp:style>
    </dsp:sp>
    <dsp:sp modelId="{EB084E9B-8CCF-4B14-B84D-EBF4925EADFF}">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Emotional Strength</a:t>
          </a:r>
        </a:p>
      </dsp:txBody>
      <dsp:txXfrm>
        <a:off x="2141433" y="2118348"/>
        <a:ext cx="9782775" cy="428453"/>
      </dsp:txXfrm>
    </dsp:sp>
    <dsp:sp modelId="{248F4206-3E90-4EF1-AD22-1C4D0D27E35F}">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Emotional strength helps individuals manage stress and maintain well-being.</a:t>
          </a:r>
        </a:p>
      </dsp:txBody>
      <dsp:txXfrm>
        <a:off x="2141433" y="2546802"/>
        <a:ext cx="9782775" cy="1532980"/>
      </dsp:txXfrm>
    </dsp:sp>
    <dsp:sp modelId="{D6C1C927-2FFC-48CC-BF8C-AEF00814ED7D}">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6889" r="16359" b="-3"/>
          <a:stretch/>
        </a:blipFill>
        <a:ln>
          <a:noFill/>
        </a:ln>
        <a:effectLst/>
      </dsp:spPr>
      <dsp:style>
        <a:lnRef idx="0">
          <a:scrgbClr r="0" g="0" b="0"/>
        </a:lnRef>
        <a:fillRef idx="3">
          <a:scrgbClr r="0" g="0" b="0"/>
        </a:fillRef>
        <a:effectRef idx="2">
          <a:scrgbClr r="0" g="0" b="0"/>
        </a:effectRef>
        <a:fontRef idx="minor">
          <a:schemeClr val="lt1"/>
        </a:fontRef>
      </dsp:style>
    </dsp:sp>
    <dsp:sp modelId="{471B3BF0-F218-494F-A9BD-E5F8E56BD056}">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Recovery from Adversity</a:t>
          </a:r>
        </a:p>
      </dsp:txBody>
      <dsp:txXfrm>
        <a:off x="2141433" y="4236697"/>
        <a:ext cx="9782775" cy="428453"/>
      </dsp:txXfrm>
    </dsp:sp>
    <dsp:sp modelId="{F8C6B903-79E7-4652-A12D-527F6A9E22CC}">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Resilience enables quick recovery and sustained effectiveness after difficulties.</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4E59F-800B-4EEC-82DD-3EA7AFCFA2DE}">
      <dsp:nvSpPr>
        <dsp:cNvPr id="0" name=""/>
        <dsp:cNvSpPr/>
      </dsp:nvSpPr>
      <dsp:spPr>
        <a:xfrm>
          <a:off x="0"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Importance of Resilience</a:t>
          </a:r>
        </a:p>
      </dsp:txBody>
      <dsp:txXfrm>
        <a:off x="0" y="0"/>
        <a:ext cx="2303145" cy="624349"/>
      </dsp:txXfrm>
    </dsp:sp>
    <dsp:sp modelId="{E80F805E-74DC-43E5-8262-E47208D7651D}">
      <dsp:nvSpPr>
        <dsp:cNvPr id="0" name=""/>
        <dsp:cNvSpPr/>
      </dsp:nvSpPr>
      <dsp:spPr>
        <a:xfrm>
          <a:off x="0"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Resilience enables peer case managers to handle challenges and maintain their well-being effectively.</a:t>
          </a:r>
        </a:p>
      </dsp:txBody>
      <dsp:txXfrm>
        <a:off x="0" y="624349"/>
        <a:ext cx="2303145" cy="1606786"/>
      </dsp:txXfrm>
    </dsp:sp>
    <dsp:sp modelId="{94970BCF-64CE-484B-92A4-3E1983C421A9}">
      <dsp:nvSpPr>
        <dsp:cNvPr id="0" name=""/>
        <dsp:cNvSpPr/>
      </dsp:nvSpPr>
      <dsp:spPr>
        <a:xfrm>
          <a:off x="253345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Effective Support Strategies</a:t>
          </a:r>
        </a:p>
      </dsp:txBody>
      <dsp:txXfrm>
        <a:off x="2533459" y="0"/>
        <a:ext cx="2303145" cy="624349"/>
      </dsp:txXfrm>
    </dsp:sp>
    <dsp:sp modelId="{C4A13B09-41AA-4299-B1E8-584C91E7065E}">
      <dsp:nvSpPr>
        <dsp:cNvPr id="0" name=""/>
        <dsp:cNvSpPr/>
      </dsp:nvSpPr>
      <dsp:spPr>
        <a:xfrm>
          <a:off x="253345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Using proven strategies helps peer case managers provide meaningful assistance to others.</a:t>
          </a:r>
        </a:p>
      </dsp:txBody>
      <dsp:txXfrm>
        <a:off x="2533459" y="624349"/>
        <a:ext cx="2303145" cy="1606786"/>
      </dsp:txXfrm>
    </dsp:sp>
    <dsp:sp modelId="{B38B4039-1DDE-4369-BB33-2BA3B9E6614E}">
      <dsp:nvSpPr>
        <dsp:cNvPr id="0" name=""/>
        <dsp:cNvSpPr/>
      </dsp:nvSpPr>
      <dsp:spPr>
        <a:xfrm>
          <a:off x="506691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Learning from Experience</a:t>
          </a:r>
        </a:p>
      </dsp:txBody>
      <dsp:txXfrm>
        <a:off x="5066919" y="0"/>
        <a:ext cx="2303145" cy="624349"/>
      </dsp:txXfrm>
    </dsp:sp>
    <dsp:sp modelId="{2FE0BEB5-0543-4053-A6D7-D8B3F6562727}">
      <dsp:nvSpPr>
        <dsp:cNvPr id="0" name=""/>
        <dsp:cNvSpPr/>
      </dsp:nvSpPr>
      <dsp:spPr>
        <a:xfrm>
          <a:off x="506691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Real-life experiences offer valuable lessons for continuous improvement in peer management.</a:t>
          </a:r>
        </a:p>
      </dsp:txBody>
      <dsp:txXfrm>
        <a:off x="5066919" y="624349"/>
        <a:ext cx="2303145" cy="160678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B5D42-98BB-4170-B602-E52CE23D23F9}" type="datetimeFigureOut">
              <a:rPr lang="en-US" smtClean="0"/>
              <a:t>12/27/2025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949FC-19FC-463A-B499-C0BD255DC2D0}" type="slidenum">
              <a:rPr lang="en-US" smtClean="0"/>
              <a:t>‹#›</a:t>
            </a:fld>
            <a:endParaRPr lang="en-US"/>
          </a:p>
        </p:txBody>
      </p:sp>
    </p:spTree>
    <p:extLst>
      <p:ext uri="{BB962C8B-B14F-4D97-AF65-F5344CB8AC3E}">
        <p14:creationId xmlns:p14="http://schemas.microsoft.com/office/powerpoint/2010/main" val="39778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vital role of peer case managers in healthcare and social support, focusing on how they build and maintain resilience while supporting others.
</a:t>
            </a:r>
          </a:p>
        </p:txBody>
      </p:sp>
      <p:sp>
        <p:nvSpPr>
          <p:cNvPr id="4" name="Slide Number Placeholder 3"/>
          <p:cNvSpPr>
            <a:spLocks noGrp="1"/>
          </p:cNvSpPr>
          <p:nvPr>
            <p:ph type="sldNum" sz="quarter" idx="5"/>
          </p:nvPr>
        </p:nvSpPr>
        <p:spPr/>
        <p:txBody>
          <a:bodyPr/>
          <a:lstStyle/>
          <a:p>
            <a:fld id="{E1D5FD7E-C8D4-49B1-98EA-F6483E2103F5}" type="slidenum">
              <a:rPr lang="en-US" smtClean="0"/>
              <a:t>1</a:t>
            </a:fld>
            <a:endParaRPr lang="en-US"/>
          </a:p>
        </p:txBody>
      </p:sp>
    </p:spTree>
    <p:extLst>
      <p:ext uri="{BB962C8B-B14F-4D97-AF65-F5344CB8AC3E}">
        <p14:creationId xmlns:p14="http://schemas.microsoft.com/office/powerpoint/2010/main" val="422849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face challenges such as secondary trauma, burnout, boundary complexities, and systemic barriers, all of which necessitate strong resilience skills.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10</a:t>
            </a:fld>
            <a:endParaRPr lang="en-US"/>
          </a:p>
        </p:txBody>
      </p:sp>
    </p:spTree>
    <p:extLst>
      <p:ext uri="{BB962C8B-B14F-4D97-AF65-F5344CB8AC3E}">
        <p14:creationId xmlns:p14="http://schemas.microsoft.com/office/powerpoint/2010/main" val="223853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discusses effective approaches to enhance resilience, supporting peer case managers in sustaining their vital roles.</a:t>
            </a:r>
          </a:p>
        </p:txBody>
      </p:sp>
      <p:sp>
        <p:nvSpPr>
          <p:cNvPr id="4" name="Slide Number Placeholder 3"/>
          <p:cNvSpPr>
            <a:spLocks noGrp="1"/>
          </p:cNvSpPr>
          <p:nvPr>
            <p:ph type="sldNum" sz="quarter" idx="5"/>
          </p:nvPr>
        </p:nvSpPr>
        <p:spPr/>
        <p:txBody>
          <a:bodyPr/>
          <a:lstStyle/>
          <a:p>
            <a:fld id="{E1D5FD7E-C8D4-49B1-98EA-F6483E2103F5}" type="slidenum">
              <a:rPr lang="en-US" smtClean="0"/>
              <a:t>11</a:t>
            </a:fld>
            <a:endParaRPr lang="en-US"/>
          </a:p>
        </p:txBody>
      </p:sp>
    </p:spTree>
    <p:extLst>
      <p:ext uri="{BB962C8B-B14F-4D97-AF65-F5344CB8AC3E}">
        <p14:creationId xmlns:p14="http://schemas.microsoft.com/office/powerpoint/2010/main" val="229231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Implementing self-care routines and clear boundaries helps prevent burnout and maintain mental and emotional well-being among peer case managers.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12</a:t>
            </a:fld>
            <a:endParaRPr lang="en-US"/>
          </a:p>
        </p:txBody>
      </p:sp>
    </p:spTree>
    <p:extLst>
      <p:ext uri="{BB962C8B-B14F-4D97-AF65-F5344CB8AC3E}">
        <p14:creationId xmlns:p14="http://schemas.microsoft.com/office/powerpoint/2010/main" val="367319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Access to supportive supervision and peer networks fosters a sense of community, shared learning, and emotional support critical for resilience.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13</a:t>
            </a:fld>
            <a:endParaRPr lang="en-US"/>
          </a:p>
        </p:txBody>
      </p:sp>
    </p:spTree>
    <p:extLst>
      <p:ext uri="{BB962C8B-B14F-4D97-AF65-F5344CB8AC3E}">
        <p14:creationId xmlns:p14="http://schemas.microsoft.com/office/powerpoint/2010/main" val="407423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Continued education enhances skills and coping strategies, empowering peer case managers to navigate challenges and grow professionally.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14</a:t>
            </a:fld>
            <a:endParaRPr lang="en-US"/>
          </a:p>
        </p:txBody>
      </p:sp>
    </p:spTree>
    <p:extLst>
      <p:ext uri="{BB962C8B-B14F-4D97-AF65-F5344CB8AC3E}">
        <p14:creationId xmlns:p14="http://schemas.microsoft.com/office/powerpoint/2010/main" val="2454003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Examining real cases highlights how resilience helps peer case managers overcome adversity and thrive in their supportive roles.</a:t>
            </a:r>
          </a:p>
        </p:txBody>
      </p:sp>
      <p:sp>
        <p:nvSpPr>
          <p:cNvPr id="4" name="Slide Number Placeholder 3"/>
          <p:cNvSpPr>
            <a:spLocks noGrp="1"/>
          </p:cNvSpPr>
          <p:nvPr>
            <p:ph type="sldNum" sz="quarter" idx="5"/>
          </p:nvPr>
        </p:nvSpPr>
        <p:spPr/>
        <p:txBody>
          <a:bodyPr/>
          <a:lstStyle/>
          <a:p>
            <a:fld id="{E1D5FD7E-C8D4-49B1-98EA-F6483E2103F5}" type="slidenum">
              <a:rPr lang="en-US" smtClean="0"/>
              <a:t>15</a:t>
            </a:fld>
            <a:endParaRPr lang="en-US"/>
          </a:p>
        </p:txBody>
      </p:sp>
    </p:spTree>
    <p:extLst>
      <p:ext uri="{BB962C8B-B14F-4D97-AF65-F5344CB8AC3E}">
        <p14:creationId xmlns:p14="http://schemas.microsoft.com/office/powerpoint/2010/main" val="397040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Illustrative case studies show peer case managers successfully navigating personal and professional challenges through resilience and support.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16</a:t>
            </a:fld>
            <a:endParaRPr lang="en-US"/>
          </a:p>
        </p:txBody>
      </p:sp>
    </p:spTree>
    <p:extLst>
      <p:ext uri="{BB962C8B-B14F-4D97-AF65-F5344CB8AC3E}">
        <p14:creationId xmlns:p14="http://schemas.microsoft.com/office/powerpoint/2010/main" val="95044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Personal narratives reveal the impact of resilience on career longevity, client relationships, and personal growth within peer support roles.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17</a:t>
            </a:fld>
            <a:endParaRPr lang="en-US"/>
          </a:p>
        </p:txBody>
      </p:sp>
    </p:spTree>
    <p:extLst>
      <p:ext uri="{BB962C8B-B14F-4D97-AF65-F5344CB8AC3E}">
        <p14:creationId xmlns:p14="http://schemas.microsoft.com/office/powerpoint/2010/main" val="254547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Key takeaways emphasize the importance of self-care, community, and ongoing learning as pillars to sustain resilience among peer case managers.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18</a:t>
            </a:fld>
            <a:endParaRPr lang="en-US"/>
          </a:p>
        </p:txBody>
      </p:sp>
    </p:spTree>
    <p:extLst>
      <p:ext uri="{BB962C8B-B14F-4D97-AF65-F5344CB8AC3E}">
        <p14:creationId xmlns:p14="http://schemas.microsoft.com/office/powerpoint/2010/main" val="329216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Resilience is foundational for peer case managers to effectively support others and sustain their own well-being. By embracing proven strategies and learning from real experiences, they can continue making a meaningful difference.</a:t>
            </a:r>
          </a:p>
        </p:txBody>
      </p:sp>
      <p:sp>
        <p:nvSpPr>
          <p:cNvPr id="4" name="Slide Number Placeholder 3"/>
          <p:cNvSpPr>
            <a:spLocks noGrp="1"/>
          </p:cNvSpPr>
          <p:nvPr>
            <p:ph type="sldNum" sz="quarter" idx="5"/>
          </p:nvPr>
        </p:nvSpPr>
        <p:spPr/>
        <p:txBody>
          <a:bodyPr/>
          <a:lstStyle/>
          <a:p>
            <a:fld id="{E1D5FD7E-C8D4-49B1-98EA-F6483E2103F5}" type="slidenum">
              <a:rPr lang="en-US" smtClean="0"/>
              <a:t>19</a:t>
            </a:fld>
            <a:endParaRPr lang="en-US"/>
          </a:p>
        </p:txBody>
      </p:sp>
    </p:spTree>
    <p:extLst>
      <p:ext uri="{BB962C8B-B14F-4D97-AF65-F5344CB8AC3E}">
        <p14:creationId xmlns:p14="http://schemas.microsoft.com/office/powerpoint/2010/main" val="87327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the role of peer case managers, core concepts of resilience in support roles, strategies to foster resilience, and real-world examples illustrating resilience in action.</a:t>
            </a:r>
          </a:p>
        </p:txBody>
      </p:sp>
      <p:sp>
        <p:nvSpPr>
          <p:cNvPr id="4" name="Slide Number Placeholder 3"/>
          <p:cNvSpPr>
            <a:spLocks noGrp="1"/>
          </p:cNvSpPr>
          <p:nvPr>
            <p:ph type="sldNum" sz="quarter" idx="5"/>
          </p:nvPr>
        </p:nvSpPr>
        <p:spPr/>
        <p:txBody>
          <a:bodyPr/>
          <a:lstStyle/>
          <a:p>
            <a:fld id="{E1D5FD7E-C8D4-49B1-98EA-F6483E2103F5}" type="slidenum">
              <a:rPr lang="en-US" smtClean="0"/>
              <a:t>2</a:t>
            </a:fld>
            <a:endParaRPr lang="en-US"/>
          </a:p>
        </p:txBody>
      </p:sp>
    </p:spTree>
    <p:extLst>
      <p:ext uri="{BB962C8B-B14F-4D97-AF65-F5344CB8AC3E}">
        <p14:creationId xmlns:p14="http://schemas.microsoft.com/office/powerpoint/2010/main" val="191812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case managers bring unique lived experiences to their roles, offering essential support within healthcare and social systems. This section outlines their responsibilities and significance.</a:t>
            </a:r>
          </a:p>
        </p:txBody>
      </p:sp>
      <p:sp>
        <p:nvSpPr>
          <p:cNvPr id="4" name="Slide Number Placeholder 3"/>
          <p:cNvSpPr>
            <a:spLocks noGrp="1"/>
          </p:cNvSpPr>
          <p:nvPr>
            <p:ph type="sldNum" sz="quarter" idx="5"/>
          </p:nvPr>
        </p:nvSpPr>
        <p:spPr/>
        <p:txBody>
          <a:bodyPr/>
          <a:lstStyle/>
          <a:p>
            <a:fld id="{E1D5FD7E-C8D4-49B1-98EA-F6483E2103F5}" type="slidenum">
              <a:rPr lang="en-US" smtClean="0"/>
              <a:t>3</a:t>
            </a:fld>
            <a:endParaRPr lang="en-US"/>
          </a:p>
        </p:txBody>
      </p:sp>
    </p:spTree>
    <p:extLst>
      <p:ext uri="{BB962C8B-B14F-4D97-AF65-F5344CB8AC3E}">
        <p14:creationId xmlns:p14="http://schemas.microsoft.com/office/powerpoint/2010/main" val="192177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are individuals with lived experience who provide guidance, advocacy, and support to clients facing similar challenges. Their responsibilities include care coordination, emotional support, and resource navigation.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4</a:t>
            </a:fld>
            <a:endParaRPr lang="en-US"/>
          </a:p>
        </p:txBody>
      </p:sp>
    </p:spTree>
    <p:extLst>
      <p:ext uri="{BB962C8B-B14F-4D97-AF65-F5344CB8AC3E}">
        <p14:creationId xmlns:p14="http://schemas.microsoft.com/office/powerpoint/2010/main" val="35491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Their personal experiences allow peer case managers to build trust, empathy, and credibility with clients, creating a bridge between professional services and client needs.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5</a:t>
            </a:fld>
            <a:endParaRPr lang="en-US"/>
          </a:p>
        </p:txBody>
      </p:sp>
    </p:spTree>
    <p:extLst>
      <p:ext uri="{BB962C8B-B14F-4D97-AF65-F5344CB8AC3E}">
        <p14:creationId xmlns:p14="http://schemas.microsoft.com/office/powerpoint/2010/main" val="268014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play a critical role in improving outcomes by promoting engagement, reducing stigma, and enhancing culturally sensitive care within healthcare and social support frameworks.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6</a:t>
            </a:fld>
            <a:endParaRPr lang="en-US"/>
          </a:p>
        </p:txBody>
      </p:sp>
    </p:spTree>
    <p:extLst>
      <p:ext uri="{BB962C8B-B14F-4D97-AF65-F5344CB8AC3E}">
        <p14:creationId xmlns:p14="http://schemas.microsoft.com/office/powerpoint/2010/main" val="403579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Resilience is a key attribute for peer case managers, enabling them to cope with workplace challenges and sustain their supportive roles effectively.</a:t>
            </a:r>
          </a:p>
        </p:txBody>
      </p:sp>
      <p:sp>
        <p:nvSpPr>
          <p:cNvPr id="4" name="Slide Number Placeholder 3"/>
          <p:cNvSpPr>
            <a:spLocks noGrp="1"/>
          </p:cNvSpPr>
          <p:nvPr>
            <p:ph type="sldNum" sz="quarter" idx="5"/>
          </p:nvPr>
        </p:nvSpPr>
        <p:spPr/>
        <p:txBody>
          <a:bodyPr/>
          <a:lstStyle/>
          <a:p>
            <a:fld id="{E1D5FD7E-C8D4-49B1-98EA-F6483E2103F5}" type="slidenum">
              <a:rPr lang="en-US" smtClean="0"/>
              <a:t>7</a:t>
            </a:fld>
            <a:endParaRPr lang="en-US"/>
          </a:p>
        </p:txBody>
      </p:sp>
    </p:spTree>
    <p:extLst>
      <p:ext uri="{BB962C8B-B14F-4D97-AF65-F5344CB8AC3E}">
        <p14:creationId xmlns:p14="http://schemas.microsoft.com/office/powerpoint/2010/main" val="12907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Resilience encompasses adaptability, emotional strength, and the ability to recover from adversity, allowing individuals to maintain well-being and effectiveness under stress.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8</a:t>
            </a:fld>
            <a:endParaRPr lang="en-US"/>
          </a:p>
        </p:txBody>
      </p:sp>
    </p:spTree>
    <p:extLst>
      <p:ext uri="{BB962C8B-B14F-4D97-AF65-F5344CB8AC3E}">
        <p14:creationId xmlns:p14="http://schemas.microsoft.com/office/powerpoint/2010/main" val="98892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Given the emotional demands and potential triggers in peer support work, resilience is essential for maintaining personal health and providing consistent, compassionate care.
Image source: Microsoft 365 content library
</a:t>
            </a:r>
          </a:p>
        </p:txBody>
      </p:sp>
      <p:sp>
        <p:nvSpPr>
          <p:cNvPr id="4" name="Slide Number Placeholder 3"/>
          <p:cNvSpPr>
            <a:spLocks noGrp="1"/>
          </p:cNvSpPr>
          <p:nvPr>
            <p:ph type="sldNum" sz="quarter" idx="5"/>
          </p:nvPr>
        </p:nvSpPr>
        <p:spPr/>
        <p:txBody>
          <a:bodyPr/>
          <a:lstStyle/>
          <a:p>
            <a:fld id="{E1D5FD7E-C8D4-49B1-98EA-F6483E2103F5}" type="slidenum">
              <a:rPr lang="en-US" smtClean="0"/>
              <a:t>9</a:t>
            </a:fld>
            <a:endParaRPr lang="en-US"/>
          </a:p>
        </p:txBody>
      </p:sp>
    </p:spTree>
    <p:extLst>
      <p:ext uri="{BB962C8B-B14F-4D97-AF65-F5344CB8AC3E}">
        <p14:creationId xmlns:p14="http://schemas.microsoft.com/office/powerpoint/2010/main" val="61223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393039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12/27/2025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5670758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12/27/2025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933670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9442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051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444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76922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386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56447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1603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056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938462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62009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12/27/2025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75156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52912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12/27/2025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84504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9475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12/27/2025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766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93218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12/27/2025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42854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6913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5782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16983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950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83727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082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8384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37074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84233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3615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2552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08415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784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7125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12/27/2025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517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12/27/2025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344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12/27/2025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911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899378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716323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09779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12/27/2025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67943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12/27/2025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0308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12/27/2025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45196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12/27/2025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4322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097367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12/27/2025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73131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532371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868741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7755996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506367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12/27/2025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23234269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12/27/2025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27290949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12/27/2025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80594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EC1-908C-B886-1C3B-1F63A26F5048}"/>
              </a:ext>
            </a:extLst>
          </p:cNvPr>
          <p:cNvSpPr>
            <a:spLocks noGrp="1"/>
          </p:cNvSpPr>
          <p:nvPr>
            <p:ph type="ctrTitle"/>
          </p:nvPr>
        </p:nvSpPr>
        <p:spPr>
          <a:xfrm>
            <a:off x="429768" y="438912"/>
            <a:ext cx="9317736" cy="4453128"/>
          </a:xfrm>
        </p:spPr>
        <p:txBody>
          <a:bodyPr anchor="t">
            <a:normAutofit/>
          </a:bodyPr>
          <a:lstStyle/>
          <a:p>
            <a:r>
              <a:rPr lang="en-US" sz="6700" dirty="0"/>
              <a:t>Peer Case Managers: Building and Sustaining Resilience in Support Roles</a:t>
            </a:r>
          </a:p>
        </p:txBody>
      </p:sp>
      <p:sp>
        <p:nvSpPr>
          <p:cNvPr id="3" name="Subtitle 2">
            <a:extLst>
              <a:ext uri="{FF2B5EF4-FFF2-40B4-BE49-F238E27FC236}">
                <a16:creationId xmlns:a16="http://schemas.microsoft.com/office/drawing/2014/main" id="{00680C17-ED37-E0B5-D407-711CE049DC46}"/>
              </a:ext>
            </a:extLst>
          </p:cNvPr>
          <p:cNvSpPr>
            <a:spLocks noGrp="1"/>
          </p:cNvSpPr>
          <p:nvPr>
            <p:ph type="subTitle" idx="1"/>
          </p:nvPr>
        </p:nvSpPr>
        <p:spPr>
          <a:xfrm>
            <a:off x="429768" y="4965192"/>
            <a:ext cx="5431536" cy="1289304"/>
          </a:xfrm>
        </p:spPr>
        <p:txBody>
          <a:bodyPr anchor="b">
            <a:normAutofit/>
          </a:bodyPr>
          <a:lstStyle/>
          <a:p>
            <a:r>
              <a:rPr lang="en-US"/>
              <a:t>Exploring resilience strategies for effective support roles</a:t>
            </a:r>
          </a:p>
        </p:txBody>
      </p:sp>
    </p:spTree>
    <p:extLst>
      <p:ext uri="{BB962C8B-B14F-4D97-AF65-F5344CB8AC3E}">
        <p14:creationId xmlns:p14="http://schemas.microsoft.com/office/powerpoint/2010/main" val="16252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5E2A-31F6-F689-E781-C8A72F63863F}"/>
              </a:ext>
            </a:extLst>
          </p:cNvPr>
          <p:cNvSpPr>
            <a:spLocks noGrp="1"/>
          </p:cNvSpPr>
          <p:nvPr>
            <p:ph type="title"/>
          </p:nvPr>
        </p:nvSpPr>
        <p:spPr>
          <a:xfrm>
            <a:off x="4820076" y="320040"/>
            <a:ext cx="6766560" cy="932688"/>
          </a:xfrm>
        </p:spPr>
        <p:txBody>
          <a:bodyPr vert="horz" lIns="91440" tIns="45720" rIns="91440" bIns="45720" rtlCol="0" anchor="b">
            <a:normAutofit/>
          </a:bodyPr>
          <a:lstStyle/>
          <a:p>
            <a:r>
              <a:rPr lang="en-US" b="0" kern="1200">
                <a:latin typeface="+mj-lt"/>
                <a:ea typeface="+mj-ea"/>
                <a:cs typeface="+mj-cs"/>
              </a:rPr>
              <a:t>Challenges that Require Resilience</a:t>
            </a:r>
          </a:p>
        </p:txBody>
      </p:sp>
      <p:pic>
        <p:nvPicPr>
          <p:cNvPr id="4" name="Content Placeholder 3" descr="Martial artist executing a hook kick on a manikin.">
            <a:extLst>
              <a:ext uri="{FF2B5EF4-FFF2-40B4-BE49-F238E27FC236}">
                <a16:creationId xmlns:a16="http://schemas.microsoft.com/office/drawing/2014/main" id="{02D5EDF2-CB1B-4218-A4FE-34332680632F}"/>
              </a:ext>
            </a:extLst>
          </p:cNvPr>
          <p:cNvPicPr>
            <a:picLocks noGrp="1" noChangeAspect="1"/>
          </p:cNvPicPr>
          <p:nvPr>
            <p:ph type="pic" sz="quarter" idx="13"/>
          </p:nvPr>
        </p:nvPicPr>
        <p:blipFill>
          <a:blip r:embed="rId3"/>
          <a:srcRect l="48466" r="10346" b="1"/>
          <a:stretch>
            <a:fillRect/>
          </a:stretch>
        </p:blipFill>
        <p:spPr>
          <a:xfrm>
            <a:off x="339373" y="344424"/>
            <a:ext cx="3808553" cy="6172200"/>
          </a:xfrm>
        </p:spPr>
      </p:pic>
      <p:sp>
        <p:nvSpPr>
          <p:cNvPr id="5" name="TextBox 4">
            <a:extLst>
              <a:ext uri="{FF2B5EF4-FFF2-40B4-BE49-F238E27FC236}">
                <a16:creationId xmlns:a16="http://schemas.microsoft.com/office/drawing/2014/main" id="{0DB7A574-0AC9-4318-9655-36F860B0DB6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0076" y="1380744"/>
            <a:ext cx="676656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Secondary Trauma Impact</a:t>
            </a:r>
          </a:p>
          <a:p>
            <a:pPr marL="0" lvl="1" indent="0">
              <a:spcBef>
                <a:spcPts val="1000"/>
              </a:spcBef>
              <a:spcAft>
                <a:spcPts val="600"/>
              </a:spcAft>
              <a:buFont typeface="Arial" panose="020B0604020202020204" pitchFamily="34" charset="0"/>
              <a:buNone/>
            </a:pPr>
            <a:r>
              <a:rPr lang="en-US" sz="1400"/>
              <a:t>Peer case managers often experience secondary trauma, affecting their emotional well-being and requiring coping strategies.</a:t>
            </a:r>
          </a:p>
          <a:p>
            <a:pPr marL="0" indent="0">
              <a:spcBef>
                <a:spcPts val="2500"/>
              </a:spcBef>
              <a:spcAft>
                <a:spcPts val="600"/>
              </a:spcAft>
              <a:buFont typeface="Arial" panose="020B0604020202020204" pitchFamily="34" charset="0"/>
              <a:buNone/>
            </a:pPr>
            <a:r>
              <a:rPr lang="en-US" sz="1400" b="1"/>
              <a:t>Burnout Challenges</a:t>
            </a:r>
          </a:p>
          <a:p>
            <a:pPr marL="0" lvl="1" indent="0">
              <a:spcBef>
                <a:spcPts val="1000"/>
              </a:spcBef>
              <a:spcAft>
                <a:spcPts val="600"/>
              </a:spcAft>
              <a:buFont typeface="Arial" panose="020B0604020202020204" pitchFamily="34" charset="0"/>
              <a:buNone/>
            </a:pPr>
            <a:r>
              <a:rPr lang="en-US" sz="1400"/>
              <a:t>Burnout from high workload and emotional strain demands resilience and self-care among peer case managers.</a:t>
            </a:r>
          </a:p>
          <a:p>
            <a:pPr marL="0" indent="0">
              <a:spcBef>
                <a:spcPts val="2500"/>
              </a:spcBef>
              <a:spcAft>
                <a:spcPts val="600"/>
              </a:spcAft>
              <a:buFont typeface="Arial" panose="020B0604020202020204" pitchFamily="34" charset="0"/>
              <a:buNone/>
            </a:pPr>
            <a:r>
              <a:rPr lang="en-US" sz="1400" b="1"/>
              <a:t>Boundary Complexities</a:t>
            </a:r>
          </a:p>
          <a:p>
            <a:pPr marL="0" lvl="1" indent="0">
              <a:spcBef>
                <a:spcPts val="1000"/>
              </a:spcBef>
              <a:spcAft>
                <a:spcPts val="600"/>
              </a:spcAft>
              <a:buFont typeface="Arial" panose="020B0604020202020204" pitchFamily="34" charset="0"/>
              <a:buNone/>
            </a:pPr>
            <a:r>
              <a:rPr lang="en-US" sz="1400"/>
              <a:t>Managing boundaries with clients can be complex and requires resilience to maintain professional relationships.</a:t>
            </a:r>
          </a:p>
          <a:p>
            <a:pPr marL="0" indent="0">
              <a:spcBef>
                <a:spcPts val="2500"/>
              </a:spcBef>
              <a:spcAft>
                <a:spcPts val="600"/>
              </a:spcAft>
              <a:buFont typeface="Arial" panose="020B0604020202020204" pitchFamily="34" charset="0"/>
              <a:buNone/>
            </a:pPr>
            <a:r>
              <a:rPr lang="en-US" sz="1400" b="1"/>
              <a:t>Systemic Barriers</a:t>
            </a:r>
          </a:p>
          <a:p>
            <a:pPr marL="0" lvl="1" indent="0">
              <a:spcBef>
                <a:spcPts val="1000"/>
              </a:spcBef>
              <a:spcAft>
                <a:spcPts val="600"/>
              </a:spcAft>
              <a:buFont typeface="Arial" panose="020B0604020202020204" pitchFamily="34" charset="0"/>
              <a:buNone/>
            </a:pPr>
            <a:r>
              <a:rPr lang="en-US" sz="1400"/>
              <a:t>Systemic barriers create obstacles that challenge peer case managers' effectiveness and require resilience to overcome.</a:t>
            </a:r>
          </a:p>
        </p:txBody>
      </p:sp>
    </p:spTree>
    <p:extLst>
      <p:ext uri="{BB962C8B-B14F-4D97-AF65-F5344CB8AC3E}">
        <p14:creationId xmlns:p14="http://schemas.microsoft.com/office/powerpoint/2010/main" val="332775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8A37-CC4C-B4C3-4E2E-8482F1C549AB}"/>
              </a:ext>
            </a:extLst>
          </p:cNvPr>
          <p:cNvSpPr>
            <a:spLocks noGrp="1"/>
          </p:cNvSpPr>
          <p:nvPr>
            <p:ph type="title"/>
          </p:nvPr>
        </p:nvSpPr>
        <p:spPr>
          <a:xfrm>
            <a:off x="429768" y="1810512"/>
            <a:ext cx="7772400" cy="4562856"/>
          </a:xfrm>
        </p:spPr>
        <p:txBody>
          <a:bodyPr anchor="b">
            <a:normAutofit/>
          </a:bodyPr>
          <a:lstStyle/>
          <a:p>
            <a:r>
              <a:rPr lang="en-US" sz="6200"/>
              <a:t>Strategies for Fostering Resilience Among Peer Case Managers</a:t>
            </a:r>
          </a:p>
        </p:txBody>
      </p:sp>
      <p:sp>
        <p:nvSpPr>
          <p:cNvPr id="7" name="Text Placeholder 2">
            <a:extLst>
              <a:ext uri="{FF2B5EF4-FFF2-40B4-BE49-F238E27FC236}">
                <a16:creationId xmlns:a16="http://schemas.microsoft.com/office/drawing/2014/main" id="{2D191BC1-0A92-2909-03E8-0CB71899D3F5}"/>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855982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87A6-EA06-7F1B-E25C-5CBC5D8FB128}"/>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Self-Care Practices and Boundary Setting</a:t>
            </a:r>
          </a:p>
        </p:txBody>
      </p:sp>
      <p:pic>
        <p:nvPicPr>
          <p:cNvPr id="4" name="Content Placeholder 3" descr="Double exposure of young woman doing yoga and lush green forest at sea coast">
            <a:extLst>
              <a:ext uri="{FF2B5EF4-FFF2-40B4-BE49-F238E27FC236}">
                <a16:creationId xmlns:a16="http://schemas.microsoft.com/office/drawing/2014/main" id="{598FF76E-55F6-4A72-A5A6-3432311D85B3}"/>
              </a:ext>
            </a:extLst>
          </p:cNvPr>
          <p:cNvPicPr>
            <a:picLocks noGrp="1" noChangeAspect="1"/>
          </p:cNvPicPr>
          <p:nvPr>
            <p:ph type="pic" sz="quarter" idx="13"/>
          </p:nvPr>
        </p:nvPicPr>
        <p:blipFill>
          <a:blip r:embed="rId3"/>
          <a:srcRect l="32413" r="-2" b="-2"/>
          <a:stretch>
            <a:fillRect/>
          </a:stretch>
        </p:blipFill>
        <p:spPr>
          <a:xfrm>
            <a:off x="341522" y="342902"/>
            <a:ext cx="6249778" cy="6172343"/>
          </a:xfrm>
        </p:spPr>
      </p:pic>
      <p:sp>
        <p:nvSpPr>
          <p:cNvPr id="5" name="TextBox 4">
            <a:extLst>
              <a:ext uri="{FF2B5EF4-FFF2-40B4-BE49-F238E27FC236}">
                <a16:creationId xmlns:a16="http://schemas.microsoft.com/office/drawing/2014/main" id="{53C6D6EF-C1E4-46BE-8F61-88ABC7EE2FD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Importance of Self-Care</a:t>
            </a:r>
          </a:p>
          <a:p>
            <a:pPr marL="0" lvl="1" indent="0">
              <a:spcBef>
                <a:spcPts val="1000"/>
              </a:spcBef>
              <a:spcAft>
                <a:spcPts val="600"/>
              </a:spcAft>
              <a:buFont typeface="Arial" panose="020B0604020202020204" pitchFamily="34" charset="0"/>
              <a:buNone/>
            </a:pPr>
            <a:r>
              <a:rPr lang="en-US" sz="1400"/>
              <a:t>Self-care routines are essential for maintaining mental and emotional health in demanding roles.</a:t>
            </a:r>
          </a:p>
          <a:p>
            <a:pPr marL="0" indent="0">
              <a:spcBef>
                <a:spcPts val="2500"/>
              </a:spcBef>
              <a:spcAft>
                <a:spcPts val="600"/>
              </a:spcAft>
              <a:buFont typeface="Arial" panose="020B0604020202020204" pitchFamily="34" charset="0"/>
              <a:buNone/>
            </a:pPr>
            <a:r>
              <a:rPr lang="en-US" sz="1400" b="1"/>
              <a:t>Setting Clear Boundaries</a:t>
            </a:r>
          </a:p>
          <a:p>
            <a:pPr marL="0" lvl="1" indent="0">
              <a:spcBef>
                <a:spcPts val="1000"/>
              </a:spcBef>
              <a:spcAft>
                <a:spcPts val="600"/>
              </a:spcAft>
              <a:buFont typeface="Arial" panose="020B0604020202020204" pitchFamily="34" charset="0"/>
              <a:buNone/>
            </a:pPr>
            <a:r>
              <a:rPr lang="en-US" sz="1400"/>
              <a:t>Establishing boundaries helps prevent burnout and ensures sustainable work performance.</a:t>
            </a:r>
          </a:p>
          <a:p>
            <a:pPr marL="0" indent="0">
              <a:spcBef>
                <a:spcPts val="2500"/>
              </a:spcBef>
              <a:spcAft>
                <a:spcPts val="600"/>
              </a:spcAft>
              <a:buFont typeface="Arial" panose="020B0604020202020204" pitchFamily="34" charset="0"/>
              <a:buNone/>
            </a:pPr>
            <a:r>
              <a:rPr lang="en-US" sz="1400" b="1"/>
              <a:t>Benefits for Peer Case Managers</a:t>
            </a:r>
          </a:p>
          <a:p>
            <a:pPr marL="0" lvl="1" indent="0">
              <a:spcBef>
                <a:spcPts val="1000"/>
              </a:spcBef>
              <a:spcAft>
                <a:spcPts val="600"/>
              </a:spcAft>
              <a:buFont typeface="Arial" panose="020B0604020202020204" pitchFamily="34" charset="0"/>
              <a:buNone/>
            </a:pPr>
            <a:r>
              <a:rPr lang="en-US" sz="1400"/>
              <a:t>Self-care and boundaries support peer case managers’ well-being and job effectiveness.</a:t>
            </a:r>
          </a:p>
        </p:txBody>
      </p:sp>
    </p:spTree>
    <p:extLst>
      <p:ext uri="{BB962C8B-B14F-4D97-AF65-F5344CB8AC3E}">
        <p14:creationId xmlns:p14="http://schemas.microsoft.com/office/powerpoint/2010/main" val="1204345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D505-9A70-D27C-CE45-7233AF1B531A}"/>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Peer Support Networks and Supervision</a:t>
            </a:r>
          </a:p>
        </p:txBody>
      </p:sp>
      <p:pic>
        <p:nvPicPr>
          <p:cNvPr id="4" name="Content Placeholder 3" descr="Sea of hands in the middle">
            <a:extLst>
              <a:ext uri="{FF2B5EF4-FFF2-40B4-BE49-F238E27FC236}">
                <a16:creationId xmlns:a16="http://schemas.microsoft.com/office/drawing/2014/main" id="{83597079-FECF-42A0-BE31-EC2F9794E5C1}"/>
              </a:ext>
            </a:extLst>
          </p:cNvPr>
          <p:cNvPicPr>
            <a:picLocks noGrp="1" noChangeAspect="1"/>
          </p:cNvPicPr>
          <p:nvPr>
            <p:ph type="pic" sz="quarter" idx="13"/>
          </p:nvPr>
        </p:nvPicPr>
        <p:blipFill>
          <a:blip r:embed="rId3"/>
          <a:srcRect l="18251" r="14160" b="-2"/>
          <a:stretch>
            <a:fillRect/>
          </a:stretch>
        </p:blipFill>
        <p:spPr>
          <a:xfrm>
            <a:off x="341522" y="342902"/>
            <a:ext cx="6249778" cy="6172343"/>
          </a:xfrm>
        </p:spPr>
      </p:pic>
      <p:sp>
        <p:nvSpPr>
          <p:cNvPr id="5" name="TextBox 4">
            <a:extLst>
              <a:ext uri="{FF2B5EF4-FFF2-40B4-BE49-F238E27FC236}">
                <a16:creationId xmlns:a16="http://schemas.microsoft.com/office/drawing/2014/main" id="{7004B4B8-6641-4009-93D0-1B55700B5B4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Supportive Supervision</a:t>
            </a:r>
          </a:p>
          <a:p>
            <a:pPr marL="0" lvl="1" indent="0">
              <a:lnSpc>
                <a:spcPct val="90000"/>
              </a:lnSpc>
              <a:spcBef>
                <a:spcPts val="1000"/>
              </a:spcBef>
              <a:spcAft>
                <a:spcPts val="600"/>
              </a:spcAft>
              <a:buFont typeface="Arial" panose="020B0604020202020204" pitchFamily="34" charset="0"/>
              <a:buNone/>
            </a:pPr>
            <a:r>
              <a:rPr lang="en-US" sz="1400"/>
              <a:t>Providing guidance and oversight enhances learning and builds resilience through constructive feedback and encouragement.</a:t>
            </a:r>
          </a:p>
          <a:p>
            <a:pPr marL="0" indent="0">
              <a:lnSpc>
                <a:spcPct val="90000"/>
              </a:lnSpc>
              <a:spcBef>
                <a:spcPts val="2500"/>
              </a:spcBef>
              <a:spcAft>
                <a:spcPts val="600"/>
              </a:spcAft>
              <a:buFont typeface="Arial" panose="020B0604020202020204" pitchFamily="34" charset="0"/>
              <a:buNone/>
            </a:pPr>
            <a:r>
              <a:rPr lang="en-US" sz="1400" b="1"/>
              <a:t>Peer Networks</a:t>
            </a:r>
          </a:p>
          <a:p>
            <a:pPr marL="0" lvl="1" indent="0">
              <a:lnSpc>
                <a:spcPct val="90000"/>
              </a:lnSpc>
              <a:spcBef>
                <a:spcPts val="1000"/>
              </a:spcBef>
              <a:spcAft>
                <a:spcPts val="600"/>
              </a:spcAft>
              <a:buFont typeface="Arial" panose="020B0604020202020204" pitchFamily="34" charset="0"/>
              <a:buNone/>
            </a:pPr>
            <a:r>
              <a:rPr lang="en-US" sz="1400"/>
              <a:t>Peer connections create a community for shared experiences, emotional support, and collaborative problem solving.</a:t>
            </a:r>
          </a:p>
          <a:p>
            <a:pPr marL="0" indent="0">
              <a:lnSpc>
                <a:spcPct val="90000"/>
              </a:lnSpc>
              <a:spcBef>
                <a:spcPts val="2500"/>
              </a:spcBef>
              <a:spcAft>
                <a:spcPts val="600"/>
              </a:spcAft>
              <a:buFont typeface="Arial" panose="020B0604020202020204" pitchFamily="34" charset="0"/>
              <a:buNone/>
            </a:pPr>
            <a:r>
              <a:rPr lang="en-US" sz="1400" b="1"/>
              <a:t>Community and Resilience</a:t>
            </a:r>
          </a:p>
          <a:p>
            <a:pPr marL="0" lvl="1" indent="0">
              <a:lnSpc>
                <a:spcPct val="90000"/>
              </a:lnSpc>
              <a:spcBef>
                <a:spcPts val="1000"/>
              </a:spcBef>
              <a:spcAft>
                <a:spcPts val="600"/>
              </a:spcAft>
              <a:buFont typeface="Arial" panose="020B0604020202020204" pitchFamily="34" charset="0"/>
              <a:buNone/>
            </a:pPr>
            <a:r>
              <a:rPr lang="en-US" sz="1400"/>
              <a:t>A strong community fosters resilience by promoting shared learning and emotional support among members.</a:t>
            </a:r>
          </a:p>
        </p:txBody>
      </p:sp>
    </p:spTree>
    <p:extLst>
      <p:ext uri="{BB962C8B-B14F-4D97-AF65-F5344CB8AC3E}">
        <p14:creationId xmlns:p14="http://schemas.microsoft.com/office/powerpoint/2010/main" val="3027692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FC1E-8B13-221A-4847-F499C122DF28}"/>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Ongoing Training and Professional Development</a:t>
            </a:r>
          </a:p>
        </p:txBody>
      </p:sp>
      <p:pic>
        <p:nvPicPr>
          <p:cNvPr id="4" name="Content Placeholder 3" descr="Shot of a group of diverse creative employees having a meeting inside">
            <a:extLst>
              <a:ext uri="{FF2B5EF4-FFF2-40B4-BE49-F238E27FC236}">
                <a16:creationId xmlns:a16="http://schemas.microsoft.com/office/drawing/2014/main" id="{AE015A56-656A-4149-936A-481978594E69}"/>
              </a:ext>
            </a:extLst>
          </p:cNvPr>
          <p:cNvPicPr>
            <a:picLocks noGrp="1" noChangeAspect="1"/>
          </p:cNvPicPr>
          <p:nvPr>
            <p:ph type="pic" sz="quarter" idx="13"/>
          </p:nvPr>
        </p:nvPicPr>
        <p:blipFill>
          <a:blip r:embed="rId3"/>
          <a:srcRect l="28643" r="3768" b="-2"/>
          <a:stretch>
            <a:fillRect/>
          </a:stretch>
        </p:blipFill>
        <p:spPr>
          <a:xfrm>
            <a:off x="341522" y="342902"/>
            <a:ext cx="6249778" cy="6172343"/>
          </a:xfrm>
        </p:spPr>
      </p:pic>
      <p:sp>
        <p:nvSpPr>
          <p:cNvPr id="5" name="TextBox 4">
            <a:extLst>
              <a:ext uri="{FF2B5EF4-FFF2-40B4-BE49-F238E27FC236}">
                <a16:creationId xmlns:a16="http://schemas.microsoft.com/office/drawing/2014/main" id="{5D86C026-D281-459C-9635-D4010BAC969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Skill Enhancement</a:t>
            </a:r>
          </a:p>
          <a:p>
            <a:pPr marL="0" lvl="1" indent="0">
              <a:lnSpc>
                <a:spcPct val="90000"/>
              </a:lnSpc>
              <a:spcBef>
                <a:spcPts val="1000"/>
              </a:spcBef>
              <a:spcAft>
                <a:spcPts val="600"/>
              </a:spcAft>
              <a:buFont typeface="Arial" panose="020B0604020202020204" pitchFamily="34" charset="0"/>
              <a:buNone/>
            </a:pPr>
            <a:r>
              <a:rPr lang="en-US" sz="1400"/>
              <a:t>Ongoing training helps peer case managers improve their professional skills and adapt to new challenges effectively.</a:t>
            </a:r>
          </a:p>
          <a:p>
            <a:pPr marL="0" indent="0">
              <a:lnSpc>
                <a:spcPct val="90000"/>
              </a:lnSpc>
              <a:spcBef>
                <a:spcPts val="2500"/>
              </a:spcBef>
              <a:spcAft>
                <a:spcPts val="600"/>
              </a:spcAft>
              <a:buFont typeface="Arial" panose="020B0604020202020204" pitchFamily="34" charset="0"/>
              <a:buNone/>
            </a:pPr>
            <a:r>
              <a:rPr lang="en-US" sz="1400" b="1"/>
              <a:t>Coping Strategies</a:t>
            </a:r>
          </a:p>
          <a:p>
            <a:pPr marL="0" lvl="1" indent="0">
              <a:lnSpc>
                <a:spcPct val="90000"/>
              </a:lnSpc>
              <a:spcBef>
                <a:spcPts val="1000"/>
              </a:spcBef>
              <a:spcAft>
                <a:spcPts val="600"/>
              </a:spcAft>
              <a:buFont typeface="Arial" panose="020B0604020202020204" pitchFamily="34" charset="0"/>
              <a:buNone/>
            </a:pPr>
            <a:r>
              <a:rPr lang="en-US" sz="1400"/>
              <a:t>Professional development equips case managers with coping strategies to manage stress and workplace challenges successfully.</a:t>
            </a:r>
          </a:p>
          <a:p>
            <a:pPr marL="0" indent="0">
              <a:lnSpc>
                <a:spcPct val="90000"/>
              </a:lnSpc>
              <a:spcBef>
                <a:spcPts val="2500"/>
              </a:spcBef>
              <a:spcAft>
                <a:spcPts val="600"/>
              </a:spcAft>
              <a:buFont typeface="Arial" panose="020B0604020202020204" pitchFamily="34" charset="0"/>
              <a:buNone/>
            </a:pPr>
            <a:r>
              <a:rPr lang="en-US" sz="1400" b="1"/>
              <a:t>Empowerment and Growth</a:t>
            </a:r>
          </a:p>
          <a:p>
            <a:pPr marL="0" lvl="1" indent="0">
              <a:lnSpc>
                <a:spcPct val="90000"/>
              </a:lnSpc>
              <a:spcBef>
                <a:spcPts val="1000"/>
              </a:spcBef>
              <a:spcAft>
                <a:spcPts val="600"/>
              </a:spcAft>
              <a:buFont typeface="Arial" panose="020B0604020202020204" pitchFamily="34" charset="0"/>
              <a:buNone/>
            </a:pPr>
            <a:r>
              <a:rPr lang="en-US" sz="1400"/>
              <a:t>Continued education empowers peer case managers to grow professionally and navigate complex situations confidently.</a:t>
            </a:r>
          </a:p>
        </p:txBody>
      </p:sp>
    </p:spTree>
    <p:extLst>
      <p:ext uri="{BB962C8B-B14F-4D97-AF65-F5344CB8AC3E}">
        <p14:creationId xmlns:p14="http://schemas.microsoft.com/office/powerpoint/2010/main" val="139014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1E13-521B-F97D-DD66-8AD1967592E9}"/>
              </a:ext>
            </a:extLst>
          </p:cNvPr>
          <p:cNvSpPr>
            <a:spLocks noGrp="1"/>
          </p:cNvSpPr>
          <p:nvPr>
            <p:ph type="title"/>
          </p:nvPr>
        </p:nvSpPr>
        <p:spPr>
          <a:xfrm>
            <a:off x="429768" y="1810512"/>
            <a:ext cx="7772400" cy="4562856"/>
          </a:xfrm>
        </p:spPr>
        <p:txBody>
          <a:bodyPr anchor="b">
            <a:normAutofit/>
          </a:bodyPr>
          <a:lstStyle/>
          <a:p>
            <a:r>
              <a:rPr lang="en-US"/>
              <a:t>Real-World Examples and Stories of Resilience</a:t>
            </a:r>
          </a:p>
        </p:txBody>
      </p:sp>
      <p:sp>
        <p:nvSpPr>
          <p:cNvPr id="7" name="Text Placeholder 2">
            <a:extLst>
              <a:ext uri="{FF2B5EF4-FFF2-40B4-BE49-F238E27FC236}">
                <a16:creationId xmlns:a16="http://schemas.microsoft.com/office/drawing/2014/main" id="{40A7A710-F16D-FC04-4B78-82F26C696ABB}"/>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27657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F0AC-7672-7588-395B-9B95B2276ECA}"/>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Case Studies of Overcoming Adversity</a:t>
            </a:r>
          </a:p>
        </p:txBody>
      </p:sp>
      <p:pic>
        <p:nvPicPr>
          <p:cNvPr id="4" name="Content Placeholder 3" descr="Teamwork friendship hiking help each other">
            <a:extLst>
              <a:ext uri="{FF2B5EF4-FFF2-40B4-BE49-F238E27FC236}">
                <a16:creationId xmlns:a16="http://schemas.microsoft.com/office/drawing/2014/main" id="{1CA3770D-E72C-4D3E-9028-0128B335EBD1}"/>
              </a:ext>
            </a:extLst>
          </p:cNvPr>
          <p:cNvPicPr>
            <a:picLocks noGrp="1" noChangeAspect="1"/>
          </p:cNvPicPr>
          <p:nvPr>
            <p:ph type="pic" sz="quarter" idx="13"/>
          </p:nvPr>
        </p:nvPicPr>
        <p:blipFill>
          <a:blip r:embed="rId3"/>
          <a:srcRect l="11689" r="20723" b="-2"/>
          <a:stretch>
            <a:fillRect/>
          </a:stretch>
        </p:blipFill>
        <p:spPr>
          <a:xfrm>
            <a:off x="341522" y="342902"/>
            <a:ext cx="6249778" cy="6172343"/>
          </a:xfrm>
        </p:spPr>
      </p:pic>
      <p:sp>
        <p:nvSpPr>
          <p:cNvPr id="5" name="TextBox 4">
            <a:extLst>
              <a:ext uri="{FF2B5EF4-FFF2-40B4-BE49-F238E27FC236}">
                <a16:creationId xmlns:a16="http://schemas.microsoft.com/office/drawing/2014/main" id="{14561B87-6D37-46BD-9133-5B9DDFD4228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Resilient Peer Support</a:t>
            </a:r>
          </a:p>
          <a:p>
            <a:pPr marL="0" lvl="1" indent="0">
              <a:spcBef>
                <a:spcPts val="1000"/>
              </a:spcBef>
              <a:spcAft>
                <a:spcPts val="600"/>
              </a:spcAft>
              <a:buFont typeface="Arial" panose="020B0604020202020204" pitchFamily="34" charset="0"/>
              <a:buNone/>
            </a:pPr>
            <a:r>
              <a:rPr lang="en-US" sz="1400"/>
              <a:t>Peer case managers demonstrate resilience by effectively supporting each other through difficult circumstances.</a:t>
            </a:r>
          </a:p>
          <a:p>
            <a:pPr marL="0" indent="0">
              <a:spcBef>
                <a:spcPts val="2500"/>
              </a:spcBef>
              <a:spcAft>
                <a:spcPts val="600"/>
              </a:spcAft>
              <a:buFont typeface="Arial" panose="020B0604020202020204" pitchFamily="34" charset="0"/>
              <a:buNone/>
            </a:pPr>
            <a:r>
              <a:rPr lang="en-US" sz="1400" b="1"/>
              <a:t>Navigating Challenges</a:t>
            </a:r>
          </a:p>
          <a:p>
            <a:pPr marL="0" lvl="1" indent="0">
              <a:spcBef>
                <a:spcPts val="1000"/>
              </a:spcBef>
              <a:spcAft>
                <a:spcPts val="600"/>
              </a:spcAft>
              <a:buFont typeface="Arial" panose="020B0604020202020204" pitchFamily="34" charset="0"/>
              <a:buNone/>
            </a:pPr>
            <a:r>
              <a:rPr lang="en-US" sz="1400"/>
              <a:t>Successful navigation of personal and professional challenges is achieved through collaborative problem solving and determination.</a:t>
            </a:r>
          </a:p>
        </p:txBody>
      </p:sp>
    </p:spTree>
    <p:extLst>
      <p:ext uri="{BB962C8B-B14F-4D97-AF65-F5344CB8AC3E}">
        <p14:creationId xmlns:p14="http://schemas.microsoft.com/office/powerpoint/2010/main" val="908775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58381-7568-3F28-1799-5874362B2EF0}"/>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Success Stories From Peer Case Managers</a:t>
            </a:r>
          </a:p>
        </p:txBody>
      </p:sp>
      <p:sp>
        <p:nvSpPr>
          <p:cNvPr id="5" name="TextBox 4">
            <a:extLst>
              <a:ext uri="{FF2B5EF4-FFF2-40B4-BE49-F238E27FC236}">
                <a16:creationId xmlns:a16="http://schemas.microsoft.com/office/drawing/2014/main" id="{E68FF385-7263-447C-81F8-ACA37908CC5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Resilience Impact</a:t>
            </a:r>
          </a:p>
          <a:p>
            <a:pPr marL="0" lvl="1" indent="0">
              <a:lnSpc>
                <a:spcPct val="90000"/>
              </a:lnSpc>
              <a:spcBef>
                <a:spcPts val="1000"/>
              </a:spcBef>
              <a:spcAft>
                <a:spcPts val="600"/>
              </a:spcAft>
              <a:buFont typeface="Arial" panose="020B0604020202020204" pitchFamily="34" charset="0"/>
              <a:buNone/>
            </a:pPr>
            <a:r>
              <a:rPr lang="en-US" sz="1400"/>
              <a:t>Resilience greatly influences career longevity by helping peer case managers overcome challenges and stay committed.</a:t>
            </a:r>
          </a:p>
          <a:p>
            <a:pPr marL="0" indent="0">
              <a:lnSpc>
                <a:spcPct val="90000"/>
              </a:lnSpc>
              <a:spcBef>
                <a:spcPts val="2500"/>
              </a:spcBef>
              <a:spcAft>
                <a:spcPts val="600"/>
              </a:spcAft>
              <a:buFont typeface="Arial" panose="020B0604020202020204" pitchFamily="34" charset="0"/>
              <a:buNone/>
            </a:pPr>
            <a:r>
              <a:rPr lang="en-US" sz="1400" b="1"/>
              <a:t>Client Relationships</a:t>
            </a:r>
          </a:p>
          <a:p>
            <a:pPr marL="0" lvl="1" indent="0">
              <a:lnSpc>
                <a:spcPct val="90000"/>
              </a:lnSpc>
              <a:spcBef>
                <a:spcPts val="1000"/>
              </a:spcBef>
              <a:spcAft>
                <a:spcPts val="600"/>
              </a:spcAft>
              <a:buFont typeface="Arial" panose="020B0604020202020204" pitchFamily="34" charset="0"/>
              <a:buNone/>
            </a:pPr>
            <a:r>
              <a:rPr lang="en-US" sz="1400"/>
              <a:t>Strong client relationships develop through trust and empathy fostered by peer case managers’ personal experiences.</a:t>
            </a:r>
          </a:p>
          <a:p>
            <a:pPr marL="0" indent="0">
              <a:lnSpc>
                <a:spcPct val="90000"/>
              </a:lnSpc>
              <a:spcBef>
                <a:spcPts val="2500"/>
              </a:spcBef>
              <a:spcAft>
                <a:spcPts val="600"/>
              </a:spcAft>
              <a:buFont typeface="Arial" panose="020B0604020202020204" pitchFamily="34" charset="0"/>
              <a:buNone/>
            </a:pPr>
            <a:r>
              <a:rPr lang="en-US" sz="1400" b="1"/>
              <a:t>Personal Growth</a:t>
            </a:r>
          </a:p>
          <a:p>
            <a:pPr marL="0" lvl="1" indent="0">
              <a:lnSpc>
                <a:spcPct val="90000"/>
              </a:lnSpc>
              <a:spcBef>
                <a:spcPts val="1000"/>
              </a:spcBef>
              <a:spcAft>
                <a:spcPts val="600"/>
              </a:spcAft>
              <a:buFont typeface="Arial" panose="020B0604020202020204" pitchFamily="34" charset="0"/>
              <a:buNone/>
            </a:pPr>
            <a:r>
              <a:rPr lang="en-US" sz="1400"/>
              <a:t>Peer case managers experience personal growth by reflecting on experiences and learning from client interactions.</a:t>
            </a:r>
          </a:p>
        </p:txBody>
      </p:sp>
      <p:pic>
        <p:nvPicPr>
          <p:cNvPr id="4" name="Content Placeholder 3" descr="Shot of a group of work colleagues seated next to each other while holding speech bubbles against a white background">
            <a:extLst>
              <a:ext uri="{FF2B5EF4-FFF2-40B4-BE49-F238E27FC236}">
                <a16:creationId xmlns:a16="http://schemas.microsoft.com/office/drawing/2014/main" id="{BA2ABC28-4267-48DB-9749-5C29CCFDD27E}"/>
              </a:ext>
            </a:extLst>
          </p:cNvPr>
          <p:cNvPicPr>
            <a:picLocks noGrp="1" noChangeAspect="1"/>
          </p:cNvPicPr>
          <p:nvPr>
            <p:ph type="pic" sz="quarter" idx="13"/>
          </p:nvPr>
        </p:nvPicPr>
        <p:blipFill>
          <a:blip r:embed="rId3"/>
          <a:srcRect l="4984" r="33131" b="-1"/>
          <a:stretch>
            <a:fillRect/>
          </a:stretch>
        </p:blipFill>
        <p:spPr>
          <a:xfrm>
            <a:off x="5737594" y="342900"/>
            <a:ext cx="6111507" cy="6172338"/>
          </a:xfrm>
        </p:spPr>
      </p:pic>
    </p:spTree>
    <p:extLst>
      <p:ext uri="{BB962C8B-B14F-4D97-AF65-F5344CB8AC3E}">
        <p14:creationId xmlns:p14="http://schemas.microsoft.com/office/powerpoint/2010/main" val="2131399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651A-88BD-8C01-7F81-46F1AAAFBB97}"/>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Lessons Learned and Best Practices</a:t>
            </a:r>
          </a:p>
        </p:txBody>
      </p:sp>
      <p:pic>
        <p:nvPicPr>
          <p:cNvPr id="4" name="Content Placeholder 3" descr="Four plasticine caracters playing arround a book">
            <a:extLst>
              <a:ext uri="{FF2B5EF4-FFF2-40B4-BE49-F238E27FC236}">
                <a16:creationId xmlns:a16="http://schemas.microsoft.com/office/drawing/2014/main" id="{2C3131EA-3767-4C17-8D18-D28A196A94A8}"/>
              </a:ext>
            </a:extLst>
          </p:cNvPr>
          <p:cNvPicPr>
            <a:picLocks noGrp="1" noChangeAspect="1"/>
          </p:cNvPicPr>
          <p:nvPr>
            <p:ph type="pic" sz="quarter" idx="13"/>
          </p:nvPr>
        </p:nvPicPr>
        <p:blipFill>
          <a:blip r:embed="rId3"/>
          <a:srcRect l="21799" r="10866" b="-1"/>
          <a:stretch>
            <a:fillRect/>
          </a:stretch>
        </p:blipFill>
        <p:spPr>
          <a:xfrm>
            <a:off x="341522" y="342902"/>
            <a:ext cx="6249778" cy="6172343"/>
          </a:xfrm>
        </p:spPr>
      </p:pic>
      <p:sp>
        <p:nvSpPr>
          <p:cNvPr id="5" name="TextBox 4">
            <a:extLst>
              <a:ext uri="{FF2B5EF4-FFF2-40B4-BE49-F238E27FC236}">
                <a16:creationId xmlns:a16="http://schemas.microsoft.com/office/drawing/2014/main" id="{D49FB19D-07A7-4C89-B8FC-B2797EA78A1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Self-Care Importance</a:t>
            </a:r>
          </a:p>
          <a:p>
            <a:pPr marL="0" lvl="1" indent="0">
              <a:lnSpc>
                <a:spcPct val="90000"/>
              </a:lnSpc>
              <a:spcBef>
                <a:spcPts val="1000"/>
              </a:spcBef>
              <a:spcAft>
                <a:spcPts val="600"/>
              </a:spcAft>
              <a:buFont typeface="Arial" panose="020B0604020202020204" pitchFamily="34" charset="0"/>
              <a:buNone/>
            </a:pPr>
            <a:r>
              <a:rPr lang="en-US" sz="1400"/>
              <a:t>Prioritizing self-care helps peer case managers maintain mental and physical well-being to sustain resilience.</a:t>
            </a:r>
          </a:p>
          <a:p>
            <a:pPr marL="0" indent="0">
              <a:lnSpc>
                <a:spcPct val="90000"/>
              </a:lnSpc>
              <a:spcBef>
                <a:spcPts val="2500"/>
              </a:spcBef>
              <a:spcAft>
                <a:spcPts val="600"/>
              </a:spcAft>
              <a:buFont typeface="Arial" panose="020B0604020202020204" pitchFamily="34" charset="0"/>
              <a:buNone/>
            </a:pPr>
            <a:r>
              <a:rPr lang="en-US" sz="1400" b="1"/>
              <a:t>Community Support</a:t>
            </a:r>
          </a:p>
          <a:p>
            <a:pPr marL="0" lvl="1" indent="0">
              <a:lnSpc>
                <a:spcPct val="90000"/>
              </a:lnSpc>
              <a:spcBef>
                <a:spcPts val="1000"/>
              </a:spcBef>
              <a:spcAft>
                <a:spcPts val="600"/>
              </a:spcAft>
              <a:buFont typeface="Arial" panose="020B0604020202020204" pitchFamily="34" charset="0"/>
              <a:buNone/>
            </a:pPr>
            <a:r>
              <a:rPr lang="en-US" sz="1400"/>
              <a:t>Building a strong community provides emotional support and shared strength among peer case managers.</a:t>
            </a:r>
          </a:p>
          <a:p>
            <a:pPr marL="0" indent="0">
              <a:lnSpc>
                <a:spcPct val="90000"/>
              </a:lnSpc>
              <a:spcBef>
                <a:spcPts val="2500"/>
              </a:spcBef>
              <a:spcAft>
                <a:spcPts val="600"/>
              </a:spcAft>
              <a:buFont typeface="Arial" panose="020B0604020202020204" pitchFamily="34" charset="0"/>
              <a:buNone/>
            </a:pPr>
            <a:r>
              <a:rPr lang="en-US" sz="1400" b="1"/>
              <a:t>Ongoing Learning</a:t>
            </a:r>
          </a:p>
          <a:p>
            <a:pPr marL="0" lvl="1" indent="0">
              <a:lnSpc>
                <a:spcPct val="90000"/>
              </a:lnSpc>
              <a:spcBef>
                <a:spcPts val="1000"/>
              </a:spcBef>
              <a:spcAft>
                <a:spcPts val="600"/>
              </a:spcAft>
              <a:buFont typeface="Arial" panose="020B0604020202020204" pitchFamily="34" charset="0"/>
              <a:buNone/>
            </a:pPr>
            <a:r>
              <a:rPr lang="en-US" sz="1400"/>
              <a:t>Continuous education and skill development empower peer case managers to adapt and grow professionally.</a:t>
            </a:r>
          </a:p>
        </p:txBody>
      </p:sp>
    </p:spTree>
    <p:extLst>
      <p:ext uri="{BB962C8B-B14F-4D97-AF65-F5344CB8AC3E}">
        <p14:creationId xmlns:p14="http://schemas.microsoft.com/office/powerpoint/2010/main" val="4031301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8F84-B0A4-A91A-908C-F1F75222F8EE}"/>
              </a:ext>
            </a:extLst>
          </p:cNvPr>
          <p:cNvSpPr>
            <a:spLocks noGrp="1"/>
          </p:cNvSpPr>
          <p:nvPr>
            <p:ph type="title"/>
          </p:nvPr>
        </p:nvSpPr>
        <p:spPr>
          <a:xfrm>
            <a:off x="429768" y="1627318"/>
            <a:ext cx="7370064" cy="1842020"/>
          </a:xfrm>
        </p:spPr>
        <p:txBody>
          <a:bodyPr anchor="b">
            <a:normAutofit/>
          </a:bodyPr>
          <a:lstStyle/>
          <a:p>
            <a:r>
              <a:rPr lang="en-US"/>
              <a:t>Conclusion</a:t>
            </a:r>
          </a:p>
        </p:txBody>
      </p:sp>
      <p:graphicFrame>
        <p:nvGraphicFramePr>
          <p:cNvPr id="7" name="Content Placeholder 2">
            <a:extLst>
              <a:ext uri="{FF2B5EF4-FFF2-40B4-BE49-F238E27FC236}">
                <a16:creationId xmlns:a16="http://schemas.microsoft.com/office/drawing/2014/main" id="{5DF4833A-D6CB-5D1D-BD8C-8AE69044B162}"/>
              </a:ext>
            </a:extLst>
          </p:cNvPr>
          <p:cNvGraphicFramePr>
            <a:graphicFrameLocks noGrp="1"/>
          </p:cNvGraphicFramePr>
          <p:nvPr>
            <p:ph sz="quarter" idx="14"/>
            <p:extLst>
              <p:ext uri="{D42A27DB-BD31-4B8C-83A1-F6EECF244321}">
                <p14:modId xmlns:p14="http://schemas.microsoft.com/office/powerpoint/2010/main" val="23046291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14786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C558-1D9C-3A28-3AE9-CB4CFB116E54}"/>
              </a:ext>
            </a:extLst>
          </p:cNvPr>
          <p:cNvSpPr>
            <a:spLocks noGrp="1"/>
          </p:cNvSpPr>
          <p:nvPr>
            <p:ph type="title"/>
          </p:nvPr>
        </p:nvSpPr>
        <p:spPr>
          <a:xfrm>
            <a:off x="429768" y="411480"/>
            <a:ext cx="11045952" cy="1828800"/>
          </a:xfrm>
        </p:spPr>
        <p:txBody>
          <a:bodyPr anchor="t">
            <a:normAutofit/>
          </a:bodyPr>
          <a:lstStyle/>
          <a:p>
            <a:r>
              <a:rPr lang="en-US"/>
              <a:t>Meeting Program</a:t>
            </a:r>
          </a:p>
        </p:txBody>
      </p:sp>
      <p:sp>
        <p:nvSpPr>
          <p:cNvPr id="3" name="Content Placeholder 2">
            <a:extLst>
              <a:ext uri="{FF2B5EF4-FFF2-40B4-BE49-F238E27FC236}">
                <a16:creationId xmlns:a16="http://schemas.microsoft.com/office/drawing/2014/main" id="{68D52B32-813C-02DC-E3EC-A0646369C25F}"/>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Understanding the Role of Peer Case Managers</a:t>
            </a:r>
          </a:p>
          <a:p>
            <a:pPr>
              <a:buFont typeface="Arial" panose="020B0604020202020204" pitchFamily="34" charset="0"/>
              <a:buChar char="•"/>
            </a:pPr>
            <a:r>
              <a:t>Defining and Exploring Resilience</a:t>
            </a:r>
          </a:p>
          <a:p>
            <a:pPr>
              <a:buFont typeface="Arial" panose="020B0604020202020204" pitchFamily="34" charset="0"/>
              <a:buChar char="•"/>
            </a:pPr>
            <a:r>
              <a:t>Strategies for Fostering Resilience Among Peer Case Managers</a:t>
            </a:r>
          </a:p>
          <a:p>
            <a:pPr>
              <a:buFont typeface="Arial" panose="020B0604020202020204" pitchFamily="34" charset="0"/>
              <a:buChar char="•"/>
            </a:pPr>
            <a:r>
              <a:t>Real-World Examples and Stories of Resilience</a:t>
            </a:r>
            <a:endParaRPr lang="en-US"/>
          </a:p>
        </p:txBody>
      </p:sp>
    </p:spTree>
    <p:extLst>
      <p:ext uri="{BB962C8B-B14F-4D97-AF65-F5344CB8AC3E}">
        <p14:creationId xmlns:p14="http://schemas.microsoft.com/office/powerpoint/2010/main" val="421999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9D48-874B-1C09-4A1B-7DD930B0BBDA}"/>
              </a:ext>
            </a:extLst>
          </p:cNvPr>
          <p:cNvSpPr>
            <a:spLocks noGrp="1"/>
          </p:cNvSpPr>
          <p:nvPr>
            <p:ph type="title"/>
          </p:nvPr>
        </p:nvSpPr>
        <p:spPr>
          <a:xfrm>
            <a:off x="429768" y="1810512"/>
            <a:ext cx="7772400" cy="4562856"/>
          </a:xfrm>
        </p:spPr>
        <p:txBody>
          <a:bodyPr anchor="b">
            <a:normAutofit/>
          </a:bodyPr>
          <a:lstStyle/>
          <a:p>
            <a:r>
              <a:rPr lang="en-US"/>
              <a:t>Understanding the Role of Peer Case Managers</a:t>
            </a:r>
          </a:p>
        </p:txBody>
      </p:sp>
      <p:sp>
        <p:nvSpPr>
          <p:cNvPr id="7" name="Text Placeholder 2">
            <a:extLst>
              <a:ext uri="{FF2B5EF4-FFF2-40B4-BE49-F238E27FC236}">
                <a16:creationId xmlns:a16="http://schemas.microsoft.com/office/drawing/2014/main" id="{831644CA-6CA9-90E3-432E-C071579C569A}"/>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954743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403-5AAC-572A-C98E-B9503DAA9398}"/>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Definition and Responsibilities of Peer Case Managers</a:t>
            </a:r>
          </a:p>
        </p:txBody>
      </p:sp>
      <p:pic>
        <p:nvPicPr>
          <p:cNvPr id="4" name="Content Placeholder 3" descr="Rainbow pride silhouette human figures make up three connected circles that cast a shadow on the background.">
            <a:extLst>
              <a:ext uri="{FF2B5EF4-FFF2-40B4-BE49-F238E27FC236}">
                <a16:creationId xmlns:a16="http://schemas.microsoft.com/office/drawing/2014/main" id="{872F6D61-3776-4A55-8807-06AFB7CDCD7E}"/>
              </a:ext>
            </a:extLst>
          </p:cNvPr>
          <p:cNvPicPr>
            <a:picLocks noGrp="1" noChangeAspect="1"/>
          </p:cNvPicPr>
          <p:nvPr>
            <p:ph type="pic" sz="quarter" idx="13"/>
          </p:nvPr>
        </p:nvPicPr>
        <p:blipFill>
          <a:blip r:embed="rId3"/>
          <a:srcRect l="16375" r="4713" b="3"/>
          <a:stretch>
            <a:fillRect/>
          </a:stretch>
        </p:blipFill>
        <p:spPr>
          <a:xfrm>
            <a:off x="510075" y="2293496"/>
            <a:ext cx="4775158" cy="4039043"/>
          </a:xfrm>
        </p:spPr>
      </p:pic>
      <p:sp>
        <p:nvSpPr>
          <p:cNvPr id="5" name="TextBox 4">
            <a:extLst>
              <a:ext uri="{FF2B5EF4-FFF2-40B4-BE49-F238E27FC236}">
                <a16:creationId xmlns:a16="http://schemas.microsoft.com/office/drawing/2014/main" id="{0968BE1F-9AEA-4530-9D01-1907676A5D8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Role of Peer Case Managers</a:t>
            </a:r>
          </a:p>
          <a:p>
            <a:pPr marL="0" lvl="1" indent="0">
              <a:spcBef>
                <a:spcPts val="1000"/>
              </a:spcBef>
              <a:spcAft>
                <a:spcPts val="600"/>
              </a:spcAft>
              <a:buFont typeface="Arial" panose="020B0604020202020204" pitchFamily="34" charset="0"/>
              <a:buNone/>
            </a:pPr>
            <a:r>
              <a:rPr lang="en-US" sz="1400"/>
              <a:t>Peer case managers use personal experience to guide and support clients facing similar life challenges.</a:t>
            </a:r>
          </a:p>
          <a:p>
            <a:pPr marL="0" indent="0">
              <a:spcBef>
                <a:spcPts val="2500"/>
              </a:spcBef>
              <a:spcAft>
                <a:spcPts val="600"/>
              </a:spcAft>
              <a:buFont typeface="Arial" panose="020B0604020202020204" pitchFamily="34" charset="0"/>
              <a:buNone/>
            </a:pPr>
            <a:r>
              <a:rPr lang="en-US" sz="1400" b="1"/>
              <a:t>Care Coordination</a:t>
            </a:r>
          </a:p>
          <a:p>
            <a:pPr marL="0" lvl="1" indent="0">
              <a:spcBef>
                <a:spcPts val="1000"/>
              </a:spcBef>
              <a:spcAft>
                <a:spcPts val="600"/>
              </a:spcAft>
              <a:buFont typeface="Arial" panose="020B0604020202020204" pitchFamily="34" charset="0"/>
              <a:buNone/>
            </a:pPr>
            <a:r>
              <a:rPr lang="en-US" sz="1400"/>
              <a:t>They coordinate care by connecting clients with necessary health and social services efficiently.</a:t>
            </a:r>
          </a:p>
          <a:p>
            <a:pPr marL="0" indent="0">
              <a:spcBef>
                <a:spcPts val="2500"/>
              </a:spcBef>
              <a:spcAft>
                <a:spcPts val="600"/>
              </a:spcAft>
              <a:buFont typeface="Arial" panose="020B0604020202020204" pitchFamily="34" charset="0"/>
              <a:buNone/>
            </a:pPr>
            <a:r>
              <a:rPr lang="en-US" sz="1400" b="1"/>
              <a:t>Emotional Support</a:t>
            </a:r>
          </a:p>
          <a:p>
            <a:pPr marL="0" lvl="1" indent="0">
              <a:spcBef>
                <a:spcPts val="1000"/>
              </a:spcBef>
              <a:spcAft>
                <a:spcPts val="600"/>
              </a:spcAft>
              <a:buFont typeface="Arial" panose="020B0604020202020204" pitchFamily="34" charset="0"/>
              <a:buNone/>
            </a:pPr>
            <a:r>
              <a:rPr lang="en-US" sz="1400"/>
              <a:t>Providing empathetic emotional support is a key responsibility to help clients manage their challenges.</a:t>
            </a:r>
          </a:p>
          <a:p>
            <a:pPr marL="0" indent="0">
              <a:spcBef>
                <a:spcPts val="2500"/>
              </a:spcBef>
              <a:spcAft>
                <a:spcPts val="600"/>
              </a:spcAft>
              <a:buFont typeface="Arial" panose="020B0604020202020204" pitchFamily="34" charset="0"/>
              <a:buNone/>
            </a:pPr>
            <a:r>
              <a:rPr lang="en-US" sz="1400" b="1"/>
              <a:t>Resource Navigation</a:t>
            </a:r>
          </a:p>
          <a:p>
            <a:pPr marL="0" lvl="1" indent="0">
              <a:spcBef>
                <a:spcPts val="1000"/>
              </a:spcBef>
              <a:spcAft>
                <a:spcPts val="600"/>
              </a:spcAft>
              <a:buFont typeface="Arial" panose="020B0604020202020204" pitchFamily="34" charset="0"/>
              <a:buNone/>
            </a:pPr>
            <a:r>
              <a:rPr lang="en-US" sz="1400"/>
              <a:t>Peer case managers assist clients in navigating and accessing community resources and services.</a:t>
            </a:r>
          </a:p>
        </p:txBody>
      </p:sp>
    </p:spTree>
    <p:extLst>
      <p:ext uri="{BB962C8B-B14F-4D97-AF65-F5344CB8AC3E}">
        <p14:creationId xmlns:p14="http://schemas.microsoft.com/office/powerpoint/2010/main" val="2267264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D2D2-64D1-D15E-6641-26A355972317}"/>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Unique Perspectives and Lived Experience</a:t>
            </a:r>
          </a:p>
        </p:txBody>
      </p:sp>
      <p:sp>
        <p:nvSpPr>
          <p:cNvPr id="5" name="TextBox 4">
            <a:extLst>
              <a:ext uri="{FF2B5EF4-FFF2-40B4-BE49-F238E27FC236}">
                <a16:creationId xmlns:a16="http://schemas.microsoft.com/office/drawing/2014/main" id="{6FBEF56B-C6B1-4FBA-98B7-3FBC304121A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Building Trust</a:t>
            </a:r>
          </a:p>
          <a:p>
            <a:pPr marL="0" lvl="1" indent="0">
              <a:lnSpc>
                <a:spcPct val="90000"/>
              </a:lnSpc>
              <a:spcBef>
                <a:spcPts val="1000"/>
              </a:spcBef>
              <a:spcAft>
                <a:spcPts val="600"/>
              </a:spcAft>
              <a:buFont typeface="Arial" panose="020B0604020202020204" pitchFamily="34" charset="0"/>
              <a:buNone/>
            </a:pPr>
            <a:r>
              <a:rPr lang="en-US" sz="1400"/>
              <a:t>Personal experiences help peer case managers establish trust with clients through shared understanding.</a:t>
            </a:r>
          </a:p>
          <a:p>
            <a:pPr marL="0" indent="0">
              <a:lnSpc>
                <a:spcPct val="90000"/>
              </a:lnSpc>
              <a:spcBef>
                <a:spcPts val="2500"/>
              </a:spcBef>
              <a:spcAft>
                <a:spcPts val="600"/>
              </a:spcAft>
              <a:buFont typeface="Arial" panose="020B0604020202020204" pitchFamily="34" charset="0"/>
              <a:buNone/>
            </a:pPr>
            <a:r>
              <a:rPr lang="en-US" sz="1400" b="1"/>
              <a:t>Fostering Empathy</a:t>
            </a:r>
          </a:p>
          <a:p>
            <a:pPr marL="0" lvl="1" indent="0">
              <a:lnSpc>
                <a:spcPct val="90000"/>
              </a:lnSpc>
              <a:spcBef>
                <a:spcPts val="1000"/>
              </a:spcBef>
              <a:spcAft>
                <a:spcPts val="600"/>
              </a:spcAft>
              <a:buFont typeface="Arial" panose="020B0604020202020204" pitchFamily="34" charset="0"/>
              <a:buNone/>
            </a:pPr>
            <a:r>
              <a:rPr lang="en-US" sz="1400"/>
              <a:t>Lived experience enables peer case managers to empathize deeply with clients’ challenges and emotions.</a:t>
            </a:r>
          </a:p>
          <a:p>
            <a:pPr marL="0" indent="0">
              <a:lnSpc>
                <a:spcPct val="90000"/>
              </a:lnSpc>
              <a:spcBef>
                <a:spcPts val="2500"/>
              </a:spcBef>
              <a:spcAft>
                <a:spcPts val="600"/>
              </a:spcAft>
              <a:buFont typeface="Arial" panose="020B0604020202020204" pitchFamily="34" charset="0"/>
              <a:buNone/>
            </a:pPr>
            <a:r>
              <a:rPr lang="en-US" sz="1400" b="1"/>
              <a:t>Enhancing Credibility</a:t>
            </a:r>
          </a:p>
          <a:p>
            <a:pPr marL="0" lvl="1" indent="0">
              <a:lnSpc>
                <a:spcPct val="90000"/>
              </a:lnSpc>
              <a:spcBef>
                <a:spcPts val="1000"/>
              </a:spcBef>
              <a:spcAft>
                <a:spcPts val="600"/>
              </a:spcAft>
              <a:buFont typeface="Arial" panose="020B0604020202020204" pitchFamily="34" charset="0"/>
              <a:buNone/>
            </a:pPr>
            <a:r>
              <a:rPr lang="en-US" sz="1400"/>
              <a:t>Clients view peer case managers as credible due to their authentic life experiences and relatable insights.</a:t>
            </a:r>
          </a:p>
        </p:txBody>
      </p:sp>
      <p:pic>
        <p:nvPicPr>
          <p:cNvPr id="4" name="Content Placeholder 3" descr="Hands-on top of each other">
            <a:extLst>
              <a:ext uri="{FF2B5EF4-FFF2-40B4-BE49-F238E27FC236}">
                <a16:creationId xmlns:a16="http://schemas.microsoft.com/office/drawing/2014/main" id="{13DFADA0-DA1E-4F14-97FB-C8D247B4A6BE}"/>
              </a:ext>
            </a:extLst>
          </p:cNvPr>
          <p:cNvPicPr>
            <a:picLocks noGrp="1" noChangeAspect="1"/>
          </p:cNvPicPr>
          <p:nvPr>
            <p:ph type="pic" sz="quarter" idx="13"/>
          </p:nvPr>
        </p:nvPicPr>
        <p:blipFill>
          <a:blip r:embed="rId3"/>
          <a:srcRect l="50180" r="6748" b="-1"/>
          <a:stretch>
            <a:fillRect/>
          </a:stretch>
        </p:blipFill>
        <p:spPr>
          <a:xfrm>
            <a:off x="5737594" y="342900"/>
            <a:ext cx="6111507" cy="6172338"/>
          </a:xfrm>
        </p:spPr>
      </p:pic>
    </p:spTree>
    <p:extLst>
      <p:ext uri="{BB962C8B-B14F-4D97-AF65-F5344CB8AC3E}">
        <p14:creationId xmlns:p14="http://schemas.microsoft.com/office/powerpoint/2010/main" val="310826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479F-5BF1-8B5B-1342-73F8064623D7}"/>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Importance in Healthcare and Social Support Systems</a:t>
            </a:r>
          </a:p>
        </p:txBody>
      </p:sp>
      <p:sp>
        <p:nvSpPr>
          <p:cNvPr id="5" name="TextBox 4">
            <a:extLst>
              <a:ext uri="{FF2B5EF4-FFF2-40B4-BE49-F238E27FC236}">
                <a16:creationId xmlns:a16="http://schemas.microsoft.com/office/drawing/2014/main" id="{5B5355F2-81D7-409B-894D-6D7EE467323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Promoting Patient Engagement</a:t>
            </a:r>
          </a:p>
          <a:p>
            <a:pPr marL="0" lvl="1" indent="0">
              <a:lnSpc>
                <a:spcPct val="90000"/>
              </a:lnSpc>
              <a:spcBef>
                <a:spcPts val="1000"/>
              </a:spcBef>
              <a:spcAft>
                <a:spcPts val="600"/>
              </a:spcAft>
              <a:buFont typeface="Arial" panose="020B0604020202020204" pitchFamily="34" charset="0"/>
              <a:buNone/>
            </a:pPr>
            <a:r>
              <a:rPr lang="en-US" sz="1400"/>
              <a:t>Peer case managers encourage active patient participation which improves healthcare outcomes and satisfaction.</a:t>
            </a:r>
          </a:p>
          <a:p>
            <a:pPr marL="0" indent="0">
              <a:lnSpc>
                <a:spcPct val="90000"/>
              </a:lnSpc>
              <a:spcBef>
                <a:spcPts val="2500"/>
              </a:spcBef>
              <a:spcAft>
                <a:spcPts val="600"/>
              </a:spcAft>
              <a:buFont typeface="Arial" panose="020B0604020202020204" pitchFamily="34" charset="0"/>
              <a:buNone/>
            </a:pPr>
            <a:r>
              <a:rPr lang="en-US" sz="1400" b="1"/>
              <a:t>Reducing Stigma</a:t>
            </a:r>
          </a:p>
          <a:p>
            <a:pPr marL="0" lvl="1" indent="0">
              <a:lnSpc>
                <a:spcPct val="90000"/>
              </a:lnSpc>
              <a:spcBef>
                <a:spcPts val="1000"/>
              </a:spcBef>
              <a:spcAft>
                <a:spcPts val="600"/>
              </a:spcAft>
              <a:buFont typeface="Arial" panose="020B0604020202020204" pitchFamily="34" charset="0"/>
              <a:buNone/>
            </a:pPr>
            <a:r>
              <a:rPr lang="en-US" sz="1400"/>
              <a:t>They help reduce stigma by fostering open communication and acceptance within healthcare environments.</a:t>
            </a:r>
          </a:p>
          <a:p>
            <a:pPr marL="0" indent="0">
              <a:lnSpc>
                <a:spcPct val="90000"/>
              </a:lnSpc>
              <a:spcBef>
                <a:spcPts val="2500"/>
              </a:spcBef>
              <a:spcAft>
                <a:spcPts val="600"/>
              </a:spcAft>
              <a:buFont typeface="Arial" panose="020B0604020202020204" pitchFamily="34" charset="0"/>
              <a:buNone/>
            </a:pPr>
            <a:r>
              <a:rPr lang="en-US" sz="1400" b="1"/>
              <a:t>Enhancing Culturally Sensitive Care</a:t>
            </a:r>
          </a:p>
          <a:p>
            <a:pPr marL="0" lvl="1" indent="0">
              <a:lnSpc>
                <a:spcPct val="90000"/>
              </a:lnSpc>
              <a:spcBef>
                <a:spcPts val="1000"/>
              </a:spcBef>
              <a:spcAft>
                <a:spcPts val="600"/>
              </a:spcAft>
              <a:buFont typeface="Arial" panose="020B0604020202020204" pitchFamily="34" charset="0"/>
              <a:buNone/>
            </a:pPr>
            <a:r>
              <a:rPr lang="en-US" sz="1400"/>
              <a:t>Peer case managers provide culturally sensitive care tailored to diverse patient needs in social support systems.</a:t>
            </a:r>
          </a:p>
        </p:txBody>
      </p:sp>
      <p:pic>
        <p:nvPicPr>
          <p:cNvPr id="4" name="Content Placeholder 3" descr="Closeup shot of a nurse holding a patient's hand in comfort">
            <a:extLst>
              <a:ext uri="{FF2B5EF4-FFF2-40B4-BE49-F238E27FC236}">
                <a16:creationId xmlns:a16="http://schemas.microsoft.com/office/drawing/2014/main" id="{D49F14C1-9791-4E16-AE05-152496C98937}"/>
              </a:ext>
            </a:extLst>
          </p:cNvPr>
          <p:cNvPicPr>
            <a:picLocks noGrp="1" noChangeAspect="1"/>
          </p:cNvPicPr>
          <p:nvPr>
            <p:ph type="pic" sz="quarter" idx="13"/>
          </p:nvPr>
        </p:nvPicPr>
        <p:blipFill>
          <a:blip r:embed="rId3"/>
          <a:srcRect l="11985" r="21922" b="-2"/>
          <a:stretch>
            <a:fillRect/>
          </a:stretch>
        </p:blipFill>
        <p:spPr>
          <a:xfrm>
            <a:off x="5737594" y="342900"/>
            <a:ext cx="6111507" cy="6172338"/>
          </a:xfrm>
        </p:spPr>
      </p:pic>
    </p:spTree>
    <p:extLst>
      <p:ext uri="{BB962C8B-B14F-4D97-AF65-F5344CB8AC3E}">
        <p14:creationId xmlns:p14="http://schemas.microsoft.com/office/powerpoint/2010/main" val="1766356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D786-C66A-95A0-1516-77684EF209E0}"/>
              </a:ext>
            </a:extLst>
          </p:cNvPr>
          <p:cNvSpPr>
            <a:spLocks noGrp="1"/>
          </p:cNvSpPr>
          <p:nvPr>
            <p:ph type="title"/>
          </p:nvPr>
        </p:nvSpPr>
        <p:spPr>
          <a:xfrm>
            <a:off x="429768" y="1810512"/>
            <a:ext cx="7772400" cy="4562856"/>
          </a:xfrm>
        </p:spPr>
        <p:txBody>
          <a:bodyPr anchor="b">
            <a:normAutofit/>
          </a:bodyPr>
          <a:lstStyle/>
          <a:p>
            <a:r>
              <a:rPr lang="en-US"/>
              <a:t>Defining and Exploring Resilience</a:t>
            </a:r>
          </a:p>
        </p:txBody>
      </p:sp>
      <p:sp>
        <p:nvSpPr>
          <p:cNvPr id="7" name="Text Placeholder 2">
            <a:extLst>
              <a:ext uri="{FF2B5EF4-FFF2-40B4-BE49-F238E27FC236}">
                <a16:creationId xmlns:a16="http://schemas.microsoft.com/office/drawing/2014/main" id="{8AF72979-0FB2-561A-C6AC-8BEF05815AE6}"/>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095360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FE45-0157-7AC7-4F15-E358A933B1C8}"/>
              </a:ext>
            </a:extLst>
          </p:cNvPr>
          <p:cNvSpPr>
            <a:spLocks noGrp="1"/>
          </p:cNvSpPr>
          <p:nvPr>
            <p:ph type="title"/>
          </p:nvPr>
        </p:nvSpPr>
        <p:spPr/>
        <p:txBody>
          <a:bodyPr>
            <a:normAutofit/>
          </a:bodyPr>
          <a:lstStyle/>
          <a:p>
            <a:r>
              <a:rPr lang="en-US" sz="6000"/>
              <a:t>Core Concepts of Resilience</a:t>
            </a:r>
          </a:p>
        </p:txBody>
      </p:sp>
      <p:graphicFrame>
        <p:nvGraphicFramePr>
          <p:cNvPr id="4" name="Content Placeholder 4">
            <a:extLst>
              <a:ext uri="{FF2B5EF4-FFF2-40B4-BE49-F238E27FC236}">
                <a16:creationId xmlns:a16="http://schemas.microsoft.com/office/drawing/2014/main" id="{14875D54-D99D-44F6-AE3D-7F6E6C643A4B}"/>
              </a:ext>
            </a:extLst>
          </p:cNvPr>
          <p:cNvGraphicFramePr>
            <a:graphicFrameLocks noGrp="1"/>
          </p:cNvGraphicFramePr>
          <p:nvPr>
            <p:ph idx="1"/>
            <p:extLst>
              <p:ext uri="{D42A27DB-BD31-4B8C-83A1-F6EECF244321}">
                <p14:modId xmlns:p14="http://schemas.microsoft.com/office/powerpoint/2010/main" val="3597086494"/>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72607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3C8-CB82-03EB-1278-A8FD3BF976FC}"/>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Relevance of Resilience in Peer Support Roles</a:t>
            </a:r>
          </a:p>
        </p:txBody>
      </p:sp>
      <p:sp>
        <p:nvSpPr>
          <p:cNvPr id="5" name="TextBox 4">
            <a:extLst>
              <a:ext uri="{FF2B5EF4-FFF2-40B4-BE49-F238E27FC236}">
                <a16:creationId xmlns:a16="http://schemas.microsoft.com/office/drawing/2014/main" id="{3A02C9EF-EFC0-4481-9BB8-FB1FCD63907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Emotional Demands</a:t>
            </a:r>
          </a:p>
          <a:p>
            <a:pPr marL="0" lvl="1" indent="0">
              <a:spcBef>
                <a:spcPts val="1000"/>
              </a:spcBef>
              <a:spcAft>
                <a:spcPts val="600"/>
              </a:spcAft>
              <a:buFont typeface="Arial" panose="020B0604020202020204" pitchFamily="34" charset="0"/>
              <a:buNone/>
            </a:pPr>
            <a:r>
              <a:rPr lang="en-US" sz="1400"/>
              <a:t>Peer support roles involve high emotional demands that require strong coping mechanisms to manage stress effectively.</a:t>
            </a:r>
          </a:p>
          <a:p>
            <a:pPr marL="0" indent="0">
              <a:spcBef>
                <a:spcPts val="2500"/>
              </a:spcBef>
              <a:spcAft>
                <a:spcPts val="600"/>
              </a:spcAft>
              <a:buFont typeface="Arial" panose="020B0604020202020204" pitchFamily="34" charset="0"/>
              <a:buNone/>
            </a:pPr>
            <a:r>
              <a:rPr lang="en-US" sz="1400" b="1"/>
              <a:t>Importance of Resilience</a:t>
            </a:r>
          </a:p>
          <a:p>
            <a:pPr marL="0" lvl="1" indent="0">
              <a:spcBef>
                <a:spcPts val="1000"/>
              </a:spcBef>
              <a:spcAft>
                <a:spcPts val="600"/>
              </a:spcAft>
              <a:buFont typeface="Arial" panose="020B0604020202020204" pitchFamily="34" charset="0"/>
              <a:buNone/>
            </a:pPr>
            <a:r>
              <a:rPr lang="en-US" sz="1400"/>
              <a:t>Resilience helps peer supporters maintain their well-being and continue providing compassionate care despite challenges.</a:t>
            </a:r>
          </a:p>
        </p:txBody>
      </p:sp>
      <p:pic>
        <p:nvPicPr>
          <p:cNvPr id="4" name="Content Placeholder 3" descr="Senior man in a wheelchair is being attended to by his caregiver while wife watches.  RM">
            <a:extLst>
              <a:ext uri="{FF2B5EF4-FFF2-40B4-BE49-F238E27FC236}">
                <a16:creationId xmlns:a16="http://schemas.microsoft.com/office/drawing/2014/main" id="{BB4600B4-DC23-41BF-8361-5E21A7E3C995}"/>
              </a:ext>
            </a:extLst>
          </p:cNvPr>
          <p:cNvPicPr>
            <a:picLocks noGrp="1" noChangeAspect="1"/>
          </p:cNvPicPr>
          <p:nvPr>
            <p:ph type="pic" sz="quarter" idx="13"/>
          </p:nvPr>
        </p:nvPicPr>
        <p:blipFill>
          <a:blip r:embed="rId3"/>
          <a:srcRect t="11533" r="2" b="21054"/>
          <a:stretch>
            <a:fillRect/>
          </a:stretch>
        </p:blipFill>
        <p:spPr>
          <a:xfrm>
            <a:off x="5737594" y="342900"/>
            <a:ext cx="6111507" cy="6172338"/>
          </a:xfrm>
        </p:spPr>
      </p:pic>
    </p:spTree>
    <p:extLst>
      <p:ext uri="{BB962C8B-B14F-4D97-AF65-F5344CB8AC3E}">
        <p14:creationId xmlns:p14="http://schemas.microsoft.com/office/powerpoint/2010/main" val="3503740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1486</Words>
  <Application>Microsoft Office PowerPoint</Application>
  <PresentationFormat>Widescreen</PresentationFormat>
  <Paragraphs>140</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Neue Haas Grotesk Text Pro</vt:lpstr>
      <vt:lpstr>DuneVTI</vt:lpstr>
      <vt:lpstr>Peer Case Managers: Building and Sustaining Resilience in Support Roles</vt:lpstr>
      <vt:lpstr>Meeting Program</vt:lpstr>
      <vt:lpstr>Understanding the Role of Peer Case Managers</vt:lpstr>
      <vt:lpstr>Definition and Responsibilities of Peer Case Managers</vt:lpstr>
      <vt:lpstr>Unique Perspectives and Lived Experience</vt:lpstr>
      <vt:lpstr>Importance in Healthcare and Social Support Systems</vt:lpstr>
      <vt:lpstr>Defining and Exploring Resilience</vt:lpstr>
      <vt:lpstr>Core Concepts of Resilience</vt:lpstr>
      <vt:lpstr>Relevance of Resilience in Peer Support Roles</vt:lpstr>
      <vt:lpstr>Challenges that Require Resilience</vt:lpstr>
      <vt:lpstr>Strategies for Fostering Resilience Among Peer Case Managers</vt:lpstr>
      <vt:lpstr>Self-Care Practices and Boundary Setting</vt:lpstr>
      <vt:lpstr>Peer Support Networks and Supervision</vt:lpstr>
      <vt:lpstr>Ongoing Training and Professional Development</vt:lpstr>
      <vt:lpstr>Real-World Examples and Stories of Resilience</vt:lpstr>
      <vt:lpstr>Case Studies of Overcoming Adversity</vt:lpstr>
      <vt:lpstr>Success Stories From Peer Case Managers</vt:lpstr>
      <vt:lpstr>Lessons Learned and Best Practices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2025-12-27T18:42:25Z</dcterms:created>
  <dcterms:modified xsi:type="dcterms:W3CDTF">2025-12-27T18:53:38Z</dcterms:modified>
</cp:coreProperties>
</file>