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1" r:id="rId2"/>
    <p:sldId id="2562" r:id="rId3"/>
    <p:sldId id="2563" r:id="rId4"/>
    <p:sldId id="2564" r:id="rId5"/>
    <p:sldId id="2565" r:id="rId6"/>
    <p:sldId id="2566" r:id="rId7"/>
    <p:sldId id="2567" r:id="rId8"/>
    <p:sldId id="2568" r:id="rId9"/>
    <p:sldId id="2569" r:id="rId10"/>
    <p:sldId id="2570" r:id="rId11"/>
    <p:sldId id="2571" r:id="rId12"/>
    <p:sldId id="2572" r:id="rId13"/>
    <p:sldId id="2573" r:id="rId14"/>
    <p:sldId id="2574" r:id="rId15"/>
    <p:sldId id="2575" r:id="rId16"/>
    <p:sldId id="2576" r:id="rId17"/>
    <p:sldId id="2577" r:id="rId18"/>
    <p:sldId id="2578" r:id="rId19"/>
    <p:sldId id="257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er Case Managers: Delivering Culturally Responsive and Trauma-Informed Care" id="{31C4F47C-5D5D-47CF-A35B-81E43C99A821}">
          <p14:sldIdLst>
            <p14:sldId id="2561"/>
            <p14:sldId id="2562"/>
          </p14:sldIdLst>
        </p14:section>
        <p14:section name="Understanding Peer Case Management in Healthcare" id="{A5ADD856-6221-4DA7-80EB-202714FB91D0}">
          <p14:sldIdLst>
            <p14:sldId id="2563"/>
            <p14:sldId id="2564"/>
            <p14:sldId id="2565"/>
            <p14:sldId id="2566"/>
          </p14:sldIdLst>
        </p14:section>
        <p14:section name="Principles of Culturally Responsive Care" id="{1116BABD-610B-4955-910E-70F27F7A27E1}">
          <p14:sldIdLst>
            <p14:sldId id="2567"/>
            <p14:sldId id="2568"/>
            <p14:sldId id="2569"/>
            <p14:sldId id="2570"/>
          </p14:sldIdLst>
        </p14:section>
        <p14:section name="Implementing Trauma-Informed Care" id="{F9932A50-1458-49E0-9C90-977072587F34}">
          <p14:sldIdLst>
            <p14:sldId id="2571"/>
            <p14:sldId id="2572"/>
            <p14:sldId id="2573"/>
            <p14:sldId id="2574"/>
          </p14:sldIdLst>
        </p14:section>
        <p14:section name="Integrating Cultural Responsiveness and Trauma-Informed Approaches" id="{5A8FC989-74C3-4465-9FDE-5CB1E0571673}">
          <p14:sldIdLst>
            <p14:sldId id="2575"/>
            <p14:sldId id="2576"/>
            <p14:sldId id="2577"/>
            <p14:sldId id="2578"/>
          </p14:sldIdLst>
        </p14:section>
        <p14:section name="Conclusion" id="{89B72509-19FA-423F-B87D-33C8DEC39703}">
          <p14:sldIdLst>
            <p14:sldId id="257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98" y="2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01DC35-05D5-40DD-BE14-ECF5EB91078F}" type="doc">
      <dgm:prSet loTypeId="urn:microsoft.com/office/officeart/2024/3/layout/verticalVisualTextBlock1" loCatId="Picture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3C4A0C2-7737-4EAC-AEB4-F0227EC975F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Peer Case Manager Definition</a:t>
          </a:r>
        </a:p>
      </dgm:t>
    </dgm:pt>
    <dgm:pt modelId="{74A0ADDB-23FB-4B91-BDB5-9DB4C74AFB09}" type="parTrans" cxnId="{6521DCB4-27D2-4EB6-BE46-E1BCF3217284}">
      <dgm:prSet/>
      <dgm:spPr/>
      <dgm:t>
        <a:bodyPr/>
        <a:lstStyle/>
        <a:p>
          <a:endParaRPr lang="en-US"/>
        </a:p>
      </dgm:t>
    </dgm:pt>
    <dgm:pt modelId="{301FE74E-ABCD-4A09-84E6-0944D322A7BB}" type="sibTrans" cxnId="{6521DCB4-27D2-4EB6-BE46-E1BCF3217284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3150FCE8-764E-4FDB-A322-0297E60043F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Individuals with lived experience supporting clients in healthcare navigation and emotional assistance.</a:t>
          </a:r>
        </a:p>
      </dgm:t>
    </dgm:pt>
    <dgm:pt modelId="{EC6C4184-5653-41F1-9BEE-641A4D5C1F67}" type="parTrans" cxnId="{27C721B2-5FF5-4E90-85B7-91357888CD86}">
      <dgm:prSet/>
      <dgm:spPr/>
      <dgm:t>
        <a:bodyPr/>
        <a:lstStyle/>
        <a:p>
          <a:endParaRPr lang="en-US"/>
        </a:p>
      </dgm:t>
    </dgm:pt>
    <dgm:pt modelId="{8DF15270-B297-4AD3-B7F4-FB3734634B0E}" type="sibTrans" cxnId="{27C721B2-5FF5-4E90-85B7-91357888CD86}">
      <dgm:prSet/>
      <dgm:spPr/>
      <dgm:t>
        <a:bodyPr/>
        <a:lstStyle/>
        <a:p>
          <a:endParaRPr lang="en-US"/>
        </a:p>
      </dgm:t>
    </dgm:pt>
    <dgm:pt modelId="{F21F13EA-8D57-4D7E-8877-25292494BA1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Client Advocacy</a:t>
          </a:r>
        </a:p>
      </dgm:t>
    </dgm:pt>
    <dgm:pt modelId="{A169E5D7-E04C-4D60-BF98-F3EB89E73DEE}" type="parTrans" cxnId="{0A22A639-A932-4210-B5A6-CF181A633F28}">
      <dgm:prSet/>
      <dgm:spPr/>
      <dgm:t>
        <a:bodyPr/>
        <a:lstStyle/>
        <a:p>
          <a:endParaRPr lang="en-US"/>
        </a:p>
      </dgm:t>
    </dgm:pt>
    <dgm:pt modelId="{B98B8794-0859-4DCC-9E1C-9C410E603286}" type="sibTrans" cxnId="{0A22A639-A932-4210-B5A6-CF181A633F28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88295B5F-06F4-4DDF-A66E-4C206CE819A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Peer case managers advocate for clients to ensure they receive proper healthcare and resources.</a:t>
          </a:r>
        </a:p>
      </dgm:t>
    </dgm:pt>
    <dgm:pt modelId="{0C8C0C05-A6E8-44C2-BC2B-C22BD6FA1778}" type="parTrans" cxnId="{292A7698-D1E3-4964-AEB2-A50202F86BCF}">
      <dgm:prSet/>
      <dgm:spPr/>
      <dgm:t>
        <a:bodyPr/>
        <a:lstStyle/>
        <a:p>
          <a:endParaRPr lang="en-US"/>
        </a:p>
      </dgm:t>
    </dgm:pt>
    <dgm:pt modelId="{BC4920EA-5CC5-4C86-AF50-81F789B3B0D3}" type="sibTrans" cxnId="{292A7698-D1E3-4964-AEB2-A50202F86BCF}">
      <dgm:prSet/>
      <dgm:spPr/>
      <dgm:t>
        <a:bodyPr/>
        <a:lstStyle/>
        <a:p>
          <a:endParaRPr lang="en-US"/>
        </a:p>
      </dgm:t>
    </dgm:pt>
    <dgm:pt modelId="{0A295C27-19C9-4B50-ACCE-66F1547A3D35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Guidance Towards Recovery</a:t>
          </a:r>
        </a:p>
      </dgm:t>
    </dgm:pt>
    <dgm:pt modelId="{CA4B9BEF-A6BB-4FD5-9DD3-318E83C00ADF}" type="parTrans" cxnId="{F820CE23-6AAE-4726-A23A-66295955015C}">
      <dgm:prSet/>
      <dgm:spPr/>
      <dgm:t>
        <a:bodyPr/>
        <a:lstStyle/>
        <a:p>
          <a:endParaRPr lang="en-US"/>
        </a:p>
      </dgm:t>
    </dgm:pt>
    <dgm:pt modelId="{4A75FCE4-AB7B-4981-BEF6-B9CD74865196}" type="sibTrans" cxnId="{F820CE23-6AAE-4726-A23A-66295955015C}">
      <dgm:prSet/>
      <dgm:spPr/>
      <dgm:t>
        <a:bodyPr/>
        <a:lstStyle/>
        <a:p>
          <a:endParaRPr lang="en-US"/>
        </a:p>
      </dgm:t>
    </dgm:pt>
    <dgm:pt modelId="{59DB1D6E-A9A2-4F70-B37F-5725548EA3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Providing guidance and encouragement to clients on their path to recovery and wellness.</a:t>
          </a:r>
        </a:p>
      </dgm:t>
    </dgm:pt>
    <dgm:pt modelId="{42264297-81DE-4F07-8865-07C5AE359954}" type="parTrans" cxnId="{54904A79-6AB8-4E70-8AA6-1835489740C7}">
      <dgm:prSet/>
      <dgm:spPr/>
      <dgm:t>
        <a:bodyPr/>
        <a:lstStyle/>
        <a:p>
          <a:endParaRPr lang="en-US"/>
        </a:p>
      </dgm:t>
    </dgm:pt>
    <dgm:pt modelId="{E9A2A291-C8D0-4736-93AA-6E34BC5FC2BD}" type="sibTrans" cxnId="{54904A79-6AB8-4E70-8AA6-1835489740C7}">
      <dgm:prSet/>
      <dgm:spPr/>
      <dgm:t>
        <a:bodyPr/>
        <a:lstStyle/>
        <a:p>
          <a:endParaRPr lang="en-US"/>
        </a:p>
      </dgm:t>
    </dgm:pt>
    <dgm:pt modelId="{9102E638-2926-4606-957A-C1DC04A9A33D}" type="pres">
      <dgm:prSet presAssocID="{3301DC35-05D5-40DD-BE14-ECF5EB91078F}" presName="Root" presStyleCnt="0">
        <dgm:presLayoutVars>
          <dgm:dir/>
          <dgm:resizeHandles val="exact"/>
        </dgm:presLayoutVars>
      </dgm:prSet>
      <dgm:spPr/>
    </dgm:pt>
    <dgm:pt modelId="{1911051E-BBD5-4170-958C-6086D4ABFE52}" type="pres">
      <dgm:prSet presAssocID="{03C4A0C2-7737-4EAC-AEB4-F0227EC975F3}" presName="Composite" presStyleCnt="0"/>
      <dgm:spPr/>
    </dgm:pt>
    <dgm:pt modelId="{2BEAE4A7-299A-4E16-9CFD-9A62845CFE94}" type="pres">
      <dgm:prSet presAssocID="{03C4A0C2-7737-4EAC-AEB4-F0227EC975F3}" presName="Picture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1" r="20498" b="-3"/>
          <a:stretch/>
        </a:blipFill>
      </dgm:spPr>
      <dgm:extLst>
        <a:ext uri="{E40237B7-FDA0-4F09-8148-C483321AD2D9}">
          <dgm14:cNvPr xmlns:dgm14="http://schemas.microsoft.com/office/drawing/2010/diagram" id="0" name="" descr="Mature adult doctor or healthcare worker, consultation with senior adult, African American female patient in office, hospital, or clinic setting. Both wear protective face masks.  Coronavirus, medical exam, consultation."/>
        </a:ext>
      </dgm:extLst>
    </dgm:pt>
    <dgm:pt modelId="{6ABD58D7-D7EE-4806-8DA1-FB7DF0659F2D}" type="pres">
      <dgm:prSet presAssocID="{03C4A0C2-7737-4EAC-AEB4-F0227EC975F3}" presName="Subtitle" presStyleLbl="revTx" presStyleIdx="0" presStyleCnt="6">
        <dgm:presLayoutVars>
          <dgm:chMax val="0"/>
          <dgm:bulletEnabled/>
        </dgm:presLayoutVars>
      </dgm:prSet>
      <dgm:spPr/>
    </dgm:pt>
    <dgm:pt modelId="{4D3E5EDE-23CA-4E9E-A778-E56BA1D746A0}" type="pres">
      <dgm:prSet presAssocID="{03C4A0C2-7737-4EAC-AEB4-F0227EC975F3}" presName="Description" presStyleLbl="revTx" presStyleIdx="1" presStyleCnt="6">
        <dgm:presLayoutVars>
          <dgm:bulletEnabled/>
        </dgm:presLayoutVars>
      </dgm:prSet>
      <dgm:spPr/>
    </dgm:pt>
    <dgm:pt modelId="{780A2AB1-AFF7-42D4-B4A2-5DA4D2864E37}" type="pres">
      <dgm:prSet presAssocID="{301FE74E-ABCD-4A09-84E6-0944D322A7BB}" presName="sibTrans" presStyleLbl="sibTrans2D1" presStyleIdx="0" presStyleCnt="0"/>
      <dgm:spPr/>
    </dgm:pt>
    <dgm:pt modelId="{04FED0BF-4CCB-4FF9-BB79-84C1E6EE719F}" type="pres">
      <dgm:prSet presAssocID="{F21F13EA-8D57-4D7E-8877-25292494BA19}" presName="Composite" presStyleCnt="0"/>
      <dgm:spPr/>
    </dgm:pt>
    <dgm:pt modelId="{9E176528-E85B-4021-B2CF-7AAE122A0296}" type="pres">
      <dgm:prSet presAssocID="{F21F13EA-8D57-4D7E-8877-25292494BA19}" presName="Pictur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5" r="29387" b="5"/>
          <a:stretch/>
        </a:blipFill>
      </dgm:spPr>
      <dgm:extLst>
        <a:ext uri="{E40237B7-FDA0-4F09-8148-C483321AD2D9}">
          <dgm14:cNvPr xmlns:dgm14="http://schemas.microsoft.com/office/drawing/2010/diagram" id="0" name="" descr="The word medicine and stethoscope on white background."/>
        </a:ext>
      </dgm:extLst>
    </dgm:pt>
    <dgm:pt modelId="{D82D7BCA-BA98-4DFA-A9E0-3C0E8B0AB428}" type="pres">
      <dgm:prSet presAssocID="{F21F13EA-8D57-4D7E-8877-25292494BA19}" presName="Subtitle" presStyleLbl="revTx" presStyleIdx="2" presStyleCnt="6">
        <dgm:presLayoutVars>
          <dgm:chMax val="0"/>
          <dgm:bulletEnabled/>
        </dgm:presLayoutVars>
      </dgm:prSet>
      <dgm:spPr/>
    </dgm:pt>
    <dgm:pt modelId="{0B4F9F4E-575E-4314-99A2-6559B330CF27}" type="pres">
      <dgm:prSet presAssocID="{F21F13EA-8D57-4D7E-8877-25292494BA19}" presName="Description" presStyleLbl="revTx" presStyleIdx="3" presStyleCnt="6">
        <dgm:presLayoutVars>
          <dgm:bulletEnabled/>
        </dgm:presLayoutVars>
      </dgm:prSet>
      <dgm:spPr/>
    </dgm:pt>
    <dgm:pt modelId="{297C8B2D-EF1A-4BF3-A328-06FDBDF1FD3E}" type="pres">
      <dgm:prSet presAssocID="{B98B8794-0859-4DCC-9E1C-9C410E603286}" presName="sibTrans" presStyleLbl="sibTrans2D1" presStyleIdx="0" presStyleCnt="0"/>
      <dgm:spPr/>
    </dgm:pt>
    <dgm:pt modelId="{760317A5-C45B-4AF0-A552-78FAF3FF28E9}" type="pres">
      <dgm:prSet presAssocID="{0A295C27-19C9-4B50-ACCE-66F1547A3D35}" presName="Composite" presStyleCnt="0"/>
      <dgm:spPr/>
    </dgm:pt>
    <dgm:pt modelId="{19D8761A-BED1-49C3-9533-CF914FBEDB2F}" type="pres">
      <dgm:prSet presAssocID="{0A295C27-19C9-4B50-ACCE-66F1547A3D35}" presName="Pictur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-6" b="5479"/>
          <a:stretch/>
        </a:blipFill>
      </dgm:spPr>
      <dgm:extLst>
        <a:ext uri="{E40237B7-FDA0-4F09-8148-C483321AD2D9}">
          <dgm14:cNvPr xmlns:dgm14="http://schemas.microsoft.com/office/drawing/2010/diagram" id="0" name="" descr="A look of delight on the face of a senior woman as her partner gets down on one knee to propose.Full length studio portrait isolated on a white background."/>
        </a:ext>
      </dgm:extLst>
    </dgm:pt>
    <dgm:pt modelId="{DCF3829E-D957-4B1A-BD75-FFE3B0CB1598}" type="pres">
      <dgm:prSet presAssocID="{0A295C27-19C9-4B50-ACCE-66F1547A3D35}" presName="Subtitle" presStyleLbl="revTx" presStyleIdx="4" presStyleCnt="6">
        <dgm:presLayoutVars>
          <dgm:chMax val="0"/>
          <dgm:bulletEnabled/>
        </dgm:presLayoutVars>
      </dgm:prSet>
      <dgm:spPr/>
    </dgm:pt>
    <dgm:pt modelId="{778B02C3-34E5-4CE4-B945-08AE282840B1}" type="pres">
      <dgm:prSet presAssocID="{0A295C27-19C9-4B50-ACCE-66F1547A3D35}" presName="Description" presStyleLbl="revTx" presStyleIdx="5" presStyleCnt="6">
        <dgm:presLayoutVars>
          <dgm:bulletEnabled/>
        </dgm:presLayoutVars>
      </dgm:prSet>
      <dgm:spPr/>
    </dgm:pt>
  </dgm:ptLst>
  <dgm:cxnLst>
    <dgm:cxn modelId="{36CF4001-3397-47E7-AC74-C15A0169A87A}" type="presOf" srcId="{B98B8794-0859-4DCC-9E1C-9C410E603286}" destId="{297C8B2D-EF1A-4BF3-A328-06FDBDF1FD3E}" srcOrd="0" destOrd="0" presId="urn:microsoft.com/office/officeart/2024/3/layout/verticalVisualTextBlock1"/>
    <dgm:cxn modelId="{FD661220-7E6E-4C8D-8C60-E2CD56DF925A}" type="presOf" srcId="{0A295C27-19C9-4B50-ACCE-66F1547A3D35}" destId="{DCF3829E-D957-4B1A-BD75-FFE3B0CB1598}" srcOrd="0" destOrd="0" presId="urn:microsoft.com/office/officeart/2024/3/layout/verticalVisualTextBlock1"/>
    <dgm:cxn modelId="{F820CE23-6AAE-4726-A23A-66295955015C}" srcId="{3301DC35-05D5-40DD-BE14-ECF5EB91078F}" destId="{0A295C27-19C9-4B50-ACCE-66F1547A3D35}" srcOrd="2" destOrd="0" parTransId="{CA4B9BEF-A6BB-4FD5-9DD3-318E83C00ADF}" sibTransId="{4A75FCE4-AB7B-4981-BEF6-B9CD74865196}"/>
    <dgm:cxn modelId="{C421C329-3AC6-436D-A9D8-916E22D81F16}" type="presOf" srcId="{3301DC35-05D5-40DD-BE14-ECF5EB91078F}" destId="{9102E638-2926-4606-957A-C1DC04A9A33D}" srcOrd="0" destOrd="0" presId="urn:microsoft.com/office/officeart/2024/3/layout/verticalVisualTextBlock1"/>
    <dgm:cxn modelId="{4989E62A-25F4-4A9D-8F0A-B679292EAB76}" type="presOf" srcId="{59DB1D6E-A9A2-4F70-B37F-5725548EA3B5}" destId="{778B02C3-34E5-4CE4-B945-08AE282840B1}" srcOrd="0" destOrd="0" presId="urn:microsoft.com/office/officeart/2024/3/layout/verticalVisualTextBlock1"/>
    <dgm:cxn modelId="{0A22A639-A932-4210-B5A6-CF181A633F28}" srcId="{3301DC35-05D5-40DD-BE14-ECF5EB91078F}" destId="{F21F13EA-8D57-4D7E-8877-25292494BA19}" srcOrd="1" destOrd="0" parTransId="{A169E5D7-E04C-4D60-BF98-F3EB89E73DEE}" sibTransId="{B98B8794-0859-4DCC-9E1C-9C410E603286}"/>
    <dgm:cxn modelId="{54904A79-6AB8-4E70-8AA6-1835489740C7}" srcId="{0A295C27-19C9-4B50-ACCE-66F1547A3D35}" destId="{59DB1D6E-A9A2-4F70-B37F-5725548EA3B5}" srcOrd="0" destOrd="0" parTransId="{42264297-81DE-4F07-8865-07C5AE359954}" sibTransId="{E9A2A291-C8D0-4736-93AA-6E34BC5FC2BD}"/>
    <dgm:cxn modelId="{BF1E8984-F238-4E42-ACE3-0A4535FA7A49}" type="presOf" srcId="{88295B5F-06F4-4DDF-A66E-4C206CE819A6}" destId="{0B4F9F4E-575E-4314-99A2-6559B330CF27}" srcOrd="0" destOrd="0" presId="urn:microsoft.com/office/officeart/2024/3/layout/verticalVisualTextBlock1"/>
    <dgm:cxn modelId="{292A7698-D1E3-4964-AEB2-A50202F86BCF}" srcId="{F21F13EA-8D57-4D7E-8877-25292494BA19}" destId="{88295B5F-06F4-4DDF-A66E-4C206CE819A6}" srcOrd="0" destOrd="0" parTransId="{0C8C0C05-A6E8-44C2-BC2B-C22BD6FA1778}" sibTransId="{BC4920EA-5CC5-4C86-AF50-81F789B3B0D3}"/>
    <dgm:cxn modelId="{DA7136A2-E191-4B55-84B9-963BEA524934}" type="presOf" srcId="{3150FCE8-764E-4FDB-A322-0297E60043F4}" destId="{4D3E5EDE-23CA-4E9E-A778-E56BA1D746A0}" srcOrd="0" destOrd="0" presId="urn:microsoft.com/office/officeart/2024/3/layout/verticalVisualTextBlock1"/>
    <dgm:cxn modelId="{3D49C2A8-31C9-4F8B-9F1C-4D772714B152}" type="presOf" srcId="{301FE74E-ABCD-4A09-84E6-0944D322A7BB}" destId="{780A2AB1-AFF7-42D4-B4A2-5DA4D2864E37}" srcOrd="0" destOrd="0" presId="urn:microsoft.com/office/officeart/2024/3/layout/verticalVisualTextBlock1"/>
    <dgm:cxn modelId="{27C721B2-5FF5-4E90-85B7-91357888CD86}" srcId="{03C4A0C2-7737-4EAC-AEB4-F0227EC975F3}" destId="{3150FCE8-764E-4FDB-A322-0297E60043F4}" srcOrd="0" destOrd="0" parTransId="{EC6C4184-5653-41F1-9BEE-641A4D5C1F67}" sibTransId="{8DF15270-B297-4AD3-B7F4-FB3734634B0E}"/>
    <dgm:cxn modelId="{6521DCB4-27D2-4EB6-BE46-E1BCF3217284}" srcId="{3301DC35-05D5-40DD-BE14-ECF5EB91078F}" destId="{03C4A0C2-7737-4EAC-AEB4-F0227EC975F3}" srcOrd="0" destOrd="0" parTransId="{74A0ADDB-23FB-4B91-BDB5-9DB4C74AFB09}" sibTransId="{301FE74E-ABCD-4A09-84E6-0944D322A7BB}"/>
    <dgm:cxn modelId="{7838A0B9-CE99-4B61-9D31-AF64C38DA792}" type="presOf" srcId="{F21F13EA-8D57-4D7E-8877-25292494BA19}" destId="{D82D7BCA-BA98-4DFA-A9E0-3C0E8B0AB428}" srcOrd="0" destOrd="0" presId="urn:microsoft.com/office/officeart/2024/3/layout/verticalVisualTextBlock1"/>
    <dgm:cxn modelId="{F482D4E6-4ED2-440A-9E61-177304A3BBD4}" type="presOf" srcId="{03C4A0C2-7737-4EAC-AEB4-F0227EC975F3}" destId="{6ABD58D7-D7EE-4806-8DA1-FB7DF0659F2D}" srcOrd="0" destOrd="0" presId="urn:microsoft.com/office/officeart/2024/3/layout/verticalVisualTextBlock1"/>
    <dgm:cxn modelId="{FEAD767E-B1DD-47D8-937B-D76F21832DF1}" type="presParOf" srcId="{9102E638-2926-4606-957A-C1DC04A9A33D}" destId="{1911051E-BBD5-4170-958C-6086D4ABFE52}" srcOrd="0" destOrd="0" presId="urn:microsoft.com/office/officeart/2024/3/layout/verticalVisualTextBlock1"/>
    <dgm:cxn modelId="{3830C133-2400-45DC-B6F3-76010EF58A27}" type="presParOf" srcId="{1911051E-BBD5-4170-958C-6086D4ABFE52}" destId="{2BEAE4A7-299A-4E16-9CFD-9A62845CFE94}" srcOrd="0" destOrd="0" presId="urn:microsoft.com/office/officeart/2024/3/layout/verticalVisualTextBlock1"/>
    <dgm:cxn modelId="{3B3A72AC-2234-4E09-8E93-EE994B658928}" type="presParOf" srcId="{1911051E-BBD5-4170-958C-6086D4ABFE52}" destId="{6ABD58D7-D7EE-4806-8DA1-FB7DF0659F2D}" srcOrd="1" destOrd="0" presId="urn:microsoft.com/office/officeart/2024/3/layout/verticalVisualTextBlock1"/>
    <dgm:cxn modelId="{AE73EF1D-C55E-49A5-8A38-E6C74C218C6E}" type="presParOf" srcId="{1911051E-BBD5-4170-958C-6086D4ABFE52}" destId="{4D3E5EDE-23CA-4E9E-A778-E56BA1D746A0}" srcOrd="2" destOrd="0" presId="urn:microsoft.com/office/officeart/2024/3/layout/verticalVisualTextBlock1"/>
    <dgm:cxn modelId="{F12A21E2-165C-458C-AD8E-C0E349501585}" type="presParOf" srcId="{9102E638-2926-4606-957A-C1DC04A9A33D}" destId="{780A2AB1-AFF7-42D4-B4A2-5DA4D2864E37}" srcOrd="1" destOrd="0" presId="urn:microsoft.com/office/officeart/2024/3/layout/verticalVisualTextBlock1"/>
    <dgm:cxn modelId="{C37C02AD-CBA4-4023-8C8C-A63EAAFC7AD0}" type="presParOf" srcId="{9102E638-2926-4606-957A-C1DC04A9A33D}" destId="{04FED0BF-4CCB-4FF9-BB79-84C1E6EE719F}" srcOrd="2" destOrd="0" presId="urn:microsoft.com/office/officeart/2024/3/layout/verticalVisualTextBlock1"/>
    <dgm:cxn modelId="{CB7F94DE-AC1A-45BF-B2A3-00351E7B135D}" type="presParOf" srcId="{04FED0BF-4CCB-4FF9-BB79-84C1E6EE719F}" destId="{9E176528-E85B-4021-B2CF-7AAE122A0296}" srcOrd="0" destOrd="0" presId="urn:microsoft.com/office/officeart/2024/3/layout/verticalVisualTextBlock1"/>
    <dgm:cxn modelId="{CA822771-A544-4386-9681-4AD11351233C}" type="presParOf" srcId="{04FED0BF-4CCB-4FF9-BB79-84C1E6EE719F}" destId="{D82D7BCA-BA98-4DFA-A9E0-3C0E8B0AB428}" srcOrd="1" destOrd="0" presId="urn:microsoft.com/office/officeart/2024/3/layout/verticalVisualTextBlock1"/>
    <dgm:cxn modelId="{6F350628-2A23-45EA-89D0-DCE30844C925}" type="presParOf" srcId="{04FED0BF-4CCB-4FF9-BB79-84C1E6EE719F}" destId="{0B4F9F4E-575E-4314-99A2-6559B330CF27}" srcOrd="2" destOrd="0" presId="urn:microsoft.com/office/officeart/2024/3/layout/verticalVisualTextBlock1"/>
    <dgm:cxn modelId="{FBE127F3-ABD9-4E24-8EF1-A6157C6C09DD}" type="presParOf" srcId="{9102E638-2926-4606-957A-C1DC04A9A33D}" destId="{297C8B2D-EF1A-4BF3-A328-06FDBDF1FD3E}" srcOrd="3" destOrd="0" presId="urn:microsoft.com/office/officeart/2024/3/layout/verticalVisualTextBlock1"/>
    <dgm:cxn modelId="{608D1B7B-CB6F-488A-A567-77E3E8A8104B}" type="presParOf" srcId="{9102E638-2926-4606-957A-C1DC04A9A33D}" destId="{760317A5-C45B-4AF0-A552-78FAF3FF28E9}" srcOrd="4" destOrd="0" presId="urn:microsoft.com/office/officeart/2024/3/layout/verticalVisualTextBlock1"/>
    <dgm:cxn modelId="{D28E758A-B59D-498A-A52E-CA838B3848E4}" type="presParOf" srcId="{760317A5-C45B-4AF0-A552-78FAF3FF28E9}" destId="{19D8761A-BED1-49C3-9533-CF914FBEDB2F}" srcOrd="0" destOrd="0" presId="urn:microsoft.com/office/officeart/2024/3/layout/verticalVisualTextBlock1"/>
    <dgm:cxn modelId="{3D5ABD8F-2D61-4C2F-9C18-37BBF73900AA}" type="presParOf" srcId="{760317A5-C45B-4AF0-A552-78FAF3FF28E9}" destId="{DCF3829E-D957-4B1A-BD75-FFE3B0CB1598}" srcOrd="1" destOrd="0" presId="urn:microsoft.com/office/officeart/2024/3/layout/verticalVisualTextBlock1"/>
    <dgm:cxn modelId="{BE6847A4-90C9-43CB-BB20-86DE72DBD511}" type="presParOf" srcId="{760317A5-C45B-4AF0-A552-78FAF3FF28E9}" destId="{778B02C3-34E5-4CE4-B945-08AE282840B1}" srcOrd="2" destOrd="0" presId="urn:microsoft.com/office/officeart/2024/3/layout/verticalVisualTextBlock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8234DD-35DB-40F8-9621-73DAD7EF6096}" type="doc">
      <dgm:prSet loTypeId="urn:microsoft.com/office/officeart/2024/3/layout/verticalVisualTextBlock1" loCatId="Picture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14D32D21-DFB9-47BD-9A9C-ACF804E987D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Welcoming Atmosphere</a:t>
          </a:r>
        </a:p>
      </dgm:t>
    </dgm:pt>
    <dgm:pt modelId="{1AEFBF79-0E2F-4DDF-AFF3-87E2BFC94BD6}" type="parTrans" cxnId="{BC638807-1569-448F-8A24-253A8FBED7F7}">
      <dgm:prSet/>
      <dgm:spPr/>
      <dgm:t>
        <a:bodyPr/>
        <a:lstStyle/>
        <a:p>
          <a:endParaRPr lang="en-US"/>
        </a:p>
      </dgm:t>
    </dgm:pt>
    <dgm:pt modelId="{14B72198-5E3C-412A-836F-1E235D45761D}" type="sibTrans" cxnId="{BC638807-1569-448F-8A24-253A8FBED7F7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97D4B167-D346-4102-AD7A-F4B4726E6D8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Safe environments create a welcoming atmosphere that helps clients feel comfortable and valued.</a:t>
          </a:r>
        </a:p>
      </dgm:t>
    </dgm:pt>
    <dgm:pt modelId="{E02EDB21-4A37-4E3A-B5AC-3A9834D0265D}" type="parTrans" cxnId="{6815BBBC-939B-4FDE-AC93-97DAD60185BC}">
      <dgm:prSet/>
      <dgm:spPr/>
      <dgm:t>
        <a:bodyPr/>
        <a:lstStyle/>
        <a:p>
          <a:endParaRPr lang="en-US"/>
        </a:p>
      </dgm:t>
    </dgm:pt>
    <dgm:pt modelId="{EED03805-643D-4410-B468-1F586F0BCFAE}" type="sibTrans" cxnId="{6815BBBC-939B-4FDE-AC93-97DAD60185BC}">
      <dgm:prSet/>
      <dgm:spPr/>
      <dgm:t>
        <a:bodyPr/>
        <a:lstStyle/>
        <a:p>
          <a:endParaRPr lang="en-US"/>
        </a:p>
      </dgm:t>
    </dgm:pt>
    <dgm:pt modelId="{ADC7D76A-D815-463F-9945-805F4A8AF1D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Nonjudgmental Support</a:t>
          </a:r>
        </a:p>
      </dgm:t>
    </dgm:pt>
    <dgm:pt modelId="{E7900F23-70A0-4E9F-96BC-1BC27D075D96}" type="parTrans" cxnId="{F29F191A-D803-488E-B411-B83DF519E583}">
      <dgm:prSet/>
      <dgm:spPr/>
      <dgm:t>
        <a:bodyPr/>
        <a:lstStyle/>
        <a:p>
          <a:endParaRPr lang="en-US"/>
        </a:p>
      </dgm:t>
    </dgm:pt>
    <dgm:pt modelId="{A334087C-1D78-4D93-BB13-6CE32BD481B7}" type="sibTrans" cxnId="{F29F191A-D803-488E-B411-B83DF519E583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17DA7BB5-79FC-47FC-824F-8D28D123523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Nonjudgmental attitudes promote trust and openness in client-caregiver relationships.</a:t>
          </a:r>
        </a:p>
      </dgm:t>
    </dgm:pt>
    <dgm:pt modelId="{D2FC0EB3-6235-402B-9285-8E8D323831F1}" type="parTrans" cxnId="{20917D9D-7D9C-4D12-B94E-B0832FF65F0A}">
      <dgm:prSet/>
      <dgm:spPr/>
      <dgm:t>
        <a:bodyPr/>
        <a:lstStyle/>
        <a:p>
          <a:endParaRPr lang="en-US"/>
        </a:p>
      </dgm:t>
    </dgm:pt>
    <dgm:pt modelId="{23711F5A-339C-430A-A736-FF3FC03C0693}" type="sibTrans" cxnId="{20917D9D-7D9C-4D12-B94E-B0832FF65F0A}">
      <dgm:prSet/>
      <dgm:spPr/>
      <dgm:t>
        <a:bodyPr/>
        <a:lstStyle/>
        <a:p>
          <a:endParaRPr lang="en-US"/>
        </a:p>
      </dgm:t>
    </dgm:pt>
    <dgm:pt modelId="{0264F567-83C5-43EA-92DA-FA5FE8D8E91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Empowering Clients</a:t>
          </a:r>
        </a:p>
      </dgm:t>
    </dgm:pt>
    <dgm:pt modelId="{331AFC77-DF1E-4114-94CA-69B130A266E2}" type="parTrans" cxnId="{6BAF43F3-9D03-4FD1-87BB-69F9B037F3E0}">
      <dgm:prSet/>
      <dgm:spPr/>
      <dgm:t>
        <a:bodyPr/>
        <a:lstStyle/>
        <a:p>
          <a:endParaRPr lang="en-US"/>
        </a:p>
      </dgm:t>
    </dgm:pt>
    <dgm:pt modelId="{CE0ABBBB-C28E-45BD-A69E-05FE87F96575}" type="sibTrans" cxnId="{6BAF43F3-9D03-4FD1-87BB-69F9B037F3E0}">
      <dgm:prSet/>
      <dgm:spPr/>
      <dgm:t>
        <a:bodyPr/>
        <a:lstStyle/>
        <a:p>
          <a:endParaRPr lang="en-US"/>
        </a:p>
      </dgm:t>
    </dgm:pt>
    <dgm:pt modelId="{EA179F24-203B-4A1C-9F63-0F9A6CF7E84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Empowering clients fosters confidence and active participation in their care journey.</a:t>
          </a:r>
        </a:p>
      </dgm:t>
    </dgm:pt>
    <dgm:pt modelId="{633877BA-BF20-47A5-ADFE-8F1A090D0883}" type="parTrans" cxnId="{4849A26A-7F07-462D-BA66-D62498F386AC}">
      <dgm:prSet/>
      <dgm:spPr/>
      <dgm:t>
        <a:bodyPr/>
        <a:lstStyle/>
        <a:p>
          <a:endParaRPr lang="en-US"/>
        </a:p>
      </dgm:t>
    </dgm:pt>
    <dgm:pt modelId="{C981B129-8C7A-48E9-87F1-FC16398FC62D}" type="sibTrans" cxnId="{4849A26A-7F07-462D-BA66-D62498F386AC}">
      <dgm:prSet/>
      <dgm:spPr/>
      <dgm:t>
        <a:bodyPr/>
        <a:lstStyle/>
        <a:p>
          <a:endParaRPr lang="en-US"/>
        </a:p>
      </dgm:t>
    </dgm:pt>
    <dgm:pt modelId="{C77B38FA-3C98-4242-B196-CE8EAD382365}" type="pres">
      <dgm:prSet presAssocID="{4B8234DD-35DB-40F8-9621-73DAD7EF6096}" presName="Root" presStyleCnt="0">
        <dgm:presLayoutVars>
          <dgm:dir/>
          <dgm:resizeHandles val="exact"/>
        </dgm:presLayoutVars>
      </dgm:prSet>
      <dgm:spPr/>
    </dgm:pt>
    <dgm:pt modelId="{D9443441-B147-406F-9D1E-8245E2801021}" type="pres">
      <dgm:prSet presAssocID="{14D32D21-DFB9-47BD-9A9C-ACF804E987D8}" presName="Composite" presStyleCnt="0"/>
      <dgm:spPr/>
    </dgm:pt>
    <dgm:pt modelId="{8A4E88A0-F2B5-4736-9DC3-9B58783DD23B}" type="pres">
      <dgm:prSet presAssocID="{14D32D21-DFB9-47BD-9A9C-ACF804E987D8}" presName="Picture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64" r="3" b="5738"/>
          <a:stretch/>
        </a:blipFill>
      </dgm:spPr>
      <dgm:extLst>
        <a:ext uri="{E40237B7-FDA0-4F09-8148-C483321AD2D9}">
          <dgm14:cNvPr xmlns:dgm14="http://schemas.microsoft.com/office/drawing/2010/diagram" id="0" name="" descr="modern hotel lobbyPlease view my other related pictures (hotel shoot)"/>
        </a:ext>
      </dgm:extLst>
    </dgm:pt>
    <dgm:pt modelId="{2E5DEAFA-C827-4224-A39D-47D63E7E1CE1}" type="pres">
      <dgm:prSet presAssocID="{14D32D21-DFB9-47BD-9A9C-ACF804E987D8}" presName="Subtitle" presStyleLbl="revTx" presStyleIdx="0" presStyleCnt="6">
        <dgm:presLayoutVars>
          <dgm:chMax val="0"/>
          <dgm:bulletEnabled/>
        </dgm:presLayoutVars>
      </dgm:prSet>
      <dgm:spPr/>
    </dgm:pt>
    <dgm:pt modelId="{98B417F8-016B-464E-AB10-D23F05F7CB37}" type="pres">
      <dgm:prSet presAssocID="{14D32D21-DFB9-47BD-9A9C-ACF804E987D8}" presName="Description" presStyleLbl="revTx" presStyleIdx="1" presStyleCnt="6">
        <dgm:presLayoutVars>
          <dgm:bulletEnabled/>
        </dgm:presLayoutVars>
      </dgm:prSet>
      <dgm:spPr/>
    </dgm:pt>
    <dgm:pt modelId="{89E3BBDD-79B3-47E5-864D-4A69652AA7F8}" type="pres">
      <dgm:prSet presAssocID="{14B72198-5E3C-412A-836F-1E235D45761D}" presName="sibTrans" presStyleLbl="sibTrans2D1" presStyleIdx="0" presStyleCnt="0"/>
      <dgm:spPr/>
    </dgm:pt>
    <dgm:pt modelId="{94768DDF-4D43-4DF2-A16F-D2D21AD97EC3}" type="pres">
      <dgm:prSet presAssocID="{ADC7D76A-D815-463F-9945-805F4A8AF1D1}" presName="Composite" presStyleCnt="0"/>
      <dgm:spPr/>
    </dgm:pt>
    <dgm:pt modelId="{76005F59-221E-4D07-A2A9-35AAF34DEB55}" type="pres">
      <dgm:prSet presAssocID="{ADC7D76A-D815-463F-9945-805F4A8AF1D1}" presName="Pictur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4" r="10464" b="-3"/>
          <a:stretch/>
        </a:blipFill>
      </dgm:spPr>
      <dgm:extLst>
        <a:ext uri="{E40237B7-FDA0-4F09-8148-C483321AD2D9}">
          <dgm14:cNvPr xmlns:dgm14="http://schemas.microsoft.com/office/drawing/2010/diagram" id="0" name="" descr="Young woman spending time with her elderly mother at home in their living room."/>
        </a:ext>
      </dgm:extLst>
    </dgm:pt>
    <dgm:pt modelId="{6320F5FF-4B5D-4667-90AE-3786F722AD8D}" type="pres">
      <dgm:prSet presAssocID="{ADC7D76A-D815-463F-9945-805F4A8AF1D1}" presName="Subtitle" presStyleLbl="revTx" presStyleIdx="2" presStyleCnt="6">
        <dgm:presLayoutVars>
          <dgm:chMax val="0"/>
          <dgm:bulletEnabled/>
        </dgm:presLayoutVars>
      </dgm:prSet>
      <dgm:spPr/>
    </dgm:pt>
    <dgm:pt modelId="{746C92B7-4EDB-4073-ACAE-2E2F47A24D8F}" type="pres">
      <dgm:prSet presAssocID="{ADC7D76A-D815-463F-9945-805F4A8AF1D1}" presName="Description" presStyleLbl="revTx" presStyleIdx="3" presStyleCnt="6">
        <dgm:presLayoutVars>
          <dgm:bulletEnabled/>
        </dgm:presLayoutVars>
      </dgm:prSet>
      <dgm:spPr/>
    </dgm:pt>
    <dgm:pt modelId="{D62FB70B-D821-4923-A612-5B4B12F1D691}" type="pres">
      <dgm:prSet presAssocID="{A334087C-1D78-4D93-BB13-6CE32BD481B7}" presName="sibTrans" presStyleLbl="sibTrans2D1" presStyleIdx="0" presStyleCnt="0"/>
      <dgm:spPr/>
    </dgm:pt>
    <dgm:pt modelId="{AA7BBB3C-37B0-46D9-8D3D-B9AEC0BD0482}" type="pres">
      <dgm:prSet presAssocID="{0264F567-83C5-43EA-92DA-FA5FE8D8E919}" presName="Composite" presStyleCnt="0"/>
      <dgm:spPr/>
    </dgm:pt>
    <dgm:pt modelId="{EC9A32D0-44BE-429F-B1A9-2E4659F7E66A}" type="pres">
      <dgm:prSet presAssocID="{0264F567-83C5-43EA-92DA-FA5FE8D8E919}" presName="Pictur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0" r="2498" b="-3"/>
          <a:stretch/>
        </a:blipFill>
      </dgm:spPr>
      <dgm:extLst>
        <a:ext uri="{E40237B7-FDA0-4F09-8148-C483321AD2D9}">
          <dgm14:cNvPr xmlns:dgm14="http://schemas.microsoft.com/office/drawing/2010/diagram" id="0" name="" descr="Healthcare worker giving emotional support to a patient"/>
        </a:ext>
      </dgm:extLst>
    </dgm:pt>
    <dgm:pt modelId="{CAD88A18-C7AE-417A-B8A8-46E7F76F40E3}" type="pres">
      <dgm:prSet presAssocID="{0264F567-83C5-43EA-92DA-FA5FE8D8E919}" presName="Subtitle" presStyleLbl="revTx" presStyleIdx="4" presStyleCnt="6">
        <dgm:presLayoutVars>
          <dgm:chMax val="0"/>
          <dgm:bulletEnabled/>
        </dgm:presLayoutVars>
      </dgm:prSet>
      <dgm:spPr/>
    </dgm:pt>
    <dgm:pt modelId="{08D16A2D-68EA-48A5-8320-214955C159A8}" type="pres">
      <dgm:prSet presAssocID="{0264F567-83C5-43EA-92DA-FA5FE8D8E919}" presName="Description" presStyleLbl="revTx" presStyleIdx="5" presStyleCnt="6">
        <dgm:presLayoutVars>
          <dgm:bulletEnabled/>
        </dgm:presLayoutVars>
      </dgm:prSet>
      <dgm:spPr/>
    </dgm:pt>
  </dgm:ptLst>
  <dgm:cxnLst>
    <dgm:cxn modelId="{BC638807-1569-448F-8A24-253A8FBED7F7}" srcId="{4B8234DD-35DB-40F8-9621-73DAD7EF6096}" destId="{14D32D21-DFB9-47BD-9A9C-ACF804E987D8}" srcOrd="0" destOrd="0" parTransId="{1AEFBF79-0E2F-4DDF-AFF3-87E2BFC94BD6}" sibTransId="{14B72198-5E3C-412A-836F-1E235D45761D}"/>
    <dgm:cxn modelId="{F29F191A-D803-488E-B411-B83DF519E583}" srcId="{4B8234DD-35DB-40F8-9621-73DAD7EF6096}" destId="{ADC7D76A-D815-463F-9945-805F4A8AF1D1}" srcOrd="1" destOrd="0" parTransId="{E7900F23-70A0-4E9F-96BC-1BC27D075D96}" sibTransId="{A334087C-1D78-4D93-BB13-6CE32BD481B7}"/>
    <dgm:cxn modelId="{407E0065-B3D5-4A19-B276-AD2DB0024BB1}" type="presOf" srcId="{14D32D21-DFB9-47BD-9A9C-ACF804E987D8}" destId="{2E5DEAFA-C827-4224-A39D-47D63E7E1CE1}" srcOrd="0" destOrd="0" presId="urn:microsoft.com/office/officeart/2024/3/layout/verticalVisualTextBlock1"/>
    <dgm:cxn modelId="{4849A26A-7F07-462D-BA66-D62498F386AC}" srcId="{0264F567-83C5-43EA-92DA-FA5FE8D8E919}" destId="{EA179F24-203B-4A1C-9F63-0F9A6CF7E84E}" srcOrd="0" destOrd="0" parTransId="{633877BA-BF20-47A5-ADFE-8F1A090D0883}" sibTransId="{C981B129-8C7A-48E9-87F1-FC16398FC62D}"/>
    <dgm:cxn modelId="{A5B0D84C-115D-40A7-B3F0-E997BEAA7458}" type="presOf" srcId="{0264F567-83C5-43EA-92DA-FA5FE8D8E919}" destId="{CAD88A18-C7AE-417A-B8A8-46E7F76F40E3}" srcOrd="0" destOrd="0" presId="urn:microsoft.com/office/officeart/2024/3/layout/verticalVisualTextBlock1"/>
    <dgm:cxn modelId="{3AE6B755-4DCD-4A92-A3D6-66504B642B93}" type="presOf" srcId="{A334087C-1D78-4D93-BB13-6CE32BD481B7}" destId="{D62FB70B-D821-4923-A612-5B4B12F1D691}" srcOrd="0" destOrd="0" presId="urn:microsoft.com/office/officeart/2024/3/layout/verticalVisualTextBlock1"/>
    <dgm:cxn modelId="{95577C8B-A0AA-4883-A0A2-CD004511AECD}" type="presOf" srcId="{97D4B167-D346-4102-AD7A-F4B4726E6D84}" destId="{98B417F8-016B-464E-AB10-D23F05F7CB37}" srcOrd="0" destOrd="0" presId="urn:microsoft.com/office/officeart/2024/3/layout/verticalVisualTextBlock1"/>
    <dgm:cxn modelId="{AD8F4E9A-49E9-423A-BA6D-4C62C0D1D260}" type="presOf" srcId="{4B8234DD-35DB-40F8-9621-73DAD7EF6096}" destId="{C77B38FA-3C98-4242-B196-CE8EAD382365}" srcOrd="0" destOrd="0" presId="urn:microsoft.com/office/officeart/2024/3/layout/verticalVisualTextBlock1"/>
    <dgm:cxn modelId="{20917D9D-7D9C-4D12-B94E-B0832FF65F0A}" srcId="{ADC7D76A-D815-463F-9945-805F4A8AF1D1}" destId="{17DA7BB5-79FC-47FC-824F-8D28D1235237}" srcOrd="0" destOrd="0" parTransId="{D2FC0EB3-6235-402B-9285-8E8D323831F1}" sibTransId="{23711F5A-339C-430A-A736-FF3FC03C0693}"/>
    <dgm:cxn modelId="{2B335EB1-ACE2-4429-8DE0-A2C60B1285DE}" type="presOf" srcId="{ADC7D76A-D815-463F-9945-805F4A8AF1D1}" destId="{6320F5FF-4B5D-4667-90AE-3786F722AD8D}" srcOrd="0" destOrd="0" presId="urn:microsoft.com/office/officeart/2024/3/layout/verticalVisualTextBlock1"/>
    <dgm:cxn modelId="{01E544B4-5EF6-4D36-A702-F9653464FC57}" type="presOf" srcId="{EA179F24-203B-4A1C-9F63-0F9A6CF7E84E}" destId="{08D16A2D-68EA-48A5-8320-214955C159A8}" srcOrd="0" destOrd="0" presId="urn:microsoft.com/office/officeart/2024/3/layout/verticalVisualTextBlock1"/>
    <dgm:cxn modelId="{6815BBBC-939B-4FDE-AC93-97DAD60185BC}" srcId="{14D32D21-DFB9-47BD-9A9C-ACF804E987D8}" destId="{97D4B167-D346-4102-AD7A-F4B4726E6D84}" srcOrd="0" destOrd="0" parTransId="{E02EDB21-4A37-4E3A-B5AC-3A9834D0265D}" sibTransId="{EED03805-643D-4410-B468-1F586F0BCFAE}"/>
    <dgm:cxn modelId="{BC9E3FC2-DFDC-4DD4-9D62-0F463C73F600}" type="presOf" srcId="{17DA7BB5-79FC-47FC-824F-8D28D1235237}" destId="{746C92B7-4EDB-4073-ACAE-2E2F47A24D8F}" srcOrd="0" destOrd="0" presId="urn:microsoft.com/office/officeart/2024/3/layout/verticalVisualTextBlock1"/>
    <dgm:cxn modelId="{6BAF43F3-9D03-4FD1-87BB-69F9B037F3E0}" srcId="{4B8234DD-35DB-40F8-9621-73DAD7EF6096}" destId="{0264F567-83C5-43EA-92DA-FA5FE8D8E919}" srcOrd="2" destOrd="0" parTransId="{331AFC77-DF1E-4114-94CA-69B130A266E2}" sibTransId="{CE0ABBBB-C28E-45BD-A69E-05FE87F96575}"/>
    <dgm:cxn modelId="{ECA63EF4-0A73-42CA-BD4F-68995F284A62}" type="presOf" srcId="{14B72198-5E3C-412A-836F-1E235D45761D}" destId="{89E3BBDD-79B3-47E5-864D-4A69652AA7F8}" srcOrd="0" destOrd="0" presId="urn:microsoft.com/office/officeart/2024/3/layout/verticalVisualTextBlock1"/>
    <dgm:cxn modelId="{46B810D0-CC67-4B56-A216-FB3C2C133E65}" type="presParOf" srcId="{C77B38FA-3C98-4242-B196-CE8EAD382365}" destId="{D9443441-B147-406F-9D1E-8245E2801021}" srcOrd="0" destOrd="0" presId="urn:microsoft.com/office/officeart/2024/3/layout/verticalVisualTextBlock1"/>
    <dgm:cxn modelId="{56787628-3E2F-48FD-B95A-5A657AB16F13}" type="presParOf" srcId="{D9443441-B147-406F-9D1E-8245E2801021}" destId="{8A4E88A0-F2B5-4736-9DC3-9B58783DD23B}" srcOrd="0" destOrd="0" presId="urn:microsoft.com/office/officeart/2024/3/layout/verticalVisualTextBlock1"/>
    <dgm:cxn modelId="{11B6E162-7E06-49CA-B3F1-88EFD2664CA9}" type="presParOf" srcId="{D9443441-B147-406F-9D1E-8245E2801021}" destId="{2E5DEAFA-C827-4224-A39D-47D63E7E1CE1}" srcOrd="1" destOrd="0" presId="urn:microsoft.com/office/officeart/2024/3/layout/verticalVisualTextBlock1"/>
    <dgm:cxn modelId="{66FE03E6-326E-4B47-9842-893F71C77DC1}" type="presParOf" srcId="{D9443441-B147-406F-9D1E-8245E2801021}" destId="{98B417F8-016B-464E-AB10-D23F05F7CB37}" srcOrd="2" destOrd="0" presId="urn:microsoft.com/office/officeart/2024/3/layout/verticalVisualTextBlock1"/>
    <dgm:cxn modelId="{517E85FE-0D31-4F00-9D88-DD2C0BF0CA05}" type="presParOf" srcId="{C77B38FA-3C98-4242-B196-CE8EAD382365}" destId="{89E3BBDD-79B3-47E5-864D-4A69652AA7F8}" srcOrd="1" destOrd="0" presId="urn:microsoft.com/office/officeart/2024/3/layout/verticalVisualTextBlock1"/>
    <dgm:cxn modelId="{E3079028-1468-4F67-923E-FA2E3EEC8FF2}" type="presParOf" srcId="{C77B38FA-3C98-4242-B196-CE8EAD382365}" destId="{94768DDF-4D43-4DF2-A16F-D2D21AD97EC3}" srcOrd="2" destOrd="0" presId="urn:microsoft.com/office/officeart/2024/3/layout/verticalVisualTextBlock1"/>
    <dgm:cxn modelId="{40A2517A-8615-4824-A246-799029AC9BF8}" type="presParOf" srcId="{94768DDF-4D43-4DF2-A16F-D2D21AD97EC3}" destId="{76005F59-221E-4D07-A2A9-35AAF34DEB55}" srcOrd="0" destOrd="0" presId="urn:microsoft.com/office/officeart/2024/3/layout/verticalVisualTextBlock1"/>
    <dgm:cxn modelId="{7974CDCE-C742-4097-83AA-572058C63086}" type="presParOf" srcId="{94768DDF-4D43-4DF2-A16F-D2D21AD97EC3}" destId="{6320F5FF-4B5D-4667-90AE-3786F722AD8D}" srcOrd="1" destOrd="0" presId="urn:microsoft.com/office/officeart/2024/3/layout/verticalVisualTextBlock1"/>
    <dgm:cxn modelId="{0C55CCA4-2E7C-499D-961B-B2C131077AFC}" type="presParOf" srcId="{94768DDF-4D43-4DF2-A16F-D2D21AD97EC3}" destId="{746C92B7-4EDB-4073-ACAE-2E2F47A24D8F}" srcOrd="2" destOrd="0" presId="urn:microsoft.com/office/officeart/2024/3/layout/verticalVisualTextBlock1"/>
    <dgm:cxn modelId="{7983940D-F133-4ECE-AAA3-203FF55234DA}" type="presParOf" srcId="{C77B38FA-3C98-4242-B196-CE8EAD382365}" destId="{D62FB70B-D821-4923-A612-5B4B12F1D691}" srcOrd="3" destOrd="0" presId="urn:microsoft.com/office/officeart/2024/3/layout/verticalVisualTextBlock1"/>
    <dgm:cxn modelId="{F4DF7A2B-F1F3-4EAA-905F-4CF42E316395}" type="presParOf" srcId="{C77B38FA-3C98-4242-B196-CE8EAD382365}" destId="{AA7BBB3C-37B0-46D9-8D3D-B9AEC0BD0482}" srcOrd="4" destOrd="0" presId="urn:microsoft.com/office/officeart/2024/3/layout/verticalVisualTextBlock1"/>
    <dgm:cxn modelId="{DDABDA96-5F38-4453-842C-721558193EFE}" type="presParOf" srcId="{AA7BBB3C-37B0-46D9-8D3D-B9AEC0BD0482}" destId="{EC9A32D0-44BE-429F-B1A9-2E4659F7E66A}" srcOrd="0" destOrd="0" presId="urn:microsoft.com/office/officeart/2024/3/layout/verticalVisualTextBlock1"/>
    <dgm:cxn modelId="{C0E6653B-8EBB-4224-AB19-4DCB08FC5F4F}" type="presParOf" srcId="{AA7BBB3C-37B0-46D9-8D3D-B9AEC0BD0482}" destId="{CAD88A18-C7AE-417A-B8A8-46E7F76F40E3}" srcOrd="1" destOrd="0" presId="urn:microsoft.com/office/officeart/2024/3/layout/verticalVisualTextBlock1"/>
    <dgm:cxn modelId="{23D41AEA-5C82-4B7B-AE9C-89690D8CAFF4}" type="presParOf" srcId="{AA7BBB3C-37B0-46D9-8D3D-B9AEC0BD0482}" destId="{08D16A2D-68EA-48A5-8320-214955C159A8}" srcOrd="2" destOrd="0" presId="urn:microsoft.com/office/officeart/2024/3/layout/verticalVisualTextBlock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E485F3-C392-4B3D-8D5B-0CB43D9F60D7}" type="doc">
      <dgm:prSet loTypeId="urn:microsoft.com/office/officeart/2024/3/layout/verticalVisualTextBlock1" loCatId="Picture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F1DBB01-7A9D-48CA-B1CB-CB5F7D5ACA0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Culturally Responsive Care</a:t>
          </a:r>
        </a:p>
      </dgm:t>
    </dgm:pt>
    <dgm:pt modelId="{281520EA-48C5-43A8-99E6-CBEEEDFBC055}" type="parTrans" cxnId="{6161E407-D95C-4399-9D13-F6A4C7246E24}">
      <dgm:prSet/>
      <dgm:spPr/>
      <dgm:t>
        <a:bodyPr/>
        <a:lstStyle/>
        <a:p>
          <a:endParaRPr lang="en-US"/>
        </a:p>
      </dgm:t>
    </dgm:pt>
    <dgm:pt modelId="{9A27FE05-5F09-4D56-A9A5-787DE30723B4}" type="sibTrans" cxnId="{6161E407-D95C-4399-9D13-F6A4C7246E24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65CBB99D-027A-48AA-907C-E7BB03D6CDE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Peer case managers tailor support to clients' cultural backgrounds, improving trust and engagement in care.</a:t>
          </a:r>
        </a:p>
      </dgm:t>
    </dgm:pt>
    <dgm:pt modelId="{C116E38A-5E81-4C4D-8AD6-854001517D7C}" type="parTrans" cxnId="{189CBD40-4F09-49CB-B837-C2AE56502287}">
      <dgm:prSet/>
      <dgm:spPr/>
      <dgm:t>
        <a:bodyPr/>
        <a:lstStyle/>
        <a:p>
          <a:endParaRPr lang="en-US"/>
        </a:p>
      </dgm:t>
    </dgm:pt>
    <dgm:pt modelId="{679E8EAE-6EE5-4296-9880-F315E8CD994C}" type="sibTrans" cxnId="{189CBD40-4F09-49CB-B837-C2AE56502287}">
      <dgm:prSet/>
      <dgm:spPr/>
      <dgm:t>
        <a:bodyPr/>
        <a:lstStyle/>
        <a:p>
          <a:endParaRPr lang="en-US"/>
        </a:p>
      </dgm:t>
    </dgm:pt>
    <dgm:pt modelId="{DE930E1D-796E-4CE3-A67F-2E06C04883F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Trauma-Informed Approach</a:t>
          </a:r>
        </a:p>
      </dgm:t>
    </dgm:pt>
    <dgm:pt modelId="{57CB6B5C-38F0-4299-BEFE-002FD5C22EB6}" type="parTrans" cxnId="{3C5893A5-9C09-4902-B37A-4F5C349B6B77}">
      <dgm:prSet/>
      <dgm:spPr/>
      <dgm:t>
        <a:bodyPr/>
        <a:lstStyle/>
        <a:p>
          <a:endParaRPr lang="en-US"/>
        </a:p>
      </dgm:t>
    </dgm:pt>
    <dgm:pt modelId="{9FC64CDD-785A-430D-A39F-18425F4E2806}" type="sibTrans" cxnId="{3C5893A5-9C09-4902-B37A-4F5C349B6B77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32EB43C3-A821-48B8-A81A-9A4DF134197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Understanding trauma helps case managers create safe environments fostering client healing and resilience.</a:t>
          </a:r>
        </a:p>
      </dgm:t>
    </dgm:pt>
    <dgm:pt modelId="{A09447D1-82A6-4B7F-BBA6-9B29E56A3C22}" type="parTrans" cxnId="{FD20FB68-2E2F-4615-9F8B-05044701E334}">
      <dgm:prSet/>
      <dgm:spPr/>
      <dgm:t>
        <a:bodyPr/>
        <a:lstStyle/>
        <a:p>
          <a:endParaRPr lang="en-US"/>
        </a:p>
      </dgm:t>
    </dgm:pt>
    <dgm:pt modelId="{BFE4B122-B834-4941-B2C2-605B3FA082DF}" type="sibTrans" cxnId="{FD20FB68-2E2F-4615-9F8B-05044701E334}">
      <dgm:prSet/>
      <dgm:spPr/>
      <dgm:t>
        <a:bodyPr/>
        <a:lstStyle/>
        <a:p>
          <a:endParaRPr lang="en-US"/>
        </a:p>
      </dgm:t>
    </dgm:pt>
    <dgm:pt modelId="{6D189D6E-B688-4FD0-A765-4FD2219F25A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Improved Client Outcomes</a:t>
          </a:r>
        </a:p>
      </dgm:t>
    </dgm:pt>
    <dgm:pt modelId="{A82838DE-C96B-4C7F-9EDA-81BCA06E52CE}" type="parTrans" cxnId="{CF844998-5311-49DA-B6FB-018A4747C14F}">
      <dgm:prSet/>
      <dgm:spPr/>
      <dgm:t>
        <a:bodyPr/>
        <a:lstStyle/>
        <a:p>
          <a:endParaRPr lang="en-US"/>
        </a:p>
      </dgm:t>
    </dgm:pt>
    <dgm:pt modelId="{E57A5FBF-7AF9-4A46-80BD-A75139177855}" type="sibTrans" cxnId="{CF844998-5311-49DA-B6FB-018A4747C14F}">
      <dgm:prSet/>
      <dgm:spPr/>
      <dgm:t>
        <a:bodyPr/>
        <a:lstStyle/>
        <a:p>
          <a:endParaRPr lang="en-US"/>
        </a:p>
      </dgm:t>
    </dgm:pt>
    <dgm:pt modelId="{A6681C14-8F0B-432A-A1FB-22DC8ACE72F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Effective interventions by case managers lead to positive changes in clients' health and wellbeing.</a:t>
          </a:r>
        </a:p>
      </dgm:t>
    </dgm:pt>
    <dgm:pt modelId="{1375D3EF-2F47-48FA-BFD8-CB54E0AD8D66}" type="parTrans" cxnId="{38B7A3E2-7369-4E6F-B6D5-7BDA868604D0}">
      <dgm:prSet/>
      <dgm:spPr/>
      <dgm:t>
        <a:bodyPr/>
        <a:lstStyle/>
        <a:p>
          <a:endParaRPr lang="en-US"/>
        </a:p>
      </dgm:t>
    </dgm:pt>
    <dgm:pt modelId="{E0C1C5ED-59B7-42E7-B874-15863F52C99F}" type="sibTrans" cxnId="{38B7A3E2-7369-4E6F-B6D5-7BDA868604D0}">
      <dgm:prSet/>
      <dgm:spPr/>
      <dgm:t>
        <a:bodyPr/>
        <a:lstStyle/>
        <a:p>
          <a:endParaRPr lang="en-US"/>
        </a:p>
      </dgm:t>
    </dgm:pt>
    <dgm:pt modelId="{1448612B-B42D-4CF8-A385-8901FB18E3EE}" type="pres">
      <dgm:prSet presAssocID="{BBE485F3-C392-4B3D-8D5B-0CB43D9F60D7}" presName="Root" presStyleCnt="0">
        <dgm:presLayoutVars>
          <dgm:dir/>
          <dgm:resizeHandles val="exact"/>
        </dgm:presLayoutVars>
      </dgm:prSet>
      <dgm:spPr/>
    </dgm:pt>
    <dgm:pt modelId="{E42EA3DD-5B18-432B-930B-F62CD2081920}" type="pres">
      <dgm:prSet presAssocID="{8F1DBB01-7A9D-48CA-B1CB-CB5F7D5ACA06}" presName="Composite" presStyleCnt="0"/>
      <dgm:spPr/>
    </dgm:pt>
    <dgm:pt modelId="{309D362D-FD61-494D-9C40-B1978468980B}" type="pres">
      <dgm:prSet presAssocID="{8F1DBB01-7A9D-48CA-B1CB-CB5F7D5ACA06}" presName="Picture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2" r="8686" b="-3"/>
          <a:stretch/>
        </a:blipFill>
      </dgm:spPr>
      <dgm:extLst>
        <a:ext uri="{E40237B7-FDA0-4F09-8148-C483321AD2D9}">
          <dgm14:cNvPr xmlns:dgm14="http://schemas.microsoft.com/office/drawing/2010/diagram" id="0" name="" descr="People at a job interview"/>
        </a:ext>
      </dgm:extLst>
    </dgm:pt>
    <dgm:pt modelId="{30AA8CFE-2715-44AF-A298-A79417603A0B}" type="pres">
      <dgm:prSet presAssocID="{8F1DBB01-7A9D-48CA-B1CB-CB5F7D5ACA06}" presName="Subtitle" presStyleLbl="revTx" presStyleIdx="0" presStyleCnt="6">
        <dgm:presLayoutVars>
          <dgm:chMax val="0"/>
          <dgm:bulletEnabled/>
        </dgm:presLayoutVars>
      </dgm:prSet>
      <dgm:spPr/>
    </dgm:pt>
    <dgm:pt modelId="{83CBB4EF-352B-4347-BD70-5B150C4B32A1}" type="pres">
      <dgm:prSet presAssocID="{8F1DBB01-7A9D-48CA-B1CB-CB5F7D5ACA06}" presName="Description" presStyleLbl="revTx" presStyleIdx="1" presStyleCnt="6">
        <dgm:presLayoutVars>
          <dgm:bulletEnabled/>
        </dgm:presLayoutVars>
      </dgm:prSet>
      <dgm:spPr/>
    </dgm:pt>
    <dgm:pt modelId="{180961BB-7754-428D-BC24-7C7AC1048F40}" type="pres">
      <dgm:prSet presAssocID="{9A27FE05-5F09-4D56-A9A5-787DE30723B4}" presName="sibTrans" presStyleLbl="sibTrans2D1" presStyleIdx="0" presStyleCnt="0"/>
      <dgm:spPr/>
    </dgm:pt>
    <dgm:pt modelId="{226EE3BF-C56C-49F9-9098-8A433DE6F1C6}" type="pres">
      <dgm:prSet presAssocID="{DE930E1D-796E-4CE3-A67F-2E06C04883F9}" presName="Composite" presStyleCnt="0"/>
      <dgm:spPr/>
    </dgm:pt>
    <dgm:pt modelId="{7BF14A73-10B0-4875-9E2D-9D548F939620}" type="pres">
      <dgm:prSet presAssocID="{DE930E1D-796E-4CE3-A67F-2E06C04883F9}" presName="Pictur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9" r="5252" b="3"/>
          <a:stretch/>
        </a:blipFill>
      </dgm:spPr>
      <dgm:extLst>
        <a:ext uri="{E40237B7-FDA0-4F09-8148-C483321AD2D9}">
          <dgm14:cNvPr xmlns:dgm14="http://schemas.microsoft.com/office/drawing/2010/diagram" id="0" name="" descr="Man talking with therapist"/>
        </a:ext>
      </dgm:extLst>
    </dgm:pt>
    <dgm:pt modelId="{410E1242-B4B9-426D-B5EC-B013BE9D5160}" type="pres">
      <dgm:prSet presAssocID="{DE930E1D-796E-4CE3-A67F-2E06C04883F9}" presName="Subtitle" presStyleLbl="revTx" presStyleIdx="2" presStyleCnt="6">
        <dgm:presLayoutVars>
          <dgm:chMax val="0"/>
          <dgm:bulletEnabled/>
        </dgm:presLayoutVars>
      </dgm:prSet>
      <dgm:spPr/>
    </dgm:pt>
    <dgm:pt modelId="{EF2AF584-88C7-44AA-8F1D-632E972293B6}" type="pres">
      <dgm:prSet presAssocID="{DE930E1D-796E-4CE3-A67F-2E06C04883F9}" presName="Description" presStyleLbl="revTx" presStyleIdx="3" presStyleCnt="6">
        <dgm:presLayoutVars>
          <dgm:bulletEnabled/>
        </dgm:presLayoutVars>
      </dgm:prSet>
      <dgm:spPr/>
    </dgm:pt>
    <dgm:pt modelId="{30DB5940-2AEB-4693-A948-660298972794}" type="pres">
      <dgm:prSet presAssocID="{9FC64CDD-785A-430D-A39F-18425F4E2806}" presName="sibTrans" presStyleLbl="sibTrans2D1" presStyleIdx="0" presStyleCnt="0"/>
      <dgm:spPr/>
    </dgm:pt>
    <dgm:pt modelId="{34A3A9DD-0241-4E6E-911A-55356C26DE06}" type="pres">
      <dgm:prSet presAssocID="{6D189D6E-B688-4FD0-A765-4FD2219F25A9}" presName="Composite" presStyleCnt="0"/>
      <dgm:spPr/>
    </dgm:pt>
    <dgm:pt modelId="{74E0353B-8550-49D2-A1F2-C9B211AF559C}" type="pres">
      <dgm:prSet presAssocID="{6D189D6E-B688-4FD0-A765-4FD2219F25A9}" presName="Pictur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1" r="13707" b="-3"/>
          <a:stretch/>
        </a:blipFill>
      </dgm:spPr>
      <dgm:extLst>
        <a:ext uri="{E40237B7-FDA0-4F09-8148-C483321AD2D9}">
          <dgm14:cNvPr xmlns:dgm14="http://schemas.microsoft.com/office/drawing/2010/diagram" id="0" name="" descr="Two business people gather around a laptop for a group discussion and brainstorming session at their office."/>
        </a:ext>
      </dgm:extLst>
    </dgm:pt>
    <dgm:pt modelId="{BDEDB17F-939F-4F43-9B66-7BDC6BFECC19}" type="pres">
      <dgm:prSet presAssocID="{6D189D6E-B688-4FD0-A765-4FD2219F25A9}" presName="Subtitle" presStyleLbl="revTx" presStyleIdx="4" presStyleCnt="6">
        <dgm:presLayoutVars>
          <dgm:chMax val="0"/>
          <dgm:bulletEnabled/>
        </dgm:presLayoutVars>
      </dgm:prSet>
      <dgm:spPr/>
    </dgm:pt>
    <dgm:pt modelId="{7B8305BD-E0E4-4B8C-B2D8-366FA82E8240}" type="pres">
      <dgm:prSet presAssocID="{6D189D6E-B688-4FD0-A765-4FD2219F25A9}" presName="Description" presStyleLbl="revTx" presStyleIdx="5" presStyleCnt="6">
        <dgm:presLayoutVars>
          <dgm:bulletEnabled/>
        </dgm:presLayoutVars>
      </dgm:prSet>
      <dgm:spPr/>
    </dgm:pt>
  </dgm:ptLst>
  <dgm:cxnLst>
    <dgm:cxn modelId="{6161E407-D95C-4399-9D13-F6A4C7246E24}" srcId="{BBE485F3-C392-4B3D-8D5B-0CB43D9F60D7}" destId="{8F1DBB01-7A9D-48CA-B1CB-CB5F7D5ACA06}" srcOrd="0" destOrd="0" parTransId="{281520EA-48C5-43A8-99E6-CBEEEDFBC055}" sibTransId="{9A27FE05-5F09-4D56-A9A5-787DE30723B4}"/>
    <dgm:cxn modelId="{A0E4540A-D3B4-4814-BA52-832447C7EA7C}" type="presOf" srcId="{A6681C14-8F0B-432A-A1FB-22DC8ACE72F4}" destId="{7B8305BD-E0E4-4B8C-B2D8-366FA82E8240}" srcOrd="0" destOrd="0" presId="urn:microsoft.com/office/officeart/2024/3/layout/verticalVisualTextBlock1"/>
    <dgm:cxn modelId="{F844EF22-B515-4FB8-AB84-1D8977E7576D}" type="presOf" srcId="{9A27FE05-5F09-4D56-A9A5-787DE30723B4}" destId="{180961BB-7754-428D-BC24-7C7AC1048F40}" srcOrd="0" destOrd="0" presId="urn:microsoft.com/office/officeart/2024/3/layout/verticalVisualTextBlock1"/>
    <dgm:cxn modelId="{8E4E3036-ACC6-43B6-A235-20E4D5E53B42}" type="presOf" srcId="{8F1DBB01-7A9D-48CA-B1CB-CB5F7D5ACA06}" destId="{30AA8CFE-2715-44AF-A298-A79417603A0B}" srcOrd="0" destOrd="0" presId="urn:microsoft.com/office/officeart/2024/3/layout/verticalVisualTextBlock1"/>
    <dgm:cxn modelId="{189CBD40-4F09-49CB-B837-C2AE56502287}" srcId="{8F1DBB01-7A9D-48CA-B1CB-CB5F7D5ACA06}" destId="{65CBB99D-027A-48AA-907C-E7BB03D6CDE6}" srcOrd="0" destOrd="0" parTransId="{C116E38A-5E81-4C4D-8AD6-854001517D7C}" sibTransId="{679E8EAE-6EE5-4296-9880-F315E8CD994C}"/>
    <dgm:cxn modelId="{BAF86362-E70C-4470-8D49-2DD94A9B95F4}" type="presOf" srcId="{6D189D6E-B688-4FD0-A765-4FD2219F25A9}" destId="{BDEDB17F-939F-4F43-9B66-7BDC6BFECC19}" srcOrd="0" destOrd="0" presId="urn:microsoft.com/office/officeart/2024/3/layout/verticalVisualTextBlock1"/>
    <dgm:cxn modelId="{FD20FB68-2E2F-4615-9F8B-05044701E334}" srcId="{DE930E1D-796E-4CE3-A67F-2E06C04883F9}" destId="{32EB43C3-A821-48B8-A81A-9A4DF1341977}" srcOrd="0" destOrd="0" parTransId="{A09447D1-82A6-4B7F-BBA6-9B29E56A3C22}" sibTransId="{BFE4B122-B834-4941-B2C2-605B3FA082DF}"/>
    <dgm:cxn modelId="{CF844998-5311-49DA-B6FB-018A4747C14F}" srcId="{BBE485F3-C392-4B3D-8D5B-0CB43D9F60D7}" destId="{6D189D6E-B688-4FD0-A765-4FD2219F25A9}" srcOrd="2" destOrd="0" parTransId="{A82838DE-C96B-4C7F-9EDA-81BCA06E52CE}" sibTransId="{E57A5FBF-7AF9-4A46-80BD-A75139177855}"/>
    <dgm:cxn modelId="{3C5893A5-9C09-4902-B37A-4F5C349B6B77}" srcId="{BBE485F3-C392-4B3D-8D5B-0CB43D9F60D7}" destId="{DE930E1D-796E-4CE3-A67F-2E06C04883F9}" srcOrd="1" destOrd="0" parTransId="{57CB6B5C-38F0-4299-BEFE-002FD5C22EB6}" sibTransId="{9FC64CDD-785A-430D-A39F-18425F4E2806}"/>
    <dgm:cxn modelId="{7A7B4FB5-07E9-4B76-B28D-CC26928CBEA3}" type="presOf" srcId="{32EB43C3-A821-48B8-A81A-9A4DF1341977}" destId="{EF2AF584-88C7-44AA-8F1D-632E972293B6}" srcOrd="0" destOrd="0" presId="urn:microsoft.com/office/officeart/2024/3/layout/verticalVisualTextBlock1"/>
    <dgm:cxn modelId="{2F5DB1BE-211D-426F-A325-A1B92B17D411}" type="presOf" srcId="{BBE485F3-C392-4B3D-8D5B-0CB43D9F60D7}" destId="{1448612B-B42D-4CF8-A385-8901FB18E3EE}" srcOrd="0" destOrd="0" presId="urn:microsoft.com/office/officeart/2024/3/layout/verticalVisualTextBlock1"/>
    <dgm:cxn modelId="{90917CCE-78CB-4A68-B578-4DB7CB16CAFD}" type="presOf" srcId="{65CBB99D-027A-48AA-907C-E7BB03D6CDE6}" destId="{83CBB4EF-352B-4347-BD70-5B150C4B32A1}" srcOrd="0" destOrd="0" presId="urn:microsoft.com/office/officeart/2024/3/layout/verticalVisualTextBlock1"/>
    <dgm:cxn modelId="{D463B0D0-8465-4499-80D1-B3B38AA0C463}" type="presOf" srcId="{DE930E1D-796E-4CE3-A67F-2E06C04883F9}" destId="{410E1242-B4B9-426D-B5EC-B013BE9D5160}" srcOrd="0" destOrd="0" presId="urn:microsoft.com/office/officeart/2024/3/layout/verticalVisualTextBlock1"/>
    <dgm:cxn modelId="{140BC4D9-D24B-43C4-ABAB-74516870D07D}" type="presOf" srcId="{9FC64CDD-785A-430D-A39F-18425F4E2806}" destId="{30DB5940-2AEB-4693-A948-660298972794}" srcOrd="0" destOrd="0" presId="urn:microsoft.com/office/officeart/2024/3/layout/verticalVisualTextBlock1"/>
    <dgm:cxn modelId="{38B7A3E2-7369-4E6F-B6D5-7BDA868604D0}" srcId="{6D189D6E-B688-4FD0-A765-4FD2219F25A9}" destId="{A6681C14-8F0B-432A-A1FB-22DC8ACE72F4}" srcOrd="0" destOrd="0" parTransId="{1375D3EF-2F47-48FA-BFD8-CB54E0AD8D66}" sibTransId="{E0C1C5ED-59B7-42E7-B874-15863F52C99F}"/>
    <dgm:cxn modelId="{5460D25D-DEB8-44BD-B01F-A390CDA0C345}" type="presParOf" srcId="{1448612B-B42D-4CF8-A385-8901FB18E3EE}" destId="{E42EA3DD-5B18-432B-930B-F62CD2081920}" srcOrd="0" destOrd="0" presId="urn:microsoft.com/office/officeart/2024/3/layout/verticalVisualTextBlock1"/>
    <dgm:cxn modelId="{89FCC492-6328-4741-B6E0-B009AD0236DE}" type="presParOf" srcId="{E42EA3DD-5B18-432B-930B-F62CD2081920}" destId="{309D362D-FD61-494D-9C40-B1978468980B}" srcOrd="0" destOrd="0" presId="urn:microsoft.com/office/officeart/2024/3/layout/verticalVisualTextBlock1"/>
    <dgm:cxn modelId="{C23A44B0-C146-4773-98A8-D1C4E17C67CC}" type="presParOf" srcId="{E42EA3DD-5B18-432B-930B-F62CD2081920}" destId="{30AA8CFE-2715-44AF-A298-A79417603A0B}" srcOrd="1" destOrd="0" presId="urn:microsoft.com/office/officeart/2024/3/layout/verticalVisualTextBlock1"/>
    <dgm:cxn modelId="{87AB9D98-84FF-4E47-AB3F-64843603C83C}" type="presParOf" srcId="{E42EA3DD-5B18-432B-930B-F62CD2081920}" destId="{83CBB4EF-352B-4347-BD70-5B150C4B32A1}" srcOrd="2" destOrd="0" presId="urn:microsoft.com/office/officeart/2024/3/layout/verticalVisualTextBlock1"/>
    <dgm:cxn modelId="{A448DCF4-5972-46CF-991D-FD4FEC9791EA}" type="presParOf" srcId="{1448612B-B42D-4CF8-A385-8901FB18E3EE}" destId="{180961BB-7754-428D-BC24-7C7AC1048F40}" srcOrd="1" destOrd="0" presId="urn:microsoft.com/office/officeart/2024/3/layout/verticalVisualTextBlock1"/>
    <dgm:cxn modelId="{87AD9EAC-B031-473A-8169-DD194899B95B}" type="presParOf" srcId="{1448612B-B42D-4CF8-A385-8901FB18E3EE}" destId="{226EE3BF-C56C-49F9-9098-8A433DE6F1C6}" srcOrd="2" destOrd="0" presId="urn:microsoft.com/office/officeart/2024/3/layout/verticalVisualTextBlock1"/>
    <dgm:cxn modelId="{41CA0B00-7C8F-4C6D-A860-7897097F711D}" type="presParOf" srcId="{226EE3BF-C56C-49F9-9098-8A433DE6F1C6}" destId="{7BF14A73-10B0-4875-9E2D-9D548F939620}" srcOrd="0" destOrd="0" presId="urn:microsoft.com/office/officeart/2024/3/layout/verticalVisualTextBlock1"/>
    <dgm:cxn modelId="{3BFD3E1F-D648-478E-A661-730C21DF9ACC}" type="presParOf" srcId="{226EE3BF-C56C-49F9-9098-8A433DE6F1C6}" destId="{410E1242-B4B9-426D-B5EC-B013BE9D5160}" srcOrd="1" destOrd="0" presId="urn:microsoft.com/office/officeart/2024/3/layout/verticalVisualTextBlock1"/>
    <dgm:cxn modelId="{FE1C1155-4F5E-485F-A9C0-CEADD6D3C6FF}" type="presParOf" srcId="{226EE3BF-C56C-49F9-9098-8A433DE6F1C6}" destId="{EF2AF584-88C7-44AA-8F1D-632E972293B6}" srcOrd="2" destOrd="0" presId="urn:microsoft.com/office/officeart/2024/3/layout/verticalVisualTextBlock1"/>
    <dgm:cxn modelId="{29C890E3-E04B-4EF2-95D0-D6E08EAC5A80}" type="presParOf" srcId="{1448612B-B42D-4CF8-A385-8901FB18E3EE}" destId="{30DB5940-2AEB-4693-A948-660298972794}" srcOrd="3" destOrd="0" presId="urn:microsoft.com/office/officeart/2024/3/layout/verticalVisualTextBlock1"/>
    <dgm:cxn modelId="{B4EE3DB3-3B29-4916-8D57-38C3F67C1CEB}" type="presParOf" srcId="{1448612B-B42D-4CF8-A385-8901FB18E3EE}" destId="{34A3A9DD-0241-4E6E-911A-55356C26DE06}" srcOrd="4" destOrd="0" presId="urn:microsoft.com/office/officeart/2024/3/layout/verticalVisualTextBlock1"/>
    <dgm:cxn modelId="{99F743D3-8709-4958-BD81-870317D7DA93}" type="presParOf" srcId="{34A3A9DD-0241-4E6E-911A-55356C26DE06}" destId="{74E0353B-8550-49D2-A1F2-C9B211AF559C}" srcOrd="0" destOrd="0" presId="urn:microsoft.com/office/officeart/2024/3/layout/verticalVisualTextBlock1"/>
    <dgm:cxn modelId="{CC956510-78FE-4164-844E-962CAE05B58E}" type="presParOf" srcId="{34A3A9DD-0241-4E6E-911A-55356C26DE06}" destId="{BDEDB17F-939F-4F43-9B66-7BDC6BFECC19}" srcOrd="1" destOrd="0" presId="urn:microsoft.com/office/officeart/2024/3/layout/verticalVisualTextBlock1"/>
    <dgm:cxn modelId="{F02A4752-D942-4B2D-9218-E9D7939A65D0}" type="presParOf" srcId="{34A3A9DD-0241-4E6E-911A-55356C26DE06}" destId="{7B8305BD-E0E4-4B8C-B2D8-366FA82E8240}" srcOrd="2" destOrd="0" presId="urn:microsoft.com/office/officeart/2024/3/layout/verticalVisualTextBlock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6A6E47-F38C-48F7-B3E2-03A4642EC7A1}" type="doc">
      <dgm:prSet loTypeId="urn:microsoft.com/office/officeart/2024/3/layout/hArc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7DA5AE-933E-4CAA-920B-E7815B63C94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Role of Peer Case Managers</a:t>
          </a:r>
        </a:p>
      </dgm:t>
    </dgm:pt>
    <dgm:pt modelId="{0255EF43-D24A-4533-A732-AFC957F68E8A}" type="parTrans" cxnId="{C6081D47-58F8-439C-803E-F43B2836A488}">
      <dgm:prSet/>
      <dgm:spPr/>
      <dgm:t>
        <a:bodyPr/>
        <a:lstStyle/>
        <a:p>
          <a:endParaRPr lang="en-US"/>
        </a:p>
      </dgm:t>
    </dgm:pt>
    <dgm:pt modelId="{95F87478-EA39-4575-A090-F5E2ECDE6C34}" type="sibTrans" cxnId="{C6081D47-58F8-439C-803E-F43B2836A488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12314AAD-1CD3-45D0-BED4-1DCC00410ED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Peer case managers provide culturally responsive and trauma-informed care, addressing unique patient needs effectively.</a:t>
          </a:r>
        </a:p>
      </dgm:t>
    </dgm:pt>
    <dgm:pt modelId="{4526AD7E-8A5C-487C-A786-8AF4129E996C}" type="parTrans" cxnId="{4874CBA9-F3AE-40E7-98DE-B406B748D9CB}">
      <dgm:prSet/>
      <dgm:spPr/>
      <dgm:t>
        <a:bodyPr/>
        <a:lstStyle/>
        <a:p>
          <a:endParaRPr lang="en-US"/>
        </a:p>
      </dgm:t>
    </dgm:pt>
    <dgm:pt modelId="{E5FBF638-E562-45C6-99AF-F52211986CD9}" type="sibTrans" cxnId="{4874CBA9-F3AE-40E7-98DE-B406B748D9CB}">
      <dgm:prSet/>
      <dgm:spPr/>
      <dgm:t>
        <a:bodyPr/>
        <a:lstStyle/>
        <a:p>
          <a:endParaRPr lang="en-US"/>
        </a:p>
      </dgm:t>
    </dgm:pt>
    <dgm:pt modelId="{1BB0360F-1AF8-4AE7-A127-B4361044BE8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Enhancing Patient Engagement</a:t>
          </a:r>
        </a:p>
      </dgm:t>
    </dgm:pt>
    <dgm:pt modelId="{847B9EE2-4266-44C3-AEFD-BD691ACCF5B0}" type="parTrans" cxnId="{2330856F-BDCC-4829-9D25-62387AD10464}">
      <dgm:prSet/>
      <dgm:spPr/>
      <dgm:t>
        <a:bodyPr/>
        <a:lstStyle/>
        <a:p>
          <a:endParaRPr lang="en-US"/>
        </a:p>
      </dgm:t>
    </dgm:pt>
    <dgm:pt modelId="{DBDBD74F-A7A7-4A90-BB5B-F0AB71A5882C}" type="sibTrans" cxnId="{2330856F-BDCC-4829-9D25-62387AD10464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16EC4AF2-E3BD-4148-AFFA-875549AF837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Their unique perspectives foster stronger patient engagement and trust in healthcare settings.</a:t>
          </a:r>
        </a:p>
      </dgm:t>
    </dgm:pt>
    <dgm:pt modelId="{099E1B43-7320-47BD-8EDD-83288BC69DE1}" type="parTrans" cxnId="{B6B2A493-675E-4622-BB0F-9EA04A216BDD}">
      <dgm:prSet/>
      <dgm:spPr/>
      <dgm:t>
        <a:bodyPr/>
        <a:lstStyle/>
        <a:p>
          <a:endParaRPr lang="en-US"/>
        </a:p>
      </dgm:t>
    </dgm:pt>
    <dgm:pt modelId="{7ADDA5F0-7117-4E75-9E0E-3C9B81EB147C}" type="sibTrans" cxnId="{B6B2A493-675E-4622-BB0F-9EA04A216BDD}">
      <dgm:prSet/>
      <dgm:spPr/>
      <dgm:t>
        <a:bodyPr/>
        <a:lstStyle/>
        <a:p>
          <a:endParaRPr lang="en-US"/>
        </a:p>
      </dgm:t>
    </dgm:pt>
    <dgm:pt modelId="{2788FE80-34D2-4564-AA68-0BBBFD92681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Supporting Holistic Healing</a:t>
          </a:r>
        </a:p>
      </dgm:t>
    </dgm:pt>
    <dgm:pt modelId="{0AB96B88-2A52-4E8D-A877-06BF797982B5}" type="parTrans" cxnId="{0315789E-3184-43A7-BC4A-C07C987F560C}">
      <dgm:prSet/>
      <dgm:spPr/>
      <dgm:t>
        <a:bodyPr/>
        <a:lstStyle/>
        <a:p>
          <a:endParaRPr lang="en-US"/>
        </a:p>
      </dgm:t>
    </dgm:pt>
    <dgm:pt modelId="{6CED3DF8-B63D-4D89-B178-1EEEBFCEC006}" type="sibTrans" cxnId="{0315789E-3184-43A7-BC4A-C07C987F560C}">
      <dgm:prSet/>
      <dgm:spPr/>
      <dgm:t>
        <a:bodyPr/>
        <a:lstStyle/>
        <a:p>
          <a:endParaRPr lang="en-US"/>
        </a:p>
      </dgm:t>
    </dgm:pt>
    <dgm:pt modelId="{C09C2603-C373-47A2-BBAB-ECCB0D82DCC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Peer case managers support holistic healing by integrating cultural sensitivity and trauma awareness.</a:t>
          </a:r>
        </a:p>
      </dgm:t>
    </dgm:pt>
    <dgm:pt modelId="{9BABE4AA-C0B7-4C54-8006-F8F685B50CE2}" type="parTrans" cxnId="{F635EFA2-BCA4-462C-BC69-5E6B053C0088}">
      <dgm:prSet/>
      <dgm:spPr/>
      <dgm:t>
        <a:bodyPr/>
        <a:lstStyle/>
        <a:p>
          <a:endParaRPr lang="en-US"/>
        </a:p>
      </dgm:t>
    </dgm:pt>
    <dgm:pt modelId="{FB07C80F-BC7D-48AA-BECA-0F85A3AE5930}" type="sibTrans" cxnId="{F635EFA2-BCA4-462C-BC69-5E6B053C0088}">
      <dgm:prSet/>
      <dgm:spPr/>
      <dgm:t>
        <a:bodyPr/>
        <a:lstStyle/>
        <a:p>
          <a:endParaRPr lang="en-US"/>
        </a:p>
      </dgm:t>
    </dgm:pt>
    <dgm:pt modelId="{1A2A1773-AD31-473E-A89B-E450D4A39F54}" type="pres">
      <dgm:prSet presAssocID="{846A6E47-F38C-48F7-B3E2-03A4642EC7A1}" presName="Name0" presStyleCnt="0">
        <dgm:presLayoutVars>
          <dgm:dir/>
          <dgm:resizeHandles val="exact"/>
        </dgm:presLayoutVars>
      </dgm:prSet>
      <dgm:spPr/>
    </dgm:pt>
    <dgm:pt modelId="{7CB6B806-7C9E-41CB-A804-5232349DC973}" type="pres">
      <dgm:prSet presAssocID="{017DA5AE-933E-4CAA-920B-E7815B63C94B}" presName="compNode" presStyleCnt="0"/>
      <dgm:spPr/>
    </dgm:pt>
    <dgm:pt modelId="{BEEEB2AA-18A0-4DD0-BAE2-9D1F250E5106}" type="pres">
      <dgm:prSet presAssocID="{017DA5AE-933E-4CAA-920B-E7815B63C94B}" presName="pictRect" presStyleLbl="revTx" presStyleIdx="0" presStyleCnt="6">
        <dgm:presLayoutVars>
          <dgm:chMax val="0"/>
          <dgm:bulletEnabled/>
        </dgm:presLayoutVars>
      </dgm:prSet>
      <dgm:spPr/>
    </dgm:pt>
    <dgm:pt modelId="{6D0CDBF9-3CB2-4652-A36B-21A0E590DA3C}" type="pres">
      <dgm:prSet presAssocID="{017DA5AE-933E-4CAA-920B-E7815B63C94B}" presName="textRect" presStyleLbl="revTx" presStyleIdx="1" presStyleCnt="6">
        <dgm:presLayoutVars>
          <dgm:bulletEnabled/>
        </dgm:presLayoutVars>
      </dgm:prSet>
      <dgm:spPr/>
    </dgm:pt>
    <dgm:pt modelId="{45EF1A9D-07BF-4E91-8193-0E4CF776D0B8}" type="pres">
      <dgm:prSet presAssocID="{95F87478-EA39-4575-A090-F5E2ECDE6C34}" presName="sibTrans" presStyleLbl="sibTrans2D1" presStyleIdx="0" presStyleCnt="0"/>
      <dgm:spPr/>
    </dgm:pt>
    <dgm:pt modelId="{3B2A4F2E-8826-43D1-9E67-180BEEB37E70}" type="pres">
      <dgm:prSet presAssocID="{1BB0360F-1AF8-4AE7-A127-B4361044BE8D}" presName="compNode" presStyleCnt="0"/>
      <dgm:spPr/>
    </dgm:pt>
    <dgm:pt modelId="{936349ED-3446-46F2-8FA6-297F20A1816D}" type="pres">
      <dgm:prSet presAssocID="{1BB0360F-1AF8-4AE7-A127-B4361044BE8D}" presName="pictRect" presStyleLbl="revTx" presStyleIdx="2" presStyleCnt="6">
        <dgm:presLayoutVars>
          <dgm:chMax val="0"/>
          <dgm:bulletEnabled/>
        </dgm:presLayoutVars>
      </dgm:prSet>
      <dgm:spPr/>
    </dgm:pt>
    <dgm:pt modelId="{DC9AEA0B-DF7E-4945-99CF-ECECE7C1E773}" type="pres">
      <dgm:prSet presAssocID="{1BB0360F-1AF8-4AE7-A127-B4361044BE8D}" presName="textRect" presStyleLbl="revTx" presStyleIdx="3" presStyleCnt="6">
        <dgm:presLayoutVars>
          <dgm:bulletEnabled/>
        </dgm:presLayoutVars>
      </dgm:prSet>
      <dgm:spPr/>
    </dgm:pt>
    <dgm:pt modelId="{4B8B4FBE-CBD3-4F14-A696-D35BC7835819}" type="pres">
      <dgm:prSet presAssocID="{DBDBD74F-A7A7-4A90-BB5B-F0AB71A5882C}" presName="sibTrans" presStyleLbl="sibTrans2D1" presStyleIdx="0" presStyleCnt="0"/>
      <dgm:spPr/>
    </dgm:pt>
    <dgm:pt modelId="{FDF89D5C-0604-4E41-85AA-C6F450C8B289}" type="pres">
      <dgm:prSet presAssocID="{2788FE80-34D2-4564-AA68-0BBBFD926819}" presName="compNode" presStyleCnt="0"/>
      <dgm:spPr/>
    </dgm:pt>
    <dgm:pt modelId="{59E8675D-0476-45B9-9D10-71CB92915924}" type="pres">
      <dgm:prSet presAssocID="{2788FE80-34D2-4564-AA68-0BBBFD926819}" presName="pictRect" presStyleLbl="revTx" presStyleIdx="4" presStyleCnt="6">
        <dgm:presLayoutVars>
          <dgm:chMax val="0"/>
          <dgm:bulletEnabled/>
        </dgm:presLayoutVars>
      </dgm:prSet>
      <dgm:spPr/>
    </dgm:pt>
    <dgm:pt modelId="{8BD57CD6-9956-4CE9-B461-ADB6285997A5}" type="pres">
      <dgm:prSet presAssocID="{2788FE80-34D2-4564-AA68-0BBBFD926819}" presName="textRect" presStyleLbl="revTx" presStyleIdx="5" presStyleCnt="6">
        <dgm:presLayoutVars>
          <dgm:bulletEnabled/>
        </dgm:presLayoutVars>
      </dgm:prSet>
      <dgm:spPr/>
    </dgm:pt>
  </dgm:ptLst>
  <dgm:cxnLst>
    <dgm:cxn modelId="{1B842964-EF41-4EC3-B8F5-EA379A39C78C}" type="presOf" srcId="{16EC4AF2-E3BD-4148-AFFA-875549AF837C}" destId="{DC9AEA0B-DF7E-4945-99CF-ECECE7C1E773}" srcOrd="0" destOrd="0" presId="urn:microsoft.com/office/officeart/2024/3/layout/hArchList1"/>
    <dgm:cxn modelId="{C6081D47-58F8-439C-803E-F43B2836A488}" srcId="{846A6E47-F38C-48F7-B3E2-03A4642EC7A1}" destId="{017DA5AE-933E-4CAA-920B-E7815B63C94B}" srcOrd="0" destOrd="0" parTransId="{0255EF43-D24A-4533-A732-AFC957F68E8A}" sibTransId="{95F87478-EA39-4575-A090-F5E2ECDE6C34}"/>
    <dgm:cxn modelId="{2330856F-BDCC-4829-9D25-62387AD10464}" srcId="{846A6E47-F38C-48F7-B3E2-03A4642EC7A1}" destId="{1BB0360F-1AF8-4AE7-A127-B4361044BE8D}" srcOrd="1" destOrd="0" parTransId="{847B9EE2-4266-44C3-AEFD-BD691ACCF5B0}" sibTransId="{DBDBD74F-A7A7-4A90-BB5B-F0AB71A5882C}"/>
    <dgm:cxn modelId="{3D52A178-81B4-4F81-8091-DE14DCE2C9A2}" type="presOf" srcId="{2788FE80-34D2-4564-AA68-0BBBFD926819}" destId="{59E8675D-0476-45B9-9D10-71CB92915924}" srcOrd="0" destOrd="0" presId="urn:microsoft.com/office/officeart/2024/3/layout/hArchList1"/>
    <dgm:cxn modelId="{E94A457A-D3B5-47C9-9B82-0C5A0C4ABF2C}" type="presOf" srcId="{C09C2603-C373-47A2-BBAB-ECCB0D82DCC7}" destId="{8BD57CD6-9956-4CE9-B461-ADB6285997A5}" srcOrd="0" destOrd="0" presId="urn:microsoft.com/office/officeart/2024/3/layout/hArchList1"/>
    <dgm:cxn modelId="{B6B2A493-675E-4622-BB0F-9EA04A216BDD}" srcId="{1BB0360F-1AF8-4AE7-A127-B4361044BE8D}" destId="{16EC4AF2-E3BD-4148-AFFA-875549AF837C}" srcOrd="0" destOrd="0" parTransId="{099E1B43-7320-47BD-8EDD-83288BC69DE1}" sibTransId="{7ADDA5F0-7117-4E75-9E0E-3C9B81EB147C}"/>
    <dgm:cxn modelId="{0315789E-3184-43A7-BC4A-C07C987F560C}" srcId="{846A6E47-F38C-48F7-B3E2-03A4642EC7A1}" destId="{2788FE80-34D2-4564-AA68-0BBBFD926819}" srcOrd="2" destOrd="0" parTransId="{0AB96B88-2A52-4E8D-A877-06BF797982B5}" sibTransId="{6CED3DF8-B63D-4D89-B178-1EEEBFCEC006}"/>
    <dgm:cxn modelId="{F635EFA2-BCA4-462C-BC69-5E6B053C0088}" srcId="{2788FE80-34D2-4564-AA68-0BBBFD926819}" destId="{C09C2603-C373-47A2-BBAB-ECCB0D82DCC7}" srcOrd="0" destOrd="0" parTransId="{9BABE4AA-C0B7-4C54-8006-F8F685B50CE2}" sibTransId="{FB07C80F-BC7D-48AA-BECA-0F85A3AE5930}"/>
    <dgm:cxn modelId="{662891A8-D81C-4E49-8E7C-35A9F6607632}" type="presOf" srcId="{846A6E47-F38C-48F7-B3E2-03A4642EC7A1}" destId="{1A2A1773-AD31-473E-A89B-E450D4A39F54}" srcOrd="0" destOrd="0" presId="urn:microsoft.com/office/officeart/2024/3/layout/hArchList1"/>
    <dgm:cxn modelId="{4874CBA9-F3AE-40E7-98DE-B406B748D9CB}" srcId="{017DA5AE-933E-4CAA-920B-E7815B63C94B}" destId="{12314AAD-1CD3-45D0-BED4-1DCC00410ED3}" srcOrd="0" destOrd="0" parTransId="{4526AD7E-8A5C-487C-A786-8AF4129E996C}" sibTransId="{E5FBF638-E562-45C6-99AF-F52211986CD9}"/>
    <dgm:cxn modelId="{5A7A41B0-5E63-4B45-B91B-D89A1EFE4FA4}" type="presOf" srcId="{12314AAD-1CD3-45D0-BED4-1DCC00410ED3}" destId="{6D0CDBF9-3CB2-4652-A36B-21A0E590DA3C}" srcOrd="0" destOrd="0" presId="urn:microsoft.com/office/officeart/2024/3/layout/hArchList1"/>
    <dgm:cxn modelId="{73237CB4-76C2-4121-B879-B77AF91FBB80}" type="presOf" srcId="{017DA5AE-933E-4CAA-920B-E7815B63C94B}" destId="{BEEEB2AA-18A0-4DD0-BAE2-9D1F250E5106}" srcOrd="0" destOrd="0" presId="urn:microsoft.com/office/officeart/2024/3/layout/hArchList1"/>
    <dgm:cxn modelId="{F190EFDE-86A2-466B-8B01-032907910502}" type="presOf" srcId="{DBDBD74F-A7A7-4A90-BB5B-F0AB71A5882C}" destId="{4B8B4FBE-CBD3-4F14-A696-D35BC7835819}" srcOrd="0" destOrd="0" presId="urn:microsoft.com/office/officeart/2024/3/layout/hArchList1"/>
    <dgm:cxn modelId="{A0DAF3E6-21F1-4B1A-99AF-2B176D675BA1}" type="presOf" srcId="{95F87478-EA39-4575-A090-F5E2ECDE6C34}" destId="{45EF1A9D-07BF-4E91-8193-0E4CF776D0B8}" srcOrd="0" destOrd="0" presId="urn:microsoft.com/office/officeart/2024/3/layout/hArchList1"/>
    <dgm:cxn modelId="{16556BF0-63BF-438C-9A6D-5E81F9F1ACBE}" type="presOf" srcId="{1BB0360F-1AF8-4AE7-A127-B4361044BE8D}" destId="{936349ED-3446-46F2-8FA6-297F20A1816D}" srcOrd="0" destOrd="0" presId="urn:microsoft.com/office/officeart/2024/3/layout/hArchList1"/>
    <dgm:cxn modelId="{A5B9FD9E-7FF2-44F1-BAFC-3F5E1E48AA63}" type="presParOf" srcId="{1A2A1773-AD31-473E-A89B-E450D4A39F54}" destId="{7CB6B806-7C9E-41CB-A804-5232349DC973}" srcOrd="0" destOrd="0" presId="urn:microsoft.com/office/officeart/2024/3/layout/hArchList1"/>
    <dgm:cxn modelId="{18FDF436-B903-4762-B912-CF8FB60DB491}" type="presParOf" srcId="{7CB6B806-7C9E-41CB-A804-5232349DC973}" destId="{BEEEB2AA-18A0-4DD0-BAE2-9D1F250E5106}" srcOrd="0" destOrd="0" presId="urn:microsoft.com/office/officeart/2024/3/layout/hArchList1"/>
    <dgm:cxn modelId="{AFD59F0D-2477-451B-911B-CBF05280444E}" type="presParOf" srcId="{7CB6B806-7C9E-41CB-A804-5232349DC973}" destId="{6D0CDBF9-3CB2-4652-A36B-21A0E590DA3C}" srcOrd="1" destOrd="0" presId="urn:microsoft.com/office/officeart/2024/3/layout/hArchList1"/>
    <dgm:cxn modelId="{2941EE70-C207-4F92-8ED0-6C9343D0B0B0}" type="presParOf" srcId="{1A2A1773-AD31-473E-A89B-E450D4A39F54}" destId="{45EF1A9D-07BF-4E91-8193-0E4CF776D0B8}" srcOrd="1" destOrd="0" presId="urn:microsoft.com/office/officeart/2024/3/layout/hArchList1"/>
    <dgm:cxn modelId="{EA4DE213-1662-4961-B4D5-AC1CC8392776}" type="presParOf" srcId="{1A2A1773-AD31-473E-A89B-E450D4A39F54}" destId="{3B2A4F2E-8826-43D1-9E67-180BEEB37E70}" srcOrd="2" destOrd="0" presId="urn:microsoft.com/office/officeart/2024/3/layout/hArchList1"/>
    <dgm:cxn modelId="{1B23203A-2DD1-4351-8360-1AA6B1DE2858}" type="presParOf" srcId="{3B2A4F2E-8826-43D1-9E67-180BEEB37E70}" destId="{936349ED-3446-46F2-8FA6-297F20A1816D}" srcOrd="0" destOrd="0" presId="urn:microsoft.com/office/officeart/2024/3/layout/hArchList1"/>
    <dgm:cxn modelId="{6A24F0E3-8EBE-44DB-817E-A4C54AEAF483}" type="presParOf" srcId="{3B2A4F2E-8826-43D1-9E67-180BEEB37E70}" destId="{DC9AEA0B-DF7E-4945-99CF-ECECE7C1E773}" srcOrd="1" destOrd="0" presId="urn:microsoft.com/office/officeart/2024/3/layout/hArchList1"/>
    <dgm:cxn modelId="{4EAEE1FB-226F-403E-9C73-286AAD00BD06}" type="presParOf" srcId="{1A2A1773-AD31-473E-A89B-E450D4A39F54}" destId="{4B8B4FBE-CBD3-4F14-A696-D35BC7835819}" srcOrd="3" destOrd="0" presId="urn:microsoft.com/office/officeart/2024/3/layout/hArchList1"/>
    <dgm:cxn modelId="{24687187-9E8E-4AB7-B372-74D4CFE3C577}" type="presParOf" srcId="{1A2A1773-AD31-473E-A89B-E450D4A39F54}" destId="{FDF89D5C-0604-4E41-85AA-C6F450C8B289}" srcOrd="4" destOrd="0" presId="urn:microsoft.com/office/officeart/2024/3/layout/hArchList1"/>
    <dgm:cxn modelId="{E641B924-3CA6-400A-97DD-CCBA504442BB}" type="presParOf" srcId="{FDF89D5C-0604-4E41-85AA-C6F450C8B289}" destId="{59E8675D-0476-45B9-9D10-71CB92915924}" srcOrd="0" destOrd="0" presId="urn:microsoft.com/office/officeart/2024/3/layout/hArchList1"/>
    <dgm:cxn modelId="{704F2AB3-4AE4-4939-8217-E533EB28C370}" type="presParOf" srcId="{FDF89D5C-0604-4E41-85AA-C6F450C8B289}" destId="{8BD57CD6-9956-4CE9-B461-ADB6285997A5}" srcOrd="1" destOrd="0" presId="urn:microsoft.com/office/officeart/2024/3/layout/hArc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EAE4A7-299A-4E16-9CFD-9A62845CFE94}">
      <dsp:nvSpPr>
        <dsp:cNvPr id="0" name=""/>
        <dsp:cNvSpPr/>
      </dsp:nvSpPr>
      <dsp:spPr>
        <a:xfrm>
          <a:off x="0" y="0"/>
          <a:ext cx="1961433" cy="19614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1" r="20498" b="-3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BD58D7-D7EE-4806-8DA1-FB7DF0659F2D}">
      <dsp:nvSpPr>
        <dsp:cNvPr id="0" name=""/>
        <dsp:cNvSpPr/>
      </dsp:nvSpPr>
      <dsp:spPr>
        <a:xfrm>
          <a:off x="2141433" y="0"/>
          <a:ext cx="9782775" cy="42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Peer Case Manager Definition</a:t>
          </a:r>
        </a:p>
      </dsp:txBody>
      <dsp:txXfrm>
        <a:off x="2141433" y="0"/>
        <a:ext cx="9782775" cy="428453"/>
      </dsp:txXfrm>
    </dsp:sp>
    <dsp:sp modelId="{4D3E5EDE-23CA-4E9E-A778-E56BA1D746A0}">
      <dsp:nvSpPr>
        <dsp:cNvPr id="0" name=""/>
        <dsp:cNvSpPr/>
      </dsp:nvSpPr>
      <dsp:spPr>
        <a:xfrm>
          <a:off x="2141433" y="428453"/>
          <a:ext cx="9782775" cy="1532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Individuals with lived experience supporting clients in healthcare navigation and emotional assistance.</a:t>
          </a:r>
        </a:p>
      </dsp:txBody>
      <dsp:txXfrm>
        <a:off x="2141433" y="428453"/>
        <a:ext cx="9782775" cy="1532980"/>
      </dsp:txXfrm>
    </dsp:sp>
    <dsp:sp modelId="{9E176528-E85B-4021-B2CF-7AAE122A0296}">
      <dsp:nvSpPr>
        <dsp:cNvPr id="0" name=""/>
        <dsp:cNvSpPr/>
      </dsp:nvSpPr>
      <dsp:spPr>
        <a:xfrm>
          <a:off x="0" y="2118348"/>
          <a:ext cx="1961433" cy="196143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5" r="29387" b="5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2D7BCA-BA98-4DFA-A9E0-3C0E8B0AB428}">
      <dsp:nvSpPr>
        <dsp:cNvPr id="0" name=""/>
        <dsp:cNvSpPr/>
      </dsp:nvSpPr>
      <dsp:spPr>
        <a:xfrm>
          <a:off x="2141433" y="2118348"/>
          <a:ext cx="9782775" cy="42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Client Advocacy</a:t>
          </a:r>
        </a:p>
      </dsp:txBody>
      <dsp:txXfrm>
        <a:off x="2141433" y="2118348"/>
        <a:ext cx="9782775" cy="428453"/>
      </dsp:txXfrm>
    </dsp:sp>
    <dsp:sp modelId="{0B4F9F4E-575E-4314-99A2-6559B330CF27}">
      <dsp:nvSpPr>
        <dsp:cNvPr id="0" name=""/>
        <dsp:cNvSpPr/>
      </dsp:nvSpPr>
      <dsp:spPr>
        <a:xfrm>
          <a:off x="2141433" y="2546802"/>
          <a:ext cx="9782775" cy="1532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Peer case managers advocate for clients to ensure they receive proper healthcare and resources.</a:t>
          </a:r>
        </a:p>
      </dsp:txBody>
      <dsp:txXfrm>
        <a:off x="2141433" y="2546802"/>
        <a:ext cx="9782775" cy="1532980"/>
      </dsp:txXfrm>
    </dsp:sp>
    <dsp:sp modelId="{19D8761A-BED1-49C3-9533-CF914FBEDB2F}">
      <dsp:nvSpPr>
        <dsp:cNvPr id="0" name=""/>
        <dsp:cNvSpPr/>
      </dsp:nvSpPr>
      <dsp:spPr>
        <a:xfrm>
          <a:off x="0" y="4236697"/>
          <a:ext cx="1961433" cy="19614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-6" b="5479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F3829E-D957-4B1A-BD75-FFE3B0CB1598}">
      <dsp:nvSpPr>
        <dsp:cNvPr id="0" name=""/>
        <dsp:cNvSpPr/>
      </dsp:nvSpPr>
      <dsp:spPr>
        <a:xfrm>
          <a:off x="2141433" y="4236697"/>
          <a:ext cx="9782775" cy="42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Guidance Towards Recovery</a:t>
          </a:r>
        </a:p>
      </dsp:txBody>
      <dsp:txXfrm>
        <a:off x="2141433" y="4236697"/>
        <a:ext cx="9782775" cy="428453"/>
      </dsp:txXfrm>
    </dsp:sp>
    <dsp:sp modelId="{778B02C3-34E5-4CE4-B945-08AE282840B1}">
      <dsp:nvSpPr>
        <dsp:cNvPr id="0" name=""/>
        <dsp:cNvSpPr/>
      </dsp:nvSpPr>
      <dsp:spPr>
        <a:xfrm>
          <a:off x="2141433" y="4665151"/>
          <a:ext cx="9782775" cy="1532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Providing guidance and encouragement to clients on their path to recovery and wellness.</a:t>
          </a:r>
        </a:p>
      </dsp:txBody>
      <dsp:txXfrm>
        <a:off x="2141433" y="4665151"/>
        <a:ext cx="9782775" cy="15329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4E88A0-F2B5-4736-9DC3-9B58783DD23B}">
      <dsp:nvSpPr>
        <dsp:cNvPr id="0" name=""/>
        <dsp:cNvSpPr/>
      </dsp:nvSpPr>
      <dsp:spPr>
        <a:xfrm>
          <a:off x="0" y="0"/>
          <a:ext cx="1961433" cy="19614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64" r="3" b="5738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5DEAFA-C827-4224-A39D-47D63E7E1CE1}">
      <dsp:nvSpPr>
        <dsp:cNvPr id="0" name=""/>
        <dsp:cNvSpPr/>
      </dsp:nvSpPr>
      <dsp:spPr>
        <a:xfrm>
          <a:off x="2141433" y="0"/>
          <a:ext cx="9782775" cy="42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Welcoming Atmosphere</a:t>
          </a:r>
        </a:p>
      </dsp:txBody>
      <dsp:txXfrm>
        <a:off x="2141433" y="0"/>
        <a:ext cx="9782775" cy="428453"/>
      </dsp:txXfrm>
    </dsp:sp>
    <dsp:sp modelId="{98B417F8-016B-464E-AB10-D23F05F7CB37}">
      <dsp:nvSpPr>
        <dsp:cNvPr id="0" name=""/>
        <dsp:cNvSpPr/>
      </dsp:nvSpPr>
      <dsp:spPr>
        <a:xfrm>
          <a:off x="2141433" y="428453"/>
          <a:ext cx="9782775" cy="1532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Safe environments create a welcoming atmosphere that helps clients feel comfortable and valued.</a:t>
          </a:r>
        </a:p>
      </dsp:txBody>
      <dsp:txXfrm>
        <a:off x="2141433" y="428453"/>
        <a:ext cx="9782775" cy="1532980"/>
      </dsp:txXfrm>
    </dsp:sp>
    <dsp:sp modelId="{76005F59-221E-4D07-A2A9-35AAF34DEB55}">
      <dsp:nvSpPr>
        <dsp:cNvPr id="0" name=""/>
        <dsp:cNvSpPr/>
      </dsp:nvSpPr>
      <dsp:spPr>
        <a:xfrm>
          <a:off x="0" y="2118348"/>
          <a:ext cx="1961433" cy="196143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4" r="10464" b="-3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20F5FF-4B5D-4667-90AE-3786F722AD8D}">
      <dsp:nvSpPr>
        <dsp:cNvPr id="0" name=""/>
        <dsp:cNvSpPr/>
      </dsp:nvSpPr>
      <dsp:spPr>
        <a:xfrm>
          <a:off x="2141433" y="2118348"/>
          <a:ext cx="9782775" cy="42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Nonjudgmental Support</a:t>
          </a:r>
        </a:p>
      </dsp:txBody>
      <dsp:txXfrm>
        <a:off x="2141433" y="2118348"/>
        <a:ext cx="9782775" cy="428453"/>
      </dsp:txXfrm>
    </dsp:sp>
    <dsp:sp modelId="{746C92B7-4EDB-4073-ACAE-2E2F47A24D8F}">
      <dsp:nvSpPr>
        <dsp:cNvPr id="0" name=""/>
        <dsp:cNvSpPr/>
      </dsp:nvSpPr>
      <dsp:spPr>
        <a:xfrm>
          <a:off x="2141433" y="2546802"/>
          <a:ext cx="9782775" cy="1532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Nonjudgmental attitudes promote trust and openness in client-caregiver relationships.</a:t>
          </a:r>
        </a:p>
      </dsp:txBody>
      <dsp:txXfrm>
        <a:off x="2141433" y="2546802"/>
        <a:ext cx="9782775" cy="1532980"/>
      </dsp:txXfrm>
    </dsp:sp>
    <dsp:sp modelId="{EC9A32D0-44BE-429F-B1A9-2E4659F7E66A}">
      <dsp:nvSpPr>
        <dsp:cNvPr id="0" name=""/>
        <dsp:cNvSpPr/>
      </dsp:nvSpPr>
      <dsp:spPr>
        <a:xfrm>
          <a:off x="0" y="4236697"/>
          <a:ext cx="1961433" cy="19614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0" r="2498" b="-3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D88A18-C7AE-417A-B8A8-46E7F76F40E3}">
      <dsp:nvSpPr>
        <dsp:cNvPr id="0" name=""/>
        <dsp:cNvSpPr/>
      </dsp:nvSpPr>
      <dsp:spPr>
        <a:xfrm>
          <a:off x="2141433" y="4236697"/>
          <a:ext cx="9782775" cy="42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Empowering Clients</a:t>
          </a:r>
        </a:p>
      </dsp:txBody>
      <dsp:txXfrm>
        <a:off x="2141433" y="4236697"/>
        <a:ext cx="9782775" cy="428453"/>
      </dsp:txXfrm>
    </dsp:sp>
    <dsp:sp modelId="{08D16A2D-68EA-48A5-8320-214955C159A8}">
      <dsp:nvSpPr>
        <dsp:cNvPr id="0" name=""/>
        <dsp:cNvSpPr/>
      </dsp:nvSpPr>
      <dsp:spPr>
        <a:xfrm>
          <a:off x="2141433" y="4665151"/>
          <a:ext cx="9782775" cy="1532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Empowering clients fosters confidence and active participation in their care journey.</a:t>
          </a:r>
        </a:p>
      </dsp:txBody>
      <dsp:txXfrm>
        <a:off x="2141433" y="4665151"/>
        <a:ext cx="9782775" cy="15329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9D362D-FD61-494D-9C40-B1978468980B}">
      <dsp:nvSpPr>
        <dsp:cNvPr id="0" name=""/>
        <dsp:cNvSpPr/>
      </dsp:nvSpPr>
      <dsp:spPr>
        <a:xfrm>
          <a:off x="0" y="0"/>
          <a:ext cx="1961433" cy="19614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2" r="8686" b="-3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AA8CFE-2715-44AF-A298-A79417603A0B}">
      <dsp:nvSpPr>
        <dsp:cNvPr id="0" name=""/>
        <dsp:cNvSpPr/>
      </dsp:nvSpPr>
      <dsp:spPr>
        <a:xfrm>
          <a:off x="2141433" y="0"/>
          <a:ext cx="9782775" cy="42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Culturally Responsive Care</a:t>
          </a:r>
        </a:p>
      </dsp:txBody>
      <dsp:txXfrm>
        <a:off x="2141433" y="0"/>
        <a:ext cx="9782775" cy="428453"/>
      </dsp:txXfrm>
    </dsp:sp>
    <dsp:sp modelId="{83CBB4EF-352B-4347-BD70-5B150C4B32A1}">
      <dsp:nvSpPr>
        <dsp:cNvPr id="0" name=""/>
        <dsp:cNvSpPr/>
      </dsp:nvSpPr>
      <dsp:spPr>
        <a:xfrm>
          <a:off x="2141433" y="428453"/>
          <a:ext cx="9782775" cy="1532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Peer case managers tailor support to clients' cultural backgrounds, improving trust and engagement in care.</a:t>
          </a:r>
        </a:p>
      </dsp:txBody>
      <dsp:txXfrm>
        <a:off x="2141433" y="428453"/>
        <a:ext cx="9782775" cy="1532980"/>
      </dsp:txXfrm>
    </dsp:sp>
    <dsp:sp modelId="{7BF14A73-10B0-4875-9E2D-9D548F939620}">
      <dsp:nvSpPr>
        <dsp:cNvPr id="0" name=""/>
        <dsp:cNvSpPr/>
      </dsp:nvSpPr>
      <dsp:spPr>
        <a:xfrm>
          <a:off x="0" y="2118348"/>
          <a:ext cx="1961433" cy="196143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9" r="5252" b="3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0E1242-B4B9-426D-B5EC-B013BE9D5160}">
      <dsp:nvSpPr>
        <dsp:cNvPr id="0" name=""/>
        <dsp:cNvSpPr/>
      </dsp:nvSpPr>
      <dsp:spPr>
        <a:xfrm>
          <a:off x="2141433" y="2118348"/>
          <a:ext cx="9782775" cy="42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Trauma-Informed Approach</a:t>
          </a:r>
        </a:p>
      </dsp:txBody>
      <dsp:txXfrm>
        <a:off x="2141433" y="2118348"/>
        <a:ext cx="9782775" cy="428453"/>
      </dsp:txXfrm>
    </dsp:sp>
    <dsp:sp modelId="{EF2AF584-88C7-44AA-8F1D-632E972293B6}">
      <dsp:nvSpPr>
        <dsp:cNvPr id="0" name=""/>
        <dsp:cNvSpPr/>
      </dsp:nvSpPr>
      <dsp:spPr>
        <a:xfrm>
          <a:off x="2141433" y="2546802"/>
          <a:ext cx="9782775" cy="1532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Understanding trauma helps case managers create safe environments fostering client healing and resilience.</a:t>
          </a:r>
        </a:p>
      </dsp:txBody>
      <dsp:txXfrm>
        <a:off x="2141433" y="2546802"/>
        <a:ext cx="9782775" cy="1532980"/>
      </dsp:txXfrm>
    </dsp:sp>
    <dsp:sp modelId="{74E0353B-8550-49D2-A1F2-C9B211AF559C}">
      <dsp:nvSpPr>
        <dsp:cNvPr id="0" name=""/>
        <dsp:cNvSpPr/>
      </dsp:nvSpPr>
      <dsp:spPr>
        <a:xfrm>
          <a:off x="0" y="4236697"/>
          <a:ext cx="1961433" cy="19614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1" r="13707" b="-3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EDB17F-939F-4F43-9B66-7BDC6BFECC19}">
      <dsp:nvSpPr>
        <dsp:cNvPr id="0" name=""/>
        <dsp:cNvSpPr/>
      </dsp:nvSpPr>
      <dsp:spPr>
        <a:xfrm>
          <a:off x="2141433" y="4236697"/>
          <a:ext cx="9782775" cy="42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Improved Client Outcomes</a:t>
          </a:r>
        </a:p>
      </dsp:txBody>
      <dsp:txXfrm>
        <a:off x="2141433" y="4236697"/>
        <a:ext cx="9782775" cy="428453"/>
      </dsp:txXfrm>
    </dsp:sp>
    <dsp:sp modelId="{7B8305BD-E0E4-4B8C-B2D8-366FA82E8240}">
      <dsp:nvSpPr>
        <dsp:cNvPr id="0" name=""/>
        <dsp:cNvSpPr/>
      </dsp:nvSpPr>
      <dsp:spPr>
        <a:xfrm>
          <a:off x="2141433" y="4665151"/>
          <a:ext cx="9782775" cy="1532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Effective interventions by case managers lead to positive changes in clients' health and wellbeing.</a:t>
          </a:r>
        </a:p>
      </dsp:txBody>
      <dsp:txXfrm>
        <a:off x="2141433" y="4665151"/>
        <a:ext cx="9782775" cy="15329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EEB2AA-18A0-4DD0-BAE2-9D1F250E5106}">
      <dsp:nvSpPr>
        <dsp:cNvPr id="0" name=""/>
        <dsp:cNvSpPr/>
      </dsp:nvSpPr>
      <dsp:spPr>
        <a:xfrm>
          <a:off x="0" y="0"/>
          <a:ext cx="2303145" cy="624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Role of Peer Case Managers</a:t>
          </a:r>
        </a:p>
      </dsp:txBody>
      <dsp:txXfrm>
        <a:off x="0" y="0"/>
        <a:ext cx="2303145" cy="624349"/>
      </dsp:txXfrm>
    </dsp:sp>
    <dsp:sp modelId="{6D0CDBF9-3CB2-4652-A36B-21A0E590DA3C}">
      <dsp:nvSpPr>
        <dsp:cNvPr id="0" name=""/>
        <dsp:cNvSpPr/>
      </dsp:nvSpPr>
      <dsp:spPr>
        <a:xfrm>
          <a:off x="0" y="624349"/>
          <a:ext cx="2303145" cy="1606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Peer case managers provide culturally responsive and trauma-informed care, addressing unique patient needs effectively.</a:t>
          </a:r>
        </a:p>
      </dsp:txBody>
      <dsp:txXfrm>
        <a:off x="0" y="624349"/>
        <a:ext cx="2303145" cy="1606786"/>
      </dsp:txXfrm>
    </dsp:sp>
    <dsp:sp modelId="{936349ED-3446-46F2-8FA6-297F20A1816D}">
      <dsp:nvSpPr>
        <dsp:cNvPr id="0" name=""/>
        <dsp:cNvSpPr/>
      </dsp:nvSpPr>
      <dsp:spPr>
        <a:xfrm>
          <a:off x="2533459" y="0"/>
          <a:ext cx="2303145" cy="624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Enhancing Patient Engagement</a:t>
          </a:r>
        </a:p>
      </dsp:txBody>
      <dsp:txXfrm>
        <a:off x="2533459" y="0"/>
        <a:ext cx="2303145" cy="624349"/>
      </dsp:txXfrm>
    </dsp:sp>
    <dsp:sp modelId="{DC9AEA0B-DF7E-4945-99CF-ECECE7C1E773}">
      <dsp:nvSpPr>
        <dsp:cNvPr id="0" name=""/>
        <dsp:cNvSpPr/>
      </dsp:nvSpPr>
      <dsp:spPr>
        <a:xfrm>
          <a:off x="2533459" y="624349"/>
          <a:ext cx="2303145" cy="1606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Their unique perspectives foster stronger patient engagement and trust in healthcare settings.</a:t>
          </a:r>
        </a:p>
      </dsp:txBody>
      <dsp:txXfrm>
        <a:off x="2533459" y="624349"/>
        <a:ext cx="2303145" cy="1606786"/>
      </dsp:txXfrm>
    </dsp:sp>
    <dsp:sp modelId="{59E8675D-0476-45B9-9D10-71CB92915924}">
      <dsp:nvSpPr>
        <dsp:cNvPr id="0" name=""/>
        <dsp:cNvSpPr/>
      </dsp:nvSpPr>
      <dsp:spPr>
        <a:xfrm>
          <a:off x="5066919" y="0"/>
          <a:ext cx="2303145" cy="6243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Supporting Holistic Healing</a:t>
          </a:r>
        </a:p>
      </dsp:txBody>
      <dsp:txXfrm>
        <a:off x="5066919" y="0"/>
        <a:ext cx="2303145" cy="624349"/>
      </dsp:txXfrm>
    </dsp:sp>
    <dsp:sp modelId="{8BD57CD6-9956-4CE9-B461-ADB6285997A5}">
      <dsp:nvSpPr>
        <dsp:cNvPr id="0" name=""/>
        <dsp:cNvSpPr/>
      </dsp:nvSpPr>
      <dsp:spPr>
        <a:xfrm>
          <a:off x="5066919" y="624349"/>
          <a:ext cx="2303145" cy="1606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Peer case managers support holistic healing by integrating cultural sensitivity and trauma awareness.</a:t>
          </a:r>
        </a:p>
      </dsp:txBody>
      <dsp:txXfrm>
        <a:off x="5066919" y="624349"/>
        <a:ext cx="2303145" cy="16067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verticalVisualTextBlock1">
  <dgm:title val="Vertical Visual Text Blocks"/>
  <dgm:desc val="Pictures with short bits of text with formatted headers. Use as an easier-to-read alternative to a bulleted list."/>
  <dgm:catLst>
    <dgm:cat type="picture" pri="1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Root">
    <dgm:varLst>
      <dgm:dir/>
      <dgm:resizeHandles val="exact"/>
    </dgm:varLst>
    <dgm:choose name="BasedOnLanguageDirection">
      <dgm:if name="LeftToRight" func="var" arg="dir" op="equ" val="norm">
        <dgm:alg type="lin">
          <dgm:param type="linDir" val="fromT"/>
          <dgm:param type="vertAlign" val="t"/>
          <dgm:param type="horzAlign" val="l"/>
        </dgm:alg>
      </dgm:if>
      <dgm:else name="RightToLeft">
        <dgm:alg type="lin">
          <dgm:param type="linDir" val="fromT"/>
          <dgm:param type="vertAlign" val="t"/>
          <dgm:param type="horzAlign" val="r"/>
        </dgm:alg>
      </dgm:else>
    </dgm:choose>
    <dgm:presOf/>
    <dgm:constrLst>
      <dgm:constr type="primFontSz" for="des" forName="Subtitle" op="equ" val="18"/>
      <dgm:constr type="primFontSz" for="des" forName="Description" refType="primFontSz" refFor="des" refForName="Subtitle" op="equ" fact="0.77"/>
      <dgm:constr type="w" for="ch" forName="Composite" refType="w"/>
      <dgm:constr type="h" for="ch" forName="Composite" refType="h"/>
      <dgm:constr type="h" for="ch" forName="sibTrans" refType="h" refFor="ch" refForName="Composite" fact="0.08"/>
      <dgm:constr type="sp" refType="w" refFor="ch" refForName="Composite" op="equ" fact="0.1"/>
    </dgm:constrLst>
    <dgm:ruleLst/>
    <dgm:forEach name="DirectChildrenOfRoot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Picture" refType="w" fact="0.335"/>
          <dgm:constr type="h" for="ch" forName="Picture" refType="w" refFor="ch" refForName="Picture" op="equ"/>
          <dgm:constr type="h" for="ch" forName="Picture" refType="h" op="lte"/>
          <dgm:constr type="l" for="ch" forName="Subtitle" refType="r" refFor="ch" refForName="Picture"/>
          <dgm:constr type="lOff" for="ch" forName="Subtitle" val="5"/>
          <dgm:constr type="h" for="ch" forName="Subtitle" refType="h" fact="0.1"/>
          <dgm:constr type="t" for="ch" forName="Description" refType="b" refFor="ch" refForName="Subtitle"/>
          <dgm:constr type="l" for="ch" forName="Description" refType="r" refFor="ch" refForName="Picture"/>
          <dgm:constr type="lOff" for="ch" forName="Description" val="5"/>
        </dgm:constrLst>
        <dgm:ruleLst/>
        <dgm:layoutNode name="Picture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ubtitle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SubtitleConstraintsBasedOnLanguageDirection">
            <dgm:if name="SubtitleIsLeftToRight" func="var" arg="dir" op="equ" val="norm">
              <dgm:constrLst>
                <dgm:constr type="h" refType="w" op="lte" fact="0.4"/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SubtitleIsRightToLeft">
              <dgm:constrLst>
                <dgm:constr type="h" refType="w" op="lte" fact="0.4"/>
                <dgm:constr type="rMarg"/>
                <dgm:constr type="lMarg" refType="primFontSz" fact="0.1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Description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DescriptionConstraintsBasedOnLanguageDirection">
            <dgm:if name="DescriptionIsLeftToRight" func="var" arg="dir" op="equ" val="norm">
              <dgm:constrLst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DescriptionIsRightToLeft">
              <dgm:constrLst>
                <dgm:constr type="lMarg" refType="primFontSz" fact="0.1"/>
                <dgm:constr type="rMarg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3/layout/verticalVisualTextBlock1">
  <dgm:title val="Vertical Visual Text Blocks"/>
  <dgm:desc val="Pictures with short bits of text with formatted headers. Use as an easier-to-read alternative to a bulleted list."/>
  <dgm:catLst>
    <dgm:cat type="picture" pri="1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Root">
    <dgm:varLst>
      <dgm:dir/>
      <dgm:resizeHandles val="exact"/>
    </dgm:varLst>
    <dgm:choose name="BasedOnLanguageDirection">
      <dgm:if name="LeftToRight" func="var" arg="dir" op="equ" val="norm">
        <dgm:alg type="lin">
          <dgm:param type="linDir" val="fromT"/>
          <dgm:param type="vertAlign" val="t"/>
          <dgm:param type="horzAlign" val="l"/>
        </dgm:alg>
      </dgm:if>
      <dgm:else name="RightToLeft">
        <dgm:alg type="lin">
          <dgm:param type="linDir" val="fromT"/>
          <dgm:param type="vertAlign" val="t"/>
          <dgm:param type="horzAlign" val="r"/>
        </dgm:alg>
      </dgm:else>
    </dgm:choose>
    <dgm:presOf/>
    <dgm:constrLst>
      <dgm:constr type="primFontSz" for="des" forName="Subtitle" op="equ" val="18"/>
      <dgm:constr type="primFontSz" for="des" forName="Description" refType="primFontSz" refFor="des" refForName="Subtitle" op="equ" fact="0.77"/>
      <dgm:constr type="w" for="ch" forName="Composite" refType="w"/>
      <dgm:constr type="h" for="ch" forName="Composite" refType="h"/>
      <dgm:constr type="h" for="ch" forName="sibTrans" refType="h" refFor="ch" refForName="Composite" fact="0.08"/>
      <dgm:constr type="sp" refType="w" refFor="ch" refForName="Composite" op="equ" fact="0.1"/>
    </dgm:constrLst>
    <dgm:ruleLst/>
    <dgm:forEach name="DirectChildrenOfRoot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Picture" refType="w" fact="0.335"/>
          <dgm:constr type="h" for="ch" forName="Picture" refType="w" refFor="ch" refForName="Picture" op="equ"/>
          <dgm:constr type="h" for="ch" forName="Picture" refType="h" op="lte"/>
          <dgm:constr type="l" for="ch" forName="Subtitle" refType="r" refFor="ch" refForName="Picture"/>
          <dgm:constr type="lOff" for="ch" forName="Subtitle" val="5"/>
          <dgm:constr type="h" for="ch" forName="Subtitle" refType="h" fact="0.1"/>
          <dgm:constr type="t" for="ch" forName="Description" refType="b" refFor="ch" refForName="Subtitle"/>
          <dgm:constr type="l" for="ch" forName="Description" refType="r" refFor="ch" refForName="Picture"/>
          <dgm:constr type="lOff" for="ch" forName="Description" val="5"/>
        </dgm:constrLst>
        <dgm:ruleLst/>
        <dgm:layoutNode name="Picture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ubtitle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SubtitleConstraintsBasedOnLanguageDirection">
            <dgm:if name="SubtitleIsLeftToRight" func="var" arg="dir" op="equ" val="norm">
              <dgm:constrLst>
                <dgm:constr type="h" refType="w" op="lte" fact="0.4"/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SubtitleIsRightToLeft">
              <dgm:constrLst>
                <dgm:constr type="h" refType="w" op="lte" fact="0.4"/>
                <dgm:constr type="rMarg"/>
                <dgm:constr type="lMarg" refType="primFontSz" fact="0.1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Description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DescriptionConstraintsBasedOnLanguageDirection">
            <dgm:if name="DescriptionIsLeftToRight" func="var" arg="dir" op="equ" val="norm">
              <dgm:constrLst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DescriptionIsRightToLeft">
              <dgm:constrLst>
                <dgm:constr type="lMarg" refType="primFontSz" fact="0.1"/>
                <dgm:constr type="rMarg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24/3/layout/verticalVisualTextBlock1">
  <dgm:title val="Vertical Visual Text Blocks"/>
  <dgm:desc val="Pictures with short bits of text with formatted headers. Use as an easier-to-read alternative to a bulleted list."/>
  <dgm:catLst>
    <dgm:cat type="picture" pri="1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Root">
    <dgm:varLst>
      <dgm:dir/>
      <dgm:resizeHandles val="exact"/>
    </dgm:varLst>
    <dgm:choose name="BasedOnLanguageDirection">
      <dgm:if name="LeftToRight" func="var" arg="dir" op="equ" val="norm">
        <dgm:alg type="lin">
          <dgm:param type="linDir" val="fromT"/>
          <dgm:param type="vertAlign" val="t"/>
          <dgm:param type="horzAlign" val="l"/>
        </dgm:alg>
      </dgm:if>
      <dgm:else name="RightToLeft">
        <dgm:alg type="lin">
          <dgm:param type="linDir" val="fromT"/>
          <dgm:param type="vertAlign" val="t"/>
          <dgm:param type="horzAlign" val="r"/>
        </dgm:alg>
      </dgm:else>
    </dgm:choose>
    <dgm:presOf/>
    <dgm:constrLst>
      <dgm:constr type="primFontSz" for="des" forName="Subtitle" op="equ" val="18"/>
      <dgm:constr type="primFontSz" for="des" forName="Description" refType="primFontSz" refFor="des" refForName="Subtitle" op="equ" fact="0.77"/>
      <dgm:constr type="w" for="ch" forName="Composite" refType="w"/>
      <dgm:constr type="h" for="ch" forName="Composite" refType="h"/>
      <dgm:constr type="h" for="ch" forName="sibTrans" refType="h" refFor="ch" refForName="Composite" fact="0.08"/>
      <dgm:constr type="sp" refType="w" refFor="ch" refForName="Composite" op="equ" fact="0.1"/>
    </dgm:constrLst>
    <dgm:ruleLst/>
    <dgm:forEach name="DirectChildrenOfRoot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Picture" refType="w" fact="0.335"/>
          <dgm:constr type="h" for="ch" forName="Picture" refType="w" refFor="ch" refForName="Picture" op="equ"/>
          <dgm:constr type="h" for="ch" forName="Picture" refType="h" op="lte"/>
          <dgm:constr type="l" for="ch" forName="Subtitle" refType="r" refFor="ch" refForName="Picture"/>
          <dgm:constr type="lOff" for="ch" forName="Subtitle" val="5"/>
          <dgm:constr type="h" for="ch" forName="Subtitle" refType="h" fact="0.1"/>
          <dgm:constr type="t" for="ch" forName="Description" refType="b" refFor="ch" refForName="Subtitle"/>
          <dgm:constr type="l" for="ch" forName="Description" refType="r" refFor="ch" refForName="Picture"/>
          <dgm:constr type="lOff" for="ch" forName="Description" val="5"/>
        </dgm:constrLst>
        <dgm:ruleLst/>
        <dgm:layoutNode name="Picture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ubtitle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SubtitleConstraintsBasedOnLanguageDirection">
            <dgm:if name="SubtitleIsLeftToRight" func="var" arg="dir" op="equ" val="norm">
              <dgm:constrLst>
                <dgm:constr type="h" refType="w" op="lte" fact="0.4"/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SubtitleIsRightToLeft">
              <dgm:constrLst>
                <dgm:constr type="h" refType="w" op="lte" fact="0.4"/>
                <dgm:constr type="rMarg"/>
                <dgm:constr type="lMarg" refType="primFontSz" fact="0.1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Description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DescriptionConstraintsBasedOnLanguageDirection">
            <dgm:if name="DescriptionIsLeftToRight" func="var" arg="dir" op="equ" val="norm">
              <dgm:constrLst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DescriptionIsRightToLeft">
              <dgm:constrLst>
                <dgm:constr type="lMarg" refType="primFontSz" fact="0.1"/>
                <dgm:constr type="rMarg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24/3/layout/hArchList1">
  <dgm:title val="Horizontal Text Blocks"/>
  <dgm:desc val="Short bits of text with formatted headers. Use as an easier-to-read alternative to a bulleted list."/>
  <dgm:catLst>
    <dgm:cat type="list" pri="100"/>
    <dgm:cat type="timeline" pri="500"/>
    <dgm:cat type="process" pri="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vertAlign" val="t"/>
          <dgm:param type="horzAlign" val="l"/>
        </dgm:alg>
      </dgm:if>
      <dgm:else name="Name3">
        <dgm:alg type="lin">
          <dgm:param type="vertAlign" val="t"/>
          <dgm:param type="horzAlign" val="r"/>
        </dgm:alg>
      </dgm:else>
    </dgm:choose>
    <dgm:presOf/>
    <dgm:constrLst>
      <dgm:constr type="primFontSz" for="des" forName="pictRect" op="equ" val="18"/>
      <dgm:constr type="primFontSz" for="des" forName="textRect" refType="primFontSz" refFor="des" refForName="pictRect" op="equ" fact="0.77"/>
      <dgm:constr type="w" for="ch" forName="compNode" refType="w"/>
      <dgm:constr type="h" for="ch" forName="compNode" refType="h"/>
      <dgm:constr type="h" for="des" forName="pictRect" op="equ"/>
      <dgm:constr type="h" for="des" forName="pictRect" refType="primFontSz" refFor="des" refForName="pictRect" fact="3"/>
      <dgm:constr type="w" for="ch" ptType="sibTrans" refType="w" refFor="ch" refForName="compNode" op="equ" fact="0.1"/>
      <dgm:constr type="sp" refType="w" refFor="ch" refForName="compNode" op="equ" fact="0.1"/>
    </dgm:constrLst>
    <dgm:ruleLst/>
    <dgm:forEach name="Name4" axis="ch" ptType="node" cnt="20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h" for="ch" forName="pictRect" refType="h" fact="0.1"/>
          <dgm:constr type="l" for="ch" forName="pictRect"/>
          <dgm:constr type="t" for="ch" forName="pictRect"/>
          <dgm:constr type="l" for="ch" forName="textRect"/>
          <dgm:constr type="t" for="ch" forName="textRect" refType="b" refFor="ch" refForName="pictRect"/>
        </dgm:constrLst>
        <dgm:ruleLst/>
        <dgm:layoutNode name="pictRect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choosePictRectConstraints">
            <dgm:if name="ifPictRectConstraints" func="var" arg="dir" op="equ" val="norm">
              <dgm:constrLst>
                <dgm:constr type="h" refType="w" op="lte" fact="0.4"/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Pic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textRect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chooseTextRectConstraints">
            <dgm:if name="ifTextRectConstraints" func="var" arg="dir" op="equ" val="norm">
              <dgm:constrLst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Tex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61A3B-09A1-44BE-833F-6A77ADBE5760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7A665-16C9-4415-B7FA-4C8E87EC2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59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AI-generated content may be incorrect.
---
This presentation explores the vital role of peer case managers in healthcare. We will cover their roles, the principles of culturally responsive care, trauma-informed practices, and how integrating these approaches enhances patient outcomes.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186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will begin by understanding peer case management in healthcare, then explore the principles of culturally responsive care. Next, we will discuss implementing trauma-informed care and conclude with how these approaches integrate for holistic patient support.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31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Peer case managers play a unique role by using lived experience to support clients. This section covers their definition, core skills, and the benefits they bring to healthcare teams.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359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Peer case managers are individuals with lived experience who assist clients in navigating healthcare systems, providing emotional support, advocacy, and guidance towards recovery and wellness.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54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Successful peer case managers need strong communication, empathy, problem-solving skills, and often formal training or certification to effectively support clients and collaborate with healthcare providers.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23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Including peers in care improves engagement, reduces stigma, and fosters trust. Their shared experience helps clients feel understood and empowered, enhancing health outcomes.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7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Culturally responsive care acknowledges diversity and adapts practices to meet clients’ cultural needs. This section explores recognizing cultural impacts, intervention strategies, and building trust.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325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Understanding clients’ cultural backgrounds influences communication, health beliefs, and behaviors. Awareness helps reduce disparities and ensures respectful care.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9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Effective care involves customizing approaches to align with clients’ cultural norms, language preferences, and values, enhancing relevance and effectiveness of support.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33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Establishing trust is essential and involves active listening, cultural humility, and consistent respectful interactions that validate clients' identities and experiences.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69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Trauma-informed care focuses on recognizing trauma’s impact and creating supportive environments. This section covers key concepts, identifying trauma signs, and ensuring safety.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92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Practices emphasize safety, trustworthiness, choice, collaboration, and empowerment to prevent retraumatization and promote healing.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465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Peer case managers learn to recognize emotional, behavioral, and physical signs of trauma to respond appropriately and connect clients with needed resources.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9741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Safe environments are welcoming, nonjudgmental, and empowering, enabling clients to feel secure and supported throughout their care journey.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3569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Combining these approaches creates holistic care that respects clients' backgrounds while addressing trauma, enhancing overall wellbeing and recovery.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9079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Integrating cultural responsiveness with trauma-informed care ensures that interventions are both sensitive to cultural context and trauma histories, providing comprehensive support.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3203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Implementing these practices can face barriers such as resource limitations or biases. Solutions include ongoing training, collaboration, and organizational commitment.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9727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Real-world examples highlight how peer case managers effectively use culturally responsive and trauma-informed care to improve client outcomes and foster resilience.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691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Peer case managers are essential in delivering culturally responsive and trauma-informed care. Their unique perspective enhances patient engagement and supports holistic healing in diverse healthcare settings.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8E610-6C4C-4E5B-9627-A9C4E4B4D70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43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9317736" cy="4453128"/>
          </a:xfrm>
        </p:spPr>
        <p:txBody>
          <a:bodyPr anchor="t">
            <a:normAutofit/>
          </a:bodyPr>
          <a:lstStyle>
            <a:lvl1pPr algn="l">
              <a:defRPr sz="9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965192"/>
            <a:ext cx="5431536" cy="128930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91071A-A69E-4756-A27D-7C7C5F9F32BB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9352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536192"/>
            <a:ext cx="9171432" cy="2615184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176" y="4427554"/>
            <a:ext cx="9171432" cy="11430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D1C923-C708-4EAA-A92A-FF81A8F7DA0D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433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11494008" cy="4654296"/>
          </a:xfrm>
        </p:spPr>
        <p:txBody>
          <a:bodyPr anchor="t">
            <a:normAutofit/>
          </a:bodyPr>
          <a:lstStyle>
            <a:lvl1pPr algn="l">
              <a:defRPr sz="1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093208"/>
            <a:ext cx="5669280" cy="1161288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61AAA3-5155-4231-8EEA-4F6426D8887B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2792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9A648C8-0436-6FAF-8B52-BA15EFB5F9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2901" y="343038"/>
            <a:ext cx="11506200" cy="4792766"/>
          </a:xfrm>
          <a:custGeom>
            <a:avLst/>
            <a:gdLst>
              <a:gd name="connsiteX0" fmla="*/ 292023 w 11506200"/>
              <a:gd name="connsiteY0" fmla="*/ 0 h 4792766"/>
              <a:gd name="connsiteX1" fmla="*/ 11214177 w 11506200"/>
              <a:gd name="connsiteY1" fmla="*/ 0 h 4792766"/>
              <a:gd name="connsiteX2" fmla="*/ 11506200 w 11506200"/>
              <a:gd name="connsiteY2" fmla="*/ 292023 h 4792766"/>
              <a:gd name="connsiteX3" fmla="*/ 11506200 w 11506200"/>
              <a:gd name="connsiteY3" fmla="*/ 4500743 h 4792766"/>
              <a:gd name="connsiteX4" fmla="*/ 11214177 w 11506200"/>
              <a:gd name="connsiteY4" fmla="*/ 4792766 h 4792766"/>
              <a:gd name="connsiteX5" fmla="*/ 292023 w 11506200"/>
              <a:gd name="connsiteY5" fmla="*/ 4792766 h 4792766"/>
              <a:gd name="connsiteX6" fmla="*/ 0 w 11506200"/>
              <a:gd name="connsiteY6" fmla="*/ 4500743 h 4792766"/>
              <a:gd name="connsiteX7" fmla="*/ 0 w 11506200"/>
              <a:gd name="connsiteY7" fmla="*/ 292023 h 4792766"/>
              <a:gd name="connsiteX8" fmla="*/ 292023 w 11506200"/>
              <a:gd name="connsiteY8" fmla="*/ 0 h 479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6200" h="4792766">
                <a:moveTo>
                  <a:pt x="292023" y="0"/>
                </a:moveTo>
                <a:lnTo>
                  <a:pt x="11214177" y="0"/>
                </a:lnTo>
                <a:cubicBezTo>
                  <a:pt x="11375457" y="0"/>
                  <a:pt x="11506200" y="130743"/>
                  <a:pt x="11506200" y="292023"/>
                </a:cubicBezTo>
                <a:lnTo>
                  <a:pt x="11506200" y="4500743"/>
                </a:lnTo>
                <a:cubicBezTo>
                  <a:pt x="11506200" y="4662023"/>
                  <a:pt x="11375457" y="4792766"/>
                  <a:pt x="11214177" y="4792766"/>
                </a:cubicBezTo>
                <a:lnTo>
                  <a:pt x="292023" y="4792766"/>
                </a:lnTo>
                <a:cubicBezTo>
                  <a:pt x="130743" y="4792766"/>
                  <a:pt x="0" y="4662023"/>
                  <a:pt x="0" y="4500743"/>
                </a:cubicBezTo>
                <a:lnTo>
                  <a:pt x="0" y="292023"/>
                </a:lnTo>
                <a:cubicBezTo>
                  <a:pt x="0" y="130743"/>
                  <a:pt x="130743" y="0"/>
                  <a:pt x="292023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A94E042F-6826-4E41-A6B0-8BF606E4151E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45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anchor="t">
            <a:normAutofit/>
          </a:bodyPr>
          <a:lstStyle>
            <a:lvl1pPr algn="l">
              <a:defRPr sz="5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91348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3E408205-B154-4943-AEBC-86E16421E5DB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8397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BD144122-2A67-493C-895E-2682608B0F6A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F28510C-0939-D915-FCC8-7D8AD44757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7247" y="342900"/>
            <a:ext cx="5334000" cy="6172200"/>
          </a:xfrm>
          <a:custGeom>
            <a:avLst/>
            <a:gdLst>
              <a:gd name="connsiteX0" fmla="*/ 305905 w 5334000"/>
              <a:gd name="connsiteY0" fmla="*/ 0 h 6172200"/>
              <a:gd name="connsiteX1" fmla="*/ 5028095 w 5334000"/>
              <a:gd name="connsiteY1" fmla="*/ 0 h 6172200"/>
              <a:gd name="connsiteX2" fmla="*/ 5334000 w 5334000"/>
              <a:gd name="connsiteY2" fmla="*/ 305905 h 6172200"/>
              <a:gd name="connsiteX3" fmla="*/ 5334000 w 5334000"/>
              <a:gd name="connsiteY3" fmla="*/ 5866295 h 6172200"/>
              <a:gd name="connsiteX4" fmla="*/ 5028095 w 5334000"/>
              <a:gd name="connsiteY4" fmla="*/ 6172200 h 6172200"/>
              <a:gd name="connsiteX5" fmla="*/ 305905 w 5334000"/>
              <a:gd name="connsiteY5" fmla="*/ 6172200 h 6172200"/>
              <a:gd name="connsiteX6" fmla="*/ 0 w 5334000"/>
              <a:gd name="connsiteY6" fmla="*/ 5866295 h 6172200"/>
              <a:gd name="connsiteX7" fmla="*/ 0 w 5334000"/>
              <a:gd name="connsiteY7" fmla="*/ 305905 h 6172200"/>
              <a:gd name="connsiteX8" fmla="*/ 305905 w 53340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4000" h="6172200">
                <a:moveTo>
                  <a:pt x="305905" y="0"/>
                </a:moveTo>
                <a:lnTo>
                  <a:pt x="5028095" y="0"/>
                </a:lnTo>
                <a:cubicBezTo>
                  <a:pt x="5197042" y="0"/>
                  <a:pt x="5334000" y="136958"/>
                  <a:pt x="5334000" y="305905"/>
                </a:cubicBezTo>
                <a:lnTo>
                  <a:pt x="5334000" y="5866295"/>
                </a:lnTo>
                <a:cubicBezTo>
                  <a:pt x="5334000" y="6035242"/>
                  <a:pt x="5197042" y="6172200"/>
                  <a:pt x="5028095" y="6172200"/>
                </a:cubicBezTo>
                <a:lnTo>
                  <a:pt x="305905" y="6172200"/>
                </a:lnTo>
                <a:cubicBezTo>
                  <a:pt x="136958" y="6172200"/>
                  <a:pt x="0" y="6035242"/>
                  <a:pt x="0" y="5866295"/>
                </a:cubicBezTo>
                <a:lnTo>
                  <a:pt x="0" y="305905"/>
                </a:lnTo>
                <a:cubicBezTo>
                  <a:pt x="0" y="136958"/>
                  <a:pt x="136958" y="0"/>
                  <a:pt x="305905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216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FC269D-AA10-2D35-8DD6-33E0E2CC40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7472" y="343038"/>
            <a:ext cx="6257031" cy="6172200"/>
          </a:xfrm>
          <a:custGeom>
            <a:avLst/>
            <a:gdLst>
              <a:gd name="connsiteX0" fmla="*/ 318609 w 6257031"/>
              <a:gd name="connsiteY0" fmla="*/ 0 h 6172200"/>
              <a:gd name="connsiteX1" fmla="*/ 5938422 w 6257031"/>
              <a:gd name="connsiteY1" fmla="*/ 0 h 6172200"/>
              <a:gd name="connsiteX2" fmla="*/ 6257031 w 6257031"/>
              <a:gd name="connsiteY2" fmla="*/ 318609 h 6172200"/>
              <a:gd name="connsiteX3" fmla="*/ 6257031 w 6257031"/>
              <a:gd name="connsiteY3" fmla="*/ 5853591 h 6172200"/>
              <a:gd name="connsiteX4" fmla="*/ 5938422 w 6257031"/>
              <a:gd name="connsiteY4" fmla="*/ 6172200 h 6172200"/>
              <a:gd name="connsiteX5" fmla="*/ 318609 w 6257031"/>
              <a:gd name="connsiteY5" fmla="*/ 6172200 h 6172200"/>
              <a:gd name="connsiteX6" fmla="*/ 0 w 6257031"/>
              <a:gd name="connsiteY6" fmla="*/ 5853591 h 6172200"/>
              <a:gd name="connsiteX7" fmla="*/ 0 w 6257031"/>
              <a:gd name="connsiteY7" fmla="*/ 318609 h 6172200"/>
              <a:gd name="connsiteX8" fmla="*/ 318609 w 6257031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7031" h="6172200">
                <a:moveTo>
                  <a:pt x="318609" y="0"/>
                </a:moveTo>
                <a:lnTo>
                  <a:pt x="5938422" y="0"/>
                </a:lnTo>
                <a:cubicBezTo>
                  <a:pt x="6114385" y="0"/>
                  <a:pt x="6257031" y="142646"/>
                  <a:pt x="6257031" y="318609"/>
                </a:cubicBezTo>
                <a:lnTo>
                  <a:pt x="6257031" y="5853591"/>
                </a:lnTo>
                <a:cubicBezTo>
                  <a:pt x="6257031" y="6029554"/>
                  <a:pt x="6114385" y="6172200"/>
                  <a:pt x="5938422" y="6172200"/>
                </a:cubicBezTo>
                <a:lnTo>
                  <a:pt x="318609" y="6172200"/>
                </a:lnTo>
                <a:cubicBezTo>
                  <a:pt x="142646" y="6172200"/>
                  <a:pt x="0" y="6029554"/>
                  <a:pt x="0" y="5853591"/>
                </a:cubicBezTo>
                <a:lnTo>
                  <a:pt x="0" y="318609"/>
                </a:lnTo>
                <a:cubicBezTo>
                  <a:pt x="0" y="142646"/>
                  <a:pt x="142646" y="0"/>
                  <a:pt x="318609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486A74E5-A9C0-4E5C-851E-13F6D920EA1A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8717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7772400" cy="4562856"/>
          </a:xfrm>
        </p:spPr>
        <p:txBody>
          <a:bodyPr anchor="b">
            <a:normAutofit/>
          </a:bodyPr>
          <a:lstStyle>
            <a:lvl1pPr>
              <a:defRPr sz="8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C7299-89AC-DB5B-B75E-E02A0040A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429768"/>
            <a:ext cx="7772400" cy="78638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88DBF3-F598-4A31-8E9B-511F7F0D5E47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960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7772400" cy="4562856"/>
          </a:xfrm>
        </p:spPr>
        <p:txBody>
          <a:bodyPr anchor="b"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C7299-89AC-DB5B-B75E-E02A0040A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429768"/>
            <a:ext cx="7772400" cy="78638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88DBF3-F598-4A31-8E9B-511F7F0D5E47}" type="datetime1">
              <a:rPr lang="en-US" smtClean="0"/>
              <a:pPr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145AC3-CC88-4C8A-A6CE-8D44921B6A2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147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423160"/>
            <a:ext cx="5202936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0FBA-2DD9-4488-808B-852669FDC9B7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36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4383" y="1012952"/>
            <a:ext cx="4023360" cy="1636776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BA22E09C-1954-DBFC-E669-2449D22D2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2901" y="345109"/>
            <a:ext cx="6714969" cy="6163508"/>
          </a:xfrm>
          <a:custGeom>
            <a:avLst/>
            <a:gdLst>
              <a:gd name="connsiteX0" fmla="*/ 312551 w 6714969"/>
              <a:gd name="connsiteY0" fmla="*/ 0 h 6163508"/>
              <a:gd name="connsiteX1" fmla="*/ 6402418 w 6714969"/>
              <a:gd name="connsiteY1" fmla="*/ 0 h 6163508"/>
              <a:gd name="connsiteX2" fmla="*/ 6714969 w 6714969"/>
              <a:gd name="connsiteY2" fmla="*/ 312551 h 6163508"/>
              <a:gd name="connsiteX3" fmla="*/ 6714969 w 6714969"/>
              <a:gd name="connsiteY3" fmla="*/ 5850957 h 6163508"/>
              <a:gd name="connsiteX4" fmla="*/ 6402418 w 6714969"/>
              <a:gd name="connsiteY4" fmla="*/ 6163508 h 6163508"/>
              <a:gd name="connsiteX5" fmla="*/ 312551 w 6714969"/>
              <a:gd name="connsiteY5" fmla="*/ 6163508 h 6163508"/>
              <a:gd name="connsiteX6" fmla="*/ 0 w 6714969"/>
              <a:gd name="connsiteY6" fmla="*/ 5850957 h 6163508"/>
              <a:gd name="connsiteX7" fmla="*/ 0 w 6714969"/>
              <a:gd name="connsiteY7" fmla="*/ 312551 h 6163508"/>
              <a:gd name="connsiteX8" fmla="*/ 312551 w 6714969"/>
              <a:gd name="connsiteY8" fmla="*/ 0 h 616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14969" h="6163508">
                <a:moveTo>
                  <a:pt x="312551" y="0"/>
                </a:moveTo>
                <a:lnTo>
                  <a:pt x="6402418" y="0"/>
                </a:lnTo>
                <a:cubicBezTo>
                  <a:pt x="6575035" y="0"/>
                  <a:pt x="6714969" y="139934"/>
                  <a:pt x="6714969" y="312551"/>
                </a:cubicBezTo>
                <a:lnTo>
                  <a:pt x="6714969" y="5850957"/>
                </a:lnTo>
                <a:cubicBezTo>
                  <a:pt x="6714969" y="6023574"/>
                  <a:pt x="6575035" y="6163508"/>
                  <a:pt x="6402418" y="6163508"/>
                </a:cubicBezTo>
                <a:lnTo>
                  <a:pt x="312551" y="6163508"/>
                </a:lnTo>
                <a:cubicBezTo>
                  <a:pt x="139934" y="6163508"/>
                  <a:pt x="0" y="6023574"/>
                  <a:pt x="0" y="5850957"/>
                </a:cubicBezTo>
                <a:lnTo>
                  <a:pt x="0" y="312551"/>
                </a:lnTo>
                <a:cubicBezTo>
                  <a:pt x="0" y="139934"/>
                  <a:pt x="139934" y="0"/>
                  <a:pt x="312551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44384" y="2896616"/>
            <a:ext cx="4023360" cy="3364992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0FBA-2DD9-4488-808B-852669FDC9B7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9337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" y="151598"/>
            <a:ext cx="11924209" cy="528186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776036"/>
            <a:ext cx="11924209" cy="5676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9D5A0-3316-4C32-929A-0D0DB97D10BB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296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29450"/>
            <a:ext cx="11924209" cy="61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BADD7-305F-4EB9-8736-D791FAF7A4D4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408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80"/>
            <a:ext cx="11328845" cy="740664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1380744"/>
            <a:ext cx="11328844" cy="49011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9238A-C249-43B5-82BC-D29F8CAE992A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50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97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6182-1DDF-4ACE-B05D-D855179AB21D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57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79F24-F3CA-4AD0-8BF8-AB0BBB30EE08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596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42EAA-E00A-40E8-8E99-2669E0367007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220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4032504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080"/>
            <a:ext cx="597103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35030-C135-4A24-944D-06B773D2F2E6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510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19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5E6FB-0D10-49C4-88DE-98215C666BA1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9699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F226A48-373B-47E6-1E90-9892366CC9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2900" y="342900"/>
            <a:ext cx="4501152" cy="6172200"/>
          </a:xfrm>
          <a:custGeom>
            <a:avLst/>
            <a:gdLst>
              <a:gd name="connsiteX0" fmla="*/ 332635 w 4501152"/>
              <a:gd name="connsiteY0" fmla="*/ 0 h 6172200"/>
              <a:gd name="connsiteX1" fmla="*/ 4168517 w 4501152"/>
              <a:gd name="connsiteY1" fmla="*/ 0 h 6172200"/>
              <a:gd name="connsiteX2" fmla="*/ 4501152 w 4501152"/>
              <a:gd name="connsiteY2" fmla="*/ 331423 h 6172200"/>
              <a:gd name="connsiteX3" fmla="*/ 4501152 w 4501152"/>
              <a:gd name="connsiteY3" fmla="*/ 5840778 h 6172200"/>
              <a:gd name="connsiteX4" fmla="*/ 4168517 w 4501152"/>
              <a:gd name="connsiteY4" fmla="*/ 6172200 h 6172200"/>
              <a:gd name="connsiteX5" fmla="*/ 332635 w 4501152"/>
              <a:gd name="connsiteY5" fmla="*/ 6172200 h 6172200"/>
              <a:gd name="connsiteX6" fmla="*/ 0 w 4501152"/>
              <a:gd name="connsiteY6" fmla="*/ 5840778 h 6172200"/>
              <a:gd name="connsiteX7" fmla="*/ 0 w 4501152"/>
              <a:gd name="connsiteY7" fmla="*/ 331423 h 6172200"/>
              <a:gd name="connsiteX8" fmla="*/ 332635 w 4501152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1152" h="6172200">
                <a:moveTo>
                  <a:pt x="332635" y="0"/>
                </a:moveTo>
                <a:lnTo>
                  <a:pt x="4168517" y="0"/>
                </a:lnTo>
                <a:cubicBezTo>
                  <a:pt x="4352226" y="0"/>
                  <a:pt x="4501152" y="148383"/>
                  <a:pt x="4501152" y="331423"/>
                </a:cubicBezTo>
                <a:lnTo>
                  <a:pt x="4501152" y="5840778"/>
                </a:lnTo>
                <a:cubicBezTo>
                  <a:pt x="4501152" y="6023817"/>
                  <a:pt x="4352226" y="6172200"/>
                  <a:pt x="4168517" y="6172200"/>
                </a:cubicBezTo>
                <a:lnTo>
                  <a:pt x="332635" y="6172200"/>
                </a:lnTo>
                <a:cubicBezTo>
                  <a:pt x="148926" y="6172200"/>
                  <a:pt x="0" y="6023817"/>
                  <a:pt x="0" y="5840778"/>
                </a:cubicBezTo>
                <a:lnTo>
                  <a:pt x="0" y="331423"/>
                </a:lnTo>
                <a:cubicBezTo>
                  <a:pt x="0" y="148383"/>
                  <a:pt x="148926" y="0"/>
                  <a:pt x="332635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242880F-92D7-4796-B72D-6CF83054BAF5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5761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23749-65BA-43BD-B2BF-FF5A4C96AE14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F11DC52-D1FD-A255-1A04-7A15A9DE3C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53304" y="352327"/>
            <a:ext cx="4495799" cy="6172200"/>
          </a:xfrm>
          <a:custGeom>
            <a:avLst/>
            <a:gdLst>
              <a:gd name="connsiteX0" fmla="*/ 293171 w 4495799"/>
              <a:gd name="connsiteY0" fmla="*/ 0 h 6172200"/>
              <a:gd name="connsiteX1" fmla="*/ 4202628 w 4495799"/>
              <a:gd name="connsiteY1" fmla="*/ 0 h 6172200"/>
              <a:gd name="connsiteX2" fmla="*/ 4495799 w 4495799"/>
              <a:gd name="connsiteY2" fmla="*/ 293171 h 6172200"/>
              <a:gd name="connsiteX3" fmla="*/ 4495799 w 4495799"/>
              <a:gd name="connsiteY3" fmla="*/ 5879029 h 6172200"/>
              <a:gd name="connsiteX4" fmla="*/ 4202628 w 4495799"/>
              <a:gd name="connsiteY4" fmla="*/ 6172200 h 6172200"/>
              <a:gd name="connsiteX5" fmla="*/ 293171 w 4495799"/>
              <a:gd name="connsiteY5" fmla="*/ 6172200 h 6172200"/>
              <a:gd name="connsiteX6" fmla="*/ 0 w 4495799"/>
              <a:gd name="connsiteY6" fmla="*/ 5879029 h 6172200"/>
              <a:gd name="connsiteX7" fmla="*/ 0 w 4495799"/>
              <a:gd name="connsiteY7" fmla="*/ 293171 h 6172200"/>
              <a:gd name="connsiteX8" fmla="*/ 293171 w 4495799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5799" h="6172200">
                <a:moveTo>
                  <a:pt x="293171" y="0"/>
                </a:moveTo>
                <a:lnTo>
                  <a:pt x="4202628" y="0"/>
                </a:lnTo>
                <a:cubicBezTo>
                  <a:pt x="4364542" y="0"/>
                  <a:pt x="4495799" y="131257"/>
                  <a:pt x="4495799" y="293171"/>
                </a:cubicBezTo>
                <a:lnTo>
                  <a:pt x="4495799" y="5879029"/>
                </a:lnTo>
                <a:cubicBezTo>
                  <a:pt x="4495799" y="6040943"/>
                  <a:pt x="4364542" y="6172200"/>
                  <a:pt x="4202628" y="6172200"/>
                </a:cubicBezTo>
                <a:lnTo>
                  <a:pt x="293171" y="6172200"/>
                </a:lnTo>
                <a:cubicBezTo>
                  <a:pt x="131257" y="6172200"/>
                  <a:pt x="0" y="6040943"/>
                  <a:pt x="0" y="5879029"/>
                </a:cubicBezTo>
                <a:lnTo>
                  <a:pt x="0" y="293171"/>
                </a:lnTo>
                <a:cubicBezTo>
                  <a:pt x="0" y="131257"/>
                  <a:pt x="131257" y="0"/>
                  <a:pt x="293171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7420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39F8C7-DD74-7177-C2DA-02533B6576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373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561C12A-E1D5-4BE9-85D9-F221F70F4931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7684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DBE6-5750-4902-BDAA-20F546DD8AD7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46768" y="344424"/>
            <a:ext cx="3808553" cy="61722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8771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01C4331-C33F-4DC1-AB74-C520A718CE2B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8516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4764-83A9-4A81-9507-BED109D81520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0645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B281557-D8C5-3666-A17C-BD66A5F9C0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1522" y="342902"/>
            <a:ext cx="6249778" cy="6172343"/>
          </a:xfrm>
          <a:custGeom>
            <a:avLst/>
            <a:gdLst>
              <a:gd name="connsiteX0" fmla="*/ 258473 w 6249778"/>
              <a:gd name="connsiteY0" fmla="*/ 0 h 6172343"/>
              <a:gd name="connsiteX1" fmla="*/ 5991306 w 6249778"/>
              <a:gd name="connsiteY1" fmla="*/ 0 h 6172343"/>
              <a:gd name="connsiteX2" fmla="*/ 6249778 w 6249778"/>
              <a:gd name="connsiteY2" fmla="*/ 257942 h 6172343"/>
              <a:gd name="connsiteX3" fmla="*/ 6249778 w 6249778"/>
              <a:gd name="connsiteY3" fmla="*/ 5914401 h 6172343"/>
              <a:gd name="connsiteX4" fmla="*/ 5991306 w 6249778"/>
              <a:gd name="connsiteY4" fmla="*/ 6172343 h 6172343"/>
              <a:gd name="connsiteX5" fmla="*/ 258473 w 6249778"/>
              <a:gd name="connsiteY5" fmla="*/ 6172343 h 6172343"/>
              <a:gd name="connsiteX6" fmla="*/ 0 w 6249778"/>
              <a:gd name="connsiteY6" fmla="*/ 5914401 h 6172343"/>
              <a:gd name="connsiteX7" fmla="*/ 0 w 6249778"/>
              <a:gd name="connsiteY7" fmla="*/ 257942 h 6172343"/>
              <a:gd name="connsiteX8" fmla="*/ 258473 w 6249778"/>
              <a:gd name="connsiteY8" fmla="*/ 0 h 61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9778" h="6172343">
                <a:moveTo>
                  <a:pt x="258473" y="0"/>
                </a:moveTo>
                <a:lnTo>
                  <a:pt x="5991306" y="0"/>
                </a:lnTo>
                <a:cubicBezTo>
                  <a:pt x="6134057" y="0"/>
                  <a:pt x="6249778" y="115484"/>
                  <a:pt x="6249778" y="257942"/>
                </a:cubicBezTo>
                <a:lnTo>
                  <a:pt x="6249778" y="5914401"/>
                </a:lnTo>
                <a:cubicBezTo>
                  <a:pt x="6249778" y="6056859"/>
                  <a:pt x="6134057" y="6172343"/>
                  <a:pt x="5991306" y="6172343"/>
                </a:cubicBezTo>
                <a:lnTo>
                  <a:pt x="258473" y="6172343"/>
                </a:lnTo>
                <a:cubicBezTo>
                  <a:pt x="115722" y="6172343"/>
                  <a:pt x="0" y="6056859"/>
                  <a:pt x="0" y="5914401"/>
                </a:cubicBezTo>
                <a:lnTo>
                  <a:pt x="0" y="257942"/>
                </a:lnTo>
                <a:cubicBezTo>
                  <a:pt x="0" y="115484"/>
                  <a:pt x="115722" y="0"/>
                  <a:pt x="258473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9B2C6C9-D30C-4946-92A4-454A5FC69685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8017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9CC6-BB04-42D6-AB0C-BAA184663D94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594" y="342900"/>
            <a:ext cx="6111507" cy="6172338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233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B3D66E4-8050-49E4-B8D2-06214BFB7C0A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5999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02843" y="342901"/>
            <a:ext cx="7346257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E7AEA2F-0823-4BD6-88F7-6D0D98F52C93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1155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2900" y="342901"/>
            <a:ext cx="7391400" cy="6172200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6092A99-204A-46CE-8F70-09D6B2D34877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1112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2" y="5111854"/>
            <a:ext cx="3739279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D5837EDE-723C-6CF6-EB95-3AEDA1F07E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9373" y="320043"/>
            <a:ext cx="11509730" cy="4404825"/>
          </a:xfrm>
          <a:custGeom>
            <a:avLst/>
            <a:gdLst>
              <a:gd name="connsiteX0" fmla="*/ 299132 w 11509730"/>
              <a:gd name="connsiteY0" fmla="*/ 0 h 4404825"/>
              <a:gd name="connsiteX1" fmla="*/ 11210598 w 11509730"/>
              <a:gd name="connsiteY1" fmla="*/ 0 h 4404825"/>
              <a:gd name="connsiteX2" fmla="*/ 11509730 w 11509730"/>
              <a:gd name="connsiteY2" fmla="*/ 299132 h 4404825"/>
              <a:gd name="connsiteX3" fmla="*/ 11509730 w 11509730"/>
              <a:gd name="connsiteY3" fmla="*/ 4105693 h 4404825"/>
              <a:gd name="connsiteX4" fmla="*/ 11210598 w 11509730"/>
              <a:gd name="connsiteY4" fmla="*/ 4404825 h 4404825"/>
              <a:gd name="connsiteX5" fmla="*/ 299132 w 11509730"/>
              <a:gd name="connsiteY5" fmla="*/ 4404825 h 4404825"/>
              <a:gd name="connsiteX6" fmla="*/ 0 w 11509730"/>
              <a:gd name="connsiteY6" fmla="*/ 4105693 h 4404825"/>
              <a:gd name="connsiteX7" fmla="*/ 0 w 11509730"/>
              <a:gd name="connsiteY7" fmla="*/ 299132 h 4404825"/>
              <a:gd name="connsiteX8" fmla="*/ 299132 w 11509730"/>
              <a:gd name="connsiteY8" fmla="*/ 0 h 44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4404825">
                <a:moveTo>
                  <a:pt x="299132" y="0"/>
                </a:moveTo>
                <a:lnTo>
                  <a:pt x="11210598" y="0"/>
                </a:lnTo>
                <a:cubicBezTo>
                  <a:pt x="11375804" y="0"/>
                  <a:pt x="11509730" y="133926"/>
                  <a:pt x="11509730" y="299132"/>
                </a:cubicBezTo>
                <a:lnTo>
                  <a:pt x="11509730" y="4105693"/>
                </a:lnTo>
                <a:cubicBezTo>
                  <a:pt x="11509730" y="4270899"/>
                  <a:pt x="11375804" y="4404825"/>
                  <a:pt x="11210598" y="4404825"/>
                </a:cubicBezTo>
                <a:lnTo>
                  <a:pt x="299132" y="4404825"/>
                </a:lnTo>
                <a:cubicBezTo>
                  <a:pt x="133926" y="4404825"/>
                  <a:pt x="0" y="4270899"/>
                  <a:pt x="0" y="4105693"/>
                </a:cubicBezTo>
                <a:lnTo>
                  <a:pt x="0" y="299132"/>
                </a:lnTo>
                <a:cubicBezTo>
                  <a:pt x="0" y="133926"/>
                  <a:pt x="133926" y="0"/>
                  <a:pt x="299132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49EA3-15DE-451B-A24B-ACC8EA0B6D09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51928" y="5111854"/>
            <a:ext cx="6400800" cy="138988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1606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BCE7E7D-ED4A-B625-6CB8-4D71682F63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373" y="320042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43DB-FCC0-4D52-80F2-173D55390D61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4750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A25225-80A2-7139-2A81-39CA926639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373" y="3067414"/>
            <a:ext cx="11509730" cy="3458229"/>
          </a:xfrm>
          <a:custGeom>
            <a:avLst/>
            <a:gdLst>
              <a:gd name="connsiteX0" fmla="*/ 351529 w 11509730"/>
              <a:gd name="connsiteY0" fmla="*/ 0 h 3458229"/>
              <a:gd name="connsiteX1" fmla="*/ 11158201 w 11509730"/>
              <a:gd name="connsiteY1" fmla="*/ 0 h 3458229"/>
              <a:gd name="connsiteX2" fmla="*/ 11509730 w 11509730"/>
              <a:gd name="connsiteY2" fmla="*/ 351529 h 3458229"/>
              <a:gd name="connsiteX3" fmla="*/ 11509730 w 11509730"/>
              <a:gd name="connsiteY3" fmla="*/ 3106700 h 3458229"/>
              <a:gd name="connsiteX4" fmla="*/ 11158201 w 11509730"/>
              <a:gd name="connsiteY4" fmla="*/ 3458229 h 3458229"/>
              <a:gd name="connsiteX5" fmla="*/ 351529 w 11509730"/>
              <a:gd name="connsiteY5" fmla="*/ 3458229 h 3458229"/>
              <a:gd name="connsiteX6" fmla="*/ 0 w 11509730"/>
              <a:gd name="connsiteY6" fmla="*/ 3106700 h 3458229"/>
              <a:gd name="connsiteX7" fmla="*/ 0 w 11509730"/>
              <a:gd name="connsiteY7" fmla="*/ 351529 h 3458229"/>
              <a:gd name="connsiteX8" fmla="*/ 351529 w 11509730"/>
              <a:gd name="connsiteY8" fmla="*/ 0 h 345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09730" h="3458229">
                <a:moveTo>
                  <a:pt x="351529" y="0"/>
                </a:moveTo>
                <a:lnTo>
                  <a:pt x="11158201" y="0"/>
                </a:lnTo>
                <a:cubicBezTo>
                  <a:pt x="11352345" y="0"/>
                  <a:pt x="11509730" y="157385"/>
                  <a:pt x="11509730" y="351529"/>
                </a:cubicBezTo>
                <a:lnTo>
                  <a:pt x="11509730" y="3106700"/>
                </a:lnTo>
                <a:cubicBezTo>
                  <a:pt x="11509730" y="3300844"/>
                  <a:pt x="11352345" y="3458229"/>
                  <a:pt x="11158201" y="3458229"/>
                </a:cubicBezTo>
                <a:lnTo>
                  <a:pt x="351529" y="3458229"/>
                </a:lnTo>
                <a:cubicBezTo>
                  <a:pt x="157385" y="3458229"/>
                  <a:pt x="0" y="3300844"/>
                  <a:pt x="0" y="3106700"/>
                </a:cubicBezTo>
                <a:lnTo>
                  <a:pt x="0" y="351529"/>
                </a:lnTo>
                <a:cubicBezTo>
                  <a:pt x="0" y="157385"/>
                  <a:pt x="157385" y="0"/>
                  <a:pt x="351529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38328"/>
          </a:xfrm>
        </p:spPr>
        <p:txBody>
          <a:bodyPr/>
          <a:lstStyle/>
          <a:p>
            <a:fld id="{457C7506-9AD1-49AD-BE44-C83E35401EAD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9043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11155680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5F6FDB5-F783-3538-287C-754C11C309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9768" y="1828800"/>
            <a:ext cx="6176399" cy="4425696"/>
          </a:xfrm>
          <a:custGeom>
            <a:avLst/>
            <a:gdLst>
              <a:gd name="connsiteX0" fmla="*/ 325421 w 6450717"/>
              <a:gd name="connsiteY0" fmla="*/ 0 h 4425696"/>
              <a:gd name="connsiteX1" fmla="*/ 6125296 w 6450717"/>
              <a:gd name="connsiteY1" fmla="*/ 0 h 4425696"/>
              <a:gd name="connsiteX2" fmla="*/ 6450717 w 6450717"/>
              <a:gd name="connsiteY2" fmla="*/ 325421 h 4425696"/>
              <a:gd name="connsiteX3" fmla="*/ 6450717 w 6450717"/>
              <a:gd name="connsiteY3" fmla="*/ 4100275 h 4425696"/>
              <a:gd name="connsiteX4" fmla="*/ 6125296 w 6450717"/>
              <a:gd name="connsiteY4" fmla="*/ 4425696 h 4425696"/>
              <a:gd name="connsiteX5" fmla="*/ 325421 w 6450717"/>
              <a:gd name="connsiteY5" fmla="*/ 4425696 h 4425696"/>
              <a:gd name="connsiteX6" fmla="*/ 0 w 6450717"/>
              <a:gd name="connsiteY6" fmla="*/ 4100275 h 4425696"/>
              <a:gd name="connsiteX7" fmla="*/ 0 w 6450717"/>
              <a:gd name="connsiteY7" fmla="*/ 325421 h 4425696"/>
              <a:gd name="connsiteX8" fmla="*/ 325421 w 6450717"/>
              <a:gd name="connsiteY8" fmla="*/ 0 h 442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50717" h="4425696">
                <a:moveTo>
                  <a:pt x="325421" y="0"/>
                </a:moveTo>
                <a:lnTo>
                  <a:pt x="6125296" y="0"/>
                </a:lnTo>
                <a:cubicBezTo>
                  <a:pt x="6305021" y="0"/>
                  <a:pt x="6450717" y="145696"/>
                  <a:pt x="6450717" y="325421"/>
                </a:cubicBezTo>
                <a:lnTo>
                  <a:pt x="6450717" y="4100275"/>
                </a:lnTo>
                <a:cubicBezTo>
                  <a:pt x="6450717" y="4280000"/>
                  <a:pt x="6305021" y="4425696"/>
                  <a:pt x="6125296" y="4425696"/>
                </a:cubicBezTo>
                <a:lnTo>
                  <a:pt x="325421" y="4425696"/>
                </a:lnTo>
                <a:cubicBezTo>
                  <a:pt x="145696" y="4425696"/>
                  <a:pt x="0" y="4280000"/>
                  <a:pt x="0" y="4100275"/>
                </a:cubicBezTo>
                <a:lnTo>
                  <a:pt x="0" y="325421"/>
                </a:lnTo>
                <a:cubicBezTo>
                  <a:pt x="0" y="145696"/>
                  <a:pt x="145696" y="0"/>
                  <a:pt x="325421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87768" y="1828800"/>
            <a:ext cx="4297680" cy="4428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4BF2A-D949-4DFB-9912-9D6234B797F2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156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5F2F272-6D18-7E06-3E9A-D10C5C5021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0075" y="2293496"/>
            <a:ext cx="4775158" cy="4039043"/>
          </a:xfrm>
          <a:custGeom>
            <a:avLst/>
            <a:gdLst>
              <a:gd name="connsiteX0" fmla="*/ 305917 w 4855463"/>
              <a:gd name="connsiteY0" fmla="*/ 0 h 4039043"/>
              <a:gd name="connsiteX1" fmla="*/ 4549547 w 4855463"/>
              <a:gd name="connsiteY1" fmla="*/ 0 h 4039043"/>
              <a:gd name="connsiteX2" fmla="*/ 4849249 w 4855463"/>
              <a:gd name="connsiteY2" fmla="*/ 244264 h 4039043"/>
              <a:gd name="connsiteX3" fmla="*/ 4855463 w 4855463"/>
              <a:gd name="connsiteY3" fmla="*/ 305907 h 4039043"/>
              <a:gd name="connsiteX4" fmla="*/ 4855463 w 4855463"/>
              <a:gd name="connsiteY4" fmla="*/ 3733136 h 4039043"/>
              <a:gd name="connsiteX5" fmla="*/ 4849249 w 4855463"/>
              <a:gd name="connsiteY5" fmla="*/ 3794779 h 4039043"/>
              <a:gd name="connsiteX6" fmla="*/ 4549547 w 4855463"/>
              <a:gd name="connsiteY6" fmla="*/ 4039043 h 4039043"/>
              <a:gd name="connsiteX7" fmla="*/ 305917 w 4855463"/>
              <a:gd name="connsiteY7" fmla="*/ 4039043 h 4039043"/>
              <a:gd name="connsiteX8" fmla="*/ 0 w 4855463"/>
              <a:gd name="connsiteY8" fmla="*/ 3733126 h 4039043"/>
              <a:gd name="connsiteX9" fmla="*/ 0 w 4855463"/>
              <a:gd name="connsiteY9" fmla="*/ 305917 h 4039043"/>
              <a:gd name="connsiteX10" fmla="*/ 305917 w 4855463"/>
              <a:gd name="connsiteY10" fmla="*/ 0 h 403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55463" h="4039043">
                <a:moveTo>
                  <a:pt x="305917" y="0"/>
                </a:moveTo>
                <a:lnTo>
                  <a:pt x="4549547" y="0"/>
                </a:lnTo>
                <a:cubicBezTo>
                  <a:pt x="4697381" y="0"/>
                  <a:pt x="4820723" y="104863"/>
                  <a:pt x="4849249" y="244264"/>
                </a:cubicBezTo>
                <a:lnTo>
                  <a:pt x="4855463" y="305907"/>
                </a:lnTo>
                <a:lnTo>
                  <a:pt x="4855463" y="3733136"/>
                </a:lnTo>
                <a:lnTo>
                  <a:pt x="4849249" y="3794779"/>
                </a:lnTo>
                <a:cubicBezTo>
                  <a:pt x="4820723" y="3934180"/>
                  <a:pt x="4697381" y="4039043"/>
                  <a:pt x="4549547" y="4039043"/>
                </a:cubicBezTo>
                <a:lnTo>
                  <a:pt x="305917" y="4039043"/>
                </a:lnTo>
                <a:cubicBezTo>
                  <a:pt x="136964" y="4039043"/>
                  <a:pt x="0" y="3902079"/>
                  <a:pt x="0" y="3733126"/>
                </a:cubicBezTo>
                <a:lnTo>
                  <a:pt x="0" y="305917"/>
                </a:lnTo>
                <a:cubicBezTo>
                  <a:pt x="0" y="136964"/>
                  <a:pt x="136964" y="0"/>
                  <a:pt x="305917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3594C-FF61-4FB6-A5E4-597CB7D69CB6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9772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4639E5C-EF58-65A1-C364-F58DE76158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0075" y="2293494"/>
            <a:ext cx="3666744" cy="4039044"/>
          </a:xfrm>
          <a:custGeom>
            <a:avLst/>
            <a:gdLst>
              <a:gd name="connsiteX0" fmla="*/ 292716 w 3666744"/>
              <a:gd name="connsiteY0" fmla="*/ 0 h 4039044"/>
              <a:gd name="connsiteX1" fmla="*/ 3374028 w 3666744"/>
              <a:gd name="connsiteY1" fmla="*/ 0 h 4039044"/>
              <a:gd name="connsiteX2" fmla="*/ 3666744 w 3666744"/>
              <a:gd name="connsiteY2" fmla="*/ 292716 h 4039044"/>
              <a:gd name="connsiteX3" fmla="*/ 3666744 w 3666744"/>
              <a:gd name="connsiteY3" fmla="*/ 3746328 h 4039044"/>
              <a:gd name="connsiteX4" fmla="*/ 3374028 w 3666744"/>
              <a:gd name="connsiteY4" fmla="*/ 4039044 h 4039044"/>
              <a:gd name="connsiteX5" fmla="*/ 292716 w 3666744"/>
              <a:gd name="connsiteY5" fmla="*/ 4039044 h 4039044"/>
              <a:gd name="connsiteX6" fmla="*/ 0 w 3666744"/>
              <a:gd name="connsiteY6" fmla="*/ 3746328 h 4039044"/>
              <a:gd name="connsiteX7" fmla="*/ 0 w 3666744"/>
              <a:gd name="connsiteY7" fmla="*/ 292716 h 4039044"/>
              <a:gd name="connsiteX8" fmla="*/ 292716 w 3666744"/>
              <a:gd name="connsiteY8" fmla="*/ 0 h 403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66744" h="4039044">
                <a:moveTo>
                  <a:pt x="292716" y="0"/>
                </a:moveTo>
                <a:lnTo>
                  <a:pt x="3374028" y="0"/>
                </a:lnTo>
                <a:cubicBezTo>
                  <a:pt x="3535691" y="0"/>
                  <a:pt x="3666744" y="131053"/>
                  <a:pt x="3666744" y="292716"/>
                </a:cubicBezTo>
                <a:lnTo>
                  <a:pt x="3666744" y="3746328"/>
                </a:lnTo>
                <a:cubicBezTo>
                  <a:pt x="3666744" y="3907991"/>
                  <a:pt x="3535691" y="4039044"/>
                  <a:pt x="3374028" y="4039044"/>
                </a:cubicBezTo>
                <a:lnTo>
                  <a:pt x="292716" y="4039044"/>
                </a:lnTo>
                <a:cubicBezTo>
                  <a:pt x="131053" y="4039044"/>
                  <a:pt x="0" y="3907991"/>
                  <a:pt x="0" y="3746328"/>
                </a:cubicBezTo>
                <a:lnTo>
                  <a:pt x="0" y="292716"/>
                </a:lnTo>
                <a:cubicBezTo>
                  <a:pt x="0" y="131053"/>
                  <a:pt x="131053" y="0"/>
                  <a:pt x="292716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205C6-AA77-4A66-BB27-EE68DDD0D193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7607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" y="782804"/>
            <a:ext cx="11201400" cy="4206240"/>
          </a:xfrm>
        </p:spPr>
        <p:txBody>
          <a:bodyPr>
            <a:normAutofit/>
          </a:bodyPr>
          <a:lstStyle>
            <a:lvl1pPr algn="ctr">
              <a:defRPr sz="278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5DF3-EEC7-45DF-A943-3E12702079E5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775" y="4989044"/>
            <a:ext cx="11201399" cy="12252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  <a:lvl2pPr marL="228600" indent="0" algn="ctr">
              <a:buNone/>
              <a:defRPr sz="2000">
                <a:solidFill>
                  <a:schemeClr val="tx2">
                    <a:lumMod val="90000"/>
                    <a:lumOff val="10000"/>
                  </a:schemeClr>
                </a:solidFill>
              </a:defRPr>
            </a:lvl2pPr>
            <a:lvl3pPr marL="457200" indent="0" algn="ctr">
              <a:buNone/>
              <a:defRPr sz="1800">
                <a:solidFill>
                  <a:schemeClr val="tx2">
                    <a:lumMod val="90000"/>
                    <a:lumOff val="10000"/>
                  </a:schemeClr>
                </a:solidFill>
              </a:defRPr>
            </a:lvl3pPr>
            <a:lvl4pPr marL="685800" indent="0" algn="ctr">
              <a:buNone/>
              <a:defRPr sz="1600">
                <a:solidFill>
                  <a:schemeClr val="tx2">
                    <a:lumMod val="90000"/>
                    <a:lumOff val="10000"/>
                  </a:schemeClr>
                </a:solidFill>
              </a:defRPr>
            </a:lvl4pPr>
            <a:lvl5pPr marL="914400" indent="0" algn="ctr">
              <a:buNone/>
              <a:defRPr sz="1400">
                <a:solidFill>
                  <a:schemeClr val="tx2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03295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" y="782804"/>
            <a:ext cx="11201400" cy="4206240"/>
          </a:xfrm>
        </p:spPr>
        <p:txBody>
          <a:bodyPr>
            <a:normAutofit/>
          </a:bodyPr>
          <a:lstStyle>
            <a:lvl1pPr algn="ctr">
              <a:defRPr sz="27800"/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EAFF-A363-4554-A2A5-F61FABD0CE04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776" y="4989044"/>
            <a:ext cx="11201400" cy="1225296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228600" indent="0" algn="ctr">
              <a:buNone/>
              <a:defRPr sz="2400"/>
            </a:lvl2pPr>
            <a:lvl3pPr marL="457200" indent="0" algn="ctr">
              <a:buNone/>
              <a:defRPr sz="2000"/>
            </a:lvl3pPr>
            <a:lvl4pPr marL="685800" indent="0" algn="ctr">
              <a:buNone/>
              <a:defRPr sz="1800"/>
            </a:lvl4pPr>
            <a:lvl5pPr marL="914400" indent="0" algn="ctr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8069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768" y="603504"/>
            <a:ext cx="11201400" cy="4206240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7950-0717-4110-9557-F08D8A545BF8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4809744"/>
            <a:ext cx="5897880" cy="135331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  <a:lvl2pPr marL="228600" indent="0" algn="l">
              <a:buNone/>
              <a:defRPr sz="2400">
                <a:solidFill>
                  <a:schemeClr val="tx2">
                    <a:lumMod val="90000"/>
                    <a:lumOff val="10000"/>
                  </a:schemeClr>
                </a:solidFill>
              </a:defRPr>
            </a:lvl2pPr>
            <a:lvl3pPr marL="457200" indent="0" algn="l">
              <a:buNone/>
              <a:defRPr sz="2000">
                <a:solidFill>
                  <a:schemeClr val="tx2">
                    <a:lumMod val="90000"/>
                    <a:lumOff val="10000"/>
                  </a:schemeClr>
                </a:solidFill>
              </a:defRPr>
            </a:lvl3pPr>
            <a:lvl4pPr marL="685800" indent="0" algn="l">
              <a:buNone/>
              <a:defRPr sz="1800">
                <a:solidFill>
                  <a:schemeClr val="tx2">
                    <a:lumMod val="90000"/>
                    <a:lumOff val="10000"/>
                  </a:schemeClr>
                </a:solidFill>
              </a:defRPr>
            </a:lvl4pPr>
            <a:lvl5pPr marL="914400" indent="0" algn="l">
              <a:buNone/>
              <a:defRPr sz="1600">
                <a:solidFill>
                  <a:schemeClr val="tx2">
                    <a:lumMod val="90000"/>
                    <a:lumOff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7019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1F94A-833D-4D19-8ACB-52DAEF08569A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828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1823376"/>
            <a:ext cx="9198864" cy="2875175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3A70-5484-4418-A739-7B973E09E7E8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5276088"/>
            <a:ext cx="9198864" cy="466344"/>
          </a:xfr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28600" indent="0">
              <a:buNone/>
              <a:defRPr sz="20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 marL="45720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 marL="685800" indent="0">
              <a:buNone/>
              <a:defRPr sz="16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  <a:lvl5pPr marL="914400" indent="0">
              <a:buNone/>
              <a:defRPr sz="14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98000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A9563B-AAD5-FEB6-A529-82D8BF95E524}"/>
              </a:ext>
            </a:extLst>
          </p:cNvPr>
          <p:cNvSpPr/>
          <p:nvPr userDrawn="1"/>
        </p:nvSpPr>
        <p:spPr>
          <a:xfrm>
            <a:off x="806386" y="760151"/>
            <a:ext cx="10579222" cy="5337698"/>
          </a:xfrm>
          <a:prstGeom prst="roundRect">
            <a:avLst>
              <a:gd name="adj" fmla="val 6093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55064" y="2092751"/>
            <a:ext cx="8695944" cy="212810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80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9960C-742D-4508-821A-E36FD033CDBF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55064" y="5120640"/>
            <a:ext cx="8695944" cy="62179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b="1" dirty="0"/>
            </a:lvl1pPr>
            <a:lvl2pPr marL="228600" indent="0">
              <a:buNone/>
              <a:defRPr lang="en-US" b="1" dirty="0"/>
            </a:lvl2pPr>
            <a:lvl3pPr marL="457200" indent="0">
              <a:buNone/>
              <a:defRPr lang="en-US" b="1" dirty="0"/>
            </a:lvl3pPr>
            <a:lvl4pPr marL="685800" indent="0">
              <a:buNone/>
              <a:defRPr lang="en-US" b="1" dirty="0"/>
            </a:lvl4pPr>
            <a:lvl5pPr marL="914400" indent="0">
              <a:buNone/>
              <a:defRPr lang="en-US" b="1" dirty="0"/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45795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768" y="438912"/>
            <a:ext cx="9619488" cy="452628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965192"/>
            <a:ext cx="5431536" cy="128930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E0D0A5-9A76-413F-B8E0-5A45841D7E46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431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9768" y="1179576"/>
            <a:ext cx="9317736" cy="378561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965192"/>
            <a:ext cx="5431536" cy="128930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D0AF003-CBE1-47D7-BB91-14D8E3A57039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0156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25"/>
            <a:ext cx="5211762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24"/>
            <a:ext cx="521335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EEC48-96C8-40C8-BC32-68BFC261013A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90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0888"/>
            <a:ext cx="5211762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9F91-8FDB-4AB3-84FB-6B8E68AF702B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462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1D436-D43A-4662-BADB-33E2F793B997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1261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C9DBE-31FF-4D71-B719-92EBAC3193CE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8577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9" y="2311121"/>
            <a:ext cx="3309608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5" y="553616"/>
            <a:ext cx="6466741" cy="575256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F576B-5432-44C5-AE72-B8C78722FE99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4120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DACA751-BBB2-3E33-EA6C-54B4A7F68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342901"/>
            <a:ext cx="6785782" cy="6172198"/>
          </a:xfrm>
          <a:custGeom>
            <a:avLst/>
            <a:gdLst>
              <a:gd name="connsiteX0" fmla="*/ 264355 w 6785782"/>
              <a:gd name="connsiteY0" fmla="*/ 0 h 6172198"/>
              <a:gd name="connsiteX1" fmla="*/ 6521427 w 6785782"/>
              <a:gd name="connsiteY1" fmla="*/ 0 h 6172198"/>
              <a:gd name="connsiteX2" fmla="*/ 6785782 w 6785782"/>
              <a:gd name="connsiteY2" fmla="*/ 264355 h 6172198"/>
              <a:gd name="connsiteX3" fmla="*/ 6785782 w 6785782"/>
              <a:gd name="connsiteY3" fmla="*/ 5907843 h 6172198"/>
              <a:gd name="connsiteX4" fmla="*/ 6521427 w 6785782"/>
              <a:gd name="connsiteY4" fmla="*/ 6172198 h 6172198"/>
              <a:gd name="connsiteX5" fmla="*/ 264355 w 6785782"/>
              <a:gd name="connsiteY5" fmla="*/ 6172198 h 6172198"/>
              <a:gd name="connsiteX6" fmla="*/ 0 w 6785782"/>
              <a:gd name="connsiteY6" fmla="*/ 5907843 h 6172198"/>
              <a:gd name="connsiteX7" fmla="*/ 0 w 6785782"/>
              <a:gd name="connsiteY7" fmla="*/ 264355 h 6172198"/>
              <a:gd name="connsiteX8" fmla="*/ 264355 w 6785782"/>
              <a:gd name="connsiteY8" fmla="*/ 0 h 617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5782" h="6172198">
                <a:moveTo>
                  <a:pt x="264355" y="0"/>
                </a:moveTo>
                <a:lnTo>
                  <a:pt x="6521427" y="0"/>
                </a:lnTo>
                <a:cubicBezTo>
                  <a:pt x="6667426" y="0"/>
                  <a:pt x="6785782" y="118356"/>
                  <a:pt x="6785782" y="264355"/>
                </a:cubicBezTo>
                <a:lnTo>
                  <a:pt x="6785782" y="5907843"/>
                </a:lnTo>
                <a:cubicBezTo>
                  <a:pt x="6785782" y="6053842"/>
                  <a:pt x="6667426" y="6172198"/>
                  <a:pt x="6521427" y="6172198"/>
                </a:cubicBezTo>
                <a:lnTo>
                  <a:pt x="264355" y="6172198"/>
                </a:lnTo>
                <a:cubicBezTo>
                  <a:pt x="118356" y="6172198"/>
                  <a:pt x="0" y="6053842"/>
                  <a:pt x="0" y="5907843"/>
                </a:cubicBezTo>
                <a:lnTo>
                  <a:pt x="0" y="264355"/>
                </a:lnTo>
                <a:cubicBezTo>
                  <a:pt x="0" y="118356"/>
                  <a:pt x="118356" y="0"/>
                  <a:pt x="264355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66CE1-0051-42BD-BBD3-CB4EC65FC51D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397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Autofit/>
          </a:bodyPr>
          <a:lstStyle>
            <a:lvl1pPr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4B75-5BA7-423E-A6AE-B3781CB72AA9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724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7370064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7370064" cy="22311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1F7B-2472-4057-932A-A13696216B5F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2642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83464"/>
            <a:ext cx="10652760" cy="9692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1380744"/>
            <a:ext cx="10652760" cy="4901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9768" y="6519672"/>
            <a:ext cx="28437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8A7B9ABC-2BDA-432C-8D53-84813DB6E36F}" type="datetime1">
              <a:rPr lang="en-US" smtClean="0"/>
              <a:t>12/19/2025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60536" y="6519672"/>
            <a:ext cx="264261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5720" y="6519672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426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7AFB2-9E20-EE1D-36FB-B5AD96E4EE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38912"/>
            <a:ext cx="9317736" cy="4453128"/>
          </a:xfrm>
        </p:spPr>
        <p:txBody>
          <a:bodyPr anchor="t">
            <a:normAutofit/>
          </a:bodyPr>
          <a:lstStyle/>
          <a:p>
            <a:r>
              <a:rPr lang="en-US" sz="6700" dirty="0"/>
              <a:t>Peer Case Managers: Delivering Culturally Responsive and Trauma-Informed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AA08BB-2457-55F5-D916-8C743DFE90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965192"/>
            <a:ext cx="5431536" cy="1289304"/>
          </a:xfrm>
        </p:spPr>
        <p:txBody>
          <a:bodyPr anchor="b">
            <a:normAutofit/>
          </a:bodyPr>
          <a:lstStyle/>
          <a:p>
            <a:r>
              <a:rPr lang="en-US"/>
              <a:t>Enhancing healthcare with empathy and cultural understanding</a:t>
            </a:r>
          </a:p>
        </p:txBody>
      </p:sp>
    </p:spTree>
    <p:extLst>
      <p:ext uri="{BB962C8B-B14F-4D97-AF65-F5344CB8AC3E}">
        <p14:creationId xmlns:p14="http://schemas.microsoft.com/office/powerpoint/2010/main" val="48904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6E92A-E541-20B6-8402-BADA8A27B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/>
          <a:p>
            <a:r>
              <a:rPr lang="en-US"/>
              <a:t>Agenda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53032-77C5-3150-4C07-4B444985A4AD}"/>
              </a:ext>
            </a:extLst>
          </p:cNvPr>
          <p:cNvSpPr>
            <a:spLocks noGrp="1"/>
          </p:cNvSpPr>
          <p:nvPr>
            <p:ph sz="quarter" idx="13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6272784" y="2423160"/>
            <a:ext cx="5202936" cy="385876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t>Understanding Peer Case Management in Healthcare</a:t>
            </a:r>
          </a:p>
          <a:p>
            <a:pPr>
              <a:buFont typeface="Arial" panose="020B0604020202020204" pitchFamily="34" charset="0"/>
              <a:buChar char="•"/>
            </a:pPr>
            <a:r>
              <a:t>Principles of Culturally Responsive Care</a:t>
            </a:r>
          </a:p>
          <a:p>
            <a:pPr>
              <a:buFont typeface="Arial" panose="020B0604020202020204" pitchFamily="34" charset="0"/>
              <a:buChar char="•"/>
            </a:pPr>
            <a:r>
              <a:t>Implementing Trauma-Informed Care</a:t>
            </a:r>
          </a:p>
          <a:p>
            <a:pPr>
              <a:buFont typeface="Arial" panose="020B0604020202020204" pitchFamily="34" charset="0"/>
              <a:buChar char="•"/>
            </a:pPr>
            <a:r>
              <a:t>Integrating Cultural Responsiveness and Trauma-Informed Approaches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5506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A98B4-8CB3-CC0E-AD97-341636AFF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7772400" cy="4562856"/>
          </a:xfrm>
        </p:spPr>
        <p:txBody>
          <a:bodyPr anchor="b">
            <a:normAutofit/>
          </a:bodyPr>
          <a:lstStyle/>
          <a:p>
            <a:r>
              <a:rPr lang="en-US"/>
              <a:t>Understanding Peer Case Management in Healthcare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CE39B6-8CC4-8040-C91F-4845DADED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429768"/>
            <a:ext cx="7772400" cy="78638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0688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8A463-FA17-A5AF-9018-B8CD674FB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/>
              <a:t>Definition and Roles of Peer Case Managers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195238D7-6443-4BCD-BFFE-94371570B3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9774154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VisualTitledTextBox"/>
                  </p202:designTagLst>
                </p202:designPr>
              </p:ext>
            </p:extLst>
          </p:nvPr>
        </p:nvGraphicFramePr>
        <p:xfrm>
          <a:off x="137159" y="329450"/>
          <a:ext cx="11924209" cy="619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2124150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6D7D2-9BDE-252C-760B-AB83DEA13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kern="1200">
                <a:latin typeface="+mj-lt"/>
                <a:ea typeface="+mj-ea"/>
                <a:cs typeface="+mj-cs"/>
              </a:rPr>
              <a:t>Core Skills and Qualifications Required</a:t>
            </a:r>
          </a:p>
        </p:txBody>
      </p:sp>
      <p:pic>
        <p:nvPicPr>
          <p:cNvPr id="4" name="Content Placeholder 3" descr="Healthcare workers talking">
            <a:extLst>
              <a:ext uri="{FF2B5EF4-FFF2-40B4-BE49-F238E27FC236}">
                <a16:creationId xmlns:a16="http://schemas.microsoft.com/office/drawing/2014/main" id="{8F52841E-EEB1-40E4-8487-1172235D05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0416" r="672" b="3"/>
          <a:stretch>
            <a:fillRect/>
          </a:stretch>
        </p:blipFill>
        <p:spPr>
          <a:xfrm>
            <a:off x="510075" y="2293496"/>
            <a:ext cx="4775158" cy="403904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8EAF09-2EE5-49F2-9CC7-626FEBA58D4A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096000" y="549275"/>
            <a:ext cx="5585925" cy="57832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Effective Communication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Strong communication skills enable peer case managers to clearly convey information and build trust with clients and healthcare providers.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Empathy and Support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Empathy is essential for understanding clients' needs and providing compassionate support throughout their care journey.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Problem-Solving Ability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Effective problem-solving skills help peer case managers address client challenges and navigate complex healthcare systems.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Formal Training and Certification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Formal training or certification equips peer case managers with the knowledge and credentials to perform their roles effectively.</a:t>
            </a:r>
          </a:p>
        </p:txBody>
      </p:sp>
    </p:spTree>
    <p:extLst>
      <p:ext uri="{BB962C8B-B14F-4D97-AF65-F5344CB8AC3E}">
        <p14:creationId xmlns:p14="http://schemas.microsoft.com/office/powerpoint/2010/main" val="34363555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6269D-F1F5-E4F3-CAE2-0A26B1C9E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>
                <a:latin typeface="+mj-lt"/>
                <a:ea typeface="+mj-ea"/>
                <a:cs typeface="+mj-cs"/>
              </a:rPr>
              <a:t>Benefits of Peer Involvement in Care</a:t>
            </a:r>
          </a:p>
        </p:txBody>
      </p:sp>
      <p:pic>
        <p:nvPicPr>
          <p:cNvPr id="4" name="Content Placeholder 3" descr="Closeup shot of a couple holding hands">
            <a:extLst>
              <a:ext uri="{FF2B5EF4-FFF2-40B4-BE49-F238E27FC236}">
                <a16:creationId xmlns:a16="http://schemas.microsoft.com/office/drawing/2014/main" id="{7BA30B7A-7D27-491A-81F1-B21B9CD5A99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4091" r="8320" b="-2"/>
          <a:stretch>
            <a:fillRect/>
          </a:stretch>
        </p:blipFill>
        <p:spPr>
          <a:xfrm>
            <a:off x="341522" y="342902"/>
            <a:ext cx="6249778" cy="617234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372573-825E-4A4E-AF0C-615A66EFCEB9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196328" y="2276856"/>
            <a:ext cx="4389120" cy="40416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Improved Engagement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Peer involvement encourages active participation and commitment in care processes, enhancing client engagement.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Reduced Stigma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Shared experiences between peers help reduce stigma, making clients feel accepted and valued.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Fostering Trust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Trust is built through peer support, empowering clients and improving health outcomes.</a:t>
            </a:r>
          </a:p>
        </p:txBody>
      </p:sp>
    </p:spTree>
    <p:extLst>
      <p:ext uri="{BB962C8B-B14F-4D97-AF65-F5344CB8AC3E}">
        <p14:creationId xmlns:p14="http://schemas.microsoft.com/office/powerpoint/2010/main" val="22262276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08317-EFF9-7A1F-5606-D8079AA94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7772400" cy="4562856"/>
          </a:xfrm>
        </p:spPr>
        <p:txBody>
          <a:bodyPr anchor="b">
            <a:normAutofit/>
          </a:bodyPr>
          <a:lstStyle/>
          <a:p>
            <a:r>
              <a:rPr lang="en-US"/>
              <a:t>Principles of Culturally Responsive Care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FBD7AFD-7568-E182-ACE6-488983E69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429768"/>
            <a:ext cx="7772400" cy="78638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5651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50B36-F14C-F38F-0B0F-49311DEDB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>
                <a:latin typeface="+mj-lt"/>
                <a:ea typeface="+mj-ea"/>
                <a:cs typeface="+mj-cs"/>
              </a:rPr>
              <a:t>Recognizing Cultural Diversity and Its Impact on Care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56CFFB-7A70-4473-862C-F8D88CD2C757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29767" y="2276856"/>
            <a:ext cx="4480560" cy="40416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Influence of Cultural Backgrounds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Clients’ cultural backgrounds shape their communication styles, health beliefs, and behaviors.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Reducing Health Disparities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Cultural awareness helps reduce healthcare disparities and promotes equitable treatment.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Providing Respectful Care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Respectful care is ensured by understanding and valuing clients’ cultural perspectives.</a:t>
            </a:r>
          </a:p>
        </p:txBody>
      </p:sp>
      <p:pic>
        <p:nvPicPr>
          <p:cNvPr id="4" name="Content Placeholder 3" descr="Doctor listening to patient's heartbeat during home visit - wearing face mask">
            <a:extLst>
              <a:ext uri="{FF2B5EF4-FFF2-40B4-BE49-F238E27FC236}">
                <a16:creationId xmlns:a16="http://schemas.microsoft.com/office/drawing/2014/main" id="{E1062794-990B-49B0-AE5C-24796A735D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3908" r="-2" b="-2"/>
          <a:stretch>
            <a:fillRect/>
          </a:stretch>
        </p:blipFill>
        <p:spPr>
          <a:xfrm>
            <a:off x="5737594" y="342900"/>
            <a:ext cx="6111507" cy="6172338"/>
          </a:xfrm>
        </p:spPr>
      </p:pic>
    </p:spTree>
    <p:extLst>
      <p:ext uri="{BB962C8B-B14F-4D97-AF65-F5344CB8AC3E}">
        <p14:creationId xmlns:p14="http://schemas.microsoft.com/office/powerpoint/2010/main" val="8202554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A2344-7642-8889-6073-1BE42A76B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>
                <a:latin typeface="+mj-lt"/>
                <a:ea typeface="+mj-ea"/>
                <a:cs typeface="+mj-cs"/>
              </a:rPr>
              <a:t>Strategies for Culturally Tailored Interventions</a:t>
            </a:r>
          </a:p>
        </p:txBody>
      </p:sp>
      <p:pic>
        <p:nvPicPr>
          <p:cNvPr id="4" name="Content Placeholder 3" descr="Caretaker doing leisure activities with a senior woman">
            <a:extLst>
              <a:ext uri="{FF2B5EF4-FFF2-40B4-BE49-F238E27FC236}">
                <a16:creationId xmlns:a16="http://schemas.microsoft.com/office/drawing/2014/main" id="{791BEF66-91DE-463B-A63F-651CB8DCFF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r="32411" b="-2"/>
          <a:stretch>
            <a:fillRect/>
          </a:stretch>
        </p:blipFill>
        <p:spPr>
          <a:xfrm>
            <a:off x="341522" y="342902"/>
            <a:ext cx="6249778" cy="617234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A63880-3051-4E26-8CC5-8BC7EAD17964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196328" y="2276856"/>
            <a:ext cx="4389120" cy="40416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Align with Cultural Norms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Customizing care to respect clients’ cultural beliefs improves trust and engagement in interventions.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Language Preferences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Using clients’ preferred language enhances communication clarity and client comfort during care.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Value-Based Support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Incorporating clients’ values into care plans increases relevance and intervention effectiveness.</a:t>
            </a:r>
          </a:p>
        </p:txBody>
      </p:sp>
    </p:spTree>
    <p:extLst>
      <p:ext uri="{BB962C8B-B14F-4D97-AF65-F5344CB8AC3E}">
        <p14:creationId xmlns:p14="http://schemas.microsoft.com/office/powerpoint/2010/main" val="19577874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9E514-BD8A-958A-CDE1-E97EFC552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>
                <a:latin typeface="+mj-lt"/>
                <a:ea typeface="+mj-ea"/>
                <a:cs typeface="+mj-cs"/>
              </a:rPr>
              <a:t>Building Trust and Rapport with Diverse Populations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C4211-6F6B-4925-B4E0-9179D2C12BB8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29767" y="2276856"/>
            <a:ext cx="4480560" cy="40416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Active Listening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Active listening fosters understanding and shows genuine interest in clients' perspectives and feelings.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Cultural Humility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Practicing cultural humility means recognizing and respecting diverse backgrounds and avoiding assumptions.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Consistent Respectful Interactions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Trust builds through consistent, respectful interactions that validate clients' identities and experiences.</a:t>
            </a:r>
          </a:p>
        </p:txBody>
      </p:sp>
      <p:pic>
        <p:nvPicPr>
          <p:cNvPr id="4" name="Content Placeholder 3" descr="Group of smiling young people standing on lawn outside brick building, wearing backpacks and tote bag, holding cellphones">
            <a:extLst>
              <a:ext uri="{FF2B5EF4-FFF2-40B4-BE49-F238E27FC236}">
                <a16:creationId xmlns:a16="http://schemas.microsoft.com/office/drawing/2014/main" id="{581BA6C1-3E8F-4116-9C81-A1766B883A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6936" r="27369" b="1"/>
          <a:stretch>
            <a:fillRect/>
          </a:stretch>
        </p:blipFill>
        <p:spPr>
          <a:xfrm>
            <a:off x="5737594" y="342900"/>
            <a:ext cx="6111507" cy="6172338"/>
          </a:xfrm>
        </p:spPr>
      </p:pic>
    </p:spTree>
    <p:extLst>
      <p:ext uri="{BB962C8B-B14F-4D97-AF65-F5344CB8AC3E}">
        <p14:creationId xmlns:p14="http://schemas.microsoft.com/office/powerpoint/2010/main" val="10777845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C27B6-210D-4998-E09E-4BB43868F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7772400" cy="4562856"/>
          </a:xfrm>
        </p:spPr>
        <p:txBody>
          <a:bodyPr anchor="b">
            <a:normAutofit/>
          </a:bodyPr>
          <a:lstStyle/>
          <a:p>
            <a:r>
              <a:rPr lang="en-US"/>
              <a:t>Implementing Trauma-Informed Care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8FA059A-C151-098A-F2E9-B10A8AB49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429768"/>
            <a:ext cx="7772400" cy="78638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3246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B7C04-218D-E2D6-5052-F01E5DDE6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kern="1200">
                <a:latin typeface="+mj-lt"/>
                <a:ea typeface="+mj-ea"/>
                <a:cs typeface="+mj-cs"/>
              </a:rPr>
              <a:t>Key Concepts of Trauma-Informed Practice</a:t>
            </a:r>
          </a:p>
        </p:txBody>
      </p:sp>
      <p:pic>
        <p:nvPicPr>
          <p:cNvPr id="4" name="Content Placeholder 3" descr="open door to greenscape">
            <a:extLst>
              <a:ext uri="{FF2B5EF4-FFF2-40B4-BE49-F238E27FC236}">
                <a16:creationId xmlns:a16="http://schemas.microsoft.com/office/drawing/2014/main" id="{07128DC8-7C6F-49C4-80C7-A52031FA8A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r="24040" b="-1"/>
          <a:stretch>
            <a:fillRect/>
          </a:stretch>
        </p:blipFill>
        <p:spPr>
          <a:xfrm>
            <a:off x="510075" y="2293496"/>
            <a:ext cx="4775158" cy="403904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9FFD35-BB8E-46ED-AD14-5D2824D1DC80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096000" y="549275"/>
            <a:ext cx="5585925" cy="57832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Safety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Creating a safe environment to help individuals feel secure and protected from harm.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Trustworthiness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Building reliability and transparency to foster trust in relationships and processes.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Choice and Collaboration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Empowering individuals through shared decision-making and respect for personal choices.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Empowerment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Supporting individuals’ strengths and providing tools to promote healing and resilience.</a:t>
            </a:r>
          </a:p>
        </p:txBody>
      </p:sp>
    </p:spTree>
    <p:extLst>
      <p:ext uri="{BB962C8B-B14F-4D97-AF65-F5344CB8AC3E}">
        <p14:creationId xmlns:p14="http://schemas.microsoft.com/office/powerpoint/2010/main" val="41440139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E93C9-1CB3-A6F1-26DB-115D6AA92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3616"/>
            <a:ext cx="3595634" cy="17575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kern="1200">
                <a:latin typeface="+mj-lt"/>
                <a:ea typeface="+mj-ea"/>
                <a:cs typeface="+mj-cs"/>
              </a:rPr>
              <a:t>Identifying Signs of Trauma in Clients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0D65BE-44C2-44FC-A54B-F1F2901C1224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29769" y="2311121"/>
            <a:ext cx="3309608" cy="39932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None/>
            </a:pPr>
            <a:r>
              <a:rPr lang="en-US" sz="1400" b="1"/>
              <a:t>Emotional Signs of Trauma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en-US" sz="1400"/>
              <a:t>Emotional signs include anxiety, depression, mood swings, and withdrawal that indicate trauma in clients.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None/>
            </a:pPr>
            <a:r>
              <a:rPr lang="en-US" sz="1400" b="1"/>
              <a:t>Behavioral Signs of Trauma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en-US" sz="1400"/>
              <a:t>Behavioral signs such as aggression, avoidance, or changes in daily habits can signify trauma.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None/>
            </a:pPr>
            <a:r>
              <a:rPr lang="en-US" sz="1400" b="1"/>
              <a:t>Physical Signs of Trauma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en-US" sz="1400"/>
              <a:t>Physical symptoms like fatigue, headaches, or sudden health changes may be trauma indicators.</a:t>
            </a:r>
          </a:p>
        </p:txBody>
      </p:sp>
      <p:pic>
        <p:nvPicPr>
          <p:cNvPr id="4" name="Content Placeholder 3" descr="Business team around the word of business.">
            <a:extLst>
              <a:ext uri="{FF2B5EF4-FFF2-40B4-BE49-F238E27FC236}">
                <a16:creationId xmlns:a16="http://schemas.microsoft.com/office/drawing/2014/main" id="{3A1AE7D5-8586-4C63-B6CE-26E8D719FC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13153" y="553616"/>
            <a:ext cx="4314424" cy="5752566"/>
          </a:xfrm>
        </p:spPr>
      </p:pic>
    </p:spTree>
    <p:extLst>
      <p:ext uri="{BB962C8B-B14F-4D97-AF65-F5344CB8AC3E}">
        <p14:creationId xmlns:p14="http://schemas.microsoft.com/office/powerpoint/2010/main" val="26337027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719A-C336-E6F3-9D1F-914EB6538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/>
              <a:t>Creating Safe and Supportive Environments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83A9192A-5796-4C58-9D01-CCD92E063E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0757926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VisualTitledTextBox"/>
                  </p202:designTagLst>
                </p202:designPr>
              </p:ext>
            </p:extLst>
          </p:nvPr>
        </p:nvGraphicFramePr>
        <p:xfrm>
          <a:off x="137159" y="329450"/>
          <a:ext cx="11924209" cy="619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0895633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11B3A-549B-3D98-7E26-569EE27EC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810512"/>
            <a:ext cx="7772400" cy="4562856"/>
          </a:xfrm>
        </p:spPr>
        <p:txBody>
          <a:bodyPr anchor="b">
            <a:normAutofit/>
          </a:bodyPr>
          <a:lstStyle/>
          <a:p>
            <a:r>
              <a:rPr lang="en-US" sz="6200"/>
              <a:t>Integrating Cultural Responsiveness and Trauma-Informed Approaches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3FD4DF4-0AB2-1EA4-C7E4-2F50061DD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" y="429768"/>
            <a:ext cx="7772400" cy="78638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262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387BD-8F91-73AD-4012-218AC3C06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>
                <a:latin typeface="+mj-lt"/>
                <a:ea typeface="+mj-ea"/>
                <a:cs typeface="+mj-cs"/>
              </a:rPr>
              <a:t>Combining Approaches for Holistic Care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6CEA22-8C88-4CAF-B9D9-0FA1AEE1279C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29767" y="2276856"/>
            <a:ext cx="4480560" cy="40416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Cultural Responsiveness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Emphasizing awareness and respect for patients’ cultural backgrounds to improve care quality and trust.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Trauma-Informed Care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Recognizing and addressing trauma histories to avoid re-traumatization and promote healing.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Holistic Care Integration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Combining cultural responsiveness and trauma-informed approaches for comprehensive patient support.</a:t>
            </a:r>
          </a:p>
        </p:txBody>
      </p:sp>
      <p:pic>
        <p:nvPicPr>
          <p:cNvPr id="4" name="Content Placeholder 3" descr="Healthcare And Medicine, Medical Exam, Health, Heart, Medical Research">
            <a:extLst>
              <a:ext uri="{FF2B5EF4-FFF2-40B4-BE49-F238E27FC236}">
                <a16:creationId xmlns:a16="http://schemas.microsoft.com/office/drawing/2014/main" id="{5CC507D1-D3A0-4B5E-98FF-194BE002CF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665" r="40174" b="1"/>
          <a:stretch>
            <a:fillRect/>
          </a:stretch>
        </p:blipFill>
        <p:spPr>
          <a:xfrm>
            <a:off x="5737594" y="342900"/>
            <a:ext cx="6111507" cy="6172338"/>
          </a:xfrm>
        </p:spPr>
      </p:pic>
    </p:spTree>
    <p:extLst>
      <p:ext uri="{BB962C8B-B14F-4D97-AF65-F5344CB8AC3E}">
        <p14:creationId xmlns:p14="http://schemas.microsoft.com/office/powerpoint/2010/main" val="26250723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9CCCD-3E48-956D-FF71-33E840845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>
                <a:latin typeface="+mj-lt"/>
                <a:ea typeface="+mj-ea"/>
                <a:cs typeface="+mj-cs"/>
              </a:rPr>
              <a:t>Challenges and Solutions in Real-World Settings</a:t>
            </a:r>
          </a:p>
        </p:txBody>
      </p:sp>
      <p:pic>
        <p:nvPicPr>
          <p:cNvPr id="4" name="Content Placeholder 3" descr="High angle shot of a group of businesspeople joining their hands together in unity">
            <a:extLst>
              <a:ext uri="{FF2B5EF4-FFF2-40B4-BE49-F238E27FC236}">
                <a16:creationId xmlns:a16="http://schemas.microsoft.com/office/drawing/2014/main" id="{5C939913-1436-4D7F-9863-BEB1C1641C2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349" r="943" b="3"/>
          <a:stretch>
            <a:fillRect/>
          </a:stretch>
        </p:blipFill>
        <p:spPr>
          <a:xfrm>
            <a:off x="341522" y="342902"/>
            <a:ext cx="6249778" cy="617234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6B6921-4971-4B71-9156-07BB049A18D7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196328" y="2276856"/>
            <a:ext cx="4389120" cy="40416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Common Barriers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Resource limitations and biases often hinder the implementation of effective practices in real-world settings.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Ongoing Training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Continuous training equips teams with updated skills to successfully implement new practices.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Collaboration and Commitment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Strong collaboration and organizational commitment foster overcoming challenges and sustaining solutions.</a:t>
            </a:r>
          </a:p>
        </p:txBody>
      </p:sp>
    </p:spTree>
    <p:extLst>
      <p:ext uri="{BB962C8B-B14F-4D97-AF65-F5344CB8AC3E}">
        <p14:creationId xmlns:p14="http://schemas.microsoft.com/office/powerpoint/2010/main" val="21517059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4C68D-62CC-8A6E-A58B-41965C2F4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700"/>
              <a:t>Case Studies and Success Stories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477D63E3-92FE-41ED-93E2-452A53961C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777583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VisualTitledTextBox"/>
                  </p202:designTagLst>
                </p202:designPr>
              </p:ext>
            </p:extLst>
          </p:nvPr>
        </p:nvGraphicFramePr>
        <p:xfrm>
          <a:off x="137159" y="329450"/>
          <a:ext cx="11924209" cy="6199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6393310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70C13-592D-CDB4-FA5C-C3086C950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7370064" cy="1842020"/>
          </a:xfrm>
        </p:spPr>
        <p:txBody>
          <a:bodyPr anchor="b">
            <a:normAutofit/>
          </a:bodyPr>
          <a:lstStyle/>
          <a:p>
            <a:r>
              <a:rPr lang="en-US"/>
              <a:t>Conclusion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BC9042C-5A94-DFBE-81C2-4B7E7CE0C41D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864969311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GraphicFramePr>
        <p:xfrm>
          <a:off x="429768" y="3622673"/>
          <a:ext cx="7370064" cy="2231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2693772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uneVTI">
  <a:themeElements>
    <a:clrScheme name="Dune Palette">
      <a:dk1>
        <a:srgbClr val="131313"/>
      </a:dk1>
      <a:lt1>
        <a:sysClr val="window" lastClr="FFFFFF"/>
      </a:lt1>
      <a:dk2>
        <a:srgbClr val="203430"/>
      </a:dk2>
      <a:lt2>
        <a:srgbClr val="F0EDE6"/>
      </a:lt2>
      <a:accent1>
        <a:srgbClr val="A57361"/>
      </a:accent1>
      <a:accent2>
        <a:srgbClr val="CD9979"/>
      </a:accent2>
      <a:accent3>
        <a:srgbClr val="4E6C67"/>
      </a:accent3>
      <a:accent4>
        <a:srgbClr val="BA958C"/>
      </a:accent4>
      <a:accent5>
        <a:srgbClr val="A08C60"/>
      </a:accent5>
      <a:accent6>
        <a:srgbClr val="956969"/>
      </a:accent6>
      <a:hlink>
        <a:srgbClr val="B0685E"/>
      </a:hlink>
      <a:folHlink>
        <a:srgbClr val="5E827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_win32_DN_v2" id="{97A7A9A4-5677-45E2-BAC9-3A76DA18A86D}" vid="{E1353FFA-7ECE-4894-957E-EAB589AB12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1536</Words>
  <Application>Microsoft Office PowerPoint</Application>
  <PresentationFormat>Widescreen</PresentationFormat>
  <Paragraphs>144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Arial</vt:lpstr>
      <vt:lpstr>Neue Haas Grotesk Text Pro</vt:lpstr>
      <vt:lpstr>DuneVTI</vt:lpstr>
      <vt:lpstr>Peer Case Managers: Delivering Culturally Responsive and Trauma-Informed Care</vt:lpstr>
      <vt:lpstr>Agenda Overview</vt:lpstr>
      <vt:lpstr>Understanding Peer Case Management in Healthcare</vt:lpstr>
      <vt:lpstr>Definition and Roles of Peer Case Managers</vt:lpstr>
      <vt:lpstr>Core Skills and Qualifications Required</vt:lpstr>
      <vt:lpstr>Benefits of Peer Involvement in Care</vt:lpstr>
      <vt:lpstr>Principles of Culturally Responsive Care</vt:lpstr>
      <vt:lpstr>Recognizing Cultural Diversity and Its Impact on Care</vt:lpstr>
      <vt:lpstr>Strategies for Culturally Tailored Interventions</vt:lpstr>
      <vt:lpstr>Building Trust and Rapport with Diverse Populations</vt:lpstr>
      <vt:lpstr>Implementing Trauma-Informed Care</vt:lpstr>
      <vt:lpstr>Key Concepts of Trauma-Informed Practice</vt:lpstr>
      <vt:lpstr>Identifying Signs of Trauma in Clients</vt:lpstr>
      <vt:lpstr>Creating Safe and Supportive Environments</vt:lpstr>
      <vt:lpstr>Integrating Cultural Responsiveness and Trauma-Informed Approaches</vt:lpstr>
      <vt:lpstr>Combining Approaches for Holistic Care</vt:lpstr>
      <vt:lpstr>Challenges and Solutions in Real-World Settings</vt:lpstr>
      <vt:lpstr>Case Studies and Success Stories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2025-12-19T15:55:41Z</dcterms:created>
  <dcterms:modified xsi:type="dcterms:W3CDTF">2025-12-19T16:04:06Z</dcterms:modified>
</cp:coreProperties>
</file>