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44B4E8-340E-46CF-B9C9-E7AA89528DFF}" v="1" dt="2026-05-27T17:00:43.6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89" d="100"/>
          <a:sy n="89" d="100"/>
        </p:scale>
        <p:origin x="786" y="78"/>
      </p:cViewPr>
      <p:guideLst/>
    </p:cSldViewPr>
  </p:slideViewPr>
  <p:notesTextViewPr>
    <p:cViewPr>
      <p:scale>
        <a:sx n="3" d="2"/>
        <a:sy n="3" d="2"/>
      </p:scale>
      <p:origin x="-6" y="-72"/>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5400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everyone. This presentation provides a comprehensive overview of how to implement a Wellness Recovery Action Plan (WRAP) program within a homeless shelter setting. WRAP is a SAMHSA-recognized evidence-based practice that empowers individuals to take charge of their own wellness and recovery. We'll cover what WRAP is, why it fits shelter environments, how to train staff, and how to measure success.</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WRAP requires specially trained and certified peer facilitators. The training path has two stages: Seminar I is a 5-day online course covering WRAP principles, followed by Seminar II, a 5-day in-person immersive facilitation course. Facilitators must be peers — people with their own lived experience who have developed their own WRAP. Certification requires a refresher every two years. For fidelity to the evidence-based model, each group needs two certified co-facilitators. Shelter staff don't need to be certified facilitators, but they should understand WRAP principles, respect the voluntary nature of participation, and help create a recovery-oriented environment.</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Implementation follows four phases. Phase 1 (months 1–2) focuses on assessment and planning — getting leadership buy-in, identifying funding, and designating a program champion. Phase 2 (months 3–4) builds capacity by recruiting peer facilitators, scheduling their certification training, preparing a dedicated private space, and orienting all shelter staff to WRAP principles. Phase 3 (months 5–6) launches the first cohort — an 8 to 12 week group meeting weekly for about 2.5 hours. Phase 4 is ongoing sustainability: tracking outcomes, maintaining facilitator certifications, expanding to new cohorts, and reporting results to funders and stakeholders.</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Measuring success requires tracking three categories of outcomes. Participant wellness includes self-reported hopefulness, empowerment, and recovery scores — the same measures validated in WRAP's clinical trials. Depression and anxiety symptom scales are also useful. Program engagement metrics include attendance rates, plan completion, and participation in follow-up groups. Shelter-level outcomes capture the broader impact: changes in crisis incidents, successful housing transitions, and staff satisfaction. Use validated instruments like the Recovery Assessment Scale and standardized symptom measures. Collect data at baseline, mid-program, completion, and follow-up.</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the concrete next steps to get started. First, visit the official WRAP website for materials, workbooks, and the facilitator directory. Contact AHP — Advocates for Human Potential — to arrange facilitator training. Identify someone in your organization to champion the program and build a small implementation team. Reach out to SAMHSA-funded technical assistance centers for additional guidance and potential funding connections. Remember, you don't need a large program to make a difference — one cohort with two trained facilitators and a dedicated space is enough to start transforming lives. As WRAP's creators remind us: with WRAP, there are no limits to recovery.</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WRAP stands for Wellness Recovery Action Plan. It was developed in 1997 by Mary Ellen Copeland and a group of people dealing with mental health challenges. It's a self-management and recovery system that helps people identify what keeps them well and create personalized plans. In 2010, SAMHSA recognized WRAP as an evidence-based practice based on randomized controlled trials. A key principle is that WRAP is entirely voluntary — nobody is required to participate or share their plan.</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five key concepts form the philosophical foundation of WRAP. Hope is the belief that recovery is possible. Personal responsibility means each person takes ownership of their wellness. Education means learning about what we're experiencing. Self-advocacy is about expressing our needs and rights. Support means building and maintaining connections with others. In a shelter context, these concepts are especially powerful because they restore agency to people who may feel they've lost control of their lives.</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WRAP has six interconnected parts. The Wellness Toolbox is the foundation — a personal list of simple, safe strategies. The Daily Maintenance Plan establishes a routine. Triggers are external events that cause distress, and participants develop action plans for each. Early Warning Signs are subtle internal signals. The Crisis Plan specifies what others should do if the person can't act for themselves. The Post-Crisis Plan helps with recovery after a difficult episode. In the facilitated model, participants develop their plans over 8 to 12 weekly group sessions.</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Homelessness and mental health are deeply intertwined. Studies estimate 30 to 40 percent of people experiencing homelessness have a serious mental illness. Shelters are often stressful environments where residents feel a loss of control. WRAP directly addresses this by restoring personal agency — every aspect of the plan is self-directed. The peer-led model is especially valuable in shelters because facilitators with lived experience build trust faster than traditional clinical approaches. WRAP's strengths-based, non-diagnostic framework aligns naturally with trauma-informed care principles that many shelters are already adopting.</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WRAP's evidence base is robust. A 2019 systematic review and meta-analysis in the Psychiatric Rehabilitation Journal examined five controlled trials and found WRAP produced a small but significant improvement in self-perceived recovery outcomes. Randomized controlled trials showed reduced psychiatric symptoms — particularly depression and anxiety — along with increased hopefulness, quality of life, recovery, empowerment, and self-advocacy. SAMHSA recognized WRAP as an evidence-based practice in 2010. It's now used in all 50 states and in multiple countries worldwide.</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Adapting WRAP for homeless shelters requires practical accommodations. Schedule flexibility is critical — residents have appointments, job searches, and other obligations. A dedicated private space builds the safety needed for honest self-reflection. True to WRAP principles, there should be no readiness criteria — anyone who wants to participate can. Provide all materials since residents may not have supplies. Plan for the reality that some residents will leave the shelter before completing the program — have referral pathways to community WRAP groups. Finally, coordinate with clinical staff so WRAP complements rather than conflicts with other treatments.</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Wellness Toolbox is the cornerstone of WRAP. It's a personal collection of simple, safe, and accessible strategies. For shelter residents, the tools need to be practical given their environment. Deep breathing and grounding exercises can be done anywhere. Journaling requires only a notebook. Walking or stretching is free. Connecting with peers builds community within the shelter. The key is that each person builds their own toolbox — these are examples, not prescriptions. Facilitators should encourage residents to think about what has worked for them in the past and what they'd like to try.</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Building a WRAP plan is a progressive process. It starts with the Daily Maintenance Plan — describing what 'well' looks like for you and what daily habits support that state. Next, participants identify external triggers specific to shelter life, like noise, conflicts, or housing uncertainty. Early Warning Signs are subtle internal changes — disrupted sleep, withdrawal from others, increased irritability. When Things Are Breaking Down represents a more serious escalation requiring intensive toolbox use. Finally, the Crisis Plan is written in advance, specifying trusted supporters, preferred treatments, and what should happen if the person can't make decisions. The Post-Crisis Plan maps the path back to wellness.</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8A7D"/>
        </a:solidFill>
        <a:effectLst/>
      </p:bgPr>
    </p:bg>
    <p:spTree>
      <p:nvGrpSpPr>
        <p:cNvPr id="1" name=""/>
        <p:cNvGrpSpPr/>
        <p:nvPr/>
      </p:nvGrpSpPr>
      <p:grpSpPr>
        <a:xfrm>
          <a:off x="0" y="0"/>
          <a:ext cx="0" cy="0"/>
          <a:chOff x="0" y="0"/>
          <a:chExt cx="0" cy="0"/>
        </a:xfrm>
      </p:grpSpPr>
      <p:sp>
        <p:nvSpPr>
          <p:cNvPr id="2" name="Shape 0"/>
          <p:cNvSpPr/>
          <p:nvPr/>
        </p:nvSpPr>
        <p:spPr>
          <a:xfrm>
            <a:off x="0" y="4023360"/>
            <a:ext cx="9144000" cy="1120140"/>
          </a:xfrm>
          <a:prstGeom prst="rect">
            <a:avLst/>
          </a:prstGeom>
          <a:solidFill>
            <a:srgbClr val="FBF7F0">
              <a:alpha val="85000"/>
            </a:srgbClr>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4160520" y="640080"/>
            <a:ext cx="822960" cy="822960"/>
          </a:xfrm>
          <a:prstGeom prst="rect">
            <a:avLst/>
          </a:prstGeom>
        </p:spPr>
      </p:pic>
      <p:sp>
        <p:nvSpPr>
          <p:cNvPr id="4" name="Text 1"/>
          <p:cNvSpPr/>
          <p:nvPr/>
        </p:nvSpPr>
        <p:spPr>
          <a:xfrm>
            <a:off x="731520" y="1645920"/>
            <a:ext cx="7680960" cy="1463040"/>
          </a:xfrm>
          <a:prstGeom prst="rect">
            <a:avLst/>
          </a:prstGeom>
          <a:noFill/>
          <a:ln/>
        </p:spPr>
        <p:txBody>
          <a:bodyPr wrap="square" rtlCol="0" anchor="ctr"/>
          <a:lstStyle/>
          <a:p>
            <a:pPr marL="0" indent="0" algn="ctr">
              <a:lnSpc>
                <a:spcPct val="115000"/>
              </a:lnSpc>
              <a:buNone/>
            </a:pPr>
            <a:r>
              <a:rPr lang="en-US" sz="3400" dirty="0">
                <a:solidFill>
                  <a:srgbClr val="FFFFFF"/>
                </a:solidFill>
                <a:latin typeface="Georgia" pitchFamily="34" charset="0"/>
                <a:ea typeface="Georgia" pitchFamily="34" charset="-122"/>
                <a:cs typeface="Georgia" pitchFamily="34" charset="-120"/>
              </a:rPr>
              <a:t>Implementing a WRAP Program</a:t>
            </a:r>
            <a:endParaRPr lang="en-US" sz="3400" dirty="0"/>
          </a:p>
          <a:p>
            <a:pPr marL="0" indent="0" algn="ctr">
              <a:lnSpc>
                <a:spcPct val="115000"/>
              </a:lnSpc>
              <a:buNone/>
            </a:pPr>
            <a:r>
              <a:rPr lang="en-US" sz="3400" dirty="0">
                <a:solidFill>
                  <a:srgbClr val="FFFFFF"/>
                </a:solidFill>
                <a:latin typeface="Georgia" pitchFamily="34" charset="0"/>
                <a:ea typeface="Georgia" pitchFamily="34" charset="-122"/>
                <a:cs typeface="Georgia" pitchFamily="34" charset="-120"/>
              </a:rPr>
              <a:t>in a Homeless Shelter</a:t>
            </a:r>
            <a:endParaRPr lang="en-US" sz="3400" dirty="0"/>
          </a:p>
        </p:txBody>
      </p:sp>
      <p:sp>
        <p:nvSpPr>
          <p:cNvPr id="5" name="Text 2"/>
          <p:cNvSpPr/>
          <p:nvPr/>
        </p:nvSpPr>
        <p:spPr>
          <a:xfrm>
            <a:off x="731520" y="3108960"/>
            <a:ext cx="7680960" cy="457200"/>
          </a:xfrm>
          <a:prstGeom prst="rect">
            <a:avLst/>
          </a:prstGeom>
          <a:noFill/>
          <a:ln/>
        </p:spPr>
        <p:txBody>
          <a:bodyPr wrap="square" rtlCol="0" anchor="ctr"/>
          <a:lstStyle/>
          <a:p>
            <a:pPr marL="0" indent="0" algn="ctr">
              <a:buNone/>
            </a:pPr>
            <a:r>
              <a:rPr lang="en-US" sz="1800" i="1" dirty="0">
                <a:solidFill>
                  <a:srgbClr val="B8DDD8"/>
                </a:solidFill>
                <a:latin typeface="Calibri" pitchFamily="34" charset="0"/>
                <a:ea typeface="Calibri" pitchFamily="34" charset="-122"/>
                <a:cs typeface="Calibri" pitchFamily="34" charset="-120"/>
              </a:rPr>
              <a:t>Wellness Recovery Action Plan</a:t>
            </a:r>
            <a:endParaRPr lang="en-US" sz="1800" dirty="0"/>
          </a:p>
        </p:txBody>
      </p:sp>
      <p:sp>
        <p:nvSpPr>
          <p:cNvPr id="6" name="Text 3"/>
          <p:cNvSpPr/>
          <p:nvPr/>
        </p:nvSpPr>
        <p:spPr>
          <a:xfrm>
            <a:off x="731520" y="4206240"/>
            <a:ext cx="7680960" cy="365760"/>
          </a:xfrm>
          <a:prstGeom prst="rect">
            <a:avLst/>
          </a:prstGeom>
          <a:noFill/>
          <a:ln/>
        </p:spPr>
        <p:txBody>
          <a:bodyPr wrap="square" rtlCol="0" anchor="ctr"/>
          <a:lstStyle/>
          <a:p>
            <a:pPr marL="0" indent="0" algn="ctr">
              <a:buNone/>
            </a:pPr>
            <a:r>
              <a:rPr lang="en-US" sz="1300" dirty="0">
                <a:solidFill>
                  <a:srgbClr val="2D3B3A"/>
                </a:solidFill>
                <a:latin typeface="Calibri" pitchFamily="34" charset="0"/>
                <a:ea typeface="Calibri" pitchFamily="34" charset="-122"/>
                <a:cs typeface="Calibri" pitchFamily="34" charset="-120"/>
              </a:rPr>
              <a:t>A Guide for Staff, Residents &amp; Mental Health Professionals</a:t>
            </a:r>
            <a:endParaRPr lang="en-US" sz="1300" dirty="0"/>
          </a:p>
        </p:txBody>
      </p:sp>
      <p:sp>
        <p:nvSpPr>
          <p:cNvPr id="7" name="Text 4"/>
          <p:cNvSpPr/>
          <p:nvPr/>
        </p:nvSpPr>
        <p:spPr>
          <a:xfrm>
            <a:off x="731520" y="4617720"/>
            <a:ext cx="7680960" cy="320040"/>
          </a:xfrm>
          <a:prstGeom prst="rect">
            <a:avLst/>
          </a:prstGeom>
          <a:noFill/>
          <a:ln/>
        </p:spPr>
        <p:txBody>
          <a:bodyPr wrap="square" rtlCol="0" anchor="ctr"/>
          <a:lstStyle/>
          <a:p>
            <a:pPr marL="0" indent="0" algn="ctr">
              <a:buNone/>
            </a:pPr>
            <a:r>
              <a:rPr lang="en-US" sz="1100" dirty="0">
                <a:solidFill>
                  <a:srgbClr val="5A6968"/>
                </a:solidFill>
                <a:latin typeface="Calibri" pitchFamily="34" charset="0"/>
                <a:ea typeface="Calibri" pitchFamily="34" charset="-122"/>
                <a:cs typeface="Calibri" pitchFamily="34" charset="-120"/>
              </a:rPr>
              <a:t>May 2026</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D8A7D"/>
        </a:solidFill>
        <a:effectLst/>
      </p:bgPr>
    </p:bg>
    <p:spTree>
      <p:nvGrpSpPr>
        <p:cNvPr id="1" name=""/>
        <p:cNvGrpSpPr/>
        <p:nvPr/>
      </p:nvGrpSpPr>
      <p:grpSpPr>
        <a:xfrm>
          <a:off x="0" y="0"/>
          <a:ext cx="0" cy="0"/>
          <a:chOff x="0" y="0"/>
          <a:chExt cx="0" cy="0"/>
        </a:xfrm>
      </p:grpSpPr>
      <p:sp>
        <p:nvSpPr>
          <p:cNvPr id="2" name="Text 0"/>
          <p:cNvSpPr/>
          <p:nvPr/>
        </p:nvSpPr>
        <p:spPr>
          <a:xfrm>
            <a:off x="548640" y="365760"/>
            <a:ext cx="8046720" cy="548640"/>
          </a:xfrm>
          <a:prstGeom prst="rect">
            <a:avLst/>
          </a:prstGeom>
          <a:noFill/>
          <a:ln/>
        </p:spPr>
        <p:txBody>
          <a:bodyPr wrap="square" lIns="0" tIns="0" rIns="0" bIns="0" rtlCol="0" anchor="ctr"/>
          <a:lstStyle/>
          <a:p>
            <a:pPr marL="0" indent="0">
              <a:buNone/>
            </a:pPr>
            <a:r>
              <a:rPr lang="en-US" sz="2800" b="1" dirty="0">
                <a:solidFill>
                  <a:srgbClr val="FFFFFF"/>
                </a:solidFill>
                <a:latin typeface="Georgia" pitchFamily="34" charset="0"/>
                <a:ea typeface="Georgia" pitchFamily="34" charset="-122"/>
                <a:cs typeface="Georgia" pitchFamily="34" charset="-120"/>
              </a:rPr>
              <a:t>Staff Training &amp; Peer Facilitators</a:t>
            </a:r>
            <a:endParaRPr lang="en-US" sz="2800" dirty="0"/>
          </a:p>
        </p:txBody>
      </p:sp>
      <p:sp>
        <p:nvSpPr>
          <p:cNvPr id="3" name="Shape 1"/>
          <p:cNvSpPr/>
          <p:nvPr/>
        </p:nvSpPr>
        <p:spPr>
          <a:xfrm>
            <a:off x="457200" y="1188720"/>
            <a:ext cx="3931920" cy="3474720"/>
          </a:xfrm>
          <a:prstGeom prst="roundRect">
            <a:avLst>
              <a:gd name="adj" fmla="val 2632"/>
            </a:avLst>
          </a:prstGeom>
          <a:solidFill>
            <a:srgbClr val="0A6B62"/>
          </a:solidFill>
          <a:ln/>
        </p:spPr>
        <p:txBody>
          <a:bodyPr/>
          <a:lstStyle/>
          <a:p>
            <a:endParaRPr lang="en-US"/>
          </a:p>
        </p:txBody>
      </p:sp>
      <p:pic>
        <p:nvPicPr>
          <p:cNvPr id="4" name="Image 0" descr="preencoded.png"/>
          <p:cNvPicPr>
            <a:picLocks noChangeAspect="1"/>
          </p:cNvPicPr>
          <p:nvPr/>
        </p:nvPicPr>
        <p:blipFill>
          <a:blip r:embed="rId3"/>
          <a:stretch>
            <a:fillRect/>
          </a:stretch>
        </p:blipFill>
        <p:spPr>
          <a:xfrm>
            <a:off x="914400" y="1417320"/>
            <a:ext cx="365760" cy="365760"/>
          </a:xfrm>
          <a:prstGeom prst="rect">
            <a:avLst/>
          </a:prstGeom>
        </p:spPr>
      </p:pic>
      <p:sp>
        <p:nvSpPr>
          <p:cNvPr id="5" name="Text 2"/>
          <p:cNvSpPr/>
          <p:nvPr/>
        </p:nvSpPr>
        <p:spPr>
          <a:xfrm>
            <a:off x="1371600" y="1371600"/>
            <a:ext cx="2743200" cy="457200"/>
          </a:xfrm>
          <a:prstGeom prst="rect">
            <a:avLst/>
          </a:prstGeom>
          <a:noFill/>
          <a:ln/>
        </p:spPr>
        <p:txBody>
          <a:bodyPr wrap="square" lIns="0" tIns="0" rIns="0" bIns="0" rtlCol="0" anchor="ctr"/>
          <a:lstStyle/>
          <a:p>
            <a:pPr marL="0" indent="0">
              <a:buNone/>
            </a:pPr>
            <a:r>
              <a:rPr lang="en-US" sz="1600" b="1" dirty="0">
                <a:solidFill>
                  <a:srgbClr val="FFFFFF"/>
                </a:solidFill>
                <a:latin typeface="Georgia" pitchFamily="34" charset="0"/>
                <a:ea typeface="Georgia" pitchFamily="34" charset="-122"/>
                <a:cs typeface="Georgia" pitchFamily="34" charset="-120"/>
              </a:rPr>
              <a:t>Facilitator Training Path</a:t>
            </a:r>
            <a:endParaRPr lang="en-US" sz="1600" dirty="0"/>
          </a:p>
        </p:txBody>
      </p:sp>
      <p:sp>
        <p:nvSpPr>
          <p:cNvPr id="6" name="Text 3"/>
          <p:cNvSpPr/>
          <p:nvPr/>
        </p:nvSpPr>
        <p:spPr>
          <a:xfrm>
            <a:off x="731520" y="1965960"/>
            <a:ext cx="3474720" cy="2468880"/>
          </a:xfrm>
          <a:prstGeom prst="rect">
            <a:avLst/>
          </a:prstGeom>
          <a:noFill/>
          <a:ln/>
        </p:spPr>
        <p:txBody>
          <a:bodyPr wrap="square" rtlCol="0" anchor="ctr"/>
          <a:lstStyle/>
          <a:p>
            <a:pPr marL="342900" indent="-342900">
              <a:spcAft>
                <a:spcPts val="600"/>
              </a:spcAft>
              <a:buSzPct val="100000"/>
              <a:buChar char="•"/>
            </a:pPr>
            <a:r>
              <a:rPr lang="en-US" sz="1200" dirty="0">
                <a:solidFill>
                  <a:srgbClr val="FBF7F0"/>
                </a:solidFill>
                <a:latin typeface="Calibri" pitchFamily="34" charset="0"/>
                <a:ea typeface="Calibri" pitchFamily="34" charset="-122"/>
                <a:cs typeface="Calibri" pitchFamily="34" charset="-120"/>
              </a:rPr>
              <a:t>Seminar I: 5-day online course (2.5 hrs/day) covering WRAP principles</a:t>
            </a:r>
            <a:endParaRPr lang="en-US" sz="1200" dirty="0"/>
          </a:p>
          <a:p>
            <a:pPr marL="342900" indent="-342900">
              <a:spcAft>
                <a:spcPts val="600"/>
              </a:spcAft>
              <a:buSzPct val="100000"/>
              <a:buChar char="•"/>
            </a:pPr>
            <a:r>
              <a:rPr lang="en-US" sz="1200" dirty="0">
                <a:solidFill>
                  <a:srgbClr val="FBF7F0"/>
                </a:solidFill>
                <a:latin typeface="Calibri" pitchFamily="34" charset="0"/>
                <a:ea typeface="Calibri" pitchFamily="34" charset="-122"/>
                <a:cs typeface="Calibri" pitchFamily="34" charset="-120"/>
              </a:rPr>
              <a:t>Seminar II: 5-day in-person immersive facilitation training</a:t>
            </a:r>
            <a:endParaRPr lang="en-US" sz="1200" dirty="0"/>
          </a:p>
          <a:p>
            <a:pPr marL="342900" indent="-342900">
              <a:spcAft>
                <a:spcPts val="600"/>
              </a:spcAft>
              <a:buSzPct val="100000"/>
              <a:buChar char="•"/>
            </a:pPr>
            <a:r>
              <a:rPr lang="en-US" sz="1200" dirty="0">
                <a:solidFill>
                  <a:srgbClr val="FBF7F0"/>
                </a:solidFill>
                <a:latin typeface="Calibri" pitchFamily="34" charset="0"/>
                <a:ea typeface="Calibri" pitchFamily="34" charset="-122"/>
                <a:cs typeface="Calibri" pitchFamily="34" charset="-120"/>
              </a:rPr>
              <a:t>Certification: Requires peer background — facilitators must have their own WRAP</a:t>
            </a:r>
            <a:endParaRPr lang="en-US" sz="1200" dirty="0"/>
          </a:p>
          <a:p>
            <a:pPr marL="342900" indent="-342900">
              <a:buSzPct val="100000"/>
              <a:buChar char="•"/>
            </a:pPr>
            <a:r>
              <a:rPr lang="en-US" sz="1200" dirty="0">
                <a:solidFill>
                  <a:srgbClr val="FBF7F0"/>
                </a:solidFill>
                <a:latin typeface="Calibri" pitchFamily="34" charset="0"/>
                <a:ea typeface="Calibri" pitchFamily="34" charset="-122"/>
                <a:cs typeface="Calibri" pitchFamily="34" charset="-120"/>
              </a:rPr>
              <a:t>Refresher: Required every 2 years to maintain certification</a:t>
            </a:r>
            <a:endParaRPr lang="en-US" sz="1200" dirty="0"/>
          </a:p>
        </p:txBody>
      </p:sp>
      <p:sp>
        <p:nvSpPr>
          <p:cNvPr id="7" name="Shape 4"/>
          <p:cNvSpPr/>
          <p:nvPr/>
        </p:nvSpPr>
        <p:spPr>
          <a:xfrm>
            <a:off x="4754880" y="1188720"/>
            <a:ext cx="3931920" cy="3474720"/>
          </a:xfrm>
          <a:prstGeom prst="roundRect">
            <a:avLst>
              <a:gd name="adj" fmla="val 2632"/>
            </a:avLst>
          </a:prstGeom>
          <a:solidFill>
            <a:srgbClr val="0A6B62"/>
          </a:solidFill>
          <a:ln/>
        </p:spPr>
        <p:txBody>
          <a:bodyPr/>
          <a:lstStyle/>
          <a:p>
            <a:endParaRPr lang="en-US"/>
          </a:p>
        </p:txBody>
      </p:sp>
      <p:pic>
        <p:nvPicPr>
          <p:cNvPr id="8" name="Image 1" descr="preencoded.png"/>
          <p:cNvPicPr>
            <a:picLocks noChangeAspect="1"/>
          </p:cNvPicPr>
          <p:nvPr/>
        </p:nvPicPr>
        <p:blipFill>
          <a:blip r:embed="rId4"/>
          <a:stretch>
            <a:fillRect/>
          </a:stretch>
        </p:blipFill>
        <p:spPr>
          <a:xfrm>
            <a:off x="5212080" y="1417320"/>
            <a:ext cx="365760" cy="365760"/>
          </a:xfrm>
          <a:prstGeom prst="rect">
            <a:avLst/>
          </a:prstGeom>
        </p:spPr>
      </p:pic>
      <p:sp>
        <p:nvSpPr>
          <p:cNvPr id="9" name="Text 5"/>
          <p:cNvSpPr/>
          <p:nvPr/>
        </p:nvSpPr>
        <p:spPr>
          <a:xfrm>
            <a:off x="5669280" y="1371600"/>
            <a:ext cx="2743200" cy="457200"/>
          </a:xfrm>
          <a:prstGeom prst="rect">
            <a:avLst/>
          </a:prstGeom>
          <a:noFill/>
          <a:ln/>
        </p:spPr>
        <p:txBody>
          <a:bodyPr wrap="square" lIns="0" tIns="0" rIns="0" bIns="0" rtlCol="0" anchor="ctr"/>
          <a:lstStyle/>
          <a:p>
            <a:pPr marL="0" indent="0">
              <a:buNone/>
            </a:pPr>
            <a:r>
              <a:rPr lang="en-US" sz="1600" b="1" dirty="0">
                <a:solidFill>
                  <a:srgbClr val="FFFFFF"/>
                </a:solidFill>
                <a:latin typeface="Georgia" pitchFamily="34" charset="0"/>
                <a:ea typeface="Georgia" pitchFamily="34" charset="-122"/>
                <a:cs typeface="Georgia" pitchFamily="34" charset="-120"/>
              </a:rPr>
              <a:t>Shelter Staff Role</a:t>
            </a:r>
            <a:endParaRPr lang="en-US" sz="1600" dirty="0"/>
          </a:p>
        </p:txBody>
      </p:sp>
      <p:sp>
        <p:nvSpPr>
          <p:cNvPr id="10" name="Text 6"/>
          <p:cNvSpPr/>
          <p:nvPr/>
        </p:nvSpPr>
        <p:spPr>
          <a:xfrm>
            <a:off x="5029200" y="1965960"/>
            <a:ext cx="3474720" cy="2468880"/>
          </a:xfrm>
          <a:prstGeom prst="rect">
            <a:avLst/>
          </a:prstGeom>
          <a:noFill/>
          <a:ln/>
        </p:spPr>
        <p:txBody>
          <a:bodyPr wrap="square" rtlCol="0" anchor="ctr"/>
          <a:lstStyle/>
          <a:p>
            <a:pPr marL="342900" indent="-342900">
              <a:spcAft>
                <a:spcPts val="600"/>
              </a:spcAft>
              <a:buSzPct val="100000"/>
              <a:buChar char="•"/>
            </a:pPr>
            <a:r>
              <a:rPr lang="en-US" sz="1200" dirty="0">
                <a:solidFill>
                  <a:srgbClr val="FBF7F0"/>
                </a:solidFill>
                <a:latin typeface="Calibri" pitchFamily="34" charset="0"/>
                <a:ea typeface="Calibri" pitchFamily="34" charset="-122"/>
                <a:cs typeface="Calibri" pitchFamily="34" charset="-120"/>
              </a:rPr>
              <a:t>Understand WRAP principles to support participants between sessions</a:t>
            </a:r>
            <a:endParaRPr lang="en-US" sz="1200" dirty="0"/>
          </a:p>
          <a:p>
            <a:pPr marL="342900" indent="-342900">
              <a:spcAft>
                <a:spcPts val="600"/>
              </a:spcAft>
              <a:buSzPct val="100000"/>
              <a:buChar char="•"/>
            </a:pPr>
            <a:r>
              <a:rPr lang="en-US" sz="1200" dirty="0">
                <a:solidFill>
                  <a:srgbClr val="FBF7F0"/>
                </a:solidFill>
                <a:latin typeface="Calibri" pitchFamily="34" charset="0"/>
                <a:ea typeface="Calibri" pitchFamily="34" charset="-122"/>
                <a:cs typeface="Calibri" pitchFamily="34" charset="-120"/>
              </a:rPr>
              <a:t>Respect voluntary nature — never require or review residents' plans</a:t>
            </a:r>
            <a:endParaRPr lang="en-US" sz="1200" dirty="0"/>
          </a:p>
          <a:p>
            <a:pPr marL="342900" indent="-342900">
              <a:spcAft>
                <a:spcPts val="600"/>
              </a:spcAft>
              <a:buSzPct val="100000"/>
              <a:buChar char="•"/>
            </a:pPr>
            <a:r>
              <a:rPr lang="en-US" sz="1200" dirty="0">
                <a:solidFill>
                  <a:srgbClr val="FBF7F0"/>
                </a:solidFill>
                <a:latin typeface="Calibri" pitchFamily="34" charset="0"/>
                <a:ea typeface="Calibri" pitchFamily="34" charset="-122"/>
                <a:cs typeface="Calibri" pitchFamily="34" charset="-120"/>
              </a:rPr>
              <a:t>Coordinate with peer facilitators and clinical partners</a:t>
            </a:r>
            <a:endParaRPr lang="en-US" sz="1200" dirty="0"/>
          </a:p>
          <a:p>
            <a:pPr marL="342900" indent="-342900">
              <a:buSzPct val="100000"/>
              <a:buChar char="•"/>
            </a:pPr>
            <a:r>
              <a:rPr lang="en-US" sz="1200" dirty="0">
                <a:solidFill>
                  <a:srgbClr val="FBF7F0"/>
                </a:solidFill>
                <a:latin typeface="Calibri" pitchFamily="34" charset="0"/>
                <a:ea typeface="Calibri" pitchFamily="34" charset="-122"/>
                <a:cs typeface="Calibri" pitchFamily="34" charset="-120"/>
              </a:rPr>
              <a:t>Create a recovery-oriented shelter culture that reinforces WRAP concepts</a:t>
            </a:r>
            <a:endParaRPr lang="en-US" sz="1200" dirty="0"/>
          </a:p>
        </p:txBody>
      </p:sp>
      <p:sp>
        <p:nvSpPr>
          <p:cNvPr id="11" name="Text 7"/>
          <p:cNvSpPr/>
          <p:nvPr/>
        </p:nvSpPr>
        <p:spPr>
          <a:xfrm>
            <a:off x="457200" y="4709160"/>
            <a:ext cx="8229600" cy="320040"/>
          </a:xfrm>
          <a:prstGeom prst="rect">
            <a:avLst/>
          </a:prstGeom>
          <a:noFill/>
          <a:ln/>
        </p:spPr>
        <p:txBody>
          <a:bodyPr wrap="square" lIns="0" tIns="0" rIns="0" bIns="0" rtlCol="0" anchor="ctr"/>
          <a:lstStyle/>
          <a:p>
            <a:pPr marL="0" indent="0">
              <a:buNone/>
            </a:pPr>
            <a:r>
              <a:rPr lang="en-US" sz="1100" i="1" dirty="0">
                <a:solidFill>
                  <a:srgbClr val="B8DDD8"/>
                </a:solidFill>
                <a:latin typeface="Calibri" pitchFamily="34" charset="0"/>
                <a:ea typeface="Calibri" pitchFamily="34" charset="-122"/>
                <a:cs typeface="Calibri" pitchFamily="34" charset="-120"/>
              </a:rPr>
              <a:t>Two certified co-facilitators are required per group for fidelity to the evidence-based model.</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BF7F0"/>
        </a:solidFill>
        <a:effectLst/>
      </p:bgPr>
    </p:bg>
    <p:spTree>
      <p:nvGrpSpPr>
        <p:cNvPr id="1" name=""/>
        <p:cNvGrpSpPr/>
        <p:nvPr/>
      </p:nvGrpSpPr>
      <p:grpSpPr>
        <a:xfrm>
          <a:off x="0" y="0"/>
          <a:ext cx="0" cy="0"/>
          <a:chOff x="0" y="0"/>
          <a:chExt cx="0" cy="0"/>
        </a:xfrm>
      </p:grpSpPr>
      <p:sp>
        <p:nvSpPr>
          <p:cNvPr id="2" name="Text 0"/>
          <p:cNvSpPr/>
          <p:nvPr/>
        </p:nvSpPr>
        <p:spPr>
          <a:xfrm>
            <a:off x="548640" y="320040"/>
            <a:ext cx="8046720" cy="502920"/>
          </a:xfrm>
          <a:prstGeom prst="rect">
            <a:avLst/>
          </a:prstGeom>
          <a:noFill/>
          <a:ln/>
        </p:spPr>
        <p:txBody>
          <a:bodyPr wrap="square" lIns="0" tIns="0" rIns="0" bIns="0" rtlCol="0" anchor="ctr"/>
          <a:lstStyle/>
          <a:p>
            <a:pPr marL="0" indent="0">
              <a:buNone/>
            </a:pPr>
            <a:r>
              <a:rPr lang="en-US" sz="2600" b="1" dirty="0">
                <a:solidFill>
                  <a:srgbClr val="2D3B3A"/>
                </a:solidFill>
                <a:latin typeface="Georgia" pitchFamily="34" charset="0"/>
                <a:ea typeface="Georgia" pitchFamily="34" charset="-122"/>
                <a:cs typeface="Georgia" pitchFamily="34" charset="-120"/>
              </a:rPr>
              <a:t>Implementation Roadmap</a:t>
            </a:r>
            <a:endParaRPr lang="en-US" sz="2600" dirty="0"/>
          </a:p>
        </p:txBody>
      </p:sp>
      <p:sp>
        <p:nvSpPr>
          <p:cNvPr id="3" name="Shape 1"/>
          <p:cNvSpPr/>
          <p:nvPr/>
        </p:nvSpPr>
        <p:spPr>
          <a:xfrm>
            <a:off x="548640" y="1051560"/>
            <a:ext cx="1874520" cy="777240"/>
          </a:xfrm>
          <a:prstGeom prst="roundRect">
            <a:avLst>
              <a:gd name="adj" fmla="val 7059"/>
            </a:avLst>
          </a:prstGeom>
          <a:solidFill>
            <a:srgbClr val="0D8A7D"/>
          </a:solidFill>
          <a:ln/>
        </p:spPr>
        <p:txBody>
          <a:bodyPr/>
          <a:lstStyle/>
          <a:p>
            <a:endParaRPr lang="en-US"/>
          </a:p>
        </p:txBody>
      </p:sp>
      <p:sp>
        <p:nvSpPr>
          <p:cNvPr id="4" name="Text 2"/>
          <p:cNvSpPr/>
          <p:nvPr/>
        </p:nvSpPr>
        <p:spPr>
          <a:xfrm>
            <a:off x="548640" y="1078992"/>
            <a:ext cx="1874520" cy="320040"/>
          </a:xfrm>
          <a:prstGeom prst="rect">
            <a:avLst/>
          </a:prstGeom>
          <a:noFill/>
          <a:ln/>
        </p:spPr>
        <p:txBody>
          <a:bodyPr wrap="square" lIns="0" tIns="0" rIns="0" bIns="0" rtlCol="0" anchor="ctr"/>
          <a:lstStyle/>
          <a:p>
            <a:pPr marL="0" indent="0" algn="ctr">
              <a:buNone/>
            </a:pPr>
            <a:r>
              <a:rPr lang="en-US" sz="1100" dirty="0">
                <a:solidFill>
                  <a:srgbClr val="B8DDD8"/>
                </a:solidFill>
                <a:latin typeface="Calibri" pitchFamily="34" charset="0"/>
                <a:ea typeface="Calibri" pitchFamily="34" charset="-122"/>
                <a:cs typeface="Calibri" pitchFamily="34" charset="-120"/>
              </a:rPr>
              <a:t>Phase 1</a:t>
            </a:r>
            <a:endParaRPr lang="en-US" sz="1100" dirty="0"/>
          </a:p>
        </p:txBody>
      </p:sp>
      <p:sp>
        <p:nvSpPr>
          <p:cNvPr id="5" name="Text 3"/>
          <p:cNvSpPr/>
          <p:nvPr/>
        </p:nvSpPr>
        <p:spPr>
          <a:xfrm>
            <a:off x="548640" y="1353312"/>
            <a:ext cx="1874520" cy="320040"/>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Months 1–2</a:t>
            </a:r>
            <a:endParaRPr lang="en-US" sz="1300" dirty="0"/>
          </a:p>
        </p:txBody>
      </p:sp>
      <p:sp>
        <p:nvSpPr>
          <p:cNvPr id="6" name="Text 4"/>
          <p:cNvSpPr/>
          <p:nvPr/>
        </p:nvSpPr>
        <p:spPr>
          <a:xfrm>
            <a:off x="548640" y="1965960"/>
            <a:ext cx="1874520" cy="365760"/>
          </a:xfrm>
          <a:prstGeom prst="rect">
            <a:avLst/>
          </a:prstGeom>
          <a:noFill/>
          <a:ln/>
        </p:spPr>
        <p:txBody>
          <a:bodyPr wrap="square" lIns="0" tIns="0" rIns="0" bIns="0" rtlCol="0" anchor="ctr"/>
          <a:lstStyle/>
          <a:p>
            <a:pPr marL="0" indent="0" algn="ctr">
              <a:buNone/>
            </a:pPr>
            <a:r>
              <a:rPr lang="en-US" sz="1400" b="1" dirty="0">
                <a:solidFill>
                  <a:srgbClr val="0D8A7D"/>
                </a:solidFill>
                <a:latin typeface="Georgia" pitchFamily="34" charset="0"/>
                <a:ea typeface="Georgia" pitchFamily="34" charset="-122"/>
                <a:cs typeface="Georgia" pitchFamily="34" charset="-120"/>
              </a:rPr>
              <a:t>Assess &amp; Plan</a:t>
            </a:r>
            <a:endParaRPr lang="en-US" sz="1400" dirty="0"/>
          </a:p>
        </p:txBody>
      </p:sp>
      <p:sp>
        <p:nvSpPr>
          <p:cNvPr id="7" name="Shape 5"/>
          <p:cNvSpPr/>
          <p:nvPr/>
        </p:nvSpPr>
        <p:spPr>
          <a:xfrm>
            <a:off x="548640" y="2377440"/>
            <a:ext cx="1874520" cy="2194560"/>
          </a:xfrm>
          <a:prstGeom prst="roundRect">
            <a:avLst>
              <a:gd name="adj" fmla="val 2927"/>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658368" y="2514600"/>
            <a:ext cx="1655064" cy="1920240"/>
          </a:xfrm>
          <a:prstGeom prst="rect">
            <a:avLst/>
          </a:prstGeom>
          <a:noFill/>
          <a:ln/>
        </p:spPr>
        <p:txBody>
          <a:bodyPr wrap="square" rtlCol="0" anchor="ctr"/>
          <a:lstStyle/>
          <a:p>
            <a:pPr marL="342900" indent="-342900">
              <a:spcAft>
                <a:spcPts val="500"/>
              </a:spcAft>
              <a:buSzPct val="100000"/>
              <a:buChar char="•"/>
            </a:pPr>
            <a:r>
              <a:rPr lang="en-US" sz="1100" dirty="0">
                <a:solidFill>
                  <a:srgbClr val="2D3B3A"/>
                </a:solidFill>
                <a:latin typeface="Calibri" pitchFamily="34" charset="0"/>
                <a:ea typeface="Calibri" pitchFamily="34" charset="-122"/>
                <a:cs typeface="Calibri" pitchFamily="34" charset="-120"/>
              </a:rPr>
              <a:t>Assess organizational readiness</a:t>
            </a:r>
            <a:endParaRPr lang="en-US" sz="1100" dirty="0"/>
          </a:p>
          <a:p>
            <a:pPr marL="342900" indent="-342900">
              <a:spcAft>
                <a:spcPts val="500"/>
              </a:spcAft>
              <a:buSzPct val="100000"/>
              <a:buChar char="•"/>
            </a:pPr>
            <a:r>
              <a:rPr lang="en-US" sz="1100" dirty="0">
                <a:solidFill>
                  <a:srgbClr val="2D3B3A"/>
                </a:solidFill>
                <a:latin typeface="Calibri" pitchFamily="34" charset="0"/>
                <a:ea typeface="Calibri" pitchFamily="34" charset="-122"/>
                <a:cs typeface="Calibri" pitchFamily="34" charset="-120"/>
              </a:rPr>
              <a:t>Secure leadership buy-in</a:t>
            </a:r>
            <a:endParaRPr lang="en-US" sz="1100" dirty="0"/>
          </a:p>
          <a:p>
            <a:pPr marL="342900" indent="-342900">
              <a:spcAft>
                <a:spcPts val="500"/>
              </a:spcAft>
              <a:buSzPct val="100000"/>
              <a:buChar char="•"/>
            </a:pPr>
            <a:r>
              <a:rPr lang="en-US" sz="1100" dirty="0">
                <a:solidFill>
                  <a:srgbClr val="2D3B3A"/>
                </a:solidFill>
                <a:latin typeface="Calibri" pitchFamily="34" charset="0"/>
                <a:ea typeface="Calibri" pitchFamily="34" charset="-122"/>
                <a:cs typeface="Calibri" pitchFamily="34" charset="-120"/>
              </a:rPr>
              <a:t>Identify funding sources</a:t>
            </a:r>
            <a:endParaRPr lang="en-US" sz="1100" dirty="0"/>
          </a:p>
          <a:p>
            <a:pPr marL="342900" indent="-342900">
              <a:spcAft>
                <a:spcPts val="500"/>
              </a:spcAft>
              <a:buSzPct val="100000"/>
              <a:buChar char="•"/>
            </a:pPr>
            <a:r>
              <a:rPr lang="en-US" sz="1100" dirty="0">
                <a:solidFill>
                  <a:srgbClr val="2D3B3A"/>
                </a:solidFill>
                <a:latin typeface="Calibri" pitchFamily="34" charset="0"/>
                <a:ea typeface="Calibri" pitchFamily="34" charset="-122"/>
                <a:cs typeface="Calibri" pitchFamily="34" charset="-120"/>
              </a:rPr>
              <a:t>Designate program champion</a:t>
            </a:r>
            <a:endParaRPr lang="en-US" sz="1100" dirty="0"/>
          </a:p>
        </p:txBody>
      </p:sp>
      <p:sp>
        <p:nvSpPr>
          <p:cNvPr id="9" name="Shape 7"/>
          <p:cNvSpPr/>
          <p:nvPr/>
        </p:nvSpPr>
        <p:spPr>
          <a:xfrm>
            <a:off x="2578608" y="1051560"/>
            <a:ext cx="1874520" cy="777240"/>
          </a:xfrm>
          <a:prstGeom prst="roundRect">
            <a:avLst>
              <a:gd name="adj" fmla="val 7059"/>
            </a:avLst>
          </a:prstGeom>
          <a:solidFill>
            <a:srgbClr val="0D8A7D"/>
          </a:solidFill>
          <a:ln/>
        </p:spPr>
        <p:txBody>
          <a:bodyPr/>
          <a:lstStyle/>
          <a:p>
            <a:endParaRPr lang="en-US"/>
          </a:p>
        </p:txBody>
      </p:sp>
      <p:sp>
        <p:nvSpPr>
          <p:cNvPr id="10" name="Text 8"/>
          <p:cNvSpPr/>
          <p:nvPr/>
        </p:nvSpPr>
        <p:spPr>
          <a:xfrm>
            <a:off x="2578608" y="1078992"/>
            <a:ext cx="1874520" cy="320040"/>
          </a:xfrm>
          <a:prstGeom prst="rect">
            <a:avLst/>
          </a:prstGeom>
          <a:noFill/>
          <a:ln/>
        </p:spPr>
        <p:txBody>
          <a:bodyPr wrap="square" lIns="0" tIns="0" rIns="0" bIns="0" rtlCol="0" anchor="ctr"/>
          <a:lstStyle/>
          <a:p>
            <a:pPr marL="0" indent="0" algn="ctr">
              <a:buNone/>
            </a:pPr>
            <a:r>
              <a:rPr lang="en-US" sz="1100" dirty="0">
                <a:solidFill>
                  <a:srgbClr val="B8DDD8"/>
                </a:solidFill>
                <a:latin typeface="Calibri" pitchFamily="34" charset="0"/>
                <a:ea typeface="Calibri" pitchFamily="34" charset="-122"/>
                <a:cs typeface="Calibri" pitchFamily="34" charset="-120"/>
              </a:rPr>
              <a:t>Phase 2</a:t>
            </a:r>
            <a:endParaRPr lang="en-US" sz="1100" dirty="0"/>
          </a:p>
        </p:txBody>
      </p:sp>
      <p:sp>
        <p:nvSpPr>
          <p:cNvPr id="11" name="Text 9"/>
          <p:cNvSpPr/>
          <p:nvPr/>
        </p:nvSpPr>
        <p:spPr>
          <a:xfrm>
            <a:off x="2578608" y="1353312"/>
            <a:ext cx="1874520" cy="320040"/>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Months 3–4</a:t>
            </a:r>
            <a:endParaRPr lang="en-US" sz="1300" dirty="0"/>
          </a:p>
        </p:txBody>
      </p:sp>
      <p:sp>
        <p:nvSpPr>
          <p:cNvPr id="12" name="Text 10"/>
          <p:cNvSpPr/>
          <p:nvPr/>
        </p:nvSpPr>
        <p:spPr>
          <a:xfrm>
            <a:off x="2578608" y="1965960"/>
            <a:ext cx="1874520" cy="365760"/>
          </a:xfrm>
          <a:prstGeom prst="rect">
            <a:avLst/>
          </a:prstGeom>
          <a:noFill/>
          <a:ln/>
        </p:spPr>
        <p:txBody>
          <a:bodyPr wrap="square" lIns="0" tIns="0" rIns="0" bIns="0" rtlCol="0" anchor="ctr"/>
          <a:lstStyle/>
          <a:p>
            <a:pPr marL="0" indent="0" algn="ctr">
              <a:buNone/>
            </a:pPr>
            <a:r>
              <a:rPr lang="en-US" sz="1400" b="1" dirty="0">
                <a:solidFill>
                  <a:srgbClr val="0D8A7D"/>
                </a:solidFill>
                <a:latin typeface="Georgia" pitchFamily="34" charset="0"/>
                <a:ea typeface="Georgia" pitchFamily="34" charset="-122"/>
                <a:cs typeface="Georgia" pitchFamily="34" charset="-120"/>
              </a:rPr>
              <a:t>Build Capacity</a:t>
            </a:r>
            <a:endParaRPr lang="en-US" sz="1400" dirty="0"/>
          </a:p>
        </p:txBody>
      </p:sp>
      <p:sp>
        <p:nvSpPr>
          <p:cNvPr id="13" name="Shape 11"/>
          <p:cNvSpPr/>
          <p:nvPr/>
        </p:nvSpPr>
        <p:spPr>
          <a:xfrm>
            <a:off x="2578608" y="2377440"/>
            <a:ext cx="1874520" cy="2194560"/>
          </a:xfrm>
          <a:prstGeom prst="roundRect">
            <a:avLst>
              <a:gd name="adj" fmla="val 2927"/>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4" name="Text 12"/>
          <p:cNvSpPr/>
          <p:nvPr/>
        </p:nvSpPr>
        <p:spPr>
          <a:xfrm>
            <a:off x="2688336" y="2514600"/>
            <a:ext cx="1655064" cy="1920240"/>
          </a:xfrm>
          <a:prstGeom prst="rect">
            <a:avLst/>
          </a:prstGeom>
          <a:noFill/>
          <a:ln/>
        </p:spPr>
        <p:txBody>
          <a:bodyPr wrap="square" rtlCol="0" anchor="ctr"/>
          <a:lstStyle/>
          <a:p>
            <a:pPr marL="342900" indent="-342900">
              <a:spcAft>
                <a:spcPts val="500"/>
              </a:spcAft>
              <a:buSzPct val="100000"/>
              <a:buChar char="•"/>
            </a:pPr>
            <a:r>
              <a:rPr lang="en-US" sz="1100" dirty="0">
                <a:solidFill>
                  <a:srgbClr val="2D3B3A"/>
                </a:solidFill>
                <a:latin typeface="Calibri" pitchFamily="34" charset="0"/>
                <a:ea typeface="Calibri" pitchFamily="34" charset="-122"/>
                <a:cs typeface="Calibri" pitchFamily="34" charset="-120"/>
              </a:rPr>
              <a:t>Recruit peer facilitators</a:t>
            </a:r>
            <a:endParaRPr lang="en-US" sz="1100" dirty="0"/>
          </a:p>
          <a:p>
            <a:pPr marL="342900" indent="-342900">
              <a:spcAft>
                <a:spcPts val="500"/>
              </a:spcAft>
              <a:buSzPct val="100000"/>
              <a:buChar char="•"/>
            </a:pPr>
            <a:r>
              <a:rPr lang="en-US" sz="1100" dirty="0">
                <a:solidFill>
                  <a:srgbClr val="2D3B3A"/>
                </a:solidFill>
                <a:latin typeface="Calibri" pitchFamily="34" charset="0"/>
                <a:ea typeface="Calibri" pitchFamily="34" charset="-122"/>
                <a:cs typeface="Calibri" pitchFamily="34" charset="-120"/>
              </a:rPr>
              <a:t>Schedule Seminar I &amp; II training</a:t>
            </a:r>
            <a:endParaRPr lang="en-US" sz="1100" dirty="0"/>
          </a:p>
          <a:p>
            <a:pPr marL="342900" indent="-342900">
              <a:spcAft>
                <a:spcPts val="500"/>
              </a:spcAft>
              <a:buSzPct val="100000"/>
              <a:buChar char="•"/>
            </a:pPr>
            <a:r>
              <a:rPr lang="en-US" sz="1100" dirty="0">
                <a:solidFill>
                  <a:srgbClr val="2D3B3A"/>
                </a:solidFill>
                <a:latin typeface="Calibri" pitchFamily="34" charset="0"/>
                <a:ea typeface="Calibri" pitchFamily="34" charset="-122"/>
                <a:cs typeface="Calibri" pitchFamily="34" charset="-120"/>
              </a:rPr>
              <a:t>Prepare dedicated space</a:t>
            </a:r>
            <a:endParaRPr lang="en-US" sz="1100" dirty="0"/>
          </a:p>
          <a:p>
            <a:pPr marL="342900" indent="-342900">
              <a:spcAft>
                <a:spcPts val="500"/>
              </a:spcAft>
              <a:buSzPct val="100000"/>
              <a:buChar char="•"/>
            </a:pPr>
            <a:r>
              <a:rPr lang="en-US" sz="1100" dirty="0">
                <a:solidFill>
                  <a:srgbClr val="2D3B3A"/>
                </a:solidFill>
                <a:latin typeface="Calibri" pitchFamily="34" charset="0"/>
                <a:ea typeface="Calibri" pitchFamily="34" charset="-122"/>
                <a:cs typeface="Calibri" pitchFamily="34" charset="-120"/>
              </a:rPr>
              <a:t>Orient all shelter staff</a:t>
            </a:r>
            <a:endParaRPr lang="en-US" sz="1100" dirty="0"/>
          </a:p>
        </p:txBody>
      </p:sp>
      <p:sp>
        <p:nvSpPr>
          <p:cNvPr id="15" name="Shape 13"/>
          <p:cNvSpPr/>
          <p:nvPr/>
        </p:nvSpPr>
        <p:spPr>
          <a:xfrm>
            <a:off x="4608576" y="1051560"/>
            <a:ext cx="1874520" cy="777240"/>
          </a:xfrm>
          <a:prstGeom prst="roundRect">
            <a:avLst>
              <a:gd name="adj" fmla="val 7059"/>
            </a:avLst>
          </a:prstGeom>
          <a:solidFill>
            <a:srgbClr val="0D8A7D"/>
          </a:solidFill>
          <a:ln/>
        </p:spPr>
        <p:txBody>
          <a:bodyPr/>
          <a:lstStyle/>
          <a:p>
            <a:endParaRPr lang="en-US"/>
          </a:p>
        </p:txBody>
      </p:sp>
      <p:sp>
        <p:nvSpPr>
          <p:cNvPr id="16" name="Text 14"/>
          <p:cNvSpPr/>
          <p:nvPr/>
        </p:nvSpPr>
        <p:spPr>
          <a:xfrm>
            <a:off x="4608576" y="1078992"/>
            <a:ext cx="1874520" cy="320040"/>
          </a:xfrm>
          <a:prstGeom prst="rect">
            <a:avLst/>
          </a:prstGeom>
          <a:noFill/>
          <a:ln/>
        </p:spPr>
        <p:txBody>
          <a:bodyPr wrap="square" lIns="0" tIns="0" rIns="0" bIns="0" rtlCol="0" anchor="ctr"/>
          <a:lstStyle/>
          <a:p>
            <a:pPr marL="0" indent="0" algn="ctr">
              <a:buNone/>
            </a:pPr>
            <a:r>
              <a:rPr lang="en-US" sz="1100" dirty="0">
                <a:solidFill>
                  <a:srgbClr val="B8DDD8"/>
                </a:solidFill>
                <a:latin typeface="Calibri" pitchFamily="34" charset="0"/>
                <a:ea typeface="Calibri" pitchFamily="34" charset="-122"/>
                <a:cs typeface="Calibri" pitchFamily="34" charset="-120"/>
              </a:rPr>
              <a:t>Phase 3</a:t>
            </a:r>
            <a:endParaRPr lang="en-US" sz="1100" dirty="0"/>
          </a:p>
        </p:txBody>
      </p:sp>
      <p:sp>
        <p:nvSpPr>
          <p:cNvPr id="17" name="Text 15"/>
          <p:cNvSpPr/>
          <p:nvPr/>
        </p:nvSpPr>
        <p:spPr>
          <a:xfrm>
            <a:off x="4608576" y="1353312"/>
            <a:ext cx="1874520" cy="320040"/>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Months 5–6</a:t>
            </a:r>
            <a:endParaRPr lang="en-US" sz="1300" dirty="0"/>
          </a:p>
        </p:txBody>
      </p:sp>
      <p:sp>
        <p:nvSpPr>
          <p:cNvPr id="18" name="Text 16"/>
          <p:cNvSpPr/>
          <p:nvPr/>
        </p:nvSpPr>
        <p:spPr>
          <a:xfrm>
            <a:off x="4608576" y="1965960"/>
            <a:ext cx="1874520" cy="365760"/>
          </a:xfrm>
          <a:prstGeom prst="rect">
            <a:avLst/>
          </a:prstGeom>
          <a:noFill/>
          <a:ln/>
        </p:spPr>
        <p:txBody>
          <a:bodyPr wrap="square" lIns="0" tIns="0" rIns="0" bIns="0" rtlCol="0" anchor="ctr"/>
          <a:lstStyle/>
          <a:p>
            <a:pPr marL="0" indent="0" algn="ctr">
              <a:buNone/>
            </a:pPr>
            <a:r>
              <a:rPr lang="en-US" sz="1400" b="1" dirty="0">
                <a:solidFill>
                  <a:srgbClr val="0D8A7D"/>
                </a:solidFill>
                <a:latin typeface="Georgia" pitchFamily="34" charset="0"/>
                <a:ea typeface="Georgia" pitchFamily="34" charset="-122"/>
                <a:cs typeface="Georgia" pitchFamily="34" charset="-120"/>
              </a:rPr>
              <a:t>Launch &amp; Deliver</a:t>
            </a:r>
            <a:endParaRPr lang="en-US" sz="1400" dirty="0"/>
          </a:p>
        </p:txBody>
      </p:sp>
      <p:sp>
        <p:nvSpPr>
          <p:cNvPr id="19" name="Shape 17"/>
          <p:cNvSpPr/>
          <p:nvPr/>
        </p:nvSpPr>
        <p:spPr>
          <a:xfrm>
            <a:off x="4608576" y="2377440"/>
            <a:ext cx="1874520" cy="2194560"/>
          </a:xfrm>
          <a:prstGeom prst="roundRect">
            <a:avLst>
              <a:gd name="adj" fmla="val 2927"/>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0" name="Text 18"/>
          <p:cNvSpPr/>
          <p:nvPr/>
        </p:nvSpPr>
        <p:spPr>
          <a:xfrm>
            <a:off x="4718304" y="2514600"/>
            <a:ext cx="1655064" cy="1920240"/>
          </a:xfrm>
          <a:prstGeom prst="rect">
            <a:avLst/>
          </a:prstGeom>
          <a:noFill/>
          <a:ln/>
        </p:spPr>
        <p:txBody>
          <a:bodyPr wrap="square" rtlCol="0" anchor="ctr"/>
          <a:lstStyle/>
          <a:p>
            <a:pPr marL="342900" indent="-342900">
              <a:spcAft>
                <a:spcPts val="500"/>
              </a:spcAft>
              <a:buSzPct val="100000"/>
              <a:buChar char="•"/>
            </a:pPr>
            <a:r>
              <a:rPr lang="en-US" sz="1100" dirty="0">
                <a:solidFill>
                  <a:srgbClr val="2D3B3A"/>
                </a:solidFill>
                <a:latin typeface="Calibri" pitchFamily="34" charset="0"/>
                <a:ea typeface="Calibri" pitchFamily="34" charset="-122"/>
                <a:cs typeface="Calibri" pitchFamily="34" charset="-120"/>
              </a:rPr>
              <a:t>Begin first 8–12 week group</a:t>
            </a:r>
            <a:endParaRPr lang="en-US" sz="1100" dirty="0"/>
          </a:p>
          <a:p>
            <a:pPr marL="342900" indent="-342900">
              <a:spcAft>
                <a:spcPts val="500"/>
              </a:spcAft>
              <a:buSzPct val="100000"/>
              <a:buChar char="•"/>
            </a:pPr>
            <a:r>
              <a:rPr lang="en-US" sz="1100" dirty="0">
                <a:solidFill>
                  <a:srgbClr val="2D3B3A"/>
                </a:solidFill>
                <a:latin typeface="Calibri" pitchFamily="34" charset="0"/>
                <a:ea typeface="Calibri" pitchFamily="34" charset="-122"/>
                <a:cs typeface="Calibri" pitchFamily="34" charset="-120"/>
              </a:rPr>
              <a:t>Supply workbooks &amp; materials</a:t>
            </a:r>
            <a:endParaRPr lang="en-US" sz="1100" dirty="0"/>
          </a:p>
          <a:p>
            <a:pPr marL="342900" indent="-342900">
              <a:spcAft>
                <a:spcPts val="500"/>
              </a:spcAft>
              <a:buSzPct val="100000"/>
              <a:buChar char="•"/>
            </a:pPr>
            <a:r>
              <a:rPr lang="en-US" sz="1100" dirty="0">
                <a:solidFill>
                  <a:srgbClr val="2D3B3A"/>
                </a:solidFill>
                <a:latin typeface="Calibri" pitchFamily="34" charset="0"/>
                <a:ea typeface="Calibri" pitchFamily="34" charset="-122"/>
                <a:cs typeface="Calibri" pitchFamily="34" charset="-120"/>
              </a:rPr>
              <a:t>Hold weekly 2.5-hour sessions</a:t>
            </a:r>
            <a:endParaRPr lang="en-US" sz="1100" dirty="0"/>
          </a:p>
          <a:p>
            <a:pPr marL="342900" indent="-342900">
              <a:spcAft>
                <a:spcPts val="500"/>
              </a:spcAft>
              <a:buSzPct val="100000"/>
              <a:buChar char="•"/>
            </a:pPr>
            <a:r>
              <a:rPr lang="en-US" sz="1100" dirty="0">
                <a:solidFill>
                  <a:srgbClr val="2D3B3A"/>
                </a:solidFill>
                <a:latin typeface="Calibri" pitchFamily="34" charset="0"/>
                <a:ea typeface="Calibri" pitchFamily="34" charset="-122"/>
                <a:cs typeface="Calibri" pitchFamily="34" charset="-120"/>
              </a:rPr>
              <a:t>Offer ongoing peer support</a:t>
            </a:r>
            <a:endParaRPr lang="en-US" sz="1100" dirty="0"/>
          </a:p>
        </p:txBody>
      </p:sp>
      <p:sp>
        <p:nvSpPr>
          <p:cNvPr id="21" name="Shape 19"/>
          <p:cNvSpPr/>
          <p:nvPr/>
        </p:nvSpPr>
        <p:spPr>
          <a:xfrm>
            <a:off x="6638544" y="1051560"/>
            <a:ext cx="1874520" cy="777240"/>
          </a:xfrm>
          <a:prstGeom prst="roundRect">
            <a:avLst>
              <a:gd name="adj" fmla="val 7059"/>
            </a:avLst>
          </a:prstGeom>
          <a:solidFill>
            <a:srgbClr val="0D8A7D"/>
          </a:solidFill>
          <a:ln/>
        </p:spPr>
        <p:txBody>
          <a:bodyPr/>
          <a:lstStyle/>
          <a:p>
            <a:endParaRPr lang="en-US"/>
          </a:p>
        </p:txBody>
      </p:sp>
      <p:sp>
        <p:nvSpPr>
          <p:cNvPr id="22" name="Text 20"/>
          <p:cNvSpPr/>
          <p:nvPr/>
        </p:nvSpPr>
        <p:spPr>
          <a:xfrm>
            <a:off x="6638544" y="1078992"/>
            <a:ext cx="1874520" cy="320040"/>
          </a:xfrm>
          <a:prstGeom prst="rect">
            <a:avLst/>
          </a:prstGeom>
          <a:noFill/>
          <a:ln/>
        </p:spPr>
        <p:txBody>
          <a:bodyPr wrap="square" lIns="0" tIns="0" rIns="0" bIns="0" rtlCol="0" anchor="ctr"/>
          <a:lstStyle/>
          <a:p>
            <a:pPr marL="0" indent="0" algn="ctr">
              <a:buNone/>
            </a:pPr>
            <a:r>
              <a:rPr lang="en-US" sz="1100" dirty="0">
                <a:solidFill>
                  <a:srgbClr val="B8DDD8"/>
                </a:solidFill>
                <a:latin typeface="Calibri" pitchFamily="34" charset="0"/>
                <a:ea typeface="Calibri" pitchFamily="34" charset="-122"/>
                <a:cs typeface="Calibri" pitchFamily="34" charset="-120"/>
              </a:rPr>
              <a:t>Phase 4</a:t>
            </a:r>
            <a:endParaRPr lang="en-US" sz="1100" dirty="0"/>
          </a:p>
        </p:txBody>
      </p:sp>
      <p:sp>
        <p:nvSpPr>
          <p:cNvPr id="23" name="Text 21"/>
          <p:cNvSpPr/>
          <p:nvPr/>
        </p:nvSpPr>
        <p:spPr>
          <a:xfrm>
            <a:off x="6638544" y="1353312"/>
            <a:ext cx="1874520" cy="320040"/>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Ongoing</a:t>
            </a:r>
            <a:endParaRPr lang="en-US" sz="1300" dirty="0"/>
          </a:p>
        </p:txBody>
      </p:sp>
      <p:sp>
        <p:nvSpPr>
          <p:cNvPr id="24" name="Text 22"/>
          <p:cNvSpPr/>
          <p:nvPr/>
        </p:nvSpPr>
        <p:spPr>
          <a:xfrm>
            <a:off x="6638544" y="1965960"/>
            <a:ext cx="1874520" cy="365760"/>
          </a:xfrm>
          <a:prstGeom prst="rect">
            <a:avLst/>
          </a:prstGeom>
          <a:noFill/>
          <a:ln/>
        </p:spPr>
        <p:txBody>
          <a:bodyPr wrap="square" lIns="0" tIns="0" rIns="0" bIns="0" rtlCol="0" anchor="ctr"/>
          <a:lstStyle/>
          <a:p>
            <a:pPr marL="0" indent="0" algn="ctr">
              <a:buNone/>
            </a:pPr>
            <a:r>
              <a:rPr lang="en-US" sz="1400" b="1" dirty="0">
                <a:solidFill>
                  <a:srgbClr val="0D8A7D"/>
                </a:solidFill>
                <a:latin typeface="Georgia" pitchFamily="34" charset="0"/>
                <a:ea typeface="Georgia" pitchFamily="34" charset="-122"/>
                <a:cs typeface="Georgia" pitchFamily="34" charset="-120"/>
              </a:rPr>
              <a:t>Sustain &amp; Evaluate</a:t>
            </a:r>
            <a:endParaRPr lang="en-US" sz="1400" dirty="0"/>
          </a:p>
        </p:txBody>
      </p:sp>
      <p:sp>
        <p:nvSpPr>
          <p:cNvPr id="25" name="Shape 23"/>
          <p:cNvSpPr/>
          <p:nvPr/>
        </p:nvSpPr>
        <p:spPr>
          <a:xfrm>
            <a:off x="6638544" y="2377440"/>
            <a:ext cx="1874520" cy="2194560"/>
          </a:xfrm>
          <a:prstGeom prst="roundRect">
            <a:avLst>
              <a:gd name="adj" fmla="val 2927"/>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6" name="Text 24"/>
          <p:cNvSpPr/>
          <p:nvPr/>
        </p:nvSpPr>
        <p:spPr>
          <a:xfrm>
            <a:off x="6748272" y="2514600"/>
            <a:ext cx="1655064" cy="1920240"/>
          </a:xfrm>
          <a:prstGeom prst="rect">
            <a:avLst/>
          </a:prstGeom>
          <a:noFill/>
          <a:ln/>
        </p:spPr>
        <p:txBody>
          <a:bodyPr wrap="square" rtlCol="0" anchor="ctr"/>
          <a:lstStyle/>
          <a:p>
            <a:pPr marL="342900" indent="-342900">
              <a:spcAft>
                <a:spcPts val="500"/>
              </a:spcAft>
              <a:buSzPct val="100000"/>
              <a:buChar char="•"/>
            </a:pPr>
            <a:r>
              <a:rPr lang="en-US" sz="1100" dirty="0">
                <a:solidFill>
                  <a:srgbClr val="2D3B3A"/>
                </a:solidFill>
                <a:latin typeface="Calibri" pitchFamily="34" charset="0"/>
                <a:ea typeface="Calibri" pitchFamily="34" charset="-122"/>
                <a:cs typeface="Calibri" pitchFamily="34" charset="-120"/>
              </a:rPr>
              <a:t>Track outcome metrics</a:t>
            </a:r>
            <a:endParaRPr lang="en-US" sz="1100" dirty="0"/>
          </a:p>
          <a:p>
            <a:pPr marL="342900" indent="-342900">
              <a:spcAft>
                <a:spcPts val="500"/>
              </a:spcAft>
              <a:buSzPct val="100000"/>
              <a:buChar char="•"/>
            </a:pPr>
            <a:r>
              <a:rPr lang="en-US" sz="1100" dirty="0">
                <a:solidFill>
                  <a:srgbClr val="2D3B3A"/>
                </a:solidFill>
                <a:latin typeface="Calibri" pitchFamily="34" charset="0"/>
                <a:ea typeface="Calibri" pitchFamily="34" charset="-122"/>
                <a:cs typeface="Calibri" pitchFamily="34" charset="-120"/>
              </a:rPr>
              <a:t>Conduct facilitator refreshers</a:t>
            </a:r>
            <a:endParaRPr lang="en-US" sz="1100" dirty="0"/>
          </a:p>
          <a:p>
            <a:pPr marL="342900" indent="-342900">
              <a:spcAft>
                <a:spcPts val="500"/>
              </a:spcAft>
              <a:buSzPct val="100000"/>
              <a:buChar char="•"/>
            </a:pPr>
            <a:r>
              <a:rPr lang="en-US" sz="1100" dirty="0">
                <a:solidFill>
                  <a:srgbClr val="2D3B3A"/>
                </a:solidFill>
                <a:latin typeface="Calibri" pitchFamily="34" charset="0"/>
                <a:ea typeface="Calibri" pitchFamily="34" charset="-122"/>
                <a:cs typeface="Calibri" pitchFamily="34" charset="-120"/>
              </a:rPr>
              <a:t>Expand to additional cohorts</a:t>
            </a:r>
            <a:endParaRPr lang="en-US" sz="1100" dirty="0"/>
          </a:p>
          <a:p>
            <a:pPr marL="342900" indent="-342900">
              <a:spcAft>
                <a:spcPts val="500"/>
              </a:spcAft>
              <a:buSzPct val="100000"/>
              <a:buChar char="•"/>
            </a:pPr>
            <a:r>
              <a:rPr lang="en-US" sz="1100" dirty="0">
                <a:solidFill>
                  <a:srgbClr val="2D3B3A"/>
                </a:solidFill>
                <a:latin typeface="Calibri" pitchFamily="34" charset="0"/>
                <a:ea typeface="Calibri" pitchFamily="34" charset="-122"/>
                <a:cs typeface="Calibri" pitchFamily="34" charset="-120"/>
              </a:rPr>
              <a:t>Share results with stakeholders</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BF7F0"/>
        </a:solidFill>
        <a:effectLst/>
      </p:bgPr>
    </p:bg>
    <p:spTree>
      <p:nvGrpSpPr>
        <p:cNvPr id="1" name=""/>
        <p:cNvGrpSpPr/>
        <p:nvPr/>
      </p:nvGrpSpPr>
      <p:grpSpPr>
        <a:xfrm>
          <a:off x="0" y="0"/>
          <a:ext cx="0" cy="0"/>
          <a:chOff x="0" y="0"/>
          <a:chExt cx="0" cy="0"/>
        </a:xfrm>
      </p:grpSpPr>
      <p:sp>
        <p:nvSpPr>
          <p:cNvPr id="2" name="Text 0"/>
          <p:cNvSpPr/>
          <p:nvPr/>
        </p:nvSpPr>
        <p:spPr>
          <a:xfrm>
            <a:off x="548640" y="320040"/>
            <a:ext cx="8046720" cy="502920"/>
          </a:xfrm>
          <a:prstGeom prst="rect">
            <a:avLst/>
          </a:prstGeom>
          <a:noFill/>
          <a:ln/>
        </p:spPr>
        <p:txBody>
          <a:bodyPr wrap="square" lIns="0" tIns="0" rIns="0" bIns="0" rtlCol="0" anchor="ctr"/>
          <a:lstStyle/>
          <a:p>
            <a:pPr marL="0" indent="0">
              <a:buNone/>
            </a:pPr>
            <a:r>
              <a:rPr lang="en-US" sz="2600" b="1" dirty="0">
                <a:solidFill>
                  <a:srgbClr val="2D3B3A"/>
                </a:solidFill>
                <a:latin typeface="Georgia" pitchFamily="34" charset="0"/>
                <a:ea typeface="Georgia" pitchFamily="34" charset="-122"/>
                <a:cs typeface="Georgia" pitchFamily="34" charset="-120"/>
              </a:rPr>
              <a:t>Measuring Success</a:t>
            </a:r>
            <a:endParaRPr lang="en-US" sz="2600" dirty="0"/>
          </a:p>
        </p:txBody>
      </p:sp>
      <p:sp>
        <p:nvSpPr>
          <p:cNvPr id="3" name="Text 1"/>
          <p:cNvSpPr/>
          <p:nvPr/>
        </p:nvSpPr>
        <p:spPr>
          <a:xfrm>
            <a:off x="548640" y="822960"/>
            <a:ext cx="8046720" cy="320040"/>
          </a:xfrm>
          <a:prstGeom prst="rect">
            <a:avLst/>
          </a:prstGeom>
          <a:noFill/>
          <a:ln/>
        </p:spPr>
        <p:txBody>
          <a:bodyPr wrap="square" lIns="0" tIns="0" rIns="0" bIns="0" rtlCol="0" anchor="ctr"/>
          <a:lstStyle/>
          <a:p>
            <a:pPr marL="0" indent="0">
              <a:buNone/>
            </a:pPr>
            <a:r>
              <a:rPr lang="en-US" sz="1300" i="1" dirty="0">
                <a:solidFill>
                  <a:srgbClr val="5A6968"/>
                </a:solidFill>
                <a:latin typeface="Calibri" pitchFamily="34" charset="0"/>
                <a:ea typeface="Calibri" pitchFamily="34" charset="-122"/>
                <a:cs typeface="Calibri" pitchFamily="34" charset="-120"/>
              </a:rPr>
              <a:t>Track outcomes that matter to residents, staff, and funders</a:t>
            </a:r>
            <a:endParaRPr lang="en-US" sz="1300" dirty="0"/>
          </a:p>
        </p:txBody>
      </p:sp>
      <p:sp>
        <p:nvSpPr>
          <p:cNvPr id="4" name="Shape 2"/>
          <p:cNvSpPr/>
          <p:nvPr/>
        </p:nvSpPr>
        <p:spPr>
          <a:xfrm>
            <a:off x="457200" y="1371600"/>
            <a:ext cx="2560320" cy="3291840"/>
          </a:xfrm>
          <a:prstGeom prst="roundRect">
            <a:avLst>
              <a:gd name="adj" fmla="val 2857"/>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5" name="Shape 3"/>
          <p:cNvSpPr/>
          <p:nvPr/>
        </p:nvSpPr>
        <p:spPr>
          <a:xfrm>
            <a:off x="457200" y="1371600"/>
            <a:ext cx="2560320" cy="502920"/>
          </a:xfrm>
          <a:prstGeom prst="rect">
            <a:avLst/>
          </a:prstGeom>
          <a:solidFill>
            <a:srgbClr val="0D8A7D"/>
          </a:solidFill>
          <a:ln/>
        </p:spPr>
        <p:txBody>
          <a:bodyPr/>
          <a:lstStyle/>
          <a:p>
            <a:endParaRPr lang="en-US"/>
          </a:p>
        </p:txBody>
      </p:sp>
      <p:sp>
        <p:nvSpPr>
          <p:cNvPr id="6" name="Text 4"/>
          <p:cNvSpPr/>
          <p:nvPr/>
        </p:nvSpPr>
        <p:spPr>
          <a:xfrm>
            <a:off x="457200" y="1371600"/>
            <a:ext cx="2560320" cy="502920"/>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Participant Wellness</a:t>
            </a:r>
            <a:endParaRPr lang="en-US" sz="1400" dirty="0"/>
          </a:p>
        </p:txBody>
      </p:sp>
      <p:pic>
        <p:nvPicPr>
          <p:cNvPr id="7" name="Image 0" descr="preencoded.png"/>
          <p:cNvPicPr>
            <a:picLocks noChangeAspect="1"/>
          </p:cNvPicPr>
          <p:nvPr/>
        </p:nvPicPr>
        <p:blipFill>
          <a:blip r:embed="rId3"/>
          <a:stretch>
            <a:fillRect/>
          </a:stretch>
        </p:blipFill>
        <p:spPr>
          <a:xfrm>
            <a:off x="594360" y="2103120"/>
            <a:ext cx="228600" cy="228600"/>
          </a:xfrm>
          <a:prstGeom prst="rect">
            <a:avLst/>
          </a:prstGeom>
        </p:spPr>
      </p:pic>
      <p:sp>
        <p:nvSpPr>
          <p:cNvPr id="8" name="Text 5"/>
          <p:cNvSpPr/>
          <p:nvPr/>
        </p:nvSpPr>
        <p:spPr>
          <a:xfrm>
            <a:off x="914400" y="2057400"/>
            <a:ext cx="1920240" cy="685800"/>
          </a:xfrm>
          <a:prstGeom prst="rect">
            <a:avLst/>
          </a:prstGeom>
          <a:noFill/>
          <a:ln/>
        </p:spPr>
        <p:txBody>
          <a:bodyPr wrap="square" lIns="0" tIns="0" rIns="0" bIns="0" rtlCol="0" anchor="ctr"/>
          <a:lstStyle/>
          <a:p>
            <a:pPr marL="0" indent="0">
              <a:lnSpc>
                <a:spcPct val="120000"/>
              </a:lnSpc>
              <a:buNone/>
            </a:pPr>
            <a:r>
              <a:rPr lang="en-US" sz="1150" dirty="0">
                <a:solidFill>
                  <a:srgbClr val="2D3B3A"/>
                </a:solidFill>
                <a:latin typeface="Calibri" pitchFamily="34" charset="0"/>
                <a:ea typeface="Calibri" pitchFamily="34" charset="-122"/>
                <a:cs typeface="Calibri" pitchFamily="34" charset="-120"/>
              </a:rPr>
              <a:t>Self-reported hopefulness</a:t>
            </a:r>
            <a:endParaRPr lang="en-US" sz="1150" dirty="0"/>
          </a:p>
          <a:p>
            <a:pPr marL="0" indent="0">
              <a:lnSpc>
                <a:spcPct val="120000"/>
              </a:lnSpc>
              <a:buNone/>
            </a:pPr>
            <a:r>
              <a:rPr lang="en-US" sz="1150" dirty="0">
                <a:solidFill>
                  <a:srgbClr val="2D3B3A"/>
                </a:solidFill>
                <a:latin typeface="Calibri" pitchFamily="34" charset="0"/>
                <a:ea typeface="Calibri" pitchFamily="34" charset="-122"/>
                <a:cs typeface="Calibri" pitchFamily="34" charset="-120"/>
              </a:rPr>
              <a:t>and empowerment</a:t>
            </a:r>
            <a:endParaRPr lang="en-US" sz="1150" dirty="0"/>
          </a:p>
        </p:txBody>
      </p:sp>
      <p:pic>
        <p:nvPicPr>
          <p:cNvPr id="9" name="Image 1" descr="preencoded.png"/>
          <p:cNvPicPr>
            <a:picLocks noChangeAspect="1"/>
          </p:cNvPicPr>
          <p:nvPr/>
        </p:nvPicPr>
        <p:blipFill>
          <a:blip r:embed="rId3"/>
          <a:stretch>
            <a:fillRect/>
          </a:stretch>
        </p:blipFill>
        <p:spPr>
          <a:xfrm>
            <a:off x="594360" y="2971800"/>
            <a:ext cx="228600" cy="228600"/>
          </a:xfrm>
          <a:prstGeom prst="rect">
            <a:avLst/>
          </a:prstGeom>
        </p:spPr>
      </p:pic>
      <p:sp>
        <p:nvSpPr>
          <p:cNvPr id="10" name="Text 6"/>
          <p:cNvSpPr/>
          <p:nvPr/>
        </p:nvSpPr>
        <p:spPr>
          <a:xfrm>
            <a:off x="914400" y="2926080"/>
            <a:ext cx="1920240" cy="685800"/>
          </a:xfrm>
          <a:prstGeom prst="rect">
            <a:avLst/>
          </a:prstGeom>
          <a:noFill/>
          <a:ln/>
        </p:spPr>
        <p:txBody>
          <a:bodyPr wrap="square" lIns="0" tIns="0" rIns="0" bIns="0" rtlCol="0" anchor="ctr"/>
          <a:lstStyle/>
          <a:p>
            <a:pPr marL="0" indent="0">
              <a:lnSpc>
                <a:spcPct val="120000"/>
              </a:lnSpc>
              <a:buNone/>
            </a:pPr>
            <a:r>
              <a:rPr lang="en-US" sz="1150" dirty="0">
                <a:solidFill>
                  <a:srgbClr val="2D3B3A"/>
                </a:solidFill>
                <a:latin typeface="Calibri" pitchFamily="34" charset="0"/>
                <a:ea typeface="Calibri" pitchFamily="34" charset="-122"/>
                <a:cs typeface="Calibri" pitchFamily="34" charset="-120"/>
              </a:rPr>
              <a:t>Reduction in depression</a:t>
            </a:r>
            <a:endParaRPr lang="en-US" sz="1150" dirty="0"/>
          </a:p>
          <a:p>
            <a:pPr marL="0" indent="0">
              <a:lnSpc>
                <a:spcPct val="120000"/>
              </a:lnSpc>
              <a:buNone/>
            </a:pPr>
            <a:r>
              <a:rPr lang="en-US" sz="1150" dirty="0">
                <a:solidFill>
                  <a:srgbClr val="2D3B3A"/>
                </a:solidFill>
                <a:latin typeface="Calibri" pitchFamily="34" charset="0"/>
                <a:ea typeface="Calibri" pitchFamily="34" charset="-122"/>
                <a:cs typeface="Calibri" pitchFamily="34" charset="-120"/>
              </a:rPr>
              <a:t>and anxiety symptoms</a:t>
            </a:r>
            <a:endParaRPr lang="en-US" sz="1150" dirty="0"/>
          </a:p>
        </p:txBody>
      </p:sp>
      <p:pic>
        <p:nvPicPr>
          <p:cNvPr id="11" name="Image 2" descr="preencoded.png"/>
          <p:cNvPicPr>
            <a:picLocks noChangeAspect="1"/>
          </p:cNvPicPr>
          <p:nvPr/>
        </p:nvPicPr>
        <p:blipFill>
          <a:blip r:embed="rId3"/>
          <a:stretch>
            <a:fillRect/>
          </a:stretch>
        </p:blipFill>
        <p:spPr>
          <a:xfrm>
            <a:off x="594360" y="3840480"/>
            <a:ext cx="228600" cy="228600"/>
          </a:xfrm>
          <a:prstGeom prst="rect">
            <a:avLst/>
          </a:prstGeom>
        </p:spPr>
      </p:pic>
      <p:sp>
        <p:nvSpPr>
          <p:cNvPr id="12" name="Text 7"/>
          <p:cNvSpPr/>
          <p:nvPr/>
        </p:nvSpPr>
        <p:spPr>
          <a:xfrm>
            <a:off x="914400" y="3794760"/>
            <a:ext cx="1920240" cy="685800"/>
          </a:xfrm>
          <a:prstGeom prst="rect">
            <a:avLst/>
          </a:prstGeom>
          <a:noFill/>
          <a:ln/>
        </p:spPr>
        <p:txBody>
          <a:bodyPr wrap="square" lIns="0" tIns="0" rIns="0" bIns="0" rtlCol="0" anchor="ctr"/>
          <a:lstStyle/>
          <a:p>
            <a:pPr marL="0" indent="0">
              <a:lnSpc>
                <a:spcPct val="120000"/>
              </a:lnSpc>
              <a:buNone/>
            </a:pPr>
            <a:r>
              <a:rPr lang="en-US" sz="1150" dirty="0">
                <a:solidFill>
                  <a:srgbClr val="2D3B3A"/>
                </a:solidFill>
                <a:latin typeface="Calibri" pitchFamily="34" charset="0"/>
                <a:ea typeface="Calibri" pitchFamily="34" charset="-122"/>
                <a:cs typeface="Calibri" pitchFamily="34" charset="-120"/>
              </a:rPr>
              <a:t>Self-perceived recovery</a:t>
            </a:r>
            <a:endParaRPr lang="en-US" sz="1150" dirty="0"/>
          </a:p>
          <a:p>
            <a:pPr marL="0" indent="0">
              <a:lnSpc>
                <a:spcPct val="120000"/>
              </a:lnSpc>
              <a:buNone/>
            </a:pPr>
            <a:r>
              <a:rPr lang="en-US" sz="1150" dirty="0">
                <a:solidFill>
                  <a:srgbClr val="2D3B3A"/>
                </a:solidFill>
                <a:latin typeface="Calibri" pitchFamily="34" charset="0"/>
                <a:ea typeface="Calibri" pitchFamily="34" charset="-122"/>
                <a:cs typeface="Calibri" pitchFamily="34" charset="-120"/>
              </a:rPr>
              <a:t>scores over time</a:t>
            </a:r>
            <a:endParaRPr lang="en-US" sz="1150" dirty="0"/>
          </a:p>
        </p:txBody>
      </p:sp>
      <p:sp>
        <p:nvSpPr>
          <p:cNvPr id="13" name="Shape 8"/>
          <p:cNvSpPr/>
          <p:nvPr/>
        </p:nvSpPr>
        <p:spPr>
          <a:xfrm>
            <a:off x="3291840" y="1371600"/>
            <a:ext cx="2560320" cy="3291840"/>
          </a:xfrm>
          <a:prstGeom prst="roundRect">
            <a:avLst>
              <a:gd name="adj" fmla="val 2857"/>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4" name="Shape 9"/>
          <p:cNvSpPr/>
          <p:nvPr/>
        </p:nvSpPr>
        <p:spPr>
          <a:xfrm>
            <a:off x="3291840" y="1371600"/>
            <a:ext cx="2560320" cy="502920"/>
          </a:xfrm>
          <a:prstGeom prst="rect">
            <a:avLst/>
          </a:prstGeom>
          <a:solidFill>
            <a:srgbClr val="E8775D"/>
          </a:solidFill>
          <a:ln/>
        </p:spPr>
        <p:txBody>
          <a:bodyPr/>
          <a:lstStyle/>
          <a:p>
            <a:endParaRPr lang="en-US"/>
          </a:p>
        </p:txBody>
      </p:sp>
      <p:sp>
        <p:nvSpPr>
          <p:cNvPr id="15" name="Text 10"/>
          <p:cNvSpPr/>
          <p:nvPr/>
        </p:nvSpPr>
        <p:spPr>
          <a:xfrm>
            <a:off x="3291840" y="1371600"/>
            <a:ext cx="2560320" cy="502920"/>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Program Engagement</a:t>
            </a:r>
            <a:endParaRPr lang="en-US" sz="1400" dirty="0"/>
          </a:p>
        </p:txBody>
      </p:sp>
      <p:pic>
        <p:nvPicPr>
          <p:cNvPr id="16" name="Image 3" descr="preencoded.png"/>
          <p:cNvPicPr>
            <a:picLocks noChangeAspect="1"/>
          </p:cNvPicPr>
          <p:nvPr/>
        </p:nvPicPr>
        <p:blipFill>
          <a:blip r:embed="rId3"/>
          <a:stretch>
            <a:fillRect/>
          </a:stretch>
        </p:blipFill>
        <p:spPr>
          <a:xfrm>
            <a:off x="3429000" y="2103120"/>
            <a:ext cx="228600" cy="228600"/>
          </a:xfrm>
          <a:prstGeom prst="rect">
            <a:avLst/>
          </a:prstGeom>
        </p:spPr>
      </p:pic>
      <p:sp>
        <p:nvSpPr>
          <p:cNvPr id="17" name="Text 11"/>
          <p:cNvSpPr/>
          <p:nvPr/>
        </p:nvSpPr>
        <p:spPr>
          <a:xfrm>
            <a:off x="3749040" y="2057400"/>
            <a:ext cx="1920240" cy="685800"/>
          </a:xfrm>
          <a:prstGeom prst="rect">
            <a:avLst/>
          </a:prstGeom>
          <a:noFill/>
          <a:ln/>
        </p:spPr>
        <p:txBody>
          <a:bodyPr wrap="square" lIns="0" tIns="0" rIns="0" bIns="0" rtlCol="0" anchor="ctr"/>
          <a:lstStyle/>
          <a:p>
            <a:pPr marL="0" indent="0">
              <a:lnSpc>
                <a:spcPct val="120000"/>
              </a:lnSpc>
              <a:buNone/>
            </a:pPr>
            <a:r>
              <a:rPr lang="en-US" sz="1150" dirty="0">
                <a:solidFill>
                  <a:srgbClr val="2D3B3A"/>
                </a:solidFill>
                <a:latin typeface="Calibri" pitchFamily="34" charset="0"/>
                <a:ea typeface="Calibri" pitchFamily="34" charset="-122"/>
                <a:cs typeface="Calibri" pitchFamily="34" charset="-120"/>
              </a:rPr>
              <a:t>Session attendance and</a:t>
            </a:r>
            <a:endParaRPr lang="en-US" sz="1150" dirty="0"/>
          </a:p>
          <a:p>
            <a:pPr marL="0" indent="0">
              <a:lnSpc>
                <a:spcPct val="120000"/>
              </a:lnSpc>
              <a:buNone/>
            </a:pPr>
            <a:r>
              <a:rPr lang="en-US" sz="1150" dirty="0">
                <a:solidFill>
                  <a:srgbClr val="2D3B3A"/>
                </a:solidFill>
                <a:latin typeface="Calibri" pitchFamily="34" charset="0"/>
                <a:ea typeface="Calibri" pitchFamily="34" charset="-122"/>
                <a:cs typeface="Calibri" pitchFamily="34" charset="-120"/>
              </a:rPr>
              <a:t>completion rates</a:t>
            </a:r>
            <a:endParaRPr lang="en-US" sz="1150" dirty="0"/>
          </a:p>
        </p:txBody>
      </p:sp>
      <p:pic>
        <p:nvPicPr>
          <p:cNvPr id="18" name="Image 4" descr="preencoded.png"/>
          <p:cNvPicPr>
            <a:picLocks noChangeAspect="1"/>
          </p:cNvPicPr>
          <p:nvPr/>
        </p:nvPicPr>
        <p:blipFill>
          <a:blip r:embed="rId3"/>
          <a:stretch>
            <a:fillRect/>
          </a:stretch>
        </p:blipFill>
        <p:spPr>
          <a:xfrm>
            <a:off x="3429000" y="2971800"/>
            <a:ext cx="228600" cy="228600"/>
          </a:xfrm>
          <a:prstGeom prst="rect">
            <a:avLst/>
          </a:prstGeom>
        </p:spPr>
      </p:pic>
      <p:sp>
        <p:nvSpPr>
          <p:cNvPr id="19" name="Text 12"/>
          <p:cNvSpPr/>
          <p:nvPr/>
        </p:nvSpPr>
        <p:spPr>
          <a:xfrm>
            <a:off x="3749040" y="2926080"/>
            <a:ext cx="1920240" cy="685800"/>
          </a:xfrm>
          <a:prstGeom prst="rect">
            <a:avLst/>
          </a:prstGeom>
          <a:noFill/>
          <a:ln/>
        </p:spPr>
        <p:txBody>
          <a:bodyPr wrap="square" lIns="0" tIns="0" rIns="0" bIns="0" rtlCol="0" anchor="ctr"/>
          <a:lstStyle/>
          <a:p>
            <a:pPr marL="0" indent="0">
              <a:lnSpc>
                <a:spcPct val="120000"/>
              </a:lnSpc>
              <a:buNone/>
            </a:pPr>
            <a:r>
              <a:rPr lang="en-US" sz="1150" dirty="0">
                <a:solidFill>
                  <a:srgbClr val="2D3B3A"/>
                </a:solidFill>
                <a:latin typeface="Calibri" pitchFamily="34" charset="0"/>
                <a:ea typeface="Calibri" pitchFamily="34" charset="-122"/>
                <a:cs typeface="Calibri" pitchFamily="34" charset="-120"/>
              </a:rPr>
              <a:t>Number of residents</a:t>
            </a:r>
            <a:endParaRPr lang="en-US" sz="1150" dirty="0"/>
          </a:p>
          <a:p>
            <a:pPr marL="0" indent="0">
              <a:lnSpc>
                <a:spcPct val="120000"/>
              </a:lnSpc>
              <a:buNone/>
            </a:pPr>
            <a:r>
              <a:rPr lang="en-US" sz="1150" dirty="0">
                <a:solidFill>
                  <a:srgbClr val="2D3B3A"/>
                </a:solidFill>
                <a:latin typeface="Calibri" pitchFamily="34" charset="0"/>
                <a:ea typeface="Calibri" pitchFamily="34" charset="-122"/>
                <a:cs typeface="Calibri" pitchFamily="34" charset="-120"/>
              </a:rPr>
              <a:t>creating WRAP plans</a:t>
            </a:r>
            <a:endParaRPr lang="en-US" sz="1150" dirty="0"/>
          </a:p>
        </p:txBody>
      </p:sp>
      <p:pic>
        <p:nvPicPr>
          <p:cNvPr id="20" name="Image 5" descr="preencoded.png"/>
          <p:cNvPicPr>
            <a:picLocks noChangeAspect="1"/>
          </p:cNvPicPr>
          <p:nvPr/>
        </p:nvPicPr>
        <p:blipFill>
          <a:blip r:embed="rId3"/>
          <a:stretch>
            <a:fillRect/>
          </a:stretch>
        </p:blipFill>
        <p:spPr>
          <a:xfrm>
            <a:off x="3429000" y="3840480"/>
            <a:ext cx="228600" cy="228600"/>
          </a:xfrm>
          <a:prstGeom prst="rect">
            <a:avLst/>
          </a:prstGeom>
        </p:spPr>
      </p:pic>
      <p:sp>
        <p:nvSpPr>
          <p:cNvPr id="21" name="Text 13"/>
          <p:cNvSpPr/>
          <p:nvPr/>
        </p:nvSpPr>
        <p:spPr>
          <a:xfrm>
            <a:off x="3749040" y="3794760"/>
            <a:ext cx="1920240" cy="685800"/>
          </a:xfrm>
          <a:prstGeom prst="rect">
            <a:avLst/>
          </a:prstGeom>
          <a:noFill/>
          <a:ln/>
        </p:spPr>
        <p:txBody>
          <a:bodyPr wrap="square" lIns="0" tIns="0" rIns="0" bIns="0" rtlCol="0" anchor="ctr"/>
          <a:lstStyle/>
          <a:p>
            <a:pPr marL="0" indent="0">
              <a:lnSpc>
                <a:spcPct val="120000"/>
              </a:lnSpc>
              <a:buNone/>
            </a:pPr>
            <a:r>
              <a:rPr lang="en-US" sz="1150" dirty="0">
                <a:solidFill>
                  <a:srgbClr val="2D3B3A"/>
                </a:solidFill>
                <a:latin typeface="Calibri" pitchFamily="34" charset="0"/>
                <a:ea typeface="Calibri" pitchFamily="34" charset="-122"/>
                <a:cs typeface="Calibri" pitchFamily="34" charset="-120"/>
              </a:rPr>
              <a:t>Participation in optional</a:t>
            </a:r>
            <a:endParaRPr lang="en-US" sz="1150" dirty="0"/>
          </a:p>
          <a:p>
            <a:pPr marL="0" indent="0">
              <a:lnSpc>
                <a:spcPct val="120000"/>
              </a:lnSpc>
              <a:buNone/>
            </a:pPr>
            <a:r>
              <a:rPr lang="en-US" sz="1150" dirty="0">
                <a:solidFill>
                  <a:srgbClr val="2D3B3A"/>
                </a:solidFill>
                <a:latin typeface="Calibri" pitchFamily="34" charset="0"/>
                <a:ea typeface="Calibri" pitchFamily="34" charset="-122"/>
                <a:cs typeface="Calibri" pitchFamily="34" charset="-120"/>
              </a:rPr>
              <a:t>follow-up groups</a:t>
            </a:r>
            <a:endParaRPr lang="en-US" sz="1150" dirty="0"/>
          </a:p>
        </p:txBody>
      </p:sp>
      <p:sp>
        <p:nvSpPr>
          <p:cNvPr id="22" name="Shape 14"/>
          <p:cNvSpPr/>
          <p:nvPr/>
        </p:nvSpPr>
        <p:spPr>
          <a:xfrm>
            <a:off x="6126480" y="1371600"/>
            <a:ext cx="2560320" cy="3291840"/>
          </a:xfrm>
          <a:prstGeom prst="roundRect">
            <a:avLst>
              <a:gd name="adj" fmla="val 2857"/>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3" name="Shape 15"/>
          <p:cNvSpPr/>
          <p:nvPr/>
        </p:nvSpPr>
        <p:spPr>
          <a:xfrm>
            <a:off x="6126480" y="1371600"/>
            <a:ext cx="2560320" cy="502920"/>
          </a:xfrm>
          <a:prstGeom prst="rect">
            <a:avLst/>
          </a:prstGeom>
          <a:solidFill>
            <a:srgbClr val="0A6B62"/>
          </a:solidFill>
          <a:ln/>
        </p:spPr>
        <p:txBody>
          <a:bodyPr/>
          <a:lstStyle/>
          <a:p>
            <a:endParaRPr lang="en-US"/>
          </a:p>
        </p:txBody>
      </p:sp>
      <p:sp>
        <p:nvSpPr>
          <p:cNvPr id="24" name="Text 16"/>
          <p:cNvSpPr/>
          <p:nvPr/>
        </p:nvSpPr>
        <p:spPr>
          <a:xfrm>
            <a:off x="6126480" y="1371600"/>
            <a:ext cx="2560320" cy="502920"/>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Shelter Outcomes</a:t>
            </a:r>
            <a:endParaRPr lang="en-US" sz="1400" dirty="0"/>
          </a:p>
        </p:txBody>
      </p:sp>
      <p:pic>
        <p:nvPicPr>
          <p:cNvPr id="25" name="Image 6" descr="preencoded.png"/>
          <p:cNvPicPr>
            <a:picLocks noChangeAspect="1"/>
          </p:cNvPicPr>
          <p:nvPr/>
        </p:nvPicPr>
        <p:blipFill>
          <a:blip r:embed="rId3"/>
          <a:stretch>
            <a:fillRect/>
          </a:stretch>
        </p:blipFill>
        <p:spPr>
          <a:xfrm>
            <a:off x="6263640" y="2103120"/>
            <a:ext cx="228600" cy="228600"/>
          </a:xfrm>
          <a:prstGeom prst="rect">
            <a:avLst/>
          </a:prstGeom>
        </p:spPr>
      </p:pic>
      <p:sp>
        <p:nvSpPr>
          <p:cNvPr id="26" name="Text 17"/>
          <p:cNvSpPr/>
          <p:nvPr/>
        </p:nvSpPr>
        <p:spPr>
          <a:xfrm>
            <a:off x="6583680" y="2057400"/>
            <a:ext cx="1920240" cy="685800"/>
          </a:xfrm>
          <a:prstGeom prst="rect">
            <a:avLst/>
          </a:prstGeom>
          <a:noFill/>
          <a:ln/>
        </p:spPr>
        <p:txBody>
          <a:bodyPr wrap="square" lIns="0" tIns="0" rIns="0" bIns="0" rtlCol="0" anchor="ctr"/>
          <a:lstStyle/>
          <a:p>
            <a:pPr marL="0" indent="0">
              <a:lnSpc>
                <a:spcPct val="120000"/>
              </a:lnSpc>
              <a:buNone/>
            </a:pPr>
            <a:r>
              <a:rPr lang="en-US" sz="1150" dirty="0">
                <a:solidFill>
                  <a:srgbClr val="2D3B3A"/>
                </a:solidFill>
                <a:latin typeface="Calibri" pitchFamily="34" charset="0"/>
                <a:ea typeface="Calibri" pitchFamily="34" charset="-122"/>
                <a:cs typeface="Calibri" pitchFamily="34" charset="-120"/>
              </a:rPr>
              <a:t>Crisis incident frequency</a:t>
            </a:r>
            <a:endParaRPr lang="en-US" sz="1150" dirty="0"/>
          </a:p>
          <a:p>
            <a:pPr marL="0" indent="0">
              <a:lnSpc>
                <a:spcPct val="120000"/>
              </a:lnSpc>
              <a:buNone/>
            </a:pPr>
            <a:r>
              <a:rPr lang="en-US" sz="1150" dirty="0">
                <a:solidFill>
                  <a:srgbClr val="2D3B3A"/>
                </a:solidFill>
                <a:latin typeface="Calibri" pitchFamily="34" charset="0"/>
                <a:ea typeface="Calibri" pitchFamily="34" charset="-122"/>
                <a:cs typeface="Calibri" pitchFamily="34" charset="-120"/>
              </a:rPr>
              <a:t>before and after WRAP</a:t>
            </a:r>
            <a:endParaRPr lang="en-US" sz="1150" dirty="0"/>
          </a:p>
        </p:txBody>
      </p:sp>
      <p:pic>
        <p:nvPicPr>
          <p:cNvPr id="27" name="Image 7" descr="preencoded.png"/>
          <p:cNvPicPr>
            <a:picLocks noChangeAspect="1"/>
          </p:cNvPicPr>
          <p:nvPr/>
        </p:nvPicPr>
        <p:blipFill>
          <a:blip r:embed="rId3"/>
          <a:stretch>
            <a:fillRect/>
          </a:stretch>
        </p:blipFill>
        <p:spPr>
          <a:xfrm>
            <a:off x="6263640" y="2971800"/>
            <a:ext cx="228600" cy="228600"/>
          </a:xfrm>
          <a:prstGeom prst="rect">
            <a:avLst/>
          </a:prstGeom>
        </p:spPr>
      </p:pic>
      <p:sp>
        <p:nvSpPr>
          <p:cNvPr id="28" name="Text 18"/>
          <p:cNvSpPr/>
          <p:nvPr/>
        </p:nvSpPr>
        <p:spPr>
          <a:xfrm>
            <a:off x="6583680" y="2926080"/>
            <a:ext cx="1920240" cy="685800"/>
          </a:xfrm>
          <a:prstGeom prst="rect">
            <a:avLst/>
          </a:prstGeom>
          <a:noFill/>
          <a:ln/>
        </p:spPr>
        <p:txBody>
          <a:bodyPr wrap="square" lIns="0" tIns="0" rIns="0" bIns="0" rtlCol="0" anchor="ctr"/>
          <a:lstStyle/>
          <a:p>
            <a:pPr marL="0" indent="0">
              <a:lnSpc>
                <a:spcPct val="120000"/>
              </a:lnSpc>
              <a:buNone/>
            </a:pPr>
            <a:r>
              <a:rPr lang="en-US" sz="1150" dirty="0">
                <a:solidFill>
                  <a:srgbClr val="2D3B3A"/>
                </a:solidFill>
                <a:latin typeface="Calibri" pitchFamily="34" charset="0"/>
                <a:ea typeface="Calibri" pitchFamily="34" charset="-122"/>
                <a:cs typeface="Calibri" pitchFamily="34" charset="-120"/>
              </a:rPr>
              <a:t>Successful transitions to</a:t>
            </a:r>
            <a:endParaRPr lang="en-US" sz="1150" dirty="0"/>
          </a:p>
          <a:p>
            <a:pPr marL="0" indent="0">
              <a:lnSpc>
                <a:spcPct val="120000"/>
              </a:lnSpc>
              <a:buNone/>
            </a:pPr>
            <a:r>
              <a:rPr lang="en-US" sz="1150" dirty="0">
                <a:solidFill>
                  <a:srgbClr val="2D3B3A"/>
                </a:solidFill>
                <a:latin typeface="Calibri" pitchFamily="34" charset="0"/>
                <a:ea typeface="Calibri" pitchFamily="34" charset="-122"/>
                <a:cs typeface="Calibri" pitchFamily="34" charset="-120"/>
              </a:rPr>
              <a:t>stable housing</a:t>
            </a:r>
            <a:endParaRPr lang="en-US" sz="1150" dirty="0"/>
          </a:p>
        </p:txBody>
      </p:sp>
      <p:pic>
        <p:nvPicPr>
          <p:cNvPr id="29" name="Image 8" descr="preencoded.png"/>
          <p:cNvPicPr>
            <a:picLocks noChangeAspect="1"/>
          </p:cNvPicPr>
          <p:nvPr/>
        </p:nvPicPr>
        <p:blipFill>
          <a:blip r:embed="rId3"/>
          <a:stretch>
            <a:fillRect/>
          </a:stretch>
        </p:blipFill>
        <p:spPr>
          <a:xfrm>
            <a:off x="6263640" y="3840480"/>
            <a:ext cx="228600" cy="228600"/>
          </a:xfrm>
          <a:prstGeom prst="rect">
            <a:avLst/>
          </a:prstGeom>
        </p:spPr>
      </p:pic>
      <p:sp>
        <p:nvSpPr>
          <p:cNvPr id="30" name="Text 19"/>
          <p:cNvSpPr/>
          <p:nvPr/>
        </p:nvSpPr>
        <p:spPr>
          <a:xfrm>
            <a:off x="6583680" y="3794760"/>
            <a:ext cx="1920240" cy="685800"/>
          </a:xfrm>
          <a:prstGeom prst="rect">
            <a:avLst/>
          </a:prstGeom>
          <a:noFill/>
          <a:ln/>
        </p:spPr>
        <p:txBody>
          <a:bodyPr wrap="square" lIns="0" tIns="0" rIns="0" bIns="0" rtlCol="0" anchor="ctr"/>
          <a:lstStyle/>
          <a:p>
            <a:pPr marL="0" indent="0">
              <a:lnSpc>
                <a:spcPct val="120000"/>
              </a:lnSpc>
              <a:buNone/>
            </a:pPr>
            <a:r>
              <a:rPr lang="en-US" sz="1150" dirty="0">
                <a:solidFill>
                  <a:srgbClr val="2D3B3A"/>
                </a:solidFill>
                <a:latin typeface="Calibri" pitchFamily="34" charset="0"/>
                <a:ea typeface="Calibri" pitchFamily="34" charset="-122"/>
                <a:cs typeface="Calibri" pitchFamily="34" charset="-120"/>
              </a:rPr>
              <a:t>Staff satisfaction and</a:t>
            </a:r>
            <a:endParaRPr lang="en-US" sz="1150" dirty="0"/>
          </a:p>
          <a:p>
            <a:pPr marL="0" indent="0">
              <a:lnSpc>
                <a:spcPct val="120000"/>
              </a:lnSpc>
              <a:buNone/>
            </a:pPr>
            <a:r>
              <a:rPr lang="en-US" sz="1150" dirty="0">
                <a:solidFill>
                  <a:srgbClr val="2D3B3A"/>
                </a:solidFill>
                <a:latin typeface="Calibri" pitchFamily="34" charset="0"/>
                <a:ea typeface="Calibri" pitchFamily="34" charset="-122"/>
                <a:cs typeface="Calibri" pitchFamily="34" charset="-120"/>
              </a:rPr>
              <a:t>reduced burnout</a:t>
            </a:r>
            <a:endParaRPr lang="en-US" sz="11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D8A7D"/>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4160520" y="502920"/>
            <a:ext cx="822960" cy="822960"/>
          </a:xfrm>
          <a:prstGeom prst="rect">
            <a:avLst/>
          </a:prstGeom>
        </p:spPr>
      </p:pic>
      <p:sp>
        <p:nvSpPr>
          <p:cNvPr id="3" name="Text 0"/>
          <p:cNvSpPr/>
          <p:nvPr/>
        </p:nvSpPr>
        <p:spPr>
          <a:xfrm>
            <a:off x="731520" y="1417320"/>
            <a:ext cx="7680960" cy="640080"/>
          </a:xfrm>
          <a:prstGeom prst="rect">
            <a:avLst/>
          </a:prstGeom>
          <a:noFill/>
          <a:ln/>
        </p:spPr>
        <p:txBody>
          <a:bodyPr wrap="square" lIns="0" tIns="0" rIns="0" bIns="0" rtlCol="0" anchor="ctr"/>
          <a:lstStyle/>
          <a:p>
            <a:pPr marL="0" indent="0" algn="ctr">
              <a:buNone/>
            </a:pPr>
            <a:r>
              <a:rPr lang="en-US" sz="3200" b="1" dirty="0">
                <a:solidFill>
                  <a:srgbClr val="FFFFFF"/>
                </a:solidFill>
                <a:latin typeface="Georgia" pitchFamily="34" charset="0"/>
                <a:ea typeface="Georgia" pitchFamily="34" charset="-122"/>
                <a:cs typeface="Georgia" pitchFamily="34" charset="-120"/>
              </a:rPr>
              <a:t>Getting Started</a:t>
            </a:r>
            <a:endParaRPr lang="en-US" sz="3200" dirty="0"/>
          </a:p>
        </p:txBody>
      </p:sp>
      <p:sp>
        <p:nvSpPr>
          <p:cNvPr id="4" name="Text 1"/>
          <p:cNvSpPr/>
          <p:nvPr/>
        </p:nvSpPr>
        <p:spPr>
          <a:xfrm>
            <a:off x="731520" y="2011680"/>
            <a:ext cx="7680960" cy="365760"/>
          </a:xfrm>
          <a:prstGeom prst="rect">
            <a:avLst/>
          </a:prstGeom>
          <a:noFill/>
          <a:ln/>
        </p:spPr>
        <p:txBody>
          <a:bodyPr wrap="square" lIns="0" tIns="0" rIns="0" bIns="0" rtlCol="0" anchor="ctr"/>
          <a:lstStyle/>
          <a:p>
            <a:pPr marL="0" indent="0" algn="ctr">
              <a:buNone/>
            </a:pPr>
            <a:r>
              <a:rPr lang="en-US" sz="1400" i="1" dirty="0">
                <a:solidFill>
                  <a:srgbClr val="B8DDD8"/>
                </a:solidFill>
                <a:latin typeface="Calibri" pitchFamily="34" charset="0"/>
                <a:ea typeface="Calibri" pitchFamily="34" charset="-122"/>
                <a:cs typeface="Calibri" pitchFamily="34" charset="-120"/>
              </a:rPr>
              <a:t>Your next steps toward a recovery-oriented shelter</a:t>
            </a:r>
            <a:endParaRPr lang="en-US" sz="1400" dirty="0"/>
          </a:p>
        </p:txBody>
      </p:sp>
      <p:sp>
        <p:nvSpPr>
          <p:cNvPr id="5" name="Text 2"/>
          <p:cNvSpPr/>
          <p:nvPr/>
        </p:nvSpPr>
        <p:spPr>
          <a:xfrm>
            <a:off x="1097280" y="2560320"/>
            <a:ext cx="6949440" cy="1920240"/>
          </a:xfrm>
          <a:prstGeom prst="rect">
            <a:avLst/>
          </a:prstGeom>
          <a:noFill/>
          <a:ln/>
        </p:spPr>
        <p:txBody>
          <a:bodyPr wrap="square" rtlCol="0" anchor="ctr"/>
          <a:lstStyle/>
          <a:p>
            <a:pPr marL="0" indent="0">
              <a:spcAft>
                <a:spcPts val="800"/>
              </a:spcAft>
              <a:buNone/>
            </a:pPr>
            <a:r>
              <a:rPr lang="en-US" sz="1350" dirty="0">
                <a:solidFill>
                  <a:srgbClr val="FBF7F0"/>
                </a:solidFill>
                <a:latin typeface="Calibri" pitchFamily="34" charset="0"/>
                <a:ea typeface="Calibri" pitchFamily="34" charset="-122"/>
                <a:cs typeface="Calibri" pitchFamily="34" charset="-120"/>
              </a:rPr>
              <a:t>1.  Visit wellnessrecoveryactionplan.com for official materials and facilitator directory</a:t>
            </a:r>
            <a:endParaRPr lang="en-US" sz="1350" dirty="0"/>
          </a:p>
          <a:p>
            <a:pPr marL="0" indent="0">
              <a:spcAft>
                <a:spcPts val="800"/>
              </a:spcAft>
              <a:buNone/>
            </a:pPr>
            <a:r>
              <a:rPr lang="en-US" sz="1350" dirty="0">
                <a:solidFill>
                  <a:srgbClr val="FBF7F0"/>
                </a:solidFill>
                <a:latin typeface="Calibri" pitchFamily="34" charset="0"/>
                <a:ea typeface="Calibri" pitchFamily="34" charset="-122"/>
                <a:cs typeface="Calibri" pitchFamily="34" charset="-120"/>
              </a:rPr>
              <a:t>2.  Contact AHP (ahpnet.com) to schedule facilitator training for your shelter</a:t>
            </a:r>
            <a:endParaRPr lang="en-US" sz="1350" dirty="0"/>
          </a:p>
          <a:p>
            <a:pPr marL="0" indent="0">
              <a:spcAft>
                <a:spcPts val="800"/>
              </a:spcAft>
              <a:buNone/>
            </a:pPr>
            <a:r>
              <a:rPr lang="en-US" sz="1350" dirty="0">
                <a:solidFill>
                  <a:srgbClr val="FBF7F0"/>
                </a:solidFill>
                <a:latin typeface="Calibri" pitchFamily="34" charset="0"/>
                <a:ea typeface="Calibri" pitchFamily="34" charset="-122"/>
                <a:cs typeface="Calibri" pitchFamily="34" charset="-120"/>
              </a:rPr>
              <a:t>3.  Designate a program champion and form an implementation team</a:t>
            </a:r>
            <a:endParaRPr lang="en-US" sz="1350" dirty="0"/>
          </a:p>
          <a:p>
            <a:pPr marL="0" indent="0">
              <a:spcAft>
                <a:spcPts val="800"/>
              </a:spcAft>
              <a:buNone/>
            </a:pPr>
            <a:r>
              <a:rPr lang="en-US" sz="1350" dirty="0">
                <a:solidFill>
                  <a:srgbClr val="FBF7F0"/>
                </a:solidFill>
                <a:latin typeface="Calibri" pitchFamily="34" charset="0"/>
                <a:ea typeface="Calibri" pitchFamily="34" charset="-122"/>
                <a:cs typeface="Calibri" pitchFamily="34" charset="-120"/>
              </a:rPr>
              <a:t>4.  Connect with your local SAMHSA-funded technical assistance center for guidance</a:t>
            </a:r>
            <a:endParaRPr lang="en-US" sz="1350" dirty="0"/>
          </a:p>
          <a:p>
            <a:pPr marL="0" indent="0">
              <a:spcAft>
                <a:spcPts val="800"/>
              </a:spcAft>
              <a:buNone/>
            </a:pPr>
            <a:r>
              <a:rPr lang="en-US" sz="1350" dirty="0">
                <a:solidFill>
                  <a:srgbClr val="FBF7F0"/>
                </a:solidFill>
                <a:latin typeface="Calibri" pitchFamily="34" charset="0"/>
                <a:ea typeface="Calibri" pitchFamily="34" charset="-122"/>
                <a:cs typeface="Calibri" pitchFamily="34" charset="-120"/>
              </a:rPr>
              <a:t>5.  Start small — one cohort, two facilitators, and a quiet room can change lives</a:t>
            </a:r>
            <a:endParaRPr lang="en-US" sz="1350" dirty="0"/>
          </a:p>
        </p:txBody>
      </p:sp>
      <p:sp>
        <p:nvSpPr>
          <p:cNvPr id="6" name="Shape 3"/>
          <p:cNvSpPr/>
          <p:nvPr/>
        </p:nvSpPr>
        <p:spPr>
          <a:xfrm>
            <a:off x="2286000" y="4526280"/>
            <a:ext cx="4572000" cy="365760"/>
          </a:xfrm>
          <a:prstGeom prst="roundRect">
            <a:avLst>
              <a:gd name="adj" fmla="val 15000"/>
            </a:avLst>
          </a:prstGeom>
          <a:solidFill>
            <a:srgbClr val="E8775D"/>
          </a:solidFill>
          <a:ln/>
        </p:spPr>
        <p:txBody>
          <a:bodyPr/>
          <a:lstStyle/>
          <a:p>
            <a:endParaRPr lang="en-US"/>
          </a:p>
        </p:txBody>
      </p:sp>
      <p:sp>
        <p:nvSpPr>
          <p:cNvPr id="7" name="Text 4"/>
          <p:cNvSpPr/>
          <p:nvPr/>
        </p:nvSpPr>
        <p:spPr>
          <a:xfrm>
            <a:off x="2286000" y="4526280"/>
            <a:ext cx="4572000" cy="365760"/>
          </a:xfrm>
          <a:prstGeom prst="rect">
            <a:avLst/>
          </a:prstGeom>
          <a:noFill/>
          <a:ln/>
        </p:spPr>
        <p:txBody>
          <a:bodyPr wrap="square" lIns="0" tIns="0" rIns="0" bIns="0" rtlCol="0" anchor="ctr"/>
          <a:lstStyle/>
          <a:p>
            <a:pPr marL="0" indent="0" algn="ctr">
              <a:buNone/>
            </a:pPr>
            <a:r>
              <a:rPr lang="en-US" sz="1200" b="1" dirty="0">
                <a:solidFill>
                  <a:srgbClr val="FFFFFF"/>
                </a:solidFill>
                <a:latin typeface="Georgia" pitchFamily="34" charset="0"/>
                <a:ea typeface="Georgia" pitchFamily="34" charset="-122"/>
                <a:cs typeface="Georgia" pitchFamily="34" charset="-120"/>
              </a:rPr>
              <a:t>With WRAP, there are no limits to recovery.</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BF7F0"/>
        </a:solidFill>
        <a:effectLst/>
      </p:bgPr>
    </p:bg>
    <p:spTree>
      <p:nvGrpSpPr>
        <p:cNvPr id="1" name=""/>
        <p:cNvGrpSpPr/>
        <p:nvPr/>
      </p:nvGrpSpPr>
      <p:grpSpPr>
        <a:xfrm>
          <a:off x="0" y="0"/>
          <a:ext cx="0" cy="0"/>
          <a:chOff x="0" y="0"/>
          <a:chExt cx="0" cy="0"/>
        </a:xfrm>
      </p:grpSpPr>
      <p:sp>
        <p:nvSpPr>
          <p:cNvPr id="2" name="Shape 0"/>
          <p:cNvSpPr/>
          <p:nvPr/>
        </p:nvSpPr>
        <p:spPr>
          <a:xfrm>
            <a:off x="0" y="0"/>
            <a:ext cx="3108960" cy="5143500"/>
          </a:xfrm>
          <a:prstGeom prst="rect">
            <a:avLst/>
          </a:prstGeom>
          <a:solidFill>
            <a:srgbClr val="0D8A7D"/>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1234440" y="1097280"/>
            <a:ext cx="640080" cy="640080"/>
          </a:xfrm>
          <a:prstGeom prst="rect">
            <a:avLst/>
          </a:prstGeom>
        </p:spPr>
      </p:pic>
      <p:sp>
        <p:nvSpPr>
          <p:cNvPr id="4" name="Text 1"/>
          <p:cNvSpPr/>
          <p:nvPr/>
        </p:nvSpPr>
        <p:spPr>
          <a:xfrm>
            <a:off x="365760" y="1828800"/>
            <a:ext cx="2377440" cy="1280160"/>
          </a:xfrm>
          <a:prstGeom prst="rect">
            <a:avLst/>
          </a:prstGeom>
          <a:noFill/>
          <a:ln/>
        </p:spPr>
        <p:txBody>
          <a:bodyPr wrap="square" rtlCol="0" anchor="ctr"/>
          <a:lstStyle/>
          <a:p>
            <a:pPr marL="0" indent="0" algn="ctr">
              <a:lnSpc>
                <a:spcPct val="110000"/>
              </a:lnSpc>
              <a:buNone/>
            </a:pPr>
            <a:r>
              <a:rPr lang="en-US" sz="3000" b="1" dirty="0">
                <a:solidFill>
                  <a:srgbClr val="FFFFFF"/>
                </a:solidFill>
                <a:latin typeface="Georgia" pitchFamily="34" charset="0"/>
                <a:ea typeface="Georgia" pitchFamily="34" charset="-122"/>
                <a:cs typeface="Georgia" pitchFamily="34" charset="-120"/>
              </a:rPr>
              <a:t>What Is</a:t>
            </a:r>
            <a:endParaRPr lang="en-US" sz="3000" dirty="0"/>
          </a:p>
          <a:p>
            <a:pPr marL="0" indent="0" algn="ctr">
              <a:lnSpc>
                <a:spcPct val="110000"/>
              </a:lnSpc>
              <a:buNone/>
            </a:pPr>
            <a:r>
              <a:rPr lang="en-US" sz="3000" b="1" dirty="0">
                <a:solidFill>
                  <a:srgbClr val="FFFFFF"/>
                </a:solidFill>
                <a:latin typeface="Georgia" pitchFamily="34" charset="0"/>
                <a:ea typeface="Georgia" pitchFamily="34" charset="-122"/>
                <a:cs typeface="Georgia" pitchFamily="34" charset="-120"/>
              </a:rPr>
              <a:t>WRAP?</a:t>
            </a:r>
            <a:endParaRPr lang="en-US" sz="3000" dirty="0"/>
          </a:p>
        </p:txBody>
      </p:sp>
      <p:sp>
        <p:nvSpPr>
          <p:cNvPr id="5" name="Text 2"/>
          <p:cNvSpPr/>
          <p:nvPr/>
        </p:nvSpPr>
        <p:spPr>
          <a:xfrm>
            <a:off x="365760" y="3200400"/>
            <a:ext cx="2377440" cy="640080"/>
          </a:xfrm>
          <a:prstGeom prst="rect">
            <a:avLst/>
          </a:prstGeom>
          <a:noFill/>
          <a:ln/>
        </p:spPr>
        <p:txBody>
          <a:bodyPr wrap="square" rtlCol="0" anchor="ctr"/>
          <a:lstStyle/>
          <a:p>
            <a:pPr marL="0" indent="0" algn="ctr">
              <a:lnSpc>
                <a:spcPct val="120000"/>
              </a:lnSpc>
              <a:buNone/>
            </a:pPr>
            <a:r>
              <a:rPr lang="en-US" sz="1100" i="1" dirty="0">
                <a:solidFill>
                  <a:srgbClr val="B8DDD8"/>
                </a:solidFill>
                <a:latin typeface="Calibri" pitchFamily="34" charset="0"/>
                <a:ea typeface="Calibri" pitchFamily="34" charset="-122"/>
                <a:cs typeface="Calibri" pitchFamily="34" charset="-120"/>
              </a:rPr>
              <a:t>Developed in 1997</a:t>
            </a:r>
            <a:endParaRPr lang="en-US" sz="1100" dirty="0"/>
          </a:p>
          <a:p>
            <a:pPr marL="0" indent="0" algn="ctr">
              <a:lnSpc>
                <a:spcPct val="120000"/>
              </a:lnSpc>
              <a:buNone/>
            </a:pPr>
            <a:r>
              <a:rPr lang="en-US" sz="1100" i="1" dirty="0">
                <a:solidFill>
                  <a:srgbClr val="B8DDD8"/>
                </a:solidFill>
                <a:latin typeface="Calibri" pitchFamily="34" charset="0"/>
                <a:ea typeface="Calibri" pitchFamily="34" charset="-122"/>
                <a:cs typeface="Calibri" pitchFamily="34" charset="-120"/>
              </a:rPr>
              <a:t>by Mary Ellen Copeland</a:t>
            </a:r>
            <a:endParaRPr lang="en-US" sz="1100" dirty="0"/>
          </a:p>
        </p:txBody>
      </p:sp>
      <p:sp>
        <p:nvSpPr>
          <p:cNvPr id="6" name="Text 3"/>
          <p:cNvSpPr/>
          <p:nvPr/>
        </p:nvSpPr>
        <p:spPr>
          <a:xfrm>
            <a:off x="3474720" y="457200"/>
            <a:ext cx="5303520" cy="457200"/>
          </a:xfrm>
          <a:prstGeom prst="rect">
            <a:avLst/>
          </a:prstGeom>
          <a:noFill/>
          <a:ln/>
        </p:spPr>
        <p:txBody>
          <a:bodyPr wrap="square" lIns="0" tIns="0" rIns="0" bIns="0" rtlCol="0" anchor="ctr"/>
          <a:lstStyle/>
          <a:p>
            <a:pPr marL="0" indent="0">
              <a:buNone/>
            </a:pPr>
            <a:r>
              <a:rPr lang="en-US" sz="2000" b="1" dirty="0">
                <a:solidFill>
                  <a:srgbClr val="0D8A7D"/>
                </a:solidFill>
                <a:latin typeface="Georgia" pitchFamily="34" charset="0"/>
                <a:ea typeface="Georgia" pitchFamily="34" charset="-122"/>
                <a:cs typeface="Georgia" pitchFamily="34" charset="-120"/>
              </a:rPr>
              <a:t>Wellness Recovery Action Plan</a:t>
            </a:r>
            <a:endParaRPr lang="en-US" sz="2000" dirty="0"/>
          </a:p>
        </p:txBody>
      </p:sp>
      <p:sp>
        <p:nvSpPr>
          <p:cNvPr id="7" name="Text 4"/>
          <p:cNvSpPr/>
          <p:nvPr/>
        </p:nvSpPr>
        <p:spPr>
          <a:xfrm>
            <a:off x="3474720" y="1051560"/>
            <a:ext cx="5303520" cy="3291840"/>
          </a:xfrm>
          <a:prstGeom prst="rect">
            <a:avLst/>
          </a:prstGeom>
          <a:noFill/>
          <a:ln/>
        </p:spPr>
        <p:txBody>
          <a:bodyPr wrap="square" rtlCol="0" anchor="ctr"/>
          <a:lstStyle/>
          <a:p>
            <a:pPr marL="342900" indent="-342900">
              <a:spcAft>
                <a:spcPts val="800"/>
              </a:spcAft>
              <a:buSzPct val="100000"/>
              <a:buChar char="•"/>
            </a:pPr>
            <a:r>
              <a:rPr lang="en-US" sz="1300" dirty="0">
                <a:solidFill>
                  <a:srgbClr val="2D3B3A"/>
                </a:solidFill>
                <a:latin typeface="Calibri" pitchFamily="34" charset="0"/>
                <a:ea typeface="Calibri" pitchFamily="34" charset="-122"/>
                <a:cs typeface="Calibri" pitchFamily="34" charset="-120"/>
              </a:rPr>
              <a:t>A self-directed system for managing wellness and recovery, created by people with lived experience of mental health challenges</a:t>
            </a:r>
            <a:endParaRPr lang="en-US" sz="1300" dirty="0"/>
          </a:p>
          <a:p>
            <a:pPr marL="342900" indent="-342900">
              <a:spcAft>
                <a:spcPts val="800"/>
              </a:spcAft>
              <a:buSzPct val="100000"/>
              <a:buChar char="•"/>
            </a:pPr>
            <a:r>
              <a:rPr lang="en-US" sz="1300" dirty="0">
                <a:solidFill>
                  <a:srgbClr val="2D3B3A"/>
                </a:solidFill>
                <a:latin typeface="Calibri" pitchFamily="34" charset="0"/>
                <a:ea typeface="Calibri" pitchFamily="34" charset="-122"/>
                <a:cs typeface="Calibri" pitchFamily="34" charset="-120"/>
              </a:rPr>
              <a:t>Empowers individuals to identify personal wellness tools and create action plans for daily life, triggers, and crises</a:t>
            </a:r>
            <a:endParaRPr lang="en-US" sz="1300" dirty="0"/>
          </a:p>
          <a:p>
            <a:pPr marL="342900" indent="-342900">
              <a:spcAft>
                <a:spcPts val="800"/>
              </a:spcAft>
              <a:buSzPct val="100000"/>
              <a:buChar char="•"/>
            </a:pPr>
            <a:r>
              <a:rPr lang="en-US" sz="1300" b="1" dirty="0">
                <a:solidFill>
                  <a:srgbClr val="2D3B3A"/>
                </a:solidFill>
                <a:latin typeface="Calibri" pitchFamily="34" charset="0"/>
                <a:ea typeface="Calibri" pitchFamily="34" charset="-122"/>
                <a:cs typeface="Calibri" pitchFamily="34" charset="-120"/>
              </a:rPr>
              <a:t>Designated an evidence-based practice by SAMHSA in 2010</a:t>
            </a:r>
            <a:endParaRPr lang="en-US" sz="1300" dirty="0"/>
          </a:p>
          <a:p>
            <a:pPr marL="342900" indent="-342900">
              <a:spcAft>
                <a:spcPts val="800"/>
              </a:spcAft>
              <a:buSzPct val="100000"/>
              <a:buChar char="•"/>
            </a:pPr>
            <a:r>
              <a:rPr lang="en-US" sz="1300" dirty="0">
                <a:solidFill>
                  <a:srgbClr val="2D3B3A"/>
                </a:solidFill>
                <a:latin typeface="Calibri" pitchFamily="34" charset="0"/>
                <a:ea typeface="Calibri" pitchFamily="34" charset="-122"/>
                <a:cs typeface="Calibri" pitchFamily="34" charset="-120"/>
              </a:rPr>
              <a:t>Used in behavioral health programs in all 50 U.S. states and internationally</a:t>
            </a:r>
            <a:endParaRPr lang="en-US" sz="1300" dirty="0"/>
          </a:p>
          <a:p>
            <a:pPr marL="342900" indent="-342900">
              <a:buSzPct val="100000"/>
              <a:buChar char="•"/>
            </a:pPr>
            <a:r>
              <a:rPr lang="en-US" sz="1300" dirty="0">
                <a:solidFill>
                  <a:srgbClr val="2D3B3A"/>
                </a:solidFill>
                <a:latin typeface="Calibri" pitchFamily="34" charset="0"/>
                <a:ea typeface="Calibri" pitchFamily="34" charset="-122"/>
                <a:cs typeface="Calibri" pitchFamily="34" charset="-120"/>
              </a:rPr>
              <a:t>100% voluntary and self-directed — participants control their own plans</a:t>
            </a:r>
            <a:endParaRPr lang="en-US" sz="1300" dirty="0"/>
          </a:p>
        </p:txBody>
      </p:sp>
      <p:sp>
        <p:nvSpPr>
          <p:cNvPr id="8" name="Shape 5"/>
          <p:cNvSpPr/>
          <p:nvPr/>
        </p:nvSpPr>
        <p:spPr>
          <a:xfrm>
            <a:off x="3474720" y="4297680"/>
            <a:ext cx="5303520" cy="548640"/>
          </a:xfrm>
          <a:prstGeom prst="rect">
            <a:avLst/>
          </a:prstGeom>
          <a:solidFill>
            <a:srgbClr val="B8DDD8"/>
          </a:solidFill>
          <a:ln/>
        </p:spPr>
        <p:txBody>
          <a:bodyPr/>
          <a:lstStyle/>
          <a:p>
            <a:endParaRPr lang="en-US"/>
          </a:p>
        </p:txBody>
      </p:sp>
      <p:sp>
        <p:nvSpPr>
          <p:cNvPr id="9" name="Text 6"/>
          <p:cNvSpPr/>
          <p:nvPr/>
        </p:nvSpPr>
        <p:spPr>
          <a:xfrm>
            <a:off x="3474720" y="4297680"/>
            <a:ext cx="5303520" cy="548640"/>
          </a:xfrm>
          <a:prstGeom prst="rect">
            <a:avLst/>
          </a:prstGeom>
          <a:noFill/>
          <a:ln/>
        </p:spPr>
        <p:txBody>
          <a:bodyPr wrap="square" rtlCol="0" anchor="ctr"/>
          <a:lstStyle/>
          <a:p>
            <a:pPr marL="0" indent="0" algn="ctr">
              <a:buNone/>
            </a:pPr>
            <a:r>
              <a:rPr lang="en-US" sz="1100" dirty="0">
                <a:solidFill>
                  <a:srgbClr val="0A6B62"/>
                </a:solidFill>
                <a:latin typeface="Calibri" pitchFamily="34" charset="0"/>
                <a:ea typeface="Calibri" pitchFamily="34" charset="-122"/>
                <a:cs typeface="Calibri" pitchFamily="34" charset="-120"/>
              </a:rPr>
              <a:t>Peer-led  •  Strengths-based  •  Culturally adaptable  •  Trauma-informed</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BF7F0"/>
        </a:solidFill>
        <a:effectLst/>
      </p:bgPr>
    </p:bg>
    <p:spTree>
      <p:nvGrpSpPr>
        <p:cNvPr id="1" name=""/>
        <p:cNvGrpSpPr/>
        <p:nvPr/>
      </p:nvGrpSpPr>
      <p:grpSpPr>
        <a:xfrm>
          <a:off x="0" y="0"/>
          <a:ext cx="0" cy="0"/>
          <a:chOff x="0" y="0"/>
          <a:chExt cx="0" cy="0"/>
        </a:xfrm>
      </p:grpSpPr>
      <p:sp>
        <p:nvSpPr>
          <p:cNvPr id="2" name="Text 0"/>
          <p:cNvSpPr/>
          <p:nvPr/>
        </p:nvSpPr>
        <p:spPr>
          <a:xfrm>
            <a:off x="548640" y="320040"/>
            <a:ext cx="8046720" cy="502920"/>
          </a:xfrm>
          <a:prstGeom prst="rect">
            <a:avLst/>
          </a:prstGeom>
          <a:noFill/>
          <a:ln/>
        </p:spPr>
        <p:txBody>
          <a:bodyPr wrap="square" lIns="0" tIns="0" rIns="0" bIns="0" rtlCol="0" anchor="ctr"/>
          <a:lstStyle/>
          <a:p>
            <a:pPr marL="0" indent="0">
              <a:buNone/>
            </a:pPr>
            <a:r>
              <a:rPr lang="en-US" sz="2600" b="1" dirty="0">
                <a:solidFill>
                  <a:srgbClr val="2D3B3A"/>
                </a:solidFill>
                <a:latin typeface="Georgia" pitchFamily="34" charset="0"/>
                <a:ea typeface="Georgia" pitchFamily="34" charset="-122"/>
                <a:cs typeface="Georgia" pitchFamily="34" charset="-120"/>
              </a:rPr>
              <a:t>The Five Key Concepts of WRAP</a:t>
            </a:r>
            <a:endParaRPr lang="en-US" sz="2600" dirty="0"/>
          </a:p>
        </p:txBody>
      </p:sp>
      <p:sp>
        <p:nvSpPr>
          <p:cNvPr id="3" name="Text 1"/>
          <p:cNvSpPr/>
          <p:nvPr/>
        </p:nvSpPr>
        <p:spPr>
          <a:xfrm>
            <a:off x="548640" y="822960"/>
            <a:ext cx="8046720" cy="320040"/>
          </a:xfrm>
          <a:prstGeom prst="rect">
            <a:avLst/>
          </a:prstGeom>
          <a:noFill/>
          <a:ln/>
        </p:spPr>
        <p:txBody>
          <a:bodyPr wrap="square" lIns="0" tIns="0" rIns="0" bIns="0" rtlCol="0" anchor="ctr"/>
          <a:lstStyle/>
          <a:p>
            <a:pPr marL="0" indent="0">
              <a:buNone/>
            </a:pPr>
            <a:r>
              <a:rPr lang="en-US" sz="1300" i="1" dirty="0">
                <a:solidFill>
                  <a:srgbClr val="5A6968"/>
                </a:solidFill>
                <a:latin typeface="Calibri" pitchFamily="34" charset="0"/>
                <a:ea typeface="Calibri" pitchFamily="34" charset="-122"/>
                <a:cs typeface="Calibri" pitchFamily="34" charset="-120"/>
              </a:rPr>
              <a:t>The foundation that brings WRAP to life</a:t>
            </a:r>
            <a:endParaRPr lang="en-US" sz="1300" dirty="0"/>
          </a:p>
        </p:txBody>
      </p:sp>
      <p:sp>
        <p:nvSpPr>
          <p:cNvPr id="4" name="Shape 2"/>
          <p:cNvSpPr/>
          <p:nvPr/>
        </p:nvSpPr>
        <p:spPr>
          <a:xfrm>
            <a:off x="548640" y="1417320"/>
            <a:ext cx="1508760" cy="3200400"/>
          </a:xfrm>
          <a:prstGeom prst="roundRect">
            <a:avLst>
              <a:gd name="adj" fmla="val 6061"/>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5" name="Shape 3"/>
          <p:cNvSpPr/>
          <p:nvPr/>
        </p:nvSpPr>
        <p:spPr>
          <a:xfrm>
            <a:off x="1005840" y="1691640"/>
            <a:ext cx="594360" cy="594360"/>
          </a:xfrm>
          <a:prstGeom prst="ellipse">
            <a:avLst/>
          </a:prstGeom>
          <a:solidFill>
            <a:srgbClr val="0D8A7D"/>
          </a:solidFill>
          <a:ln/>
        </p:spPr>
        <p:txBody>
          <a:bodyPr/>
          <a:lstStyle/>
          <a:p>
            <a:endParaRPr lang="en-US"/>
          </a:p>
        </p:txBody>
      </p:sp>
      <p:pic>
        <p:nvPicPr>
          <p:cNvPr id="6" name="Image 0" descr="preencoded.png"/>
          <p:cNvPicPr>
            <a:picLocks noChangeAspect="1"/>
          </p:cNvPicPr>
          <p:nvPr/>
        </p:nvPicPr>
        <p:blipFill>
          <a:blip r:embed="rId3"/>
          <a:stretch>
            <a:fillRect/>
          </a:stretch>
        </p:blipFill>
        <p:spPr>
          <a:xfrm>
            <a:off x="1120140" y="1801368"/>
            <a:ext cx="365760" cy="365760"/>
          </a:xfrm>
          <a:prstGeom prst="rect">
            <a:avLst/>
          </a:prstGeom>
        </p:spPr>
      </p:pic>
      <p:sp>
        <p:nvSpPr>
          <p:cNvPr id="7" name="Text 4"/>
          <p:cNvSpPr/>
          <p:nvPr/>
        </p:nvSpPr>
        <p:spPr>
          <a:xfrm>
            <a:off x="621792" y="2468880"/>
            <a:ext cx="1362456" cy="640080"/>
          </a:xfrm>
          <a:prstGeom prst="rect">
            <a:avLst/>
          </a:prstGeom>
          <a:noFill/>
          <a:ln/>
        </p:spPr>
        <p:txBody>
          <a:bodyPr wrap="square" rtlCol="0" anchor="t"/>
          <a:lstStyle/>
          <a:p>
            <a:pPr marL="0" indent="0" algn="ctr">
              <a:lnSpc>
                <a:spcPct val="105000"/>
              </a:lnSpc>
              <a:buNone/>
            </a:pPr>
            <a:r>
              <a:rPr lang="en-US" sz="1300" b="1" dirty="0">
                <a:solidFill>
                  <a:srgbClr val="0D8A7D"/>
                </a:solidFill>
                <a:latin typeface="Georgia" pitchFamily="34" charset="0"/>
                <a:ea typeface="Georgia" pitchFamily="34" charset="-122"/>
                <a:cs typeface="Georgia" pitchFamily="34" charset="-120"/>
              </a:rPr>
              <a:t>Hope</a:t>
            </a:r>
            <a:endParaRPr lang="en-US" sz="1300" dirty="0"/>
          </a:p>
        </p:txBody>
      </p:sp>
      <p:sp>
        <p:nvSpPr>
          <p:cNvPr id="8" name="Text 5"/>
          <p:cNvSpPr/>
          <p:nvPr/>
        </p:nvSpPr>
        <p:spPr>
          <a:xfrm>
            <a:off x="640080" y="3154680"/>
            <a:ext cx="1325880" cy="1188720"/>
          </a:xfrm>
          <a:prstGeom prst="rect">
            <a:avLst/>
          </a:prstGeom>
          <a:noFill/>
          <a:ln/>
        </p:spPr>
        <p:txBody>
          <a:bodyPr wrap="square" rtlCol="0" anchor="t"/>
          <a:lstStyle/>
          <a:p>
            <a:pPr marL="0" indent="0" algn="ctr">
              <a:lnSpc>
                <a:spcPct val="120000"/>
              </a:lnSpc>
              <a:buNone/>
            </a:pPr>
            <a:r>
              <a:rPr lang="en-US" sz="1100" dirty="0">
                <a:solidFill>
                  <a:srgbClr val="5A6968"/>
                </a:solidFill>
                <a:latin typeface="Calibri" pitchFamily="34" charset="0"/>
                <a:ea typeface="Calibri" pitchFamily="34" charset="-122"/>
                <a:cs typeface="Calibri" pitchFamily="34" charset="-120"/>
              </a:rPr>
              <a:t>The belief that we can get well, stay well, and fulfill our dreams</a:t>
            </a:r>
            <a:endParaRPr lang="en-US" sz="1100" dirty="0"/>
          </a:p>
        </p:txBody>
      </p:sp>
      <p:sp>
        <p:nvSpPr>
          <p:cNvPr id="9" name="Shape 6"/>
          <p:cNvSpPr/>
          <p:nvPr/>
        </p:nvSpPr>
        <p:spPr>
          <a:xfrm>
            <a:off x="2231136" y="1417320"/>
            <a:ext cx="1508760" cy="3200400"/>
          </a:xfrm>
          <a:prstGeom prst="roundRect">
            <a:avLst>
              <a:gd name="adj" fmla="val 6061"/>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0" name="Shape 7"/>
          <p:cNvSpPr/>
          <p:nvPr/>
        </p:nvSpPr>
        <p:spPr>
          <a:xfrm>
            <a:off x="2688336" y="1691640"/>
            <a:ext cx="594360" cy="594360"/>
          </a:xfrm>
          <a:prstGeom prst="ellipse">
            <a:avLst/>
          </a:prstGeom>
          <a:solidFill>
            <a:srgbClr val="0D8A7D"/>
          </a:solidFill>
          <a:ln/>
        </p:spPr>
        <p:txBody>
          <a:bodyPr/>
          <a:lstStyle/>
          <a:p>
            <a:endParaRPr lang="en-US"/>
          </a:p>
        </p:txBody>
      </p:sp>
      <p:pic>
        <p:nvPicPr>
          <p:cNvPr id="11" name="Image 1" descr="preencoded.png"/>
          <p:cNvPicPr>
            <a:picLocks noChangeAspect="1"/>
          </p:cNvPicPr>
          <p:nvPr/>
        </p:nvPicPr>
        <p:blipFill>
          <a:blip r:embed="rId4"/>
          <a:stretch>
            <a:fillRect/>
          </a:stretch>
        </p:blipFill>
        <p:spPr>
          <a:xfrm>
            <a:off x="2802636" y="1801368"/>
            <a:ext cx="365760" cy="365760"/>
          </a:xfrm>
          <a:prstGeom prst="rect">
            <a:avLst/>
          </a:prstGeom>
        </p:spPr>
      </p:pic>
      <p:sp>
        <p:nvSpPr>
          <p:cNvPr id="12" name="Text 8"/>
          <p:cNvSpPr/>
          <p:nvPr/>
        </p:nvSpPr>
        <p:spPr>
          <a:xfrm>
            <a:off x="2304288" y="2468880"/>
            <a:ext cx="1362456" cy="640080"/>
          </a:xfrm>
          <a:prstGeom prst="rect">
            <a:avLst/>
          </a:prstGeom>
          <a:noFill/>
          <a:ln/>
        </p:spPr>
        <p:txBody>
          <a:bodyPr wrap="square" rtlCol="0" anchor="t"/>
          <a:lstStyle/>
          <a:p>
            <a:pPr marL="0" indent="0" algn="ctr">
              <a:lnSpc>
                <a:spcPct val="105000"/>
              </a:lnSpc>
              <a:buNone/>
            </a:pPr>
            <a:r>
              <a:rPr lang="en-US" sz="1300" b="1" dirty="0">
                <a:solidFill>
                  <a:srgbClr val="0D8A7D"/>
                </a:solidFill>
                <a:latin typeface="Georgia" pitchFamily="34" charset="0"/>
                <a:ea typeface="Georgia" pitchFamily="34" charset="-122"/>
                <a:cs typeface="Georgia" pitchFamily="34" charset="-120"/>
              </a:rPr>
              <a:t>Personal</a:t>
            </a:r>
            <a:endParaRPr lang="en-US" sz="1300" dirty="0"/>
          </a:p>
          <a:p>
            <a:pPr marL="0" indent="0" algn="ctr">
              <a:lnSpc>
                <a:spcPct val="105000"/>
              </a:lnSpc>
              <a:buNone/>
            </a:pPr>
            <a:r>
              <a:rPr lang="en-US" sz="1300" b="1" dirty="0">
                <a:solidFill>
                  <a:srgbClr val="0D8A7D"/>
                </a:solidFill>
                <a:latin typeface="Georgia" pitchFamily="34" charset="0"/>
                <a:ea typeface="Georgia" pitchFamily="34" charset="-122"/>
                <a:cs typeface="Georgia" pitchFamily="34" charset="-120"/>
              </a:rPr>
              <a:t>Ownership</a:t>
            </a:r>
            <a:endParaRPr lang="en-US" sz="1300" dirty="0"/>
          </a:p>
        </p:txBody>
      </p:sp>
      <p:sp>
        <p:nvSpPr>
          <p:cNvPr id="13" name="Text 9"/>
          <p:cNvSpPr/>
          <p:nvPr/>
        </p:nvSpPr>
        <p:spPr>
          <a:xfrm>
            <a:off x="2322576" y="3154680"/>
            <a:ext cx="1325880" cy="1188720"/>
          </a:xfrm>
          <a:prstGeom prst="rect">
            <a:avLst/>
          </a:prstGeom>
          <a:noFill/>
          <a:ln/>
        </p:spPr>
        <p:txBody>
          <a:bodyPr wrap="square" rtlCol="0" anchor="t"/>
          <a:lstStyle/>
          <a:p>
            <a:pPr marL="0" indent="0" algn="ctr">
              <a:lnSpc>
                <a:spcPct val="120000"/>
              </a:lnSpc>
              <a:buNone/>
            </a:pPr>
            <a:r>
              <a:rPr lang="en-US" sz="1100" dirty="0">
                <a:solidFill>
                  <a:srgbClr val="5A6968"/>
                </a:solidFill>
                <a:latin typeface="Calibri" pitchFamily="34" charset="0"/>
                <a:ea typeface="Calibri" pitchFamily="34" charset="-122"/>
                <a:cs typeface="Calibri" pitchFamily="34" charset="-120"/>
              </a:rPr>
              <a:t>Taking action and doing what needs to be done to stay well</a:t>
            </a:r>
            <a:endParaRPr lang="en-US" sz="1100" dirty="0"/>
          </a:p>
        </p:txBody>
      </p:sp>
      <p:sp>
        <p:nvSpPr>
          <p:cNvPr id="14" name="Shape 10"/>
          <p:cNvSpPr/>
          <p:nvPr/>
        </p:nvSpPr>
        <p:spPr>
          <a:xfrm>
            <a:off x="3913632" y="1417320"/>
            <a:ext cx="1508760" cy="3200400"/>
          </a:xfrm>
          <a:prstGeom prst="roundRect">
            <a:avLst>
              <a:gd name="adj" fmla="val 6061"/>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5" name="Shape 11"/>
          <p:cNvSpPr/>
          <p:nvPr/>
        </p:nvSpPr>
        <p:spPr>
          <a:xfrm>
            <a:off x="4370832" y="1691640"/>
            <a:ext cx="594360" cy="594360"/>
          </a:xfrm>
          <a:prstGeom prst="ellipse">
            <a:avLst/>
          </a:prstGeom>
          <a:solidFill>
            <a:srgbClr val="0D8A7D"/>
          </a:solidFill>
          <a:ln/>
        </p:spPr>
        <p:txBody>
          <a:bodyPr/>
          <a:lstStyle/>
          <a:p>
            <a:endParaRPr lang="en-US"/>
          </a:p>
        </p:txBody>
      </p:sp>
      <p:pic>
        <p:nvPicPr>
          <p:cNvPr id="16" name="Image 2" descr="preencoded.png"/>
          <p:cNvPicPr>
            <a:picLocks noChangeAspect="1"/>
          </p:cNvPicPr>
          <p:nvPr/>
        </p:nvPicPr>
        <p:blipFill>
          <a:blip r:embed="rId5"/>
          <a:stretch>
            <a:fillRect/>
          </a:stretch>
        </p:blipFill>
        <p:spPr>
          <a:xfrm>
            <a:off x="4485132" y="1801368"/>
            <a:ext cx="365760" cy="365760"/>
          </a:xfrm>
          <a:prstGeom prst="rect">
            <a:avLst/>
          </a:prstGeom>
        </p:spPr>
      </p:pic>
      <p:sp>
        <p:nvSpPr>
          <p:cNvPr id="17" name="Text 12"/>
          <p:cNvSpPr/>
          <p:nvPr/>
        </p:nvSpPr>
        <p:spPr>
          <a:xfrm>
            <a:off x="3986784" y="2468880"/>
            <a:ext cx="1362456" cy="640080"/>
          </a:xfrm>
          <a:prstGeom prst="rect">
            <a:avLst/>
          </a:prstGeom>
          <a:noFill/>
          <a:ln/>
        </p:spPr>
        <p:txBody>
          <a:bodyPr wrap="square" rtlCol="0" anchor="t"/>
          <a:lstStyle/>
          <a:p>
            <a:pPr marL="0" indent="0" algn="ctr">
              <a:lnSpc>
                <a:spcPct val="105000"/>
              </a:lnSpc>
              <a:buNone/>
            </a:pPr>
            <a:r>
              <a:rPr lang="en-US" sz="1300" b="1" dirty="0">
                <a:solidFill>
                  <a:srgbClr val="0D8A7D"/>
                </a:solidFill>
                <a:latin typeface="Georgia" pitchFamily="34" charset="0"/>
                <a:ea typeface="Georgia" pitchFamily="34" charset="-122"/>
                <a:cs typeface="Georgia" pitchFamily="34" charset="-120"/>
              </a:rPr>
              <a:t>Education</a:t>
            </a:r>
            <a:endParaRPr lang="en-US" sz="1300" dirty="0"/>
          </a:p>
        </p:txBody>
      </p:sp>
      <p:sp>
        <p:nvSpPr>
          <p:cNvPr id="18" name="Text 13"/>
          <p:cNvSpPr/>
          <p:nvPr/>
        </p:nvSpPr>
        <p:spPr>
          <a:xfrm>
            <a:off x="4005072" y="3154680"/>
            <a:ext cx="1325880" cy="1188720"/>
          </a:xfrm>
          <a:prstGeom prst="rect">
            <a:avLst/>
          </a:prstGeom>
          <a:noFill/>
          <a:ln/>
        </p:spPr>
        <p:txBody>
          <a:bodyPr wrap="square" rtlCol="0" anchor="t"/>
          <a:lstStyle/>
          <a:p>
            <a:pPr marL="0" indent="0" algn="ctr">
              <a:lnSpc>
                <a:spcPct val="120000"/>
              </a:lnSpc>
              <a:buNone/>
            </a:pPr>
            <a:r>
              <a:rPr lang="en-US" sz="1100" dirty="0">
                <a:solidFill>
                  <a:srgbClr val="5A6968"/>
                </a:solidFill>
                <a:latin typeface="Calibri" pitchFamily="34" charset="0"/>
                <a:ea typeface="Calibri" pitchFamily="34" charset="-122"/>
                <a:cs typeface="Calibri" pitchFamily="34" charset="-120"/>
              </a:rPr>
              <a:t>Learning about our experiences to make informed decisions</a:t>
            </a:r>
            <a:endParaRPr lang="en-US" sz="1100" dirty="0"/>
          </a:p>
        </p:txBody>
      </p:sp>
      <p:sp>
        <p:nvSpPr>
          <p:cNvPr id="19" name="Shape 14"/>
          <p:cNvSpPr/>
          <p:nvPr/>
        </p:nvSpPr>
        <p:spPr>
          <a:xfrm>
            <a:off x="5596128" y="1417320"/>
            <a:ext cx="1508760" cy="3200400"/>
          </a:xfrm>
          <a:prstGeom prst="roundRect">
            <a:avLst>
              <a:gd name="adj" fmla="val 6061"/>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0" name="Shape 15"/>
          <p:cNvSpPr/>
          <p:nvPr/>
        </p:nvSpPr>
        <p:spPr>
          <a:xfrm>
            <a:off x="6053328" y="1691640"/>
            <a:ext cx="594360" cy="594360"/>
          </a:xfrm>
          <a:prstGeom prst="ellipse">
            <a:avLst/>
          </a:prstGeom>
          <a:solidFill>
            <a:srgbClr val="0D8A7D"/>
          </a:solidFill>
          <a:ln/>
        </p:spPr>
        <p:txBody>
          <a:bodyPr/>
          <a:lstStyle/>
          <a:p>
            <a:endParaRPr lang="en-US"/>
          </a:p>
        </p:txBody>
      </p:sp>
      <p:pic>
        <p:nvPicPr>
          <p:cNvPr id="21" name="Image 3" descr="preencoded.png"/>
          <p:cNvPicPr>
            <a:picLocks noChangeAspect="1"/>
          </p:cNvPicPr>
          <p:nvPr/>
        </p:nvPicPr>
        <p:blipFill>
          <a:blip r:embed="rId6"/>
          <a:stretch>
            <a:fillRect/>
          </a:stretch>
        </p:blipFill>
        <p:spPr>
          <a:xfrm>
            <a:off x="6167628" y="1801368"/>
            <a:ext cx="365760" cy="365760"/>
          </a:xfrm>
          <a:prstGeom prst="rect">
            <a:avLst/>
          </a:prstGeom>
        </p:spPr>
      </p:pic>
      <p:sp>
        <p:nvSpPr>
          <p:cNvPr id="22" name="Text 16"/>
          <p:cNvSpPr/>
          <p:nvPr/>
        </p:nvSpPr>
        <p:spPr>
          <a:xfrm>
            <a:off x="5669280" y="2468880"/>
            <a:ext cx="1362456" cy="640080"/>
          </a:xfrm>
          <a:prstGeom prst="rect">
            <a:avLst/>
          </a:prstGeom>
          <a:noFill/>
          <a:ln/>
        </p:spPr>
        <p:txBody>
          <a:bodyPr wrap="square" rtlCol="0" anchor="t"/>
          <a:lstStyle/>
          <a:p>
            <a:pPr marL="0" indent="0" algn="ctr">
              <a:lnSpc>
                <a:spcPct val="105000"/>
              </a:lnSpc>
              <a:buNone/>
            </a:pPr>
            <a:r>
              <a:rPr lang="en-US" sz="1300" b="1" dirty="0">
                <a:solidFill>
                  <a:srgbClr val="0D8A7D"/>
                </a:solidFill>
                <a:latin typeface="Georgia" pitchFamily="34" charset="0"/>
                <a:ea typeface="Georgia" pitchFamily="34" charset="-122"/>
                <a:cs typeface="Georgia" pitchFamily="34" charset="-120"/>
              </a:rPr>
              <a:t>Self-Advocacy</a:t>
            </a:r>
            <a:endParaRPr lang="en-US" sz="1300" dirty="0"/>
          </a:p>
        </p:txBody>
      </p:sp>
      <p:sp>
        <p:nvSpPr>
          <p:cNvPr id="23" name="Text 17"/>
          <p:cNvSpPr/>
          <p:nvPr/>
        </p:nvSpPr>
        <p:spPr>
          <a:xfrm>
            <a:off x="5687568" y="3154680"/>
            <a:ext cx="1325880" cy="1188720"/>
          </a:xfrm>
          <a:prstGeom prst="rect">
            <a:avLst/>
          </a:prstGeom>
          <a:noFill/>
          <a:ln/>
        </p:spPr>
        <p:txBody>
          <a:bodyPr wrap="square" rtlCol="0" anchor="t"/>
          <a:lstStyle/>
          <a:p>
            <a:pPr marL="0" indent="0" algn="ctr">
              <a:lnSpc>
                <a:spcPct val="120000"/>
              </a:lnSpc>
              <a:buNone/>
            </a:pPr>
            <a:r>
              <a:rPr lang="en-US" sz="1100" dirty="0">
                <a:solidFill>
                  <a:srgbClr val="5A6968"/>
                </a:solidFill>
                <a:latin typeface="Calibri" pitchFamily="34" charset="0"/>
                <a:ea typeface="Calibri" pitchFamily="34" charset="-122"/>
                <a:cs typeface="Calibri" pitchFamily="34" charset="-120"/>
              </a:rPr>
              <a:t>Expressing our needs to get the support we deserve</a:t>
            </a:r>
            <a:endParaRPr lang="en-US" sz="1100" dirty="0"/>
          </a:p>
        </p:txBody>
      </p:sp>
      <p:sp>
        <p:nvSpPr>
          <p:cNvPr id="24" name="Shape 18"/>
          <p:cNvSpPr/>
          <p:nvPr/>
        </p:nvSpPr>
        <p:spPr>
          <a:xfrm>
            <a:off x="7278624" y="1417320"/>
            <a:ext cx="1508760" cy="3200400"/>
          </a:xfrm>
          <a:prstGeom prst="roundRect">
            <a:avLst>
              <a:gd name="adj" fmla="val 6061"/>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5" name="Shape 19"/>
          <p:cNvSpPr/>
          <p:nvPr/>
        </p:nvSpPr>
        <p:spPr>
          <a:xfrm>
            <a:off x="7735824" y="1691640"/>
            <a:ext cx="594360" cy="594360"/>
          </a:xfrm>
          <a:prstGeom prst="ellipse">
            <a:avLst/>
          </a:prstGeom>
          <a:solidFill>
            <a:srgbClr val="0D8A7D"/>
          </a:solidFill>
          <a:ln/>
        </p:spPr>
        <p:txBody>
          <a:bodyPr/>
          <a:lstStyle/>
          <a:p>
            <a:endParaRPr lang="en-US"/>
          </a:p>
        </p:txBody>
      </p:sp>
      <p:pic>
        <p:nvPicPr>
          <p:cNvPr id="26" name="Image 4" descr="preencoded.png"/>
          <p:cNvPicPr>
            <a:picLocks noChangeAspect="1"/>
          </p:cNvPicPr>
          <p:nvPr/>
        </p:nvPicPr>
        <p:blipFill>
          <a:blip r:embed="rId7"/>
          <a:stretch>
            <a:fillRect/>
          </a:stretch>
        </p:blipFill>
        <p:spPr>
          <a:xfrm>
            <a:off x="7850124" y="1801368"/>
            <a:ext cx="365760" cy="365760"/>
          </a:xfrm>
          <a:prstGeom prst="rect">
            <a:avLst/>
          </a:prstGeom>
        </p:spPr>
      </p:pic>
      <p:sp>
        <p:nvSpPr>
          <p:cNvPr id="27" name="Text 20"/>
          <p:cNvSpPr/>
          <p:nvPr/>
        </p:nvSpPr>
        <p:spPr>
          <a:xfrm>
            <a:off x="7351776" y="2468880"/>
            <a:ext cx="1362456" cy="640080"/>
          </a:xfrm>
          <a:prstGeom prst="rect">
            <a:avLst/>
          </a:prstGeom>
          <a:noFill/>
          <a:ln/>
        </p:spPr>
        <p:txBody>
          <a:bodyPr wrap="square" rtlCol="0" anchor="t"/>
          <a:lstStyle/>
          <a:p>
            <a:pPr marL="0" indent="0" algn="ctr">
              <a:lnSpc>
                <a:spcPct val="105000"/>
              </a:lnSpc>
              <a:buNone/>
            </a:pPr>
            <a:r>
              <a:rPr lang="en-US" sz="1300" b="1" dirty="0">
                <a:solidFill>
                  <a:srgbClr val="0D8A7D"/>
                </a:solidFill>
                <a:latin typeface="Georgia" pitchFamily="34" charset="0"/>
                <a:ea typeface="Georgia" pitchFamily="34" charset="-122"/>
                <a:cs typeface="Georgia" pitchFamily="34" charset="-120"/>
              </a:rPr>
              <a:t>Support</a:t>
            </a:r>
            <a:endParaRPr lang="en-US" sz="1300" dirty="0"/>
          </a:p>
        </p:txBody>
      </p:sp>
      <p:sp>
        <p:nvSpPr>
          <p:cNvPr id="28" name="Text 21"/>
          <p:cNvSpPr/>
          <p:nvPr/>
        </p:nvSpPr>
        <p:spPr>
          <a:xfrm>
            <a:off x="7370064" y="3154680"/>
            <a:ext cx="1325880" cy="1188720"/>
          </a:xfrm>
          <a:prstGeom prst="rect">
            <a:avLst/>
          </a:prstGeom>
          <a:noFill/>
          <a:ln/>
        </p:spPr>
        <p:txBody>
          <a:bodyPr wrap="square" rtlCol="0" anchor="t"/>
          <a:lstStyle/>
          <a:p>
            <a:pPr marL="0" indent="0" algn="ctr">
              <a:lnSpc>
                <a:spcPct val="120000"/>
              </a:lnSpc>
              <a:buNone/>
            </a:pPr>
            <a:r>
              <a:rPr lang="en-US" sz="1100" dirty="0">
                <a:solidFill>
                  <a:srgbClr val="5A6968"/>
                </a:solidFill>
                <a:latin typeface="Calibri" pitchFamily="34" charset="0"/>
                <a:ea typeface="Calibri" pitchFamily="34" charset="-122"/>
                <a:cs typeface="Calibri" pitchFamily="34" charset="-120"/>
              </a:rPr>
              <a:t>Giving and receiving help to enhance quality of life</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BF7F0"/>
        </a:solidFill>
        <a:effectLst/>
      </p:bgPr>
    </p:bg>
    <p:spTree>
      <p:nvGrpSpPr>
        <p:cNvPr id="1" name=""/>
        <p:cNvGrpSpPr/>
        <p:nvPr/>
      </p:nvGrpSpPr>
      <p:grpSpPr>
        <a:xfrm>
          <a:off x="0" y="0"/>
          <a:ext cx="0" cy="0"/>
          <a:chOff x="0" y="0"/>
          <a:chExt cx="0" cy="0"/>
        </a:xfrm>
      </p:grpSpPr>
      <p:sp>
        <p:nvSpPr>
          <p:cNvPr id="2" name="Text 0"/>
          <p:cNvSpPr/>
          <p:nvPr/>
        </p:nvSpPr>
        <p:spPr>
          <a:xfrm>
            <a:off x="548640" y="320040"/>
            <a:ext cx="8046720" cy="502920"/>
          </a:xfrm>
          <a:prstGeom prst="rect">
            <a:avLst/>
          </a:prstGeom>
          <a:noFill/>
          <a:ln/>
        </p:spPr>
        <p:txBody>
          <a:bodyPr wrap="square" lIns="0" tIns="0" rIns="0" bIns="0" rtlCol="0" anchor="ctr"/>
          <a:lstStyle/>
          <a:p>
            <a:pPr marL="0" indent="0">
              <a:buNone/>
            </a:pPr>
            <a:r>
              <a:rPr lang="en-US" sz="2600" b="1" dirty="0">
                <a:solidFill>
                  <a:srgbClr val="2D3B3A"/>
                </a:solidFill>
                <a:latin typeface="Georgia" pitchFamily="34" charset="0"/>
                <a:ea typeface="Georgia" pitchFamily="34" charset="-122"/>
                <a:cs typeface="Georgia" pitchFamily="34" charset="-120"/>
              </a:rPr>
              <a:t>The Six Parts of WRAP</a:t>
            </a:r>
            <a:endParaRPr lang="en-US" sz="2600" dirty="0"/>
          </a:p>
        </p:txBody>
      </p:sp>
      <p:sp>
        <p:nvSpPr>
          <p:cNvPr id="3" name="Shape 1"/>
          <p:cNvSpPr/>
          <p:nvPr/>
        </p:nvSpPr>
        <p:spPr>
          <a:xfrm>
            <a:off x="548640" y="1051560"/>
            <a:ext cx="3794760" cy="1051560"/>
          </a:xfrm>
          <a:prstGeom prst="roundRect">
            <a:avLst>
              <a:gd name="adj" fmla="val 6957"/>
            </a:avLst>
          </a:prstGeom>
          <a:solidFill>
            <a:srgbClr val="FFFFFF"/>
          </a:solidFill>
          <a:ln/>
          <a:effectLst>
            <a:outerShdw blurRad="50800" dist="25400" dir="8100000" algn="bl" rotWithShape="0">
              <a:srgbClr val="000000">
                <a:alpha val="10000"/>
              </a:srgbClr>
            </a:outerShdw>
          </a:effectLst>
        </p:spPr>
        <p:txBody>
          <a:bodyPr/>
          <a:lstStyle/>
          <a:p>
            <a:endParaRPr lang="en-US"/>
          </a:p>
        </p:txBody>
      </p:sp>
      <p:pic>
        <p:nvPicPr>
          <p:cNvPr id="4" name="Image 0" descr="preencoded.png"/>
          <p:cNvPicPr>
            <a:picLocks noChangeAspect="1"/>
          </p:cNvPicPr>
          <p:nvPr/>
        </p:nvPicPr>
        <p:blipFill>
          <a:blip r:embed="rId3"/>
          <a:stretch>
            <a:fillRect/>
          </a:stretch>
        </p:blipFill>
        <p:spPr>
          <a:xfrm>
            <a:off x="731520" y="1394460"/>
            <a:ext cx="365760" cy="365760"/>
          </a:xfrm>
          <a:prstGeom prst="rect">
            <a:avLst/>
          </a:prstGeom>
        </p:spPr>
      </p:pic>
      <p:sp>
        <p:nvSpPr>
          <p:cNvPr id="5" name="Text 2"/>
          <p:cNvSpPr/>
          <p:nvPr/>
        </p:nvSpPr>
        <p:spPr>
          <a:xfrm>
            <a:off x="1234440" y="1188720"/>
            <a:ext cx="2880360" cy="365760"/>
          </a:xfrm>
          <a:prstGeom prst="rect">
            <a:avLst/>
          </a:prstGeom>
          <a:noFill/>
          <a:ln/>
        </p:spPr>
        <p:txBody>
          <a:bodyPr wrap="square" lIns="0" tIns="0" rIns="0" bIns="0" rtlCol="0" anchor="ctr"/>
          <a:lstStyle/>
          <a:p>
            <a:pPr marL="0" indent="0">
              <a:buNone/>
            </a:pPr>
            <a:r>
              <a:rPr lang="en-US" sz="1400" b="1" dirty="0">
                <a:solidFill>
                  <a:srgbClr val="2D3B3A"/>
                </a:solidFill>
                <a:latin typeface="Georgia" pitchFamily="34" charset="0"/>
                <a:ea typeface="Georgia" pitchFamily="34" charset="-122"/>
                <a:cs typeface="Georgia" pitchFamily="34" charset="-120"/>
              </a:rPr>
              <a:t>Wellness Toolbox</a:t>
            </a:r>
            <a:endParaRPr lang="en-US" sz="1400" dirty="0"/>
          </a:p>
        </p:txBody>
      </p:sp>
      <p:sp>
        <p:nvSpPr>
          <p:cNvPr id="6" name="Text 3"/>
          <p:cNvSpPr/>
          <p:nvPr/>
        </p:nvSpPr>
        <p:spPr>
          <a:xfrm>
            <a:off x="1234440" y="1554480"/>
            <a:ext cx="2880360" cy="502920"/>
          </a:xfrm>
          <a:prstGeom prst="rect">
            <a:avLst/>
          </a:prstGeom>
          <a:noFill/>
          <a:ln/>
        </p:spPr>
        <p:txBody>
          <a:bodyPr wrap="square" lIns="0" tIns="0" rIns="0" bIns="0" rtlCol="0" anchor="ctr"/>
          <a:lstStyle/>
          <a:p>
            <a:pPr marL="0" indent="0">
              <a:lnSpc>
                <a:spcPct val="115000"/>
              </a:lnSpc>
              <a:buNone/>
            </a:pPr>
            <a:r>
              <a:rPr lang="en-US" sz="1150" dirty="0">
                <a:solidFill>
                  <a:srgbClr val="5A6968"/>
                </a:solidFill>
                <a:latin typeface="Calibri" pitchFamily="34" charset="0"/>
                <a:ea typeface="Calibri" pitchFamily="34" charset="-122"/>
                <a:cs typeface="Calibri" pitchFamily="34" charset="-120"/>
              </a:rPr>
              <a:t>Personal list of skills and strategies that keep you well</a:t>
            </a:r>
            <a:endParaRPr lang="en-US" sz="1150" dirty="0"/>
          </a:p>
        </p:txBody>
      </p:sp>
      <p:sp>
        <p:nvSpPr>
          <p:cNvPr id="7" name="Shape 4"/>
          <p:cNvSpPr/>
          <p:nvPr/>
        </p:nvSpPr>
        <p:spPr>
          <a:xfrm>
            <a:off x="4617720" y="1051560"/>
            <a:ext cx="3794760" cy="1051560"/>
          </a:xfrm>
          <a:prstGeom prst="roundRect">
            <a:avLst>
              <a:gd name="adj" fmla="val 6957"/>
            </a:avLst>
          </a:prstGeom>
          <a:solidFill>
            <a:srgbClr val="FFFFFF"/>
          </a:solidFill>
          <a:ln/>
          <a:effectLst>
            <a:outerShdw blurRad="50800" dist="25400" dir="8100000" algn="bl" rotWithShape="0">
              <a:srgbClr val="000000">
                <a:alpha val="10000"/>
              </a:srgbClr>
            </a:outerShdw>
          </a:effectLst>
        </p:spPr>
        <p:txBody>
          <a:bodyPr/>
          <a:lstStyle/>
          <a:p>
            <a:endParaRPr lang="en-US"/>
          </a:p>
        </p:txBody>
      </p:sp>
      <p:pic>
        <p:nvPicPr>
          <p:cNvPr id="8" name="Image 1" descr="preencoded.png"/>
          <p:cNvPicPr>
            <a:picLocks noChangeAspect="1"/>
          </p:cNvPicPr>
          <p:nvPr/>
        </p:nvPicPr>
        <p:blipFill>
          <a:blip r:embed="rId4"/>
          <a:stretch>
            <a:fillRect/>
          </a:stretch>
        </p:blipFill>
        <p:spPr>
          <a:xfrm>
            <a:off x="4800600" y="1394460"/>
            <a:ext cx="365760" cy="365760"/>
          </a:xfrm>
          <a:prstGeom prst="rect">
            <a:avLst/>
          </a:prstGeom>
        </p:spPr>
      </p:pic>
      <p:sp>
        <p:nvSpPr>
          <p:cNvPr id="9" name="Text 5"/>
          <p:cNvSpPr/>
          <p:nvPr/>
        </p:nvSpPr>
        <p:spPr>
          <a:xfrm>
            <a:off x="5303520" y="1188720"/>
            <a:ext cx="2880360" cy="365760"/>
          </a:xfrm>
          <a:prstGeom prst="rect">
            <a:avLst/>
          </a:prstGeom>
          <a:noFill/>
          <a:ln/>
        </p:spPr>
        <p:txBody>
          <a:bodyPr wrap="square" lIns="0" tIns="0" rIns="0" bIns="0" rtlCol="0" anchor="ctr"/>
          <a:lstStyle/>
          <a:p>
            <a:pPr marL="0" indent="0">
              <a:buNone/>
            </a:pPr>
            <a:r>
              <a:rPr lang="en-US" sz="1400" b="1" dirty="0">
                <a:solidFill>
                  <a:srgbClr val="2D3B3A"/>
                </a:solidFill>
                <a:latin typeface="Georgia" pitchFamily="34" charset="0"/>
                <a:ea typeface="Georgia" pitchFamily="34" charset="-122"/>
                <a:cs typeface="Georgia" pitchFamily="34" charset="-120"/>
              </a:rPr>
              <a:t>Daily Maintenance Plan</a:t>
            </a:r>
            <a:endParaRPr lang="en-US" sz="1400" dirty="0"/>
          </a:p>
        </p:txBody>
      </p:sp>
      <p:sp>
        <p:nvSpPr>
          <p:cNvPr id="10" name="Text 6"/>
          <p:cNvSpPr/>
          <p:nvPr/>
        </p:nvSpPr>
        <p:spPr>
          <a:xfrm>
            <a:off x="5303520" y="1554480"/>
            <a:ext cx="2880360" cy="502920"/>
          </a:xfrm>
          <a:prstGeom prst="rect">
            <a:avLst/>
          </a:prstGeom>
          <a:noFill/>
          <a:ln/>
        </p:spPr>
        <p:txBody>
          <a:bodyPr wrap="square" lIns="0" tIns="0" rIns="0" bIns="0" rtlCol="0" anchor="ctr"/>
          <a:lstStyle/>
          <a:p>
            <a:pPr marL="0" indent="0">
              <a:lnSpc>
                <a:spcPct val="115000"/>
              </a:lnSpc>
              <a:buNone/>
            </a:pPr>
            <a:r>
              <a:rPr lang="en-US" sz="1150" dirty="0">
                <a:solidFill>
                  <a:srgbClr val="5A6968"/>
                </a:solidFill>
                <a:latin typeface="Calibri" pitchFamily="34" charset="0"/>
                <a:ea typeface="Calibri" pitchFamily="34" charset="-122"/>
                <a:cs typeface="Calibri" pitchFamily="34" charset="-120"/>
              </a:rPr>
              <a:t>What you do every day to maintain your wellness</a:t>
            </a:r>
            <a:endParaRPr lang="en-US" sz="1150" dirty="0"/>
          </a:p>
        </p:txBody>
      </p:sp>
      <p:sp>
        <p:nvSpPr>
          <p:cNvPr id="11" name="Shape 7"/>
          <p:cNvSpPr/>
          <p:nvPr/>
        </p:nvSpPr>
        <p:spPr>
          <a:xfrm>
            <a:off x="548640" y="2286000"/>
            <a:ext cx="3794760" cy="1051560"/>
          </a:xfrm>
          <a:prstGeom prst="roundRect">
            <a:avLst>
              <a:gd name="adj" fmla="val 6957"/>
            </a:avLst>
          </a:prstGeom>
          <a:solidFill>
            <a:srgbClr val="FFFFFF"/>
          </a:solidFill>
          <a:ln/>
          <a:effectLst>
            <a:outerShdw blurRad="50800" dist="25400" dir="8100000" algn="bl" rotWithShape="0">
              <a:srgbClr val="000000">
                <a:alpha val="10000"/>
              </a:srgbClr>
            </a:outerShdw>
          </a:effectLst>
        </p:spPr>
        <p:txBody>
          <a:bodyPr/>
          <a:lstStyle/>
          <a:p>
            <a:endParaRPr lang="en-US"/>
          </a:p>
        </p:txBody>
      </p:sp>
      <p:pic>
        <p:nvPicPr>
          <p:cNvPr id="12" name="Image 2" descr="preencoded.png"/>
          <p:cNvPicPr>
            <a:picLocks noChangeAspect="1"/>
          </p:cNvPicPr>
          <p:nvPr/>
        </p:nvPicPr>
        <p:blipFill>
          <a:blip r:embed="rId5"/>
          <a:stretch>
            <a:fillRect/>
          </a:stretch>
        </p:blipFill>
        <p:spPr>
          <a:xfrm>
            <a:off x="731520" y="2628900"/>
            <a:ext cx="365760" cy="365760"/>
          </a:xfrm>
          <a:prstGeom prst="rect">
            <a:avLst/>
          </a:prstGeom>
        </p:spPr>
      </p:pic>
      <p:sp>
        <p:nvSpPr>
          <p:cNvPr id="13" name="Text 8"/>
          <p:cNvSpPr/>
          <p:nvPr/>
        </p:nvSpPr>
        <p:spPr>
          <a:xfrm>
            <a:off x="1234440" y="2423160"/>
            <a:ext cx="2880360" cy="365760"/>
          </a:xfrm>
          <a:prstGeom prst="rect">
            <a:avLst/>
          </a:prstGeom>
          <a:noFill/>
          <a:ln/>
        </p:spPr>
        <p:txBody>
          <a:bodyPr wrap="square" lIns="0" tIns="0" rIns="0" bIns="0" rtlCol="0" anchor="ctr"/>
          <a:lstStyle/>
          <a:p>
            <a:pPr marL="0" indent="0">
              <a:buNone/>
            </a:pPr>
            <a:r>
              <a:rPr lang="en-US" sz="1400" b="1" dirty="0">
                <a:solidFill>
                  <a:srgbClr val="2D3B3A"/>
                </a:solidFill>
                <a:latin typeface="Georgia" pitchFamily="34" charset="0"/>
                <a:ea typeface="Georgia" pitchFamily="34" charset="-122"/>
                <a:cs typeface="Georgia" pitchFamily="34" charset="-120"/>
              </a:rPr>
              <a:t>Triggers &amp; Action Plans</a:t>
            </a:r>
            <a:endParaRPr lang="en-US" sz="1400" dirty="0"/>
          </a:p>
        </p:txBody>
      </p:sp>
      <p:sp>
        <p:nvSpPr>
          <p:cNvPr id="14" name="Text 9"/>
          <p:cNvSpPr/>
          <p:nvPr/>
        </p:nvSpPr>
        <p:spPr>
          <a:xfrm>
            <a:off x="1234440" y="2788920"/>
            <a:ext cx="2880360" cy="502920"/>
          </a:xfrm>
          <a:prstGeom prst="rect">
            <a:avLst/>
          </a:prstGeom>
          <a:noFill/>
          <a:ln/>
        </p:spPr>
        <p:txBody>
          <a:bodyPr wrap="square" lIns="0" tIns="0" rIns="0" bIns="0" rtlCol="0" anchor="ctr"/>
          <a:lstStyle/>
          <a:p>
            <a:pPr marL="0" indent="0">
              <a:lnSpc>
                <a:spcPct val="115000"/>
              </a:lnSpc>
              <a:buNone/>
            </a:pPr>
            <a:r>
              <a:rPr lang="en-US" sz="1150" dirty="0">
                <a:solidFill>
                  <a:srgbClr val="5A6968"/>
                </a:solidFill>
                <a:latin typeface="Calibri" pitchFamily="34" charset="0"/>
                <a:ea typeface="Calibri" pitchFamily="34" charset="-122"/>
                <a:cs typeface="Calibri" pitchFamily="34" charset="-120"/>
              </a:rPr>
              <a:t>External events that cause distress and how to manage them</a:t>
            </a:r>
            <a:endParaRPr lang="en-US" sz="1150" dirty="0"/>
          </a:p>
        </p:txBody>
      </p:sp>
      <p:sp>
        <p:nvSpPr>
          <p:cNvPr id="15" name="Shape 10"/>
          <p:cNvSpPr/>
          <p:nvPr/>
        </p:nvSpPr>
        <p:spPr>
          <a:xfrm>
            <a:off x="4617720" y="2286000"/>
            <a:ext cx="3794760" cy="1051560"/>
          </a:xfrm>
          <a:prstGeom prst="roundRect">
            <a:avLst>
              <a:gd name="adj" fmla="val 6957"/>
            </a:avLst>
          </a:prstGeom>
          <a:solidFill>
            <a:srgbClr val="FFFFFF"/>
          </a:solidFill>
          <a:ln/>
          <a:effectLst>
            <a:outerShdw blurRad="50800" dist="25400" dir="8100000" algn="bl" rotWithShape="0">
              <a:srgbClr val="000000">
                <a:alpha val="10000"/>
              </a:srgbClr>
            </a:outerShdw>
          </a:effectLst>
        </p:spPr>
        <p:txBody>
          <a:bodyPr/>
          <a:lstStyle/>
          <a:p>
            <a:endParaRPr lang="en-US"/>
          </a:p>
        </p:txBody>
      </p:sp>
      <p:pic>
        <p:nvPicPr>
          <p:cNvPr id="16" name="Image 3" descr="preencoded.png"/>
          <p:cNvPicPr>
            <a:picLocks noChangeAspect="1"/>
          </p:cNvPicPr>
          <p:nvPr/>
        </p:nvPicPr>
        <p:blipFill>
          <a:blip r:embed="rId6"/>
          <a:stretch>
            <a:fillRect/>
          </a:stretch>
        </p:blipFill>
        <p:spPr>
          <a:xfrm>
            <a:off x="4800600" y="2628900"/>
            <a:ext cx="365760" cy="365760"/>
          </a:xfrm>
          <a:prstGeom prst="rect">
            <a:avLst/>
          </a:prstGeom>
        </p:spPr>
      </p:pic>
      <p:sp>
        <p:nvSpPr>
          <p:cNvPr id="17" name="Text 11"/>
          <p:cNvSpPr/>
          <p:nvPr/>
        </p:nvSpPr>
        <p:spPr>
          <a:xfrm>
            <a:off x="5303520" y="2423160"/>
            <a:ext cx="2880360" cy="365760"/>
          </a:xfrm>
          <a:prstGeom prst="rect">
            <a:avLst/>
          </a:prstGeom>
          <a:noFill/>
          <a:ln/>
        </p:spPr>
        <p:txBody>
          <a:bodyPr wrap="square" lIns="0" tIns="0" rIns="0" bIns="0" rtlCol="0" anchor="ctr"/>
          <a:lstStyle/>
          <a:p>
            <a:pPr marL="0" indent="0">
              <a:buNone/>
            </a:pPr>
            <a:r>
              <a:rPr lang="en-US" sz="1400" b="1" dirty="0">
                <a:solidFill>
                  <a:srgbClr val="2D3B3A"/>
                </a:solidFill>
                <a:latin typeface="Georgia" pitchFamily="34" charset="0"/>
                <a:ea typeface="Georgia" pitchFamily="34" charset="-122"/>
                <a:cs typeface="Georgia" pitchFamily="34" charset="-120"/>
              </a:rPr>
              <a:t>Early Warning Signs</a:t>
            </a:r>
            <a:endParaRPr lang="en-US" sz="1400" dirty="0"/>
          </a:p>
        </p:txBody>
      </p:sp>
      <p:sp>
        <p:nvSpPr>
          <p:cNvPr id="18" name="Text 12"/>
          <p:cNvSpPr/>
          <p:nvPr/>
        </p:nvSpPr>
        <p:spPr>
          <a:xfrm>
            <a:off x="5303520" y="2788920"/>
            <a:ext cx="2880360" cy="502920"/>
          </a:xfrm>
          <a:prstGeom prst="rect">
            <a:avLst/>
          </a:prstGeom>
          <a:noFill/>
          <a:ln/>
        </p:spPr>
        <p:txBody>
          <a:bodyPr wrap="square" lIns="0" tIns="0" rIns="0" bIns="0" rtlCol="0" anchor="ctr"/>
          <a:lstStyle/>
          <a:p>
            <a:pPr marL="0" indent="0">
              <a:lnSpc>
                <a:spcPct val="115000"/>
              </a:lnSpc>
              <a:buNone/>
            </a:pPr>
            <a:r>
              <a:rPr lang="en-US" sz="1150" dirty="0">
                <a:solidFill>
                  <a:srgbClr val="5A6968"/>
                </a:solidFill>
                <a:latin typeface="Calibri" pitchFamily="34" charset="0"/>
                <a:ea typeface="Calibri" pitchFamily="34" charset="-122"/>
                <a:cs typeface="Calibri" pitchFamily="34" charset="-120"/>
              </a:rPr>
              <a:t>Subtle internal changes signaling a need to take action</a:t>
            </a:r>
            <a:endParaRPr lang="en-US" sz="1150" dirty="0"/>
          </a:p>
        </p:txBody>
      </p:sp>
      <p:sp>
        <p:nvSpPr>
          <p:cNvPr id="19" name="Shape 13"/>
          <p:cNvSpPr/>
          <p:nvPr/>
        </p:nvSpPr>
        <p:spPr>
          <a:xfrm>
            <a:off x="548640" y="3520440"/>
            <a:ext cx="3794760" cy="1051560"/>
          </a:xfrm>
          <a:prstGeom prst="roundRect">
            <a:avLst>
              <a:gd name="adj" fmla="val 6957"/>
            </a:avLst>
          </a:prstGeom>
          <a:solidFill>
            <a:srgbClr val="FFFFFF"/>
          </a:solidFill>
          <a:ln/>
          <a:effectLst>
            <a:outerShdw blurRad="50800" dist="25400" dir="8100000" algn="bl" rotWithShape="0">
              <a:srgbClr val="000000">
                <a:alpha val="10000"/>
              </a:srgbClr>
            </a:outerShdw>
          </a:effectLst>
        </p:spPr>
        <p:txBody>
          <a:bodyPr/>
          <a:lstStyle/>
          <a:p>
            <a:endParaRPr lang="en-US"/>
          </a:p>
        </p:txBody>
      </p:sp>
      <p:pic>
        <p:nvPicPr>
          <p:cNvPr id="20" name="Image 4" descr="preencoded.png"/>
          <p:cNvPicPr>
            <a:picLocks noChangeAspect="1"/>
          </p:cNvPicPr>
          <p:nvPr/>
        </p:nvPicPr>
        <p:blipFill>
          <a:blip r:embed="rId7"/>
          <a:stretch>
            <a:fillRect/>
          </a:stretch>
        </p:blipFill>
        <p:spPr>
          <a:xfrm>
            <a:off x="731520" y="3863340"/>
            <a:ext cx="365760" cy="365760"/>
          </a:xfrm>
          <a:prstGeom prst="rect">
            <a:avLst/>
          </a:prstGeom>
        </p:spPr>
      </p:pic>
      <p:sp>
        <p:nvSpPr>
          <p:cNvPr id="21" name="Text 14"/>
          <p:cNvSpPr/>
          <p:nvPr/>
        </p:nvSpPr>
        <p:spPr>
          <a:xfrm>
            <a:off x="1234440" y="3657600"/>
            <a:ext cx="2880360" cy="365760"/>
          </a:xfrm>
          <a:prstGeom prst="rect">
            <a:avLst/>
          </a:prstGeom>
          <a:noFill/>
          <a:ln/>
        </p:spPr>
        <p:txBody>
          <a:bodyPr wrap="square" lIns="0" tIns="0" rIns="0" bIns="0" rtlCol="0" anchor="ctr"/>
          <a:lstStyle/>
          <a:p>
            <a:pPr marL="0" indent="0">
              <a:buNone/>
            </a:pPr>
            <a:r>
              <a:rPr lang="en-US" sz="1400" b="1" dirty="0">
                <a:solidFill>
                  <a:srgbClr val="2D3B3A"/>
                </a:solidFill>
                <a:latin typeface="Georgia" pitchFamily="34" charset="0"/>
                <a:ea typeface="Georgia" pitchFamily="34" charset="-122"/>
                <a:cs typeface="Georgia" pitchFamily="34" charset="-120"/>
              </a:rPr>
              <a:t>Crisis Plan</a:t>
            </a:r>
            <a:endParaRPr lang="en-US" sz="1400" dirty="0"/>
          </a:p>
        </p:txBody>
      </p:sp>
      <p:sp>
        <p:nvSpPr>
          <p:cNvPr id="22" name="Text 15"/>
          <p:cNvSpPr/>
          <p:nvPr/>
        </p:nvSpPr>
        <p:spPr>
          <a:xfrm>
            <a:off x="1234440" y="4023360"/>
            <a:ext cx="2880360" cy="502920"/>
          </a:xfrm>
          <a:prstGeom prst="rect">
            <a:avLst/>
          </a:prstGeom>
          <a:noFill/>
          <a:ln/>
        </p:spPr>
        <p:txBody>
          <a:bodyPr wrap="square" lIns="0" tIns="0" rIns="0" bIns="0" rtlCol="0" anchor="ctr"/>
          <a:lstStyle/>
          <a:p>
            <a:pPr marL="0" indent="0">
              <a:lnSpc>
                <a:spcPct val="115000"/>
              </a:lnSpc>
              <a:buNone/>
            </a:pPr>
            <a:r>
              <a:rPr lang="en-US" sz="1150" dirty="0">
                <a:solidFill>
                  <a:srgbClr val="5A6968"/>
                </a:solidFill>
                <a:latin typeface="Calibri" pitchFamily="34" charset="0"/>
                <a:ea typeface="Calibri" pitchFamily="34" charset="-122"/>
                <a:cs typeface="Calibri" pitchFamily="34" charset="-120"/>
              </a:rPr>
              <a:t>Detailed plan for managing a mental health crisis safely</a:t>
            </a:r>
            <a:endParaRPr lang="en-US" sz="1150" dirty="0"/>
          </a:p>
        </p:txBody>
      </p:sp>
      <p:sp>
        <p:nvSpPr>
          <p:cNvPr id="23" name="Shape 16"/>
          <p:cNvSpPr/>
          <p:nvPr/>
        </p:nvSpPr>
        <p:spPr>
          <a:xfrm>
            <a:off x="4617720" y="3520440"/>
            <a:ext cx="3794760" cy="1051560"/>
          </a:xfrm>
          <a:prstGeom prst="roundRect">
            <a:avLst>
              <a:gd name="adj" fmla="val 6957"/>
            </a:avLst>
          </a:prstGeom>
          <a:solidFill>
            <a:srgbClr val="FFFFFF"/>
          </a:solidFill>
          <a:ln/>
          <a:effectLst>
            <a:outerShdw blurRad="50800" dist="25400" dir="8100000" algn="bl" rotWithShape="0">
              <a:srgbClr val="000000">
                <a:alpha val="10000"/>
              </a:srgbClr>
            </a:outerShdw>
          </a:effectLst>
        </p:spPr>
        <p:txBody>
          <a:bodyPr/>
          <a:lstStyle/>
          <a:p>
            <a:endParaRPr lang="en-US"/>
          </a:p>
        </p:txBody>
      </p:sp>
      <p:pic>
        <p:nvPicPr>
          <p:cNvPr id="24" name="Image 5" descr="preencoded.png"/>
          <p:cNvPicPr>
            <a:picLocks noChangeAspect="1"/>
          </p:cNvPicPr>
          <p:nvPr/>
        </p:nvPicPr>
        <p:blipFill>
          <a:blip r:embed="rId8"/>
          <a:stretch>
            <a:fillRect/>
          </a:stretch>
        </p:blipFill>
        <p:spPr>
          <a:xfrm>
            <a:off x="4800600" y="3863340"/>
            <a:ext cx="365760" cy="365760"/>
          </a:xfrm>
          <a:prstGeom prst="rect">
            <a:avLst/>
          </a:prstGeom>
        </p:spPr>
      </p:pic>
      <p:sp>
        <p:nvSpPr>
          <p:cNvPr id="25" name="Text 17"/>
          <p:cNvSpPr/>
          <p:nvPr/>
        </p:nvSpPr>
        <p:spPr>
          <a:xfrm>
            <a:off x="5303520" y="3657600"/>
            <a:ext cx="2880360" cy="365760"/>
          </a:xfrm>
          <a:prstGeom prst="rect">
            <a:avLst/>
          </a:prstGeom>
          <a:noFill/>
          <a:ln/>
        </p:spPr>
        <p:txBody>
          <a:bodyPr wrap="square" lIns="0" tIns="0" rIns="0" bIns="0" rtlCol="0" anchor="ctr"/>
          <a:lstStyle/>
          <a:p>
            <a:pPr marL="0" indent="0">
              <a:buNone/>
            </a:pPr>
            <a:r>
              <a:rPr lang="en-US" sz="1400" b="1" dirty="0">
                <a:solidFill>
                  <a:srgbClr val="2D3B3A"/>
                </a:solidFill>
                <a:latin typeface="Georgia" pitchFamily="34" charset="0"/>
                <a:ea typeface="Georgia" pitchFamily="34" charset="-122"/>
                <a:cs typeface="Georgia" pitchFamily="34" charset="-120"/>
              </a:rPr>
              <a:t>Post-Crisis Plan</a:t>
            </a:r>
            <a:endParaRPr lang="en-US" sz="1400" dirty="0"/>
          </a:p>
        </p:txBody>
      </p:sp>
      <p:sp>
        <p:nvSpPr>
          <p:cNvPr id="26" name="Text 18"/>
          <p:cNvSpPr/>
          <p:nvPr/>
        </p:nvSpPr>
        <p:spPr>
          <a:xfrm>
            <a:off x="5303520" y="4023360"/>
            <a:ext cx="2880360" cy="502920"/>
          </a:xfrm>
          <a:prstGeom prst="rect">
            <a:avLst/>
          </a:prstGeom>
          <a:noFill/>
          <a:ln/>
        </p:spPr>
        <p:txBody>
          <a:bodyPr wrap="square" lIns="0" tIns="0" rIns="0" bIns="0" rtlCol="0" anchor="ctr"/>
          <a:lstStyle/>
          <a:p>
            <a:pPr marL="0" indent="0">
              <a:lnSpc>
                <a:spcPct val="115000"/>
              </a:lnSpc>
              <a:buNone/>
            </a:pPr>
            <a:r>
              <a:rPr lang="en-US" sz="1150" dirty="0">
                <a:solidFill>
                  <a:srgbClr val="5A6968"/>
                </a:solidFill>
                <a:latin typeface="Calibri" pitchFamily="34" charset="0"/>
                <a:ea typeface="Calibri" pitchFamily="34" charset="-122"/>
                <a:cs typeface="Calibri" pitchFamily="34" charset="-120"/>
              </a:rPr>
              <a:t>Steps for regaining wellness after a difficult period</a:t>
            </a:r>
            <a:endParaRPr lang="en-US" sz="1150" dirty="0"/>
          </a:p>
        </p:txBody>
      </p:sp>
      <p:sp>
        <p:nvSpPr>
          <p:cNvPr id="27" name="Text 19"/>
          <p:cNvSpPr/>
          <p:nvPr/>
        </p:nvSpPr>
        <p:spPr>
          <a:xfrm>
            <a:off x="548640" y="4663440"/>
            <a:ext cx="8046720" cy="320040"/>
          </a:xfrm>
          <a:prstGeom prst="rect">
            <a:avLst/>
          </a:prstGeom>
          <a:noFill/>
          <a:ln/>
        </p:spPr>
        <p:txBody>
          <a:bodyPr wrap="square" lIns="0" tIns="0" rIns="0" bIns="0" rtlCol="0" anchor="ctr"/>
          <a:lstStyle/>
          <a:p>
            <a:pPr marL="0" indent="0">
              <a:buNone/>
            </a:pPr>
            <a:r>
              <a:rPr lang="en-US" sz="1050" i="1" dirty="0">
                <a:solidFill>
                  <a:srgbClr val="0D8A7D"/>
                </a:solidFill>
                <a:latin typeface="Calibri" pitchFamily="34" charset="0"/>
                <a:ea typeface="Calibri" pitchFamily="34" charset="-122"/>
                <a:cs typeface="Calibri" pitchFamily="34" charset="-120"/>
              </a:rPr>
              <a:t>Each part builds on the Wellness Toolbox — participants progress at their own pace over 8–12 weeks.</a:t>
            </a:r>
            <a:endParaRPr lang="en-US" sz="10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D8A7D"/>
        </a:solidFill>
        <a:effectLst/>
      </p:bgPr>
    </p:bg>
    <p:spTree>
      <p:nvGrpSpPr>
        <p:cNvPr id="1" name=""/>
        <p:cNvGrpSpPr/>
        <p:nvPr/>
      </p:nvGrpSpPr>
      <p:grpSpPr>
        <a:xfrm>
          <a:off x="0" y="0"/>
          <a:ext cx="0" cy="0"/>
          <a:chOff x="0" y="0"/>
          <a:chExt cx="0" cy="0"/>
        </a:xfrm>
      </p:grpSpPr>
      <p:sp>
        <p:nvSpPr>
          <p:cNvPr id="2" name="Text 0"/>
          <p:cNvSpPr/>
          <p:nvPr/>
        </p:nvSpPr>
        <p:spPr>
          <a:xfrm>
            <a:off x="548640" y="365760"/>
            <a:ext cx="8046720" cy="548640"/>
          </a:xfrm>
          <a:prstGeom prst="rect">
            <a:avLst/>
          </a:prstGeom>
          <a:noFill/>
          <a:ln/>
        </p:spPr>
        <p:txBody>
          <a:bodyPr wrap="square" lIns="0" tIns="0" rIns="0" bIns="0" rtlCol="0" anchor="ctr"/>
          <a:lstStyle/>
          <a:p>
            <a:pPr marL="0" indent="0">
              <a:buNone/>
            </a:pPr>
            <a:r>
              <a:rPr lang="en-US" sz="2800" b="1" dirty="0">
                <a:solidFill>
                  <a:srgbClr val="FFFFFF"/>
                </a:solidFill>
                <a:latin typeface="Georgia" pitchFamily="34" charset="0"/>
                <a:ea typeface="Georgia" pitchFamily="34" charset="-122"/>
                <a:cs typeface="Georgia" pitchFamily="34" charset="-120"/>
              </a:rPr>
              <a:t>Why WRAP in a Homeless Shelter?</a:t>
            </a:r>
            <a:endParaRPr lang="en-US" sz="2800" dirty="0"/>
          </a:p>
        </p:txBody>
      </p:sp>
      <p:sp>
        <p:nvSpPr>
          <p:cNvPr id="3" name="Text 1"/>
          <p:cNvSpPr/>
          <p:nvPr/>
        </p:nvSpPr>
        <p:spPr>
          <a:xfrm>
            <a:off x="548640" y="914400"/>
            <a:ext cx="8046720" cy="320040"/>
          </a:xfrm>
          <a:prstGeom prst="rect">
            <a:avLst/>
          </a:prstGeom>
          <a:noFill/>
          <a:ln/>
        </p:spPr>
        <p:txBody>
          <a:bodyPr wrap="square" lIns="0" tIns="0" rIns="0" bIns="0" rtlCol="0" anchor="ctr"/>
          <a:lstStyle/>
          <a:p>
            <a:pPr marL="0" indent="0">
              <a:buNone/>
            </a:pPr>
            <a:r>
              <a:rPr lang="en-US" sz="1300" i="1" dirty="0">
                <a:solidFill>
                  <a:srgbClr val="B8DDD8"/>
                </a:solidFill>
                <a:latin typeface="Calibri" pitchFamily="34" charset="0"/>
                <a:ea typeface="Calibri" pitchFamily="34" charset="-122"/>
                <a:cs typeface="Calibri" pitchFamily="34" charset="-120"/>
              </a:rPr>
              <a:t>Restoring agency in an environment of instability</a:t>
            </a:r>
            <a:endParaRPr lang="en-US" sz="1300" dirty="0"/>
          </a:p>
        </p:txBody>
      </p:sp>
      <p:sp>
        <p:nvSpPr>
          <p:cNvPr id="4" name="Shape 2"/>
          <p:cNvSpPr/>
          <p:nvPr/>
        </p:nvSpPr>
        <p:spPr>
          <a:xfrm>
            <a:off x="548640" y="1508760"/>
            <a:ext cx="8046720" cy="731520"/>
          </a:xfrm>
          <a:prstGeom prst="roundRect">
            <a:avLst>
              <a:gd name="adj" fmla="val 7500"/>
            </a:avLst>
          </a:prstGeom>
          <a:solidFill>
            <a:srgbClr val="0A6B62"/>
          </a:solidFill>
          <a:ln/>
        </p:spPr>
        <p:txBody>
          <a:bodyPr/>
          <a:lstStyle/>
          <a:p>
            <a:endParaRPr lang="en-US"/>
          </a:p>
        </p:txBody>
      </p:sp>
      <p:sp>
        <p:nvSpPr>
          <p:cNvPr id="5" name="Text 3"/>
          <p:cNvSpPr/>
          <p:nvPr/>
        </p:nvSpPr>
        <p:spPr>
          <a:xfrm>
            <a:off x="822960" y="1581912"/>
            <a:ext cx="2560320" cy="585216"/>
          </a:xfrm>
          <a:prstGeom prst="rect">
            <a:avLst/>
          </a:prstGeom>
          <a:noFill/>
          <a:ln/>
        </p:spPr>
        <p:txBody>
          <a:bodyPr wrap="square" lIns="0" tIns="0" rIns="0" bIns="0" rtlCol="0" anchor="ctr"/>
          <a:lstStyle/>
          <a:p>
            <a:pPr marL="0" indent="0">
              <a:buNone/>
            </a:pPr>
            <a:r>
              <a:rPr lang="en-US" sz="1400" b="1" dirty="0">
                <a:solidFill>
                  <a:srgbClr val="FFFFFF"/>
                </a:solidFill>
                <a:latin typeface="Georgia" pitchFamily="34" charset="0"/>
                <a:ea typeface="Georgia" pitchFamily="34" charset="-122"/>
                <a:cs typeface="Georgia" pitchFamily="34" charset="-120"/>
              </a:rPr>
              <a:t>High Mental Health Need</a:t>
            </a:r>
            <a:endParaRPr lang="en-US" sz="1400" dirty="0"/>
          </a:p>
        </p:txBody>
      </p:sp>
      <p:sp>
        <p:nvSpPr>
          <p:cNvPr id="6" name="Text 4"/>
          <p:cNvSpPr/>
          <p:nvPr/>
        </p:nvSpPr>
        <p:spPr>
          <a:xfrm>
            <a:off x="3474720" y="1581912"/>
            <a:ext cx="4937760" cy="585216"/>
          </a:xfrm>
          <a:prstGeom prst="rect">
            <a:avLst/>
          </a:prstGeom>
          <a:noFill/>
          <a:ln/>
        </p:spPr>
        <p:txBody>
          <a:bodyPr wrap="square" lIns="0" tIns="0" rIns="0" bIns="0" rtlCol="0" anchor="ctr"/>
          <a:lstStyle/>
          <a:p>
            <a:pPr marL="0" indent="0">
              <a:lnSpc>
                <a:spcPct val="115000"/>
              </a:lnSpc>
              <a:buNone/>
            </a:pPr>
            <a:r>
              <a:rPr lang="en-US" sz="1200" dirty="0">
                <a:solidFill>
                  <a:srgbClr val="FBF7F0"/>
                </a:solidFill>
                <a:latin typeface="Calibri" pitchFamily="34" charset="0"/>
                <a:ea typeface="Calibri" pitchFamily="34" charset="-122"/>
                <a:cs typeface="Calibri" pitchFamily="34" charset="-120"/>
              </a:rPr>
              <a:t>An estimated 30–40% of people experiencing homelessness have a serious mental illness. WRAP offers structured self-management.</a:t>
            </a:r>
            <a:endParaRPr lang="en-US" sz="1200" dirty="0"/>
          </a:p>
        </p:txBody>
      </p:sp>
      <p:sp>
        <p:nvSpPr>
          <p:cNvPr id="7" name="Shape 5"/>
          <p:cNvSpPr/>
          <p:nvPr/>
        </p:nvSpPr>
        <p:spPr>
          <a:xfrm>
            <a:off x="548640" y="2377440"/>
            <a:ext cx="8046720" cy="731520"/>
          </a:xfrm>
          <a:prstGeom prst="roundRect">
            <a:avLst>
              <a:gd name="adj" fmla="val 7500"/>
            </a:avLst>
          </a:prstGeom>
          <a:solidFill>
            <a:srgbClr val="0A6B62"/>
          </a:solidFill>
          <a:ln/>
        </p:spPr>
        <p:txBody>
          <a:bodyPr/>
          <a:lstStyle/>
          <a:p>
            <a:endParaRPr lang="en-US"/>
          </a:p>
        </p:txBody>
      </p:sp>
      <p:sp>
        <p:nvSpPr>
          <p:cNvPr id="8" name="Text 6"/>
          <p:cNvSpPr/>
          <p:nvPr/>
        </p:nvSpPr>
        <p:spPr>
          <a:xfrm>
            <a:off x="822960" y="2450592"/>
            <a:ext cx="2560320" cy="585216"/>
          </a:xfrm>
          <a:prstGeom prst="rect">
            <a:avLst/>
          </a:prstGeom>
          <a:noFill/>
          <a:ln/>
        </p:spPr>
        <p:txBody>
          <a:bodyPr wrap="square" lIns="0" tIns="0" rIns="0" bIns="0" rtlCol="0" anchor="ctr"/>
          <a:lstStyle/>
          <a:p>
            <a:pPr marL="0" indent="0">
              <a:buNone/>
            </a:pPr>
            <a:r>
              <a:rPr lang="en-US" sz="1400" b="1" dirty="0">
                <a:solidFill>
                  <a:srgbClr val="FFFFFF"/>
                </a:solidFill>
                <a:latin typeface="Georgia" pitchFamily="34" charset="0"/>
                <a:ea typeface="Georgia" pitchFamily="34" charset="-122"/>
                <a:cs typeface="Georgia" pitchFamily="34" charset="-120"/>
              </a:rPr>
              <a:t>Restores Personal Agency</a:t>
            </a:r>
            <a:endParaRPr lang="en-US" sz="1400" dirty="0"/>
          </a:p>
        </p:txBody>
      </p:sp>
      <p:sp>
        <p:nvSpPr>
          <p:cNvPr id="9" name="Text 7"/>
          <p:cNvSpPr/>
          <p:nvPr/>
        </p:nvSpPr>
        <p:spPr>
          <a:xfrm>
            <a:off x="3474720" y="2450592"/>
            <a:ext cx="4937760" cy="585216"/>
          </a:xfrm>
          <a:prstGeom prst="rect">
            <a:avLst/>
          </a:prstGeom>
          <a:noFill/>
          <a:ln/>
        </p:spPr>
        <p:txBody>
          <a:bodyPr wrap="square" lIns="0" tIns="0" rIns="0" bIns="0" rtlCol="0" anchor="ctr"/>
          <a:lstStyle/>
          <a:p>
            <a:pPr marL="0" indent="0">
              <a:lnSpc>
                <a:spcPct val="115000"/>
              </a:lnSpc>
              <a:buNone/>
            </a:pPr>
            <a:r>
              <a:rPr lang="en-US" sz="1200" dirty="0">
                <a:solidFill>
                  <a:srgbClr val="FBF7F0"/>
                </a:solidFill>
                <a:latin typeface="Calibri" pitchFamily="34" charset="0"/>
                <a:ea typeface="Calibri" pitchFamily="34" charset="-122"/>
                <a:cs typeface="Calibri" pitchFamily="34" charset="-120"/>
              </a:rPr>
              <a:t>Shelter residents often lose autonomy. WRAP is 100% self-directed, giving individuals control over their own recovery.</a:t>
            </a:r>
            <a:endParaRPr lang="en-US" sz="1200" dirty="0"/>
          </a:p>
        </p:txBody>
      </p:sp>
      <p:sp>
        <p:nvSpPr>
          <p:cNvPr id="10" name="Shape 8"/>
          <p:cNvSpPr/>
          <p:nvPr/>
        </p:nvSpPr>
        <p:spPr>
          <a:xfrm>
            <a:off x="548640" y="3246120"/>
            <a:ext cx="8046720" cy="731520"/>
          </a:xfrm>
          <a:prstGeom prst="roundRect">
            <a:avLst>
              <a:gd name="adj" fmla="val 7500"/>
            </a:avLst>
          </a:prstGeom>
          <a:solidFill>
            <a:srgbClr val="0A6B62"/>
          </a:solidFill>
          <a:ln/>
        </p:spPr>
        <p:txBody>
          <a:bodyPr/>
          <a:lstStyle/>
          <a:p>
            <a:endParaRPr lang="en-US"/>
          </a:p>
        </p:txBody>
      </p:sp>
      <p:sp>
        <p:nvSpPr>
          <p:cNvPr id="11" name="Text 9"/>
          <p:cNvSpPr/>
          <p:nvPr/>
        </p:nvSpPr>
        <p:spPr>
          <a:xfrm>
            <a:off x="822960" y="3319272"/>
            <a:ext cx="2560320" cy="585216"/>
          </a:xfrm>
          <a:prstGeom prst="rect">
            <a:avLst/>
          </a:prstGeom>
          <a:noFill/>
          <a:ln/>
        </p:spPr>
        <p:txBody>
          <a:bodyPr wrap="square" lIns="0" tIns="0" rIns="0" bIns="0" rtlCol="0" anchor="ctr"/>
          <a:lstStyle/>
          <a:p>
            <a:pPr marL="0" indent="0">
              <a:buNone/>
            </a:pPr>
            <a:r>
              <a:rPr lang="en-US" sz="1400" b="1" dirty="0">
                <a:solidFill>
                  <a:srgbClr val="FFFFFF"/>
                </a:solidFill>
                <a:latin typeface="Georgia" pitchFamily="34" charset="0"/>
                <a:ea typeface="Georgia" pitchFamily="34" charset="-122"/>
                <a:cs typeface="Georgia" pitchFamily="34" charset="-120"/>
              </a:rPr>
              <a:t>Trauma-Informed by Design</a:t>
            </a:r>
            <a:endParaRPr lang="en-US" sz="1400" dirty="0"/>
          </a:p>
        </p:txBody>
      </p:sp>
      <p:sp>
        <p:nvSpPr>
          <p:cNvPr id="12" name="Text 10"/>
          <p:cNvSpPr/>
          <p:nvPr/>
        </p:nvSpPr>
        <p:spPr>
          <a:xfrm>
            <a:off x="3474720" y="3319272"/>
            <a:ext cx="4937760" cy="585216"/>
          </a:xfrm>
          <a:prstGeom prst="rect">
            <a:avLst/>
          </a:prstGeom>
          <a:noFill/>
          <a:ln/>
        </p:spPr>
        <p:txBody>
          <a:bodyPr wrap="square" lIns="0" tIns="0" rIns="0" bIns="0" rtlCol="0" anchor="ctr"/>
          <a:lstStyle/>
          <a:p>
            <a:pPr marL="0" indent="0">
              <a:lnSpc>
                <a:spcPct val="115000"/>
              </a:lnSpc>
              <a:buNone/>
            </a:pPr>
            <a:r>
              <a:rPr lang="en-US" sz="1200" dirty="0">
                <a:solidFill>
                  <a:srgbClr val="FBF7F0"/>
                </a:solidFill>
                <a:latin typeface="Calibri" pitchFamily="34" charset="0"/>
                <a:ea typeface="Calibri" pitchFamily="34" charset="-122"/>
                <a:cs typeface="Calibri" pitchFamily="34" charset="-120"/>
              </a:rPr>
              <a:t>WRAP focuses on strengths and personal experience — not diagnoses — aligning with trauma-informed shelter practices.</a:t>
            </a:r>
            <a:endParaRPr lang="en-US" sz="1200" dirty="0"/>
          </a:p>
        </p:txBody>
      </p:sp>
      <p:sp>
        <p:nvSpPr>
          <p:cNvPr id="13" name="Shape 11"/>
          <p:cNvSpPr/>
          <p:nvPr/>
        </p:nvSpPr>
        <p:spPr>
          <a:xfrm>
            <a:off x="548640" y="4114800"/>
            <a:ext cx="8046720" cy="731520"/>
          </a:xfrm>
          <a:prstGeom prst="roundRect">
            <a:avLst>
              <a:gd name="adj" fmla="val 7500"/>
            </a:avLst>
          </a:prstGeom>
          <a:solidFill>
            <a:srgbClr val="0A6B62"/>
          </a:solidFill>
          <a:ln/>
        </p:spPr>
        <p:txBody>
          <a:bodyPr/>
          <a:lstStyle/>
          <a:p>
            <a:endParaRPr lang="en-US"/>
          </a:p>
        </p:txBody>
      </p:sp>
      <p:sp>
        <p:nvSpPr>
          <p:cNvPr id="14" name="Text 12"/>
          <p:cNvSpPr/>
          <p:nvPr/>
        </p:nvSpPr>
        <p:spPr>
          <a:xfrm>
            <a:off x="822960" y="4187952"/>
            <a:ext cx="2560320" cy="585216"/>
          </a:xfrm>
          <a:prstGeom prst="rect">
            <a:avLst/>
          </a:prstGeom>
          <a:noFill/>
          <a:ln/>
        </p:spPr>
        <p:txBody>
          <a:bodyPr wrap="square" lIns="0" tIns="0" rIns="0" bIns="0" rtlCol="0" anchor="ctr"/>
          <a:lstStyle/>
          <a:p>
            <a:pPr marL="0" indent="0">
              <a:buNone/>
            </a:pPr>
            <a:r>
              <a:rPr lang="en-US" sz="1400" b="1" dirty="0">
                <a:solidFill>
                  <a:srgbClr val="FFFFFF"/>
                </a:solidFill>
                <a:latin typeface="Georgia" pitchFamily="34" charset="0"/>
                <a:ea typeface="Georgia" pitchFamily="34" charset="-122"/>
                <a:cs typeface="Georgia" pitchFamily="34" charset="-120"/>
              </a:rPr>
              <a:t>Peer-Led Connection</a:t>
            </a:r>
            <a:endParaRPr lang="en-US" sz="1400" dirty="0"/>
          </a:p>
        </p:txBody>
      </p:sp>
      <p:sp>
        <p:nvSpPr>
          <p:cNvPr id="15" name="Text 13"/>
          <p:cNvSpPr/>
          <p:nvPr/>
        </p:nvSpPr>
        <p:spPr>
          <a:xfrm>
            <a:off x="3474720" y="4187952"/>
            <a:ext cx="4937760" cy="585216"/>
          </a:xfrm>
          <a:prstGeom prst="rect">
            <a:avLst/>
          </a:prstGeom>
          <a:noFill/>
          <a:ln/>
        </p:spPr>
        <p:txBody>
          <a:bodyPr wrap="square" lIns="0" tIns="0" rIns="0" bIns="0" rtlCol="0" anchor="ctr"/>
          <a:lstStyle/>
          <a:p>
            <a:pPr marL="0" indent="0">
              <a:lnSpc>
                <a:spcPct val="115000"/>
              </a:lnSpc>
              <a:buNone/>
            </a:pPr>
            <a:r>
              <a:rPr lang="en-US" sz="1200" dirty="0">
                <a:solidFill>
                  <a:srgbClr val="FBF7F0"/>
                </a:solidFill>
                <a:latin typeface="Calibri" pitchFamily="34" charset="0"/>
                <a:ea typeface="Calibri" pitchFamily="34" charset="-122"/>
                <a:cs typeface="Calibri" pitchFamily="34" charset="-120"/>
              </a:rPr>
              <a:t>Delivered by trained peer facilitators, WRAP builds trust and community among residents who share similar experiences.</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BF7F0"/>
        </a:solidFill>
        <a:effectLst/>
      </p:bgPr>
    </p:bg>
    <p:spTree>
      <p:nvGrpSpPr>
        <p:cNvPr id="1" name=""/>
        <p:cNvGrpSpPr/>
        <p:nvPr/>
      </p:nvGrpSpPr>
      <p:grpSpPr>
        <a:xfrm>
          <a:off x="0" y="0"/>
          <a:ext cx="0" cy="0"/>
          <a:chOff x="0" y="0"/>
          <a:chExt cx="0" cy="0"/>
        </a:xfrm>
      </p:grpSpPr>
      <p:sp>
        <p:nvSpPr>
          <p:cNvPr id="2" name="Text 0"/>
          <p:cNvSpPr/>
          <p:nvPr/>
        </p:nvSpPr>
        <p:spPr>
          <a:xfrm>
            <a:off x="548640" y="320040"/>
            <a:ext cx="8046720" cy="502920"/>
          </a:xfrm>
          <a:prstGeom prst="rect">
            <a:avLst/>
          </a:prstGeom>
          <a:noFill/>
          <a:ln/>
        </p:spPr>
        <p:txBody>
          <a:bodyPr wrap="square" lIns="0" tIns="0" rIns="0" bIns="0" rtlCol="0" anchor="ctr"/>
          <a:lstStyle/>
          <a:p>
            <a:pPr marL="0" indent="0">
              <a:buNone/>
            </a:pPr>
            <a:r>
              <a:rPr lang="en-US" sz="2600" b="1" dirty="0">
                <a:solidFill>
                  <a:srgbClr val="2D3B3A"/>
                </a:solidFill>
                <a:latin typeface="Georgia" pitchFamily="34" charset="0"/>
                <a:ea typeface="Georgia" pitchFamily="34" charset="-122"/>
                <a:cs typeface="Georgia" pitchFamily="34" charset="-120"/>
              </a:rPr>
              <a:t>WRAP's Evidence Base</a:t>
            </a:r>
            <a:endParaRPr lang="en-US" sz="2600" dirty="0"/>
          </a:p>
        </p:txBody>
      </p:sp>
      <p:sp>
        <p:nvSpPr>
          <p:cNvPr id="3" name="Text 1"/>
          <p:cNvSpPr/>
          <p:nvPr/>
        </p:nvSpPr>
        <p:spPr>
          <a:xfrm>
            <a:off x="548640" y="822960"/>
            <a:ext cx="8046720" cy="320040"/>
          </a:xfrm>
          <a:prstGeom prst="rect">
            <a:avLst/>
          </a:prstGeom>
          <a:noFill/>
          <a:ln/>
        </p:spPr>
        <p:txBody>
          <a:bodyPr wrap="square" lIns="0" tIns="0" rIns="0" bIns="0" rtlCol="0" anchor="ctr"/>
          <a:lstStyle/>
          <a:p>
            <a:pPr marL="0" indent="0">
              <a:buNone/>
            </a:pPr>
            <a:r>
              <a:rPr lang="en-US" sz="1300" i="1" dirty="0">
                <a:solidFill>
                  <a:srgbClr val="0D8A7D"/>
                </a:solidFill>
                <a:latin typeface="Calibri" pitchFamily="34" charset="0"/>
                <a:ea typeface="Calibri" pitchFamily="34" charset="-122"/>
                <a:cs typeface="Calibri" pitchFamily="34" charset="-120"/>
              </a:rPr>
              <a:t>SAMHSA-recognized evidence-based practice since 2010</a:t>
            </a:r>
            <a:endParaRPr lang="en-US" sz="1300" dirty="0"/>
          </a:p>
        </p:txBody>
      </p:sp>
      <p:sp>
        <p:nvSpPr>
          <p:cNvPr id="4" name="Shape 2"/>
          <p:cNvSpPr/>
          <p:nvPr/>
        </p:nvSpPr>
        <p:spPr>
          <a:xfrm>
            <a:off x="685800" y="1371600"/>
            <a:ext cx="2377440" cy="1188720"/>
          </a:xfrm>
          <a:prstGeom prst="roundRect">
            <a:avLst>
              <a:gd name="adj" fmla="val 6154"/>
            </a:avLst>
          </a:prstGeom>
          <a:solidFill>
            <a:srgbClr val="0D8A7D"/>
          </a:solidFill>
          <a:ln/>
        </p:spPr>
        <p:txBody>
          <a:bodyPr/>
          <a:lstStyle/>
          <a:p>
            <a:endParaRPr lang="en-US"/>
          </a:p>
        </p:txBody>
      </p:sp>
      <p:sp>
        <p:nvSpPr>
          <p:cNvPr id="5" name="Text 3"/>
          <p:cNvSpPr/>
          <p:nvPr/>
        </p:nvSpPr>
        <p:spPr>
          <a:xfrm>
            <a:off x="685800" y="1417320"/>
            <a:ext cx="2377440" cy="594360"/>
          </a:xfrm>
          <a:prstGeom prst="rect">
            <a:avLst/>
          </a:prstGeom>
          <a:noFill/>
          <a:ln/>
        </p:spPr>
        <p:txBody>
          <a:bodyPr wrap="square" lIns="0" tIns="0" rIns="0" bIns="0" rtlCol="0" anchor="ctr"/>
          <a:lstStyle/>
          <a:p>
            <a:pPr marL="0" indent="0" algn="ctr">
              <a:buNone/>
            </a:pPr>
            <a:r>
              <a:rPr lang="en-US" sz="3600" b="1" dirty="0">
                <a:solidFill>
                  <a:srgbClr val="FFFFFF"/>
                </a:solidFill>
                <a:latin typeface="Georgia" pitchFamily="34" charset="0"/>
                <a:ea typeface="Georgia" pitchFamily="34" charset="-122"/>
                <a:cs typeface="Georgia" pitchFamily="34" charset="-120"/>
              </a:rPr>
              <a:t>6</a:t>
            </a:r>
            <a:endParaRPr lang="en-US" sz="3600" dirty="0"/>
          </a:p>
        </p:txBody>
      </p:sp>
      <p:sp>
        <p:nvSpPr>
          <p:cNvPr id="6" name="Text 4"/>
          <p:cNvSpPr/>
          <p:nvPr/>
        </p:nvSpPr>
        <p:spPr>
          <a:xfrm>
            <a:off x="685800" y="2011680"/>
            <a:ext cx="2377440" cy="457200"/>
          </a:xfrm>
          <a:prstGeom prst="rect">
            <a:avLst/>
          </a:prstGeom>
          <a:noFill/>
          <a:ln/>
        </p:spPr>
        <p:txBody>
          <a:bodyPr wrap="square" lIns="0" tIns="0" rIns="0" bIns="0" rtlCol="0" anchor="t"/>
          <a:lstStyle/>
          <a:p>
            <a:pPr marL="0" indent="0" algn="ctr">
              <a:lnSpc>
                <a:spcPct val="115000"/>
              </a:lnSpc>
              <a:buNone/>
            </a:pPr>
            <a:r>
              <a:rPr lang="en-US" sz="1100" dirty="0">
                <a:solidFill>
                  <a:srgbClr val="B8DDD8"/>
                </a:solidFill>
                <a:latin typeface="Calibri" pitchFamily="34" charset="0"/>
                <a:ea typeface="Calibri" pitchFamily="34" charset="-122"/>
                <a:cs typeface="Calibri" pitchFamily="34" charset="-120"/>
              </a:rPr>
              <a:t>Controlled</a:t>
            </a:r>
            <a:endParaRPr lang="en-US" sz="1100" dirty="0"/>
          </a:p>
          <a:p>
            <a:pPr marL="0" indent="0" algn="ctr">
              <a:lnSpc>
                <a:spcPct val="115000"/>
              </a:lnSpc>
              <a:buNone/>
            </a:pPr>
            <a:r>
              <a:rPr lang="en-US" sz="1100" dirty="0">
                <a:solidFill>
                  <a:srgbClr val="B8DDD8"/>
                </a:solidFill>
                <a:latin typeface="Calibri" pitchFamily="34" charset="0"/>
                <a:ea typeface="Calibri" pitchFamily="34" charset="-122"/>
                <a:cs typeface="Calibri" pitchFamily="34" charset="-120"/>
              </a:rPr>
              <a:t>trials reviewed</a:t>
            </a:r>
            <a:endParaRPr lang="en-US" sz="1100" dirty="0"/>
          </a:p>
        </p:txBody>
      </p:sp>
      <p:sp>
        <p:nvSpPr>
          <p:cNvPr id="7" name="Shape 5"/>
          <p:cNvSpPr/>
          <p:nvPr/>
        </p:nvSpPr>
        <p:spPr>
          <a:xfrm>
            <a:off x="3383280" y="1371600"/>
            <a:ext cx="2377440" cy="1188720"/>
          </a:xfrm>
          <a:prstGeom prst="roundRect">
            <a:avLst>
              <a:gd name="adj" fmla="val 6154"/>
            </a:avLst>
          </a:prstGeom>
          <a:solidFill>
            <a:srgbClr val="0D8A7D"/>
          </a:solidFill>
          <a:ln/>
        </p:spPr>
        <p:txBody>
          <a:bodyPr/>
          <a:lstStyle/>
          <a:p>
            <a:endParaRPr lang="en-US"/>
          </a:p>
        </p:txBody>
      </p:sp>
      <p:sp>
        <p:nvSpPr>
          <p:cNvPr id="8" name="Text 6"/>
          <p:cNvSpPr/>
          <p:nvPr/>
        </p:nvSpPr>
        <p:spPr>
          <a:xfrm>
            <a:off x="3383280" y="1417320"/>
            <a:ext cx="2377440" cy="594360"/>
          </a:xfrm>
          <a:prstGeom prst="rect">
            <a:avLst/>
          </a:prstGeom>
          <a:noFill/>
          <a:ln/>
        </p:spPr>
        <p:txBody>
          <a:bodyPr wrap="square" lIns="0" tIns="0" rIns="0" bIns="0" rtlCol="0" anchor="ctr"/>
          <a:lstStyle/>
          <a:p>
            <a:pPr marL="0" indent="0" algn="ctr">
              <a:buNone/>
            </a:pPr>
            <a:r>
              <a:rPr lang="en-US" sz="3600" b="1" dirty="0">
                <a:solidFill>
                  <a:srgbClr val="FFFFFF"/>
                </a:solidFill>
                <a:latin typeface="Georgia" pitchFamily="34" charset="0"/>
                <a:ea typeface="Georgia" pitchFamily="34" charset="-122"/>
                <a:cs typeface="Georgia" pitchFamily="34" charset="-120"/>
              </a:rPr>
              <a:t>25+</a:t>
            </a:r>
            <a:endParaRPr lang="en-US" sz="3600" dirty="0"/>
          </a:p>
        </p:txBody>
      </p:sp>
      <p:sp>
        <p:nvSpPr>
          <p:cNvPr id="9" name="Text 7"/>
          <p:cNvSpPr/>
          <p:nvPr/>
        </p:nvSpPr>
        <p:spPr>
          <a:xfrm>
            <a:off x="3383280" y="2011680"/>
            <a:ext cx="2377440" cy="457200"/>
          </a:xfrm>
          <a:prstGeom prst="rect">
            <a:avLst/>
          </a:prstGeom>
          <a:noFill/>
          <a:ln/>
        </p:spPr>
        <p:txBody>
          <a:bodyPr wrap="square" lIns="0" tIns="0" rIns="0" bIns="0" rtlCol="0" anchor="t"/>
          <a:lstStyle/>
          <a:p>
            <a:pPr marL="0" indent="0" algn="ctr">
              <a:lnSpc>
                <a:spcPct val="115000"/>
              </a:lnSpc>
              <a:buNone/>
            </a:pPr>
            <a:r>
              <a:rPr lang="en-US" sz="1100" dirty="0">
                <a:solidFill>
                  <a:srgbClr val="B8DDD8"/>
                </a:solidFill>
                <a:latin typeface="Calibri" pitchFamily="34" charset="0"/>
                <a:ea typeface="Calibri" pitchFamily="34" charset="-122"/>
                <a:cs typeface="Calibri" pitchFamily="34" charset="-120"/>
              </a:rPr>
              <a:t>Years of</a:t>
            </a:r>
            <a:endParaRPr lang="en-US" sz="1100" dirty="0"/>
          </a:p>
          <a:p>
            <a:pPr marL="0" indent="0" algn="ctr">
              <a:lnSpc>
                <a:spcPct val="115000"/>
              </a:lnSpc>
              <a:buNone/>
            </a:pPr>
            <a:r>
              <a:rPr lang="en-US" sz="1100" dirty="0">
                <a:solidFill>
                  <a:srgbClr val="B8DDD8"/>
                </a:solidFill>
                <a:latin typeface="Calibri" pitchFamily="34" charset="0"/>
                <a:ea typeface="Calibri" pitchFamily="34" charset="-122"/>
                <a:cs typeface="Calibri" pitchFamily="34" charset="-120"/>
              </a:rPr>
              <a:t>clinical use</a:t>
            </a:r>
            <a:endParaRPr lang="en-US" sz="1100" dirty="0"/>
          </a:p>
        </p:txBody>
      </p:sp>
      <p:sp>
        <p:nvSpPr>
          <p:cNvPr id="10" name="Shape 8"/>
          <p:cNvSpPr/>
          <p:nvPr/>
        </p:nvSpPr>
        <p:spPr>
          <a:xfrm>
            <a:off x="6080760" y="1371600"/>
            <a:ext cx="2377440" cy="1188720"/>
          </a:xfrm>
          <a:prstGeom prst="roundRect">
            <a:avLst>
              <a:gd name="adj" fmla="val 6154"/>
            </a:avLst>
          </a:prstGeom>
          <a:solidFill>
            <a:srgbClr val="0D8A7D"/>
          </a:solidFill>
          <a:ln/>
        </p:spPr>
        <p:txBody>
          <a:bodyPr/>
          <a:lstStyle/>
          <a:p>
            <a:endParaRPr lang="en-US"/>
          </a:p>
        </p:txBody>
      </p:sp>
      <p:sp>
        <p:nvSpPr>
          <p:cNvPr id="11" name="Text 9"/>
          <p:cNvSpPr/>
          <p:nvPr/>
        </p:nvSpPr>
        <p:spPr>
          <a:xfrm>
            <a:off x="6080760" y="1417320"/>
            <a:ext cx="2377440" cy="594360"/>
          </a:xfrm>
          <a:prstGeom prst="rect">
            <a:avLst/>
          </a:prstGeom>
          <a:noFill/>
          <a:ln/>
        </p:spPr>
        <p:txBody>
          <a:bodyPr wrap="square" lIns="0" tIns="0" rIns="0" bIns="0" rtlCol="0" anchor="ctr"/>
          <a:lstStyle/>
          <a:p>
            <a:pPr marL="0" indent="0" algn="ctr">
              <a:buNone/>
            </a:pPr>
            <a:r>
              <a:rPr lang="en-US" sz="3600" b="1" dirty="0">
                <a:solidFill>
                  <a:srgbClr val="FFFFFF"/>
                </a:solidFill>
                <a:latin typeface="Georgia" pitchFamily="34" charset="0"/>
                <a:ea typeface="Georgia" pitchFamily="34" charset="-122"/>
                <a:cs typeface="Georgia" pitchFamily="34" charset="-120"/>
              </a:rPr>
              <a:t>50</a:t>
            </a:r>
            <a:endParaRPr lang="en-US" sz="3600" dirty="0"/>
          </a:p>
        </p:txBody>
      </p:sp>
      <p:sp>
        <p:nvSpPr>
          <p:cNvPr id="12" name="Text 10"/>
          <p:cNvSpPr/>
          <p:nvPr/>
        </p:nvSpPr>
        <p:spPr>
          <a:xfrm>
            <a:off x="6080760" y="2011680"/>
            <a:ext cx="2377440" cy="457200"/>
          </a:xfrm>
          <a:prstGeom prst="rect">
            <a:avLst/>
          </a:prstGeom>
          <a:noFill/>
          <a:ln/>
        </p:spPr>
        <p:txBody>
          <a:bodyPr wrap="square" lIns="0" tIns="0" rIns="0" bIns="0" rtlCol="0" anchor="t"/>
          <a:lstStyle/>
          <a:p>
            <a:pPr marL="0" indent="0" algn="ctr">
              <a:lnSpc>
                <a:spcPct val="115000"/>
              </a:lnSpc>
              <a:buNone/>
            </a:pPr>
            <a:r>
              <a:rPr lang="en-US" sz="1100" dirty="0">
                <a:solidFill>
                  <a:srgbClr val="B8DDD8"/>
                </a:solidFill>
                <a:latin typeface="Calibri" pitchFamily="34" charset="0"/>
                <a:ea typeface="Calibri" pitchFamily="34" charset="-122"/>
                <a:cs typeface="Calibri" pitchFamily="34" charset="-120"/>
              </a:rPr>
              <a:t>U.S. states</a:t>
            </a:r>
            <a:endParaRPr lang="en-US" sz="1100" dirty="0"/>
          </a:p>
          <a:p>
            <a:pPr marL="0" indent="0" algn="ctr">
              <a:lnSpc>
                <a:spcPct val="115000"/>
              </a:lnSpc>
              <a:buNone/>
            </a:pPr>
            <a:r>
              <a:rPr lang="en-US" sz="1100" dirty="0">
                <a:solidFill>
                  <a:srgbClr val="B8DDD8"/>
                </a:solidFill>
                <a:latin typeface="Calibri" pitchFamily="34" charset="0"/>
                <a:ea typeface="Calibri" pitchFamily="34" charset="-122"/>
                <a:cs typeface="Calibri" pitchFamily="34" charset="-120"/>
              </a:rPr>
              <a:t>using WRAP</a:t>
            </a:r>
            <a:endParaRPr lang="en-US" sz="1100" dirty="0"/>
          </a:p>
        </p:txBody>
      </p:sp>
      <p:sp>
        <p:nvSpPr>
          <p:cNvPr id="13" name="Text 11"/>
          <p:cNvSpPr/>
          <p:nvPr/>
        </p:nvSpPr>
        <p:spPr>
          <a:xfrm>
            <a:off x="548640" y="2834640"/>
            <a:ext cx="8046720" cy="365760"/>
          </a:xfrm>
          <a:prstGeom prst="rect">
            <a:avLst/>
          </a:prstGeom>
          <a:noFill/>
          <a:ln/>
        </p:spPr>
        <p:txBody>
          <a:bodyPr wrap="square" lIns="0" tIns="0" rIns="0" bIns="0" rtlCol="0" anchor="ctr"/>
          <a:lstStyle/>
          <a:p>
            <a:pPr marL="0" indent="0">
              <a:buNone/>
            </a:pPr>
            <a:r>
              <a:rPr lang="en-US" sz="1500" b="1" dirty="0">
                <a:solidFill>
                  <a:srgbClr val="2D3B3A"/>
                </a:solidFill>
                <a:latin typeface="Georgia" pitchFamily="34" charset="0"/>
                <a:ea typeface="Georgia" pitchFamily="34" charset="-122"/>
                <a:cs typeface="Georgia" pitchFamily="34" charset="-120"/>
              </a:rPr>
              <a:t>Randomized Controlled Trial Outcomes</a:t>
            </a:r>
            <a:endParaRPr lang="en-US" sz="1500" dirty="0"/>
          </a:p>
        </p:txBody>
      </p:sp>
      <p:sp>
        <p:nvSpPr>
          <p:cNvPr id="14" name="Text 12"/>
          <p:cNvSpPr/>
          <p:nvPr/>
        </p:nvSpPr>
        <p:spPr>
          <a:xfrm>
            <a:off x="548640" y="3246120"/>
            <a:ext cx="8046720" cy="1554480"/>
          </a:xfrm>
          <a:prstGeom prst="rect">
            <a:avLst/>
          </a:prstGeom>
          <a:noFill/>
          <a:ln/>
        </p:spPr>
        <p:txBody>
          <a:bodyPr wrap="square" rtlCol="0" anchor="ctr"/>
          <a:lstStyle/>
          <a:p>
            <a:pPr marL="342900" indent="-342900">
              <a:spcAft>
                <a:spcPts val="600"/>
              </a:spcAft>
              <a:buSzPct val="100000"/>
              <a:buChar char="•"/>
            </a:pPr>
            <a:r>
              <a:rPr lang="en-US" sz="1250" dirty="0">
                <a:solidFill>
                  <a:srgbClr val="2D3B3A"/>
                </a:solidFill>
                <a:latin typeface="Calibri" pitchFamily="34" charset="0"/>
                <a:ea typeface="Calibri" pitchFamily="34" charset="-122"/>
                <a:cs typeface="Calibri" pitchFamily="34" charset="-120"/>
              </a:rPr>
              <a:t>Reduced psychiatric symptoms, especially depression and anxiety</a:t>
            </a:r>
            <a:endParaRPr lang="en-US" sz="1250" dirty="0"/>
          </a:p>
          <a:p>
            <a:pPr marL="342900" indent="-342900">
              <a:spcAft>
                <a:spcPts val="600"/>
              </a:spcAft>
              <a:buSzPct val="100000"/>
              <a:buChar char="•"/>
            </a:pPr>
            <a:r>
              <a:rPr lang="en-US" sz="1250" dirty="0">
                <a:solidFill>
                  <a:srgbClr val="2D3B3A"/>
                </a:solidFill>
                <a:latin typeface="Calibri" pitchFamily="34" charset="0"/>
                <a:ea typeface="Calibri" pitchFamily="34" charset="-122"/>
                <a:cs typeface="Calibri" pitchFamily="34" charset="-120"/>
              </a:rPr>
              <a:t>Increased hopefulness, empowerment, and self-advocacy</a:t>
            </a:r>
            <a:endParaRPr lang="en-US" sz="1250" dirty="0"/>
          </a:p>
          <a:p>
            <a:pPr marL="342900" indent="-342900">
              <a:spcAft>
                <a:spcPts val="600"/>
              </a:spcAft>
              <a:buSzPct val="100000"/>
              <a:buChar char="•"/>
            </a:pPr>
            <a:r>
              <a:rPr lang="en-US" sz="1250" dirty="0">
                <a:solidFill>
                  <a:srgbClr val="2D3B3A"/>
                </a:solidFill>
                <a:latin typeface="Calibri" pitchFamily="34" charset="0"/>
                <a:ea typeface="Calibri" pitchFamily="34" charset="-122"/>
                <a:cs typeface="Calibri" pitchFamily="34" charset="-120"/>
              </a:rPr>
              <a:t>Improved quality of life and self-perceived recovery</a:t>
            </a:r>
            <a:endParaRPr lang="en-US" sz="1250" dirty="0"/>
          </a:p>
          <a:p>
            <a:pPr marL="342900" indent="-342900">
              <a:spcAft>
                <a:spcPts val="600"/>
              </a:spcAft>
              <a:buSzPct val="100000"/>
              <a:buChar char="•"/>
            </a:pPr>
            <a:r>
              <a:rPr lang="en-US" sz="1250" dirty="0">
                <a:solidFill>
                  <a:srgbClr val="2D3B3A"/>
                </a:solidFill>
                <a:latin typeface="Calibri" pitchFamily="34" charset="0"/>
                <a:ea typeface="Calibri" pitchFamily="34" charset="-122"/>
                <a:cs typeface="Calibri" pitchFamily="34" charset="-120"/>
              </a:rPr>
              <a:t>Meta-analysis confirms small-but-significant recovery effects</a:t>
            </a:r>
            <a:endParaRPr lang="en-US" sz="12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BF7F0"/>
        </a:solidFill>
        <a:effectLst/>
      </p:bgPr>
    </p:bg>
    <p:spTree>
      <p:nvGrpSpPr>
        <p:cNvPr id="1" name=""/>
        <p:cNvGrpSpPr/>
        <p:nvPr/>
      </p:nvGrpSpPr>
      <p:grpSpPr>
        <a:xfrm>
          <a:off x="0" y="0"/>
          <a:ext cx="0" cy="0"/>
          <a:chOff x="0" y="0"/>
          <a:chExt cx="0" cy="0"/>
        </a:xfrm>
      </p:grpSpPr>
      <p:sp>
        <p:nvSpPr>
          <p:cNvPr id="2" name="Text 0"/>
          <p:cNvSpPr/>
          <p:nvPr/>
        </p:nvSpPr>
        <p:spPr>
          <a:xfrm>
            <a:off x="548640" y="320040"/>
            <a:ext cx="8046720" cy="502920"/>
          </a:xfrm>
          <a:prstGeom prst="rect">
            <a:avLst/>
          </a:prstGeom>
          <a:noFill/>
          <a:ln/>
        </p:spPr>
        <p:txBody>
          <a:bodyPr wrap="square" lIns="0" tIns="0" rIns="0" bIns="0" rtlCol="0" anchor="ctr"/>
          <a:lstStyle/>
          <a:p>
            <a:pPr marL="0" indent="0">
              <a:buNone/>
            </a:pPr>
            <a:r>
              <a:rPr lang="en-US" sz="2600" b="1" dirty="0">
                <a:solidFill>
                  <a:srgbClr val="2D3B3A"/>
                </a:solidFill>
                <a:latin typeface="Georgia" pitchFamily="34" charset="0"/>
                <a:ea typeface="Georgia" pitchFamily="34" charset="-122"/>
                <a:cs typeface="Georgia" pitchFamily="34" charset="-120"/>
              </a:rPr>
              <a:t>Adapting WRAP for Shelter Settings</a:t>
            </a:r>
            <a:endParaRPr lang="en-US" sz="2600" dirty="0"/>
          </a:p>
        </p:txBody>
      </p:sp>
      <p:pic>
        <p:nvPicPr>
          <p:cNvPr id="3" name="Image 0" descr="preencoded.png"/>
          <p:cNvPicPr>
            <a:picLocks noChangeAspect="1"/>
          </p:cNvPicPr>
          <p:nvPr/>
        </p:nvPicPr>
        <p:blipFill>
          <a:blip r:embed="rId3"/>
          <a:stretch>
            <a:fillRect/>
          </a:stretch>
        </p:blipFill>
        <p:spPr>
          <a:xfrm>
            <a:off x="548640" y="1143000"/>
            <a:ext cx="274320" cy="274320"/>
          </a:xfrm>
          <a:prstGeom prst="rect">
            <a:avLst/>
          </a:prstGeom>
        </p:spPr>
      </p:pic>
      <p:sp>
        <p:nvSpPr>
          <p:cNvPr id="4" name="Text 1"/>
          <p:cNvSpPr/>
          <p:nvPr/>
        </p:nvSpPr>
        <p:spPr>
          <a:xfrm>
            <a:off x="914400" y="1097280"/>
            <a:ext cx="3566160" cy="320040"/>
          </a:xfrm>
          <a:prstGeom prst="rect">
            <a:avLst/>
          </a:prstGeom>
          <a:noFill/>
          <a:ln/>
        </p:spPr>
        <p:txBody>
          <a:bodyPr wrap="square" lIns="0" tIns="0" rIns="0" bIns="0" rtlCol="0" anchor="ctr"/>
          <a:lstStyle/>
          <a:p>
            <a:pPr marL="0" indent="0">
              <a:buNone/>
            </a:pPr>
            <a:r>
              <a:rPr lang="en-US" sz="1400" b="1" dirty="0">
                <a:solidFill>
                  <a:srgbClr val="0D8A7D"/>
                </a:solidFill>
                <a:latin typeface="Georgia" pitchFamily="34" charset="0"/>
                <a:ea typeface="Georgia" pitchFamily="34" charset="-122"/>
                <a:cs typeface="Georgia" pitchFamily="34" charset="-120"/>
              </a:rPr>
              <a:t>Flexible Scheduling</a:t>
            </a:r>
            <a:endParaRPr lang="en-US" sz="1400" dirty="0"/>
          </a:p>
        </p:txBody>
      </p:sp>
      <p:sp>
        <p:nvSpPr>
          <p:cNvPr id="5" name="Text 2"/>
          <p:cNvSpPr/>
          <p:nvPr/>
        </p:nvSpPr>
        <p:spPr>
          <a:xfrm>
            <a:off x="914400" y="1444752"/>
            <a:ext cx="3566160" cy="777240"/>
          </a:xfrm>
          <a:prstGeom prst="rect">
            <a:avLst/>
          </a:prstGeom>
          <a:noFill/>
          <a:ln/>
        </p:spPr>
        <p:txBody>
          <a:bodyPr wrap="square" lIns="0" tIns="0" rIns="0" bIns="0" rtlCol="0" anchor="ctr"/>
          <a:lstStyle/>
          <a:p>
            <a:pPr marL="0" indent="0">
              <a:lnSpc>
                <a:spcPct val="120000"/>
              </a:lnSpc>
              <a:buNone/>
            </a:pPr>
            <a:r>
              <a:rPr lang="en-US" sz="1150" dirty="0">
                <a:solidFill>
                  <a:srgbClr val="5A6968"/>
                </a:solidFill>
                <a:latin typeface="Calibri" pitchFamily="34" charset="0"/>
                <a:ea typeface="Calibri" pitchFamily="34" charset="-122"/>
                <a:cs typeface="Calibri" pitchFamily="34" charset="-120"/>
              </a:rPr>
              <a:t>Offer sessions at varied times to accommodate residents' appointments, job searches, and daily obligations.</a:t>
            </a:r>
            <a:endParaRPr lang="en-US" sz="1150" dirty="0"/>
          </a:p>
        </p:txBody>
      </p:sp>
      <p:pic>
        <p:nvPicPr>
          <p:cNvPr id="6" name="Image 1" descr="preencoded.png"/>
          <p:cNvPicPr>
            <a:picLocks noChangeAspect="1"/>
          </p:cNvPicPr>
          <p:nvPr/>
        </p:nvPicPr>
        <p:blipFill>
          <a:blip r:embed="rId3"/>
          <a:stretch>
            <a:fillRect/>
          </a:stretch>
        </p:blipFill>
        <p:spPr>
          <a:xfrm>
            <a:off x="4800600" y="1143000"/>
            <a:ext cx="274320" cy="274320"/>
          </a:xfrm>
          <a:prstGeom prst="rect">
            <a:avLst/>
          </a:prstGeom>
        </p:spPr>
      </p:pic>
      <p:sp>
        <p:nvSpPr>
          <p:cNvPr id="7" name="Text 3"/>
          <p:cNvSpPr/>
          <p:nvPr/>
        </p:nvSpPr>
        <p:spPr>
          <a:xfrm>
            <a:off x="5166360" y="1097280"/>
            <a:ext cx="3566160" cy="320040"/>
          </a:xfrm>
          <a:prstGeom prst="rect">
            <a:avLst/>
          </a:prstGeom>
          <a:noFill/>
          <a:ln/>
        </p:spPr>
        <p:txBody>
          <a:bodyPr wrap="square" lIns="0" tIns="0" rIns="0" bIns="0" rtlCol="0" anchor="ctr"/>
          <a:lstStyle/>
          <a:p>
            <a:pPr marL="0" indent="0">
              <a:buNone/>
            </a:pPr>
            <a:r>
              <a:rPr lang="en-US" sz="1400" b="1" dirty="0">
                <a:solidFill>
                  <a:srgbClr val="0D8A7D"/>
                </a:solidFill>
                <a:latin typeface="Georgia" pitchFamily="34" charset="0"/>
                <a:ea typeface="Georgia" pitchFamily="34" charset="-122"/>
                <a:cs typeface="Georgia" pitchFamily="34" charset="-120"/>
              </a:rPr>
              <a:t>Quiet, Private Spaces</a:t>
            </a:r>
            <a:endParaRPr lang="en-US" sz="1400" dirty="0"/>
          </a:p>
        </p:txBody>
      </p:sp>
      <p:sp>
        <p:nvSpPr>
          <p:cNvPr id="8" name="Text 4"/>
          <p:cNvSpPr/>
          <p:nvPr/>
        </p:nvSpPr>
        <p:spPr>
          <a:xfrm>
            <a:off x="5166360" y="1444752"/>
            <a:ext cx="3566160" cy="777240"/>
          </a:xfrm>
          <a:prstGeom prst="rect">
            <a:avLst/>
          </a:prstGeom>
          <a:noFill/>
          <a:ln/>
        </p:spPr>
        <p:txBody>
          <a:bodyPr wrap="square" lIns="0" tIns="0" rIns="0" bIns="0" rtlCol="0" anchor="ctr"/>
          <a:lstStyle/>
          <a:p>
            <a:pPr marL="0" indent="0">
              <a:lnSpc>
                <a:spcPct val="120000"/>
              </a:lnSpc>
              <a:buNone/>
            </a:pPr>
            <a:r>
              <a:rPr lang="en-US" sz="1150" dirty="0">
                <a:solidFill>
                  <a:srgbClr val="5A6968"/>
                </a:solidFill>
                <a:latin typeface="Calibri" pitchFamily="34" charset="0"/>
                <a:ea typeface="Calibri" pitchFamily="34" charset="-122"/>
                <a:cs typeface="Calibri" pitchFamily="34" charset="-120"/>
              </a:rPr>
              <a:t>Dedicate a consistent room for sessions — privacy is essential for vulnerability and trust-building.</a:t>
            </a:r>
            <a:endParaRPr lang="en-US" sz="1150" dirty="0"/>
          </a:p>
        </p:txBody>
      </p:sp>
      <p:pic>
        <p:nvPicPr>
          <p:cNvPr id="9" name="Image 2" descr="preencoded.png"/>
          <p:cNvPicPr>
            <a:picLocks noChangeAspect="1"/>
          </p:cNvPicPr>
          <p:nvPr/>
        </p:nvPicPr>
        <p:blipFill>
          <a:blip r:embed="rId3"/>
          <a:stretch>
            <a:fillRect/>
          </a:stretch>
        </p:blipFill>
        <p:spPr>
          <a:xfrm>
            <a:off x="548640" y="2377440"/>
            <a:ext cx="274320" cy="274320"/>
          </a:xfrm>
          <a:prstGeom prst="rect">
            <a:avLst/>
          </a:prstGeom>
        </p:spPr>
      </p:pic>
      <p:sp>
        <p:nvSpPr>
          <p:cNvPr id="10" name="Text 5"/>
          <p:cNvSpPr/>
          <p:nvPr/>
        </p:nvSpPr>
        <p:spPr>
          <a:xfrm>
            <a:off x="914400" y="2331720"/>
            <a:ext cx="3566160" cy="320040"/>
          </a:xfrm>
          <a:prstGeom prst="rect">
            <a:avLst/>
          </a:prstGeom>
          <a:noFill/>
          <a:ln/>
        </p:spPr>
        <p:txBody>
          <a:bodyPr wrap="square" lIns="0" tIns="0" rIns="0" bIns="0" rtlCol="0" anchor="ctr"/>
          <a:lstStyle/>
          <a:p>
            <a:pPr marL="0" indent="0">
              <a:buNone/>
            </a:pPr>
            <a:r>
              <a:rPr lang="en-US" sz="1400" b="1" dirty="0">
                <a:solidFill>
                  <a:srgbClr val="0D8A7D"/>
                </a:solidFill>
                <a:latin typeface="Georgia" pitchFamily="34" charset="0"/>
                <a:ea typeface="Georgia" pitchFamily="34" charset="-122"/>
                <a:cs typeface="Georgia" pitchFamily="34" charset="-120"/>
              </a:rPr>
              <a:t>Low-Barrier Entry</a:t>
            </a:r>
            <a:endParaRPr lang="en-US" sz="1400" dirty="0"/>
          </a:p>
        </p:txBody>
      </p:sp>
      <p:sp>
        <p:nvSpPr>
          <p:cNvPr id="11" name="Text 6"/>
          <p:cNvSpPr/>
          <p:nvPr/>
        </p:nvSpPr>
        <p:spPr>
          <a:xfrm>
            <a:off x="914400" y="2679192"/>
            <a:ext cx="3566160" cy="777240"/>
          </a:xfrm>
          <a:prstGeom prst="rect">
            <a:avLst/>
          </a:prstGeom>
          <a:noFill/>
          <a:ln/>
        </p:spPr>
        <p:txBody>
          <a:bodyPr wrap="square" lIns="0" tIns="0" rIns="0" bIns="0" rtlCol="0" anchor="ctr"/>
          <a:lstStyle/>
          <a:p>
            <a:pPr marL="0" indent="0">
              <a:lnSpc>
                <a:spcPct val="120000"/>
              </a:lnSpc>
              <a:buNone/>
            </a:pPr>
            <a:r>
              <a:rPr lang="en-US" sz="1150" dirty="0">
                <a:solidFill>
                  <a:srgbClr val="5A6968"/>
                </a:solidFill>
                <a:latin typeface="Calibri" pitchFamily="34" charset="0"/>
                <a:ea typeface="Calibri" pitchFamily="34" charset="-122"/>
                <a:cs typeface="Calibri" pitchFamily="34" charset="-120"/>
              </a:rPr>
              <a:t>No readiness criteria or diagnosis required. The only requirement is wanting to participate.</a:t>
            </a:r>
            <a:endParaRPr lang="en-US" sz="1150" dirty="0"/>
          </a:p>
        </p:txBody>
      </p:sp>
      <p:pic>
        <p:nvPicPr>
          <p:cNvPr id="12" name="Image 3" descr="preencoded.png"/>
          <p:cNvPicPr>
            <a:picLocks noChangeAspect="1"/>
          </p:cNvPicPr>
          <p:nvPr/>
        </p:nvPicPr>
        <p:blipFill>
          <a:blip r:embed="rId3"/>
          <a:stretch>
            <a:fillRect/>
          </a:stretch>
        </p:blipFill>
        <p:spPr>
          <a:xfrm>
            <a:off x="4800600" y="2377440"/>
            <a:ext cx="274320" cy="274320"/>
          </a:xfrm>
          <a:prstGeom prst="rect">
            <a:avLst/>
          </a:prstGeom>
        </p:spPr>
      </p:pic>
      <p:sp>
        <p:nvSpPr>
          <p:cNvPr id="13" name="Text 7"/>
          <p:cNvSpPr/>
          <p:nvPr/>
        </p:nvSpPr>
        <p:spPr>
          <a:xfrm>
            <a:off x="5166360" y="2331720"/>
            <a:ext cx="3566160" cy="320040"/>
          </a:xfrm>
          <a:prstGeom prst="rect">
            <a:avLst/>
          </a:prstGeom>
          <a:noFill/>
          <a:ln/>
        </p:spPr>
        <p:txBody>
          <a:bodyPr wrap="square" lIns="0" tIns="0" rIns="0" bIns="0" rtlCol="0" anchor="ctr"/>
          <a:lstStyle/>
          <a:p>
            <a:pPr marL="0" indent="0">
              <a:buNone/>
            </a:pPr>
            <a:r>
              <a:rPr lang="en-US" sz="1400" b="1" dirty="0">
                <a:solidFill>
                  <a:srgbClr val="0D8A7D"/>
                </a:solidFill>
                <a:latin typeface="Georgia" pitchFamily="34" charset="0"/>
                <a:ea typeface="Georgia" pitchFamily="34" charset="-122"/>
                <a:cs typeface="Georgia" pitchFamily="34" charset="-120"/>
              </a:rPr>
              <a:t>Materials &amp; Literacy</a:t>
            </a:r>
            <a:endParaRPr lang="en-US" sz="1400" dirty="0"/>
          </a:p>
        </p:txBody>
      </p:sp>
      <p:sp>
        <p:nvSpPr>
          <p:cNvPr id="14" name="Text 8"/>
          <p:cNvSpPr/>
          <p:nvPr/>
        </p:nvSpPr>
        <p:spPr>
          <a:xfrm>
            <a:off x="5166360" y="2679192"/>
            <a:ext cx="3566160" cy="777240"/>
          </a:xfrm>
          <a:prstGeom prst="rect">
            <a:avLst/>
          </a:prstGeom>
          <a:noFill/>
          <a:ln/>
        </p:spPr>
        <p:txBody>
          <a:bodyPr wrap="square" lIns="0" tIns="0" rIns="0" bIns="0" rtlCol="0" anchor="ctr"/>
          <a:lstStyle/>
          <a:p>
            <a:pPr marL="0" indent="0">
              <a:lnSpc>
                <a:spcPct val="120000"/>
              </a:lnSpc>
              <a:buNone/>
            </a:pPr>
            <a:r>
              <a:rPr lang="en-US" sz="1150" dirty="0">
                <a:solidFill>
                  <a:srgbClr val="5A6968"/>
                </a:solidFill>
                <a:latin typeface="Calibri" pitchFamily="34" charset="0"/>
                <a:ea typeface="Calibri" pitchFamily="34" charset="-122"/>
                <a:cs typeface="Calibri" pitchFamily="34" charset="-120"/>
              </a:rPr>
              <a:t>Provide workbooks and writing supplies. Offer verbal and visual alternatives for participants with literacy challenges.</a:t>
            </a:r>
            <a:endParaRPr lang="en-US" sz="1150" dirty="0"/>
          </a:p>
        </p:txBody>
      </p:sp>
      <p:pic>
        <p:nvPicPr>
          <p:cNvPr id="15" name="Image 4" descr="preencoded.png"/>
          <p:cNvPicPr>
            <a:picLocks noChangeAspect="1"/>
          </p:cNvPicPr>
          <p:nvPr/>
        </p:nvPicPr>
        <p:blipFill>
          <a:blip r:embed="rId3"/>
          <a:stretch>
            <a:fillRect/>
          </a:stretch>
        </p:blipFill>
        <p:spPr>
          <a:xfrm>
            <a:off x="548640" y="3611880"/>
            <a:ext cx="274320" cy="274320"/>
          </a:xfrm>
          <a:prstGeom prst="rect">
            <a:avLst/>
          </a:prstGeom>
        </p:spPr>
      </p:pic>
      <p:sp>
        <p:nvSpPr>
          <p:cNvPr id="16" name="Text 9"/>
          <p:cNvSpPr/>
          <p:nvPr/>
        </p:nvSpPr>
        <p:spPr>
          <a:xfrm>
            <a:off x="914400" y="3566160"/>
            <a:ext cx="3566160" cy="320040"/>
          </a:xfrm>
          <a:prstGeom prst="rect">
            <a:avLst/>
          </a:prstGeom>
          <a:noFill/>
          <a:ln/>
        </p:spPr>
        <p:txBody>
          <a:bodyPr wrap="square" lIns="0" tIns="0" rIns="0" bIns="0" rtlCol="0" anchor="ctr"/>
          <a:lstStyle/>
          <a:p>
            <a:pPr marL="0" indent="0">
              <a:buNone/>
            </a:pPr>
            <a:r>
              <a:rPr lang="en-US" sz="1400" b="1" dirty="0">
                <a:solidFill>
                  <a:srgbClr val="0D8A7D"/>
                </a:solidFill>
                <a:latin typeface="Georgia" pitchFamily="34" charset="0"/>
                <a:ea typeface="Georgia" pitchFamily="34" charset="-122"/>
                <a:cs typeface="Georgia" pitchFamily="34" charset="-120"/>
              </a:rPr>
              <a:t>Continuity Planning</a:t>
            </a:r>
            <a:endParaRPr lang="en-US" sz="1400" dirty="0"/>
          </a:p>
        </p:txBody>
      </p:sp>
      <p:sp>
        <p:nvSpPr>
          <p:cNvPr id="17" name="Text 10"/>
          <p:cNvSpPr/>
          <p:nvPr/>
        </p:nvSpPr>
        <p:spPr>
          <a:xfrm>
            <a:off x="914400" y="3913632"/>
            <a:ext cx="3566160" cy="777240"/>
          </a:xfrm>
          <a:prstGeom prst="rect">
            <a:avLst/>
          </a:prstGeom>
          <a:noFill/>
          <a:ln/>
        </p:spPr>
        <p:txBody>
          <a:bodyPr wrap="square" lIns="0" tIns="0" rIns="0" bIns="0" rtlCol="0" anchor="ctr"/>
          <a:lstStyle/>
          <a:p>
            <a:pPr marL="0" indent="0">
              <a:lnSpc>
                <a:spcPct val="120000"/>
              </a:lnSpc>
              <a:buNone/>
            </a:pPr>
            <a:r>
              <a:rPr lang="en-US" sz="1150" dirty="0">
                <a:solidFill>
                  <a:srgbClr val="5A6968"/>
                </a:solidFill>
                <a:latin typeface="Calibri" pitchFamily="34" charset="0"/>
                <a:ea typeface="Calibri" pitchFamily="34" charset="-122"/>
                <a:cs typeface="Calibri" pitchFamily="34" charset="-120"/>
              </a:rPr>
              <a:t>Residents may transition out mid-program. Create plans for continued engagement, referrals, or community WRAP groups.</a:t>
            </a:r>
            <a:endParaRPr lang="en-US" sz="1150" dirty="0"/>
          </a:p>
        </p:txBody>
      </p:sp>
      <p:pic>
        <p:nvPicPr>
          <p:cNvPr id="18" name="Image 5" descr="preencoded.png"/>
          <p:cNvPicPr>
            <a:picLocks noChangeAspect="1"/>
          </p:cNvPicPr>
          <p:nvPr/>
        </p:nvPicPr>
        <p:blipFill>
          <a:blip r:embed="rId3"/>
          <a:stretch>
            <a:fillRect/>
          </a:stretch>
        </p:blipFill>
        <p:spPr>
          <a:xfrm>
            <a:off x="4800600" y="3611880"/>
            <a:ext cx="274320" cy="274320"/>
          </a:xfrm>
          <a:prstGeom prst="rect">
            <a:avLst/>
          </a:prstGeom>
        </p:spPr>
      </p:pic>
      <p:sp>
        <p:nvSpPr>
          <p:cNvPr id="19" name="Text 11"/>
          <p:cNvSpPr/>
          <p:nvPr/>
        </p:nvSpPr>
        <p:spPr>
          <a:xfrm>
            <a:off x="5166360" y="3566160"/>
            <a:ext cx="3566160" cy="320040"/>
          </a:xfrm>
          <a:prstGeom prst="rect">
            <a:avLst/>
          </a:prstGeom>
          <a:noFill/>
          <a:ln/>
        </p:spPr>
        <p:txBody>
          <a:bodyPr wrap="square" lIns="0" tIns="0" rIns="0" bIns="0" rtlCol="0" anchor="ctr"/>
          <a:lstStyle/>
          <a:p>
            <a:pPr marL="0" indent="0">
              <a:buNone/>
            </a:pPr>
            <a:r>
              <a:rPr lang="en-US" sz="1400" b="1" dirty="0">
                <a:solidFill>
                  <a:srgbClr val="0D8A7D"/>
                </a:solidFill>
                <a:latin typeface="Georgia" pitchFamily="34" charset="0"/>
                <a:ea typeface="Georgia" pitchFamily="34" charset="-122"/>
                <a:cs typeface="Georgia" pitchFamily="34" charset="-120"/>
              </a:rPr>
              <a:t>Co-Occurring Supports</a:t>
            </a:r>
            <a:endParaRPr lang="en-US" sz="1400" dirty="0"/>
          </a:p>
        </p:txBody>
      </p:sp>
      <p:sp>
        <p:nvSpPr>
          <p:cNvPr id="20" name="Text 12"/>
          <p:cNvSpPr/>
          <p:nvPr/>
        </p:nvSpPr>
        <p:spPr>
          <a:xfrm>
            <a:off x="5166360" y="3913632"/>
            <a:ext cx="3566160" cy="777240"/>
          </a:xfrm>
          <a:prstGeom prst="rect">
            <a:avLst/>
          </a:prstGeom>
          <a:noFill/>
          <a:ln/>
        </p:spPr>
        <p:txBody>
          <a:bodyPr wrap="square" lIns="0" tIns="0" rIns="0" bIns="0" rtlCol="0" anchor="ctr"/>
          <a:lstStyle/>
          <a:p>
            <a:pPr marL="0" indent="0">
              <a:lnSpc>
                <a:spcPct val="120000"/>
              </a:lnSpc>
              <a:buNone/>
            </a:pPr>
            <a:r>
              <a:rPr lang="en-US" sz="1150" dirty="0">
                <a:solidFill>
                  <a:srgbClr val="5A6968"/>
                </a:solidFill>
                <a:latin typeface="Calibri" pitchFamily="34" charset="0"/>
                <a:ea typeface="Calibri" pitchFamily="34" charset="-122"/>
                <a:cs typeface="Calibri" pitchFamily="34" charset="-120"/>
              </a:rPr>
              <a:t>Coordinate with substance use counselors and case managers — WRAP complements but doesn't replace clinical care.</a:t>
            </a:r>
            <a:endParaRPr lang="en-US" sz="11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BF7F0"/>
        </a:solidFill>
        <a:effectLst/>
      </p:bgPr>
    </p:bg>
    <p:spTree>
      <p:nvGrpSpPr>
        <p:cNvPr id="1" name=""/>
        <p:cNvGrpSpPr/>
        <p:nvPr/>
      </p:nvGrpSpPr>
      <p:grpSpPr>
        <a:xfrm>
          <a:off x="0" y="0"/>
          <a:ext cx="0" cy="0"/>
          <a:chOff x="0" y="0"/>
          <a:chExt cx="0" cy="0"/>
        </a:xfrm>
      </p:grpSpPr>
      <p:sp>
        <p:nvSpPr>
          <p:cNvPr id="2" name="Shape 0"/>
          <p:cNvSpPr/>
          <p:nvPr/>
        </p:nvSpPr>
        <p:spPr>
          <a:xfrm>
            <a:off x="0" y="0"/>
            <a:ext cx="3108960" cy="5143500"/>
          </a:xfrm>
          <a:prstGeom prst="rect">
            <a:avLst/>
          </a:prstGeom>
          <a:solidFill>
            <a:srgbClr val="0D8A7D"/>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1234440" y="914400"/>
            <a:ext cx="640080" cy="640080"/>
          </a:xfrm>
          <a:prstGeom prst="rect">
            <a:avLst/>
          </a:prstGeom>
        </p:spPr>
      </p:pic>
      <p:sp>
        <p:nvSpPr>
          <p:cNvPr id="4" name="Text 1"/>
          <p:cNvSpPr/>
          <p:nvPr/>
        </p:nvSpPr>
        <p:spPr>
          <a:xfrm>
            <a:off x="274320" y="1691640"/>
            <a:ext cx="2560320" cy="914400"/>
          </a:xfrm>
          <a:prstGeom prst="rect">
            <a:avLst/>
          </a:prstGeom>
          <a:noFill/>
          <a:ln/>
        </p:spPr>
        <p:txBody>
          <a:bodyPr wrap="square" rtlCol="0" anchor="ctr"/>
          <a:lstStyle/>
          <a:p>
            <a:pPr marL="0" indent="0" algn="ctr">
              <a:lnSpc>
                <a:spcPct val="110000"/>
              </a:lnSpc>
              <a:buNone/>
            </a:pPr>
            <a:r>
              <a:rPr lang="en-US" sz="2400" b="1" dirty="0">
                <a:solidFill>
                  <a:srgbClr val="FFFFFF"/>
                </a:solidFill>
                <a:latin typeface="Georgia" pitchFamily="34" charset="0"/>
                <a:ea typeface="Georgia" pitchFamily="34" charset="-122"/>
                <a:cs typeface="Georgia" pitchFamily="34" charset="-120"/>
              </a:rPr>
              <a:t>The Wellness</a:t>
            </a:r>
            <a:endParaRPr lang="en-US" sz="2400" dirty="0"/>
          </a:p>
          <a:p>
            <a:pPr marL="0" indent="0" algn="ctr">
              <a:lnSpc>
                <a:spcPct val="110000"/>
              </a:lnSpc>
              <a:buNone/>
            </a:pPr>
            <a:r>
              <a:rPr lang="en-US" sz="2400" b="1" dirty="0">
                <a:solidFill>
                  <a:srgbClr val="FFFFFF"/>
                </a:solidFill>
                <a:latin typeface="Georgia" pitchFamily="34" charset="0"/>
                <a:ea typeface="Georgia" pitchFamily="34" charset="-122"/>
                <a:cs typeface="Georgia" pitchFamily="34" charset="-120"/>
              </a:rPr>
              <a:t>Toolbox</a:t>
            </a:r>
            <a:endParaRPr lang="en-US" sz="2400" dirty="0"/>
          </a:p>
        </p:txBody>
      </p:sp>
      <p:sp>
        <p:nvSpPr>
          <p:cNvPr id="5" name="Text 2"/>
          <p:cNvSpPr/>
          <p:nvPr/>
        </p:nvSpPr>
        <p:spPr>
          <a:xfrm>
            <a:off x="274320" y="2697480"/>
            <a:ext cx="2560320" cy="822960"/>
          </a:xfrm>
          <a:prstGeom prst="rect">
            <a:avLst/>
          </a:prstGeom>
          <a:noFill/>
          <a:ln/>
        </p:spPr>
        <p:txBody>
          <a:bodyPr wrap="square" rtlCol="0" anchor="ctr"/>
          <a:lstStyle/>
          <a:p>
            <a:pPr marL="0" indent="0" algn="ctr">
              <a:lnSpc>
                <a:spcPct val="120000"/>
              </a:lnSpc>
              <a:buNone/>
            </a:pPr>
            <a:r>
              <a:rPr lang="en-US" sz="1200" i="1" dirty="0">
                <a:solidFill>
                  <a:srgbClr val="B8DDD8"/>
                </a:solidFill>
                <a:latin typeface="Calibri" pitchFamily="34" charset="0"/>
                <a:ea typeface="Calibri" pitchFamily="34" charset="-122"/>
                <a:cs typeface="Calibri" pitchFamily="34" charset="-120"/>
              </a:rPr>
              <a:t>Simple, safe, and</a:t>
            </a:r>
            <a:endParaRPr lang="en-US" sz="1200" dirty="0"/>
          </a:p>
          <a:p>
            <a:pPr marL="0" indent="0" algn="ctr">
              <a:lnSpc>
                <a:spcPct val="120000"/>
              </a:lnSpc>
              <a:buNone/>
            </a:pPr>
            <a:r>
              <a:rPr lang="en-US" sz="1200" i="1" dirty="0">
                <a:solidFill>
                  <a:srgbClr val="B8DDD8"/>
                </a:solidFill>
                <a:latin typeface="Calibri" pitchFamily="34" charset="0"/>
                <a:ea typeface="Calibri" pitchFamily="34" charset="-122"/>
                <a:cs typeface="Calibri" pitchFamily="34" charset="-120"/>
              </a:rPr>
              <a:t>accessible strategies</a:t>
            </a:r>
            <a:endParaRPr lang="en-US" sz="1200" dirty="0"/>
          </a:p>
          <a:p>
            <a:pPr marL="0" indent="0" algn="ctr">
              <a:lnSpc>
                <a:spcPct val="120000"/>
              </a:lnSpc>
              <a:buNone/>
            </a:pPr>
            <a:r>
              <a:rPr lang="en-US" sz="1200" i="1" dirty="0">
                <a:solidFill>
                  <a:srgbClr val="B8DDD8"/>
                </a:solidFill>
                <a:latin typeface="Calibri" pitchFamily="34" charset="0"/>
                <a:ea typeface="Calibri" pitchFamily="34" charset="-122"/>
                <a:cs typeface="Calibri" pitchFamily="34" charset="-120"/>
              </a:rPr>
              <a:t>for shelter residents</a:t>
            </a:r>
            <a:endParaRPr lang="en-US" sz="1200" dirty="0"/>
          </a:p>
        </p:txBody>
      </p:sp>
      <p:sp>
        <p:nvSpPr>
          <p:cNvPr id="6" name="Text 3"/>
          <p:cNvSpPr/>
          <p:nvPr/>
        </p:nvSpPr>
        <p:spPr>
          <a:xfrm>
            <a:off x="3474720" y="457200"/>
            <a:ext cx="5303520" cy="4389120"/>
          </a:xfrm>
          <a:prstGeom prst="rect">
            <a:avLst/>
          </a:prstGeom>
          <a:noFill/>
          <a:ln/>
        </p:spPr>
        <p:txBody>
          <a:bodyPr wrap="square" rtlCol="0" anchor="ctr"/>
          <a:lstStyle/>
          <a:p>
            <a:pPr marL="342900" indent="-342900">
              <a:spcAft>
                <a:spcPts val="500"/>
              </a:spcAft>
              <a:buSzPct val="100000"/>
              <a:buChar char="•"/>
            </a:pPr>
            <a:r>
              <a:rPr lang="en-US" sz="1250" dirty="0">
                <a:solidFill>
                  <a:srgbClr val="2D3B3A"/>
                </a:solidFill>
                <a:latin typeface="Calibri" pitchFamily="34" charset="0"/>
                <a:ea typeface="Calibri" pitchFamily="34" charset="-122"/>
                <a:cs typeface="Calibri" pitchFamily="34" charset="-120"/>
              </a:rPr>
              <a:t>Deep breathing and grounding exercises</a:t>
            </a:r>
            <a:endParaRPr lang="en-US" sz="1250" dirty="0"/>
          </a:p>
          <a:p>
            <a:pPr marL="342900" indent="-342900">
              <a:spcAft>
                <a:spcPts val="500"/>
              </a:spcAft>
              <a:buSzPct val="100000"/>
              <a:buChar char="•"/>
            </a:pPr>
            <a:r>
              <a:rPr lang="en-US" sz="1250" dirty="0">
                <a:solidFill>
                  <a:srgbClr val="2D3B3A"/>
                </a:solidFill>
                <a:latin typeface="Calibri" pitchFamily="34" charset="0"/>
                <a:ea typeface="Calibri" pitchFamily="34" charset="-122"/>
                <a:cs typeface="Calibri" pitchFamily="34" charset="-120"/>
              </a:rPr>
              <a:t>Journaling or creative expression</a:t>
            </a:r>
            <a:endParaRPr lang="en-US" sz="1250" dirty="0"/>
          </a:p>
          <a:p>
            <a:pPr marL="342900" indent="-342900">
              <a:spcAft>
                <a:spcPts val="500"/>
              </a:spcAft>
              <a:buSzPct val="100000"/>
              <a:buChar char="•"/>
            </a:pPr>
            <a:r>
              <a:rPr lang="en-US" sz="1250" dirty="0">
                <a:solidFill>
                  <a:srgbClr val="2D3B3A"/>
                </a:solidFill>
                <a:latin typeface="Calibri" pitchFamily="34" charset="0"/>
                <a:ea typeface="Calibri" pitchFamily="34" charset="-122"/>
                <a:cs typeface="Calibri" pitchFamily="34" charset="-120"/>
              </a:rPr>
              <a:t>Walking, stretching, or light exercise</a:t>
            </a:r>
            <a:endParaRPr lang="en-US" sz="1250" dirty="0"/>
          </a:p>
          <a:p>
            <a:pPr marL="342900" indent="-342900">
              <a:spcAft>
                <a:spcPts val="500"/>
              </a:spcAft>
              <a:buSzPct val="100000"/>
              <a:buChar char="•"/>
            </a:pPr>
            <a:r>
              <a:rPr lang="en-US" sz="1250" dirty="0">
                <a:solidFill>
                  <a:srgbClr val="2D3B3A"/>
                </a:solidFill>
                <a:latin typeface="Calibri" pitchFamily="34" charset="0"/>
                <a:ea typeface="Calibri" pitchFamily="34" charset="-122"/>
                <a:cs typeface="Calibri" pitchFamily="34" charset="-120"/>
              </a:rPr>
              <a:t>Connecting with a trusted peer or friend</a:t>
            </a:r>
            <a:endParaRPr lang="en-US" sz="1250" dirty="0"/>
          </a:p>
          <a:p>
            <a:pPr marL="342900" indent="-342900">
              <a:spcAft>
                <a:spcPts val="500"/>
              </a:spcAft>
              <a:buSzPct val="100000"/>
              <a:buChar char="•"/>
            </a:pPr>
            <a:r>
              <a:rPr lang="en-US" sz="1250" dirty="0">
                <a:solidFill>
                  <a:srgbClr val="2D3B3A"/>
                </a:solidFill>
                <a:latin typeface="Calibri" pitchFamily="34" charset="0"/>
                <a:ea typeface="Calibri" pitchFamily="34" charset="-122"/>
                <a:cs typeface="Calibri" pitchFamily="34" charset="-120"/>
              </a:rPr>
              <a:t>Listening to calming music or podcasts</a:t>
            </a:r>
            <a:endParaRPr lang="en-US" sz="1250" dirty="0"/>
          </a:p>
          <a:p>
            <a:pPr marL="342900" indent="-342900">
              <a:spcAft>
                <a:spcPts val="500"/>
              </a:spcAft>
              <a:buSzPct val="100000"/>
              <a:buChar char="•"/>
            </a:pPr>
            <a:r>
              <a:rPr lang="en-US" sz="1250" dirty="0">
                <a:solidFill>
                  <a:srgbClr val="2D3B3A"/>
                </a:solidFill>
                <a:latin typeface="Calibri" pitchFamily="34" charset="0"/>
                <a:ea typeface="Calibri" pitchFamily="34" charset="-122"/>
                <a:cs typeface="Calibri" pitchFamily="34" charset="-120"/>
              </a:rPr>
              <a:t>Attending a support group or community meal</a:t>
            </a:r>
            <a:endParaRPr lang="en-US" sz="1250" dirty="0"/>
          </a:p>
          <a:p>
            <a:pPr marL="342900" indent="-342900">
              <a:spcAft>
                <a:spcPts val="500"/>
              </a:spcAft>
              <a:buSzPct val="100000"/>
              <a:buChar char="•"/>
            </a:pPr>
            <a:r>
              <a:rPr lang="en-US" sz="1250" dirty="0">
                <a:solidFill>
                  <a:srgbClr val="2D3B3A"/>
                </a:solidFill>
                <a:latin typeface="Calibri" pitchFamily="34" charset="0"/>
                <a:ea typeface="Calibri" pitchFamily="34" charset="-122"/>
                <a:cs typeface="Calibri" pitchFamily="34" charset="-120"/>
              </a:rPr>
              <a:t>Reading or engaging in a hobby</a:t>
            </a:r>
            <a:endParaRPr lang="en-US" sz="1250" dirty="0"/>
          </a:p>
          <a:p>
            <a:pPr marL="342900" indent="-342900">
              <a:spcAft>
                <a:spcPts val="500"/>
              </a:spcAft>
              <a:buSzPct val="100000"/>
              <a:buChar char="•"/>
            </a:pPr>
            <a:r>
              <a:rPr lang="en-US" sz="1250" dirty="0">
                <a:solidFill>
                  <a:srgbClr val="2D3B3A"/>
                </a:solidFill>
                <a:latin typeface="Calibri" pitchFamily="34" charset="0"/>
                <a:ea typeface="Calibri" pitchFamily="34" charset="-122"/>
                <a:cs typeface="Calibri" pitchFamily="34" charset="-120"/>
              </a:rPr>
              <a:t>Practicing gratitude or affirmations</a:t>
            </a:r>
            <a:endParaRPr lang="en-US" sz="1250" dirty="0"/>
          </a:p>
          <a:p>
            <a:pPr marL="342900" indent="-342900">
              <a:spcAft>
                <a:spcPts val="500"/>
              </a:spcAft>
              <a:buSzPct val="100000"/>
              <a:buChar char="•"/>
            </a:pPr>
            <a:r>
              <a:rPr lang="en-US" sz="1250" dirty="0">
                <a:solidFill>
                  <a:srgbClr val="2D3B3A"/>
                </a:solidFill>
                <a:latin typeface="Calibri" pitchFamily="34" charset="0"/>
                <a:ea typeface="Calibri" pitchFamily="34" charset="-122"/>
                <a:cs typeface="Calibri" pitchFamily="34" charset="-120"/>
              </a:rPr>
              <a:t>Maintaining a sleep and meal routine</a:t>
            </a:r>
            <a:endParaRPr lang="en-US" sz="1250" dirty="0"/>
          </a:p>
          <a:p>
            <a:pPr marL="342900" indent="-342900">
              <a:spcAft>
                <a:spcPts val="500"/>
              </a:spcAft>
              <a:buSzPct val="100000"/>
              <a:buChar char="•"/>
            </a:pPr>
            <a:r>
              <a:rPr lang="en-US" sz="1250" dirty="0">
                <a:solidFill>
                  <a:srgbClr val="2D3B3A"/>
                </a:solidFill>
                <a:latin typeface="Calibri" pitchFamily="34" charset="0"/>
                <a:ea typeface="Calibri" pitchFamily="34" charset="-122"/>
                <a:cs typeface="Calibri" pitchFamily="34" charset="-120"/>
              </a:rPr>
              <a:t>Reaching out to a counselor or case manager</a:t>
            </a:r>
            <a:endParaRPr lang="en-US" sz="12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BF7F0"/>
        </a:solidFill>
        <a:effectLst/>
      </p:bgPr>
    </p:bg>
    <p:spTree>
      <p:nvGrpSpPr>
        <p:cNvPr id="1" name=""/>
        <p:cNvGrpSpPr/>
        <p:nvPr/>
      </p:nvGrpSpPr>
      <p:grpSpPr>
        <a:xfrm>
          <a:off x="0" y="0"/>
          <a:ext cx="0" cy="0"/>
          <a:chOff x="0" y="0"/>
          <a:chExt cx="0" cy="0"/>
        </a:xfrm>
      </p:grpSpPr>
      <p:sp>
        <p:nvSpPr>
          <p:cNvPr id="2" name="Text 0"/>
          <p:cNvSpPr/>
          <p:nvPr/>
        </p:nvSpPr>
        <p:spPr>
          <a:xfrm>
            <a:off x="548640" y="320040"/>
            <a:ext cx="8046720" cy="502920"/>
          </a:xfrm>
          <a:prstGeom prst="rect">
            <a:avLst/>
          </a:prstGeom>
          <a:noFill/>
          <a:ln/>
        </p:spPr>
        <p:txBody>
          <a:bodyPr wrap="square" lIns="0" tIns="0" rIns="0" bIns="0" rtlCol="0" anchor="ctr"/>
          <a:lstStyle/>
          <a:p>
            <a:pPr marL="0" indent="0">
              <a:buNone/>
            </a:pPr>
            <a:r>
              <a:rPr lang="en-US" sz="2600" b="1" dirty="0">
                <a:solidFill>
                  <a:srgbClr val="2D3B3A"/>
                </a:solidFill>
                <a:latin typeface="Georgia" pitchFamily="34" charset="0"/>
                <a:ea typeface="Georgia" pitchFamily="34" charset="-122"/>
                <a:cs typeface="Georgia" pitchFamily="34" charset="-120"/>
              </a:rPr>
              <a:t>Building the WRAP Plan</a:t>
            </a:r>
            <a:endParaRPr lang="en-US" sz="2600" dirty="0"/>
          </a:p>
        </p:txBody>
      </p:sp>
      <p:sp>
        <p:nvSpPr>
          <p:cNvPr id="3" name="Text 1"/>
          <p:cNvSpPr/>
          <p:nvPr/>
        </p:nvSpPr>
        <p:spPr>
          <a:xfrm>
            <a:off x="548640" y="822960"/>
            <a:ext cx="8046720" cy="320040"/>
          </a:xfrm>
          <a:prstGeom prst="rect">
            <a:avLst/>
          </a:prstGeom>
          <a:noFill/>
          <a:ln/>
        </p:spPr>
        <p:txBody>
          <a:bodyPr wrap="square" lIns="0" tIns="0" rIns="0" bIns="0" rtlCol="0" anchor="ctr"/>
          <a:lstStyle/>
          <a:p>
            <a:pPr marL="0" indent="0">
              <a:buNone/>
            </a:pPr>
            <a:r>
              <a:rPr lang="en-US" sz="1300" i="1" dirty="0">
                <a:solidFill>
                  <a:srgbClr val="5A6968"/>
                </a:solidFill>
                <a:latin typeface="Calibri" pitchFamily="34" charset="0"/>
                <a:ea typeface="Calibri" pitchFamily="34" charset="-122"/>
                <a:cs typeface="Calibri" pitchFamily="34" charset="-120"/>
              </a:rPr>
              <a:t>From daily routines to crisis preparedness</a:t>
            </a:r>
            <a:endParaRPr lang="en-US" sz="1300" dirty="0"/>
          </a:p>
        </p:txBody>
      </p:sp>
      <p:sp>
        <p:nvSpPr>
          <p:cNvPr id="4" name="Shape 2"/>
          <p:cNvSpPr/>
          <p:nvPr/>
        </p:nvSpPr>
        <p:spPr>
          <a:xfrm>
            <a:off x="548640" y="1417320"/>
            <a:ext cx="502920" cy="502920"/>
          </a:xfrm>
          <a:prstGeom prst="ellipse">
            <a:avLst/>
          </a:prstGeom>
          <a:solidFill>
            <a:srgbClr val="0D8A7D"/>
          </a:solidFill>
          <a:ln/>
        </p:spPr>
        <p:txBody>
          <a:bodyPr/>
          <a:lstStyle/>
          <a:p>
            <a:endParaRPr lang="en-US"/>
          </a:p>
        </p:txBody>
      </p:sp>
      <p:sp>
        <p:nvSpPr>
          <p:cNvPr id="5" name="Text 3"/>
          <p:cNvSpPr/>
          <p:nvPr/>
        </p:nvSpPr>
        <p:spPr>
          <a:xfrm>
            <a:off x="548640" y="1417320"/>
            <a:ext cx="502920" cy="50292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1</a:t>
            </a:r>
            <a:endParaRPr lang="en-US" sz="1800" dirty="0"/>
          </a:p>
        </p:txBody>
      </p:sp>
      <p:sp>
        <p:nvSpPr>
          <p:cNvPr id="6" name="Text 4"/>
          <p:cNvSpPr/>
          <p:nvPr/>
        </p:nvSpPr>
        <p:spPr>
          <a:xfrm>
            <a:off x="1234440" y="1371600"/>
            <a:ext cx="2286000" cy="594360"/>
          </a:xfrm>
          <a:prstGeom prst="rect">
            <a:avLst/>
          </a:prstGeom>
          <a:noFill/>
          <a:ln/>
        </p:spPr>
        <p:txBody>
          <a:bodyPr wrap="square" lIns="0" tIns="0" rIns="0" bIns="0" rtlCol="0" anchor="ctr"/>
          <a:lstStyle/>
          <a:p>
            <a:pPr marL="0" indent="0">
              <a:buNone/>
            </a:pPr>
            <a:r>
              <a:rPr lang="en-US" sz="1400" b="1" dirty="0">
                <a:solidFill>
                  <a:srgbClr val="0D8A7D"/>
                </a:solidFill>
                <a:latin typeface="Georgia" pitchFamily="34" charset="0"/>
                <a:ea typeface="Georgia" pitchFamily="34" charset="-122"/>
                <a:cs typeface="Georgia" pitchFamily="34" charset="-120"/>
              </a:rPr>
              <a:t>Daily Maintenance</a:t>
            </a:r>
            <a:endParaRPr lang="en-US" sz="1400" dirty="0"/>
          </a:p>
        </p:txBody>
      </p:sp>
      <p:sp>
        <p:nvSpPr>
          <p:cNvPr id="7" name="Text 5"/>
          <p:cNvSpPr/>
          <p:nvPr/>
        </p:nvSpPr>
        <p:spPr>
          <a:xfrm>
            <a:off x="3566160" y="1371600"/>
            <a:ext cx="5212080" cy="594360"/>
          </a:xfrm>
          <a:prstGeom prst="rect">
            <a:avLst/>
          </a:prstGeom>
          <a:noFill/>
          <a:ln/>
        </p:spPr>
        <p:txBody>
          <a:bodyPr wrap="square" lIns="0" tIns="0" rIns="0" bIns="0" rtlCol="0" anchor="ctr"/>
          <a:lstStyle/>
          <a:p>
            <a:pPr marL="0" indent="0">
              <a:lnSpc>
                <a:spcPct val="115000"/>
              </a:lnSpc>
              <a:buNone/>
            </a:pPr>
            <a:r>
              <a:rPr lang="en-US" sz="1200" dirty="0">
                <a:solidFill>
                  <a:srgbClr val="5A6968"/>
                </a:solidFill>
                <a:latin typeface="Calibri" pitchFamily="34" charset="0"/>
                <a:ea typeface="Calibri" pitchFamily="34" charset="-122"/>
                <a:cs typeface="Calibri" pitchFamily="34" charset="-120"/>
              </a:rPr>
              <a:t>Describe how you look and feel when well. List what you must do every day.</a:t>
            </a:r>
            <a:endParaRPr lang="en-US" sz="1200" dirty="0"/>
          </a:p>
        </p:txBody>
      </p:sp>
      <p:sp>
        <p:nvSpPr>
          <p:cNvPr id="8" name="Shape 6"/>
          <p:cNvSpPr/>
          <p:nvPr/>
        </p:nvSpPr>
        <p:spPr>
          <a:xfrm>
            <a:off x="548640" y="2039112"/>
            <a:ext cx="8046720" cy="0"/>
          </a:xfrm>
          <a:prstGeom prst="line">
            <a:avLst/>
          </a:prstGeom>
          <a:noFill/>
          <a:ln w="6350">
            <a:solidFill>
              <a:srgbClr val="E8DFD3"/>
            </a:solidFill>
            <a:prstDash val="solid"/>
          </a:ln>
        </p:spPr>
        <p:txBody>
          <a:bodyPr/>
          <a:lstStyle/>
          <a:p>
            <a:endParaRPr lang="en-US"/>
          </a:p>
        </p:txBody>
      </p:sp>
      <p:sp>
        <p:nvSpPr>
          <p:cNvPr id="9" name="Shape 7"/>
          <p:cNvSpPr/>
          <p:nvPr/>
        </p:nvSpPr>
        <p:spPr>
          <a:xfrm>
            <a:off x="548640" y="2130552"/>
            <a:ext cx="502920" cy="502920"/>
          </a:xfrm>
          <a:prstGeom prst="ellipse">
            <a:avLst/>
          </a:prstGeom>
          <a:solidFill>
            <a:srgbClr val="0D8A7D"/>
          </a:solidFill>
          <a:ln/>
        </p:spPr>
        <p:txBody>
          <a:bodyPr/>
          <a:lstStyle/>
          <a:p>
            <a:endParaRPr lang="en-US"/>
          </a:p>
        </p:txBody>
      </p:sp>
      <p:sp>
        <p:nvSpPr>
          <p:cNvPr id="10" name="Text 8"/>
          <p:cNvSpPr/>
          <p:nvPr/>
        </p:nvSpPr>
        <p:spPr>
          <a:xfrm>
            <a:off x="548640" y="2130552"/>
            <a:ext cx="502920" cy="50292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2</a:t>
            </a:r>
            <a:endParaRPr lang="en-US" sz="1800" dirty="0"/>
          </a:p>
        </p:txBody>
      </p:sp>
      <p:sp>
        <p:nvSpPr>
          <p:cNvPr id="11" name="Text 9"/>
          <p:cNvSpPr/>
          <p:nvPr/>
        </p:nvSpPr>
        <p:spPr>
          <a:xfrm>
            <a:off x="1234440" y="2084832"/>
            <a:ext cx="2286000" cy="594360"/>
          </a:xfrm>
          <a:prstGeom prst="rect">
            <a:avLst/>
          </a:prstGeom>
          <a:noFill/>
          <a:ln/>
        </p:spPr>
        <p:txBody>
          <a:bodyPr wrap="square" lIns="0" tIns="0" rIns="0" bIns="0" rtlCol="0" anchor="ctr"/>
          <a:lstStyle/>
          <a:p>
            <a:pPr marL="0" indent="0">
              <a:buNone/>
            </a:pPr>
            <a:r>
              <a:rPr lang="en-US" sz="1400" b="1" dirty="0">
                <a:solidFill>
                  <a:srgbClr val="0D8A7D"/>
                </a:solidFill>
                <a:latin typeface="Georgia" pitchFamily="34" charset="0"/>
                <a:ea typeface="Georgia" pitchFamily="34" charset="-122"/>
                <a:cs typeface="Georgia" pitchFamily="34" charset="-120"/>
              </a:rPr>
              <a:t>Identify Triggers</a:t>
            </a:r>
            <a:endParaRPr lang="en-US" sz="1400" dirty="0"/>
          </a:p>
        </p:txBody>
      </p:sp>
      <p:sp>
        <p:nvSpPr>
          <p:cNvPr id="12" name="Text 10"/>
          <p:cNvSpPr/>
          <p:nvPr/>
        </p:nvSpPr>
        <p:spPr>
          <a:xfrm>
            <a:off x="3566160" y="2084832"/>
            <a:ext cx="5212080" cy="594360"/>
          </a:xfrm>
          <a:prstGeom prst="rect">
            <a:avLst/>
          </a:prstGeom>
          <a:noFill/>
          <a:ln/>
        </p:spPr>
        <p:txBody>
          <a:bodyPr wrap="square" lIns="0" tIns="0" rIns="0" bIns="0" rtlCol="0" anchor="ctr"/>
          <a:lstStyle/>
          <a:p>
            <a:pPr marL="0" indent="0">
              <a:lnSpc>
                <a:spcPct val="115000"/>
              </a:lnSpc>
              <a:buNone/>
            </a:pPr>
            <a:r>
              <a:rPr lang="en-US" sz="1200" dirty="0">
                <a:solidFill>
                  <a:srgbClr val="5A6968"/>
                </a:solidFill>
                <a:latin typeface="Calibri" pitchFamily="34" charset="0"/>
                <a:ea typeface="Calibri" pitchFamily="34" charset="-122"/>
                <a:cs typeface="Calibri" pitchFamily="34" charset="-120"/>
              </a:rPr>
              <a:t>Name external stressors (e.g., noise, conflict, uncertainty) and plan responses.</a:t>
            </a:r>
            <a:endParaRPr lang="en-US" sz="1200" dirty="0"/>
          </a:p>
        </p:txBody>
      </p:sp>
      <p:sp>
        <p:nvSpPr>
          <p:cNvPr id="13" name="Shape 11"/>
          <p:cNvSpPr/>
          <p:nvPr/>
        </p:nvSpPr>
        <p:spPr>
          <a:xfrm>
            <a:off x="548640" y="2752344"/>
            <a:ext cx="8046720" cy="0"/>
          </a:xfrm>
          <a:prstGeom prst="line">
            <a:avLst/>
          </a:prstGeom>
          <a:noFill/>
          <a:ln w="6350">
            <a:solidFill>
              <a:srgbClr val="E8DFD3"/>
            </a:solidFill>
            <a:prstDash val="solid"/>
          </a:ln>
        </p:spPr>
        <p:txBody>
          <a:bodyPr/>
          <a:lstStyle/>
          <a:p>
            <a:endParaRPr lang="en-US"/>
          </a:p>
        </p:txBody>
      </p:sp>
      <p:sp>
        <p:nvSpPr>
          <p:cNvPr id="14" name="Shape 12"/>
          <p:cNvSpPr/>
          <p:nvPr/>
        </p:nvSpPr>
        <p:spPr>
          <a:xfrm>
            <a:off x="548640" y="2843784"/>
            <a:ext cx="502920" cy="502920"/>
          </a:xfrm>
          <a:prstGeom prst="ellipse">
            <a:avLst/>
          </a:prstGeom>
          <a:solidFill>
            <a:srgbClr val="0D8A7D"/>
          </a:solidFill>
          <a:ln/>
        </p:spPr>
        <p:txBody>
          <a:bodyPr/>
          <a:lstStyle/>
          <a:p>
            <a:endParaRPr lang="en-US"/>
          </a:p>
        </p:txBody>
      </p:sp>
      <p:sp>
        <p:nvSpPr>
          <p:cNvPr id="15" name="Text 13"/>
          <p:cNvSpPr/>
          <p:nvPr/>
        </p:nvSpPr>
        <p:spPr>
          <a:xfrm>
            <a:off x="548640" y="2843784"/>
            <a:ext cx="502920" cy="50292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3</a:t>
            </a:r>
            <a:endParaRPr lang="en-US" sz="1800" dirty="0"/>
          </a:p>
        </p:txBody>
      </p:sp>
      <p:sp>
        <p:nvSpPr>
          <p:cNvPr id="16" name="Text 14"/>
          <p:cNvSpPr/>
          <p:nvPr/>
        </p:nvSpPr>
        <p:spPr>
          <a:xfrm>
            <a:off x="1234440" y="2798064"/>
            <a:ext cx="2286000" cy="594360"/>
          </a:xfrm>
          <a:prstGeom prst="rect">
            <a:avLst/>
          </a:prstGeom>
          <a:noFill/>
          <a:ln/>
        </p:spPr>
        <p:txBody>
          <a:bodyPr wrap="square" lIns="0" tIns="0" rIns="0" bIns="0" rtlCol="0" anchor="ctr"/>
          <a:lstStyle/>
          <a:p>
            <a:pPr marL="0" indent="0">
              <a:buNone/>
            </a:pPr>
            <a:r>
              <a:rPr lang="en-US" sz="1400" b="1" dirty="0">
                <a:solidFill>
                  <a:srgbClr val="0D8A7D"/>
                </a:solidFill>
                <a:latin typeface="Georgia" pitchFamily="34" charset="0"/>
                <a:ea typeface="Georgia" pitchFamily="34" charset="-122"/>
                <a:cs typeface="Georgia" pitchFamily="34" charset="-120"/>
              </a:rPr>
              <a:t>Spot Early Warning Signs</a:t>
            </a:r>
            <a:endParaRPr lang="en-US" sz="1400" dirty="0"/>
          </a:p>
        </p:txBody>
      </p:sp>
      <p:sp>
        <p:nvSpPr>
          <p:cNvPr id="17" name="Text 15"/>
          <p:cNvSpPr/>
          <p:nvPr/>
        </p:nvSpPr>
        <p:spPr>
          <a:xfrm>
            <a:off x="3566160" y="2798064"/>
            <a:ext cx="5212080" cy="594360"/>
          </a:xfrm>
          <a:prstGeom prst="rect">
            <a:avLst/>
          </a:prstGeom>
          <a:noFill/>
          <a:ln/>
        </p:spPr>
        <p:txBody>
          <a:bodyPr wrap="square" lIns="0" tIns="0" rIns="0" bIns="0" rtlCol="0" anchor="ctr"/>
          <a:lstStyle/>
          <a:p>
            <a:pPr marL="0" indent="0">
              <a:lnSpc>
                <a:spcPct val="115000"/>
              </a:lnSpc>
              <a:buNone/>
            </a:pPr>
            <a:r>
              <a:rPr lang="en-US" sz="1200" dirty="0">
                <a:solidFill>
                  <a:srgbClr val="5A6968"/>
                </a:solidFill>
                <a:latin typeface="Calibri" pitchFamily="34" charset="0"/>
                <a:ea typeface="Calibri" pitchFamily="34" charset="-122"/>
                <a:cs typeface="Calibri" pitchFamily="34" charset="-120"/>
              </a:rPr>
              <a:t>Recognize internal shifts — sleep changes, withdrawal, irritability — and act early.</a:t>
            </a:r>
            <a:endParaRPr lang="en-US" sz="1200" dirty="0"/>
          </a:p>
        </p:txBody>
      </p:sp>
      <p:sp>
        <p:nvSpPr>
          <p:cNvPr id="18" name="Shape 16"/>
          <p:cNvSpPr/>
          <p:nvPr/>
        </p:nvSpPr>
        <p:spPr>
          <a:xfrm>
            <a:off x="548640" y="3465576"/>
            <a:ext cx="8046720" cy="0"/>
          </a:xfrm>
          <a:prstGeom prst="line">
            <a:avLst/>
          </a:prstGeom>
          <a:noFill/>
          <a:ln w="6350">
            <a:solidFill>
              <a:srgbClr val="E8DFD3"/>
            </a:solidFill>
            <a:prstDash val="solid"/>
          </a:ln>
        </p:spPr>
        <p:txBody>
          <a:bodyPr/>
          <a:lstStyle/>
          <a:p>
            <a:endParaRPr lang="en-US"/>
          </a:p>
        </p:txBody>
      </p:sp>
      <p:sp>
        <p:nvSpPr>
          <p:cNvPr id="19" name="Shape 17"/>
          <p:cNvSpPr/>
          <p:nvPr/>
        </p:nvSpPr>
        <p:spPr>
          <a:xfrm>
            <a:off x="548640" y="3557016"/>
            <a:ext cx="502920" cy="502920"/>
          </a:xfrm>
          <a:prstGeom prst="ellipse">
            <a:avLst/>
          </a:prstGeom>
          <a:solidFill>
            <a:srgbClr val="0D8A7D"/>
          </a:solidFill>
          <a:ln/>
        </p:spPr>
        <p:txBody>
          <a:bodyPr/>
          <a:lstStyle/>
          <a:p>
            <a:endParaRPr lang="en-US"/>
          </a:p>
        </p:txBody>
      </p:sp>
      <p:sp>
        <p:nvSpPr>
          <p:cNvPr id="20" name="Text 18"/>
          <p:cNvSpPr/>
          <p:nvPr/>
        </p:nvSpPr>
        <p:spPr>
          <a:xfrm>
            <a:off x="548640" y="3557016"/>
            <a:ext cx="502920" cy="50292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4</a:t>
            </a:r>
            <a:endParaRPr lang="en-US" sz="1800" dirty="0"/>
          </a:p>
        </p:txBody>
      </p:sp>
      <p:sp>
        <p:nvSpPr>
          <p:cNvPr id="21" name="Text 19"/>
          <p:cNvSpPr/>
          <p:nvPr/>
        </p:nvSpPr>
        <p:spPr>
          <a:xfrm>
            <a:off x="1234440" y="3511296"/>
            <a:ext cx="2286000" cy="594360"/>
          </a:xfrm>
          <a:prstGeom prst="rect">
            <a:avLst/>
          </a:prstGeom>
          <a:noFill/>
          <a:ln/>
        </p:spPr>
        <p:txBody>
          <a:bodyPr wrap="square" lIns="0" tIns="0" rIns="0" bIns="0" rtlCol="0" anchor="ctr"/>
          <a:lstStyle/>
          <a:p>
            <a:pPr marL="0" indent="0">
              <a:buNone/>
            </a:pPr>
            <a:r>
              <a:rPr lang="en-US" sz="1400" b="1" dirty="0">
                <a:solidFill>
                  <a:srgbClr val="0D8A7D"/>
                </a:solidFill>
                <a:latin typeface="Georgia" pitchFamily="34" charset="0"/>
                <a:ea typeface="Georgia" pitchFamily="34" charset="-122"/>
                <a:cs typeface="Georgia" pitchFamily="34" charset="-120"/>
              </a:rPr>
              <a:t>When Things Break Down</a:t>
            </a:r>
            <a:endParaRPr lang="en-US" sz="1400" dirty="0"/>
          </a:p>
        </p:txBody>
      </p:sp>
      <p:sp>
        <p:nvSpPr>
          <p:cNvPr id="22" name="Text 20"/>
          <p:cNvSpPr/>
          <p:nvPr/>
        </p:nvSpPr>
        <p:spPr>
          <a:xfrm>
            <a:off x="3566160" y="3511296"/>
            <a:ext cx="5212080" cy="594360"/>
          </a:xfrm>
          <a:prstGeom prst="rect">
            <a:avLst/>
          </a:prstGeom>
          <a:noFill/>
          <a:ln/>
        </p:spPr>
        <p:txBody>
          <a:bodyPr wrap="square" lIns="0" tIns="0" rIns="0" bIns="0" rtlCol="0" anchor="ctr"/>
          <a:lstStyle/>
          <a:p>
            <a:pPr marL="0" indent="0">
              <a:lnSpc>
                <a:spcPct val="115000"/>
              </a:lnSpc>
              <a:buNone/>
            </a:pPr>
            <a:r>
              <a:rPr lang="en-US" sz="1200" dirty="0">
                <a:solidFill>
                  <a:srgbClr val="5A6968"/>
                </a:solidFill>
                <a:latin typeface="Calibri" pitchFamily="34" charset="0"/>
                <a:ea typeface="Calibri" pitchFamily="34" charset="-122"/>
                <a:cs typeface="Calibri" pitchFamily="34" charset="-120"/>
              </a:rPr>
              <a:t>Identify severe signs and activate intensive support from your toolbox and network.</a:t>
            </a:r>
            <a:endParaRPr lang="en-US" sz="1200" dirty="0"/>
          </a:p>
        </p:txBody>
      </p:sp>
      <p:sp>
        <p:nvSpPr>
          <p:cNvPr id="23" name="Shape 21"/>
          <p:cNvSpPr/>
          <p:nvPr/>
        </p:nvSpPr>
        <p:spPr>
          <a:xfrm>
            <a:off x="548640" y="4178808"/>
            <a:ext cx="8046720" cy="0"/>
          </a:xfrm>
          <a:prstGeom prst="line">
            <a:avLst/>
          </a:prstGeom>
          <a:noFill/>
          <a:ln w="6350">
            <a:solidFill>
              <a:srgbClr val="E8DFD3"/>
            </a:solidFill>
            <a:prstDash val="solid"/>
          </a:ln>
        </p:spPr>
        <p:txBody>
          <a:bodyPr/>
          <a:lstStyle/>
          <a:p>
            <a:endParaRPr lang="en-US"/>
          </a:p>
        </p:txBody>
      </p:sp>
      <p:sp>
        <p:nvSpPr>
          <p:cNvPr id="24" name="Shape 22"/>
          <p:cNvSpPr/>
          <p:nvPr/>
        </p:nvSpPr>
        <p:spPr>
          <a:xfrm>
            <a:off x="548640" y="4270248"/>
            <a:ext cx="502920" cy="502920"/>
          </a:xfrm>
          <a:prstGeom prst="ellipse">
            <a:avLst/>
          </a:prstGeom>
          <a:solidFill>
            <a:srgbClr val="0D8A7D"/>
          </a:solidFill>
          <a:ln/>
        </p:spPr>
        <p:txBody>
          <a:bodyPr/>
          <a:lstStyle/>
          <a:p>
            <a:endParaRPr lang="en-US"/>
          </a:p>
        </p:txBody>
      </p:sp>
      <p:sp>
        <p:nvSpPr>
          <p:cNvPr id="25" name="Text 23"/>
          <p:cNvSpPr/>
          <p:nvPr/>
        </p:nvSpPr>
        <p:spPr>
          <a:xfrm>
            <a:off x="548640" y="4270248"/>
            <a:ext cx="502920" cy="50292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5</a:t>
            </a:r>
            <a:endParaRPr lang="en-US" sz="1800" dirty="0"/>
          </a:p>
        </p:txBody>
      </p:sp>
      <p:sp>
        <p:nvSpPr>
          <p:cNvPr id="26" name="Text 24"/>
          <p:cNvSpPr/>
          <p:nvPr/>
        </p:nvSpPr>
        <p:spPr>
          <a:xfrm>
            <a:off x="1234440" y="4224528"/>
            <a:ext cx="2286000" cy="594360"/>
          </a:xfrm>
          <a:prstGeom prst="rect">
            <a:avLst/>
          </a:prstGeom>
          <a:noFill/>
          <a:ln/>
        </p:spPr>
        <p:txBody>
          <a:bodyPr wrap="square" lIns="0" tIns="0" rIns="0" bIns="0" rtlCol="0" anchor="ctr"/>
          <a:lstStyle/>
          <a:p>
            <a:pPr marL="0" indent="0">
              <a:buNone/>
            </a:pPr>
            <a:r>
              <a:rPr lang="en-US" sz="1400" b="1" dirty="0">
                <a:solidFill>
                  <a:srgbClr val="0D8A7D"/>
                </a:solidFill>
                <a:latin typeface="Georgia" pitchFamily="34" charset="0"/>
                <a:ea typeface="Georgia" pitchFamily="34" charset="-122"/>
                <a:cs typeface="Georgia" pitchFamily="34" charset="-120"/>
              </a:rPr>
              <a:t>Crisis &amp; Post-Crisis Plans</a:t>
            </a:r>
            <a:endParaRPr lang="en-US" sz="1400" dirty="0"/>
          </a:p>
        </p:txBody>
      </p:sp>
      <p:sp>
        <p:nvSpPr>
          <p:cNvPr id="27" name="Text 25"/>
          <p:cNvSpPr/>
          <p:nvPr/>
        </p:nvSpPr>
        <p:spPr>
          <a:xfrm>
            <a:off x="3566160" y="4224528"/>
            <a:ext cx="5212080" cy="594360"/>
          </a:xfrm>
          <a:prstGeom prst="rect">
            <a:avLst/>
          </a:prstGeom>
          <a:noFill/>
          <a:ln/>
        </p:spPr>
        <p:txBody>
          <a:bodyPr wrap="square" lIns="0" tIns="0" rIns="0" bIns="0" rtlCol="0" anchor="ctr"/>
          <a:lstStyle/>
          <a:p>
            <a:pPr marL="0" indent="0">
              <a:lnSpc>
                <a:spcPct val="115000"/>
              </a:lnSpc>
              <a:buNone/>
            </a:pPr>
            <a:r>
              <a:rPr lang="en-US" sz="1200" dirty="0">
                <a:solidFill>
                  <a:srgbClr val="5A6968"/>
                </a:solidFill>
                <a:latin typeface="Calibri" pitchFamily="34" charset="0"/>
                <a:ea typeface="Calibri" pitchFamily="34" charset="-122"/>
                <a:cs typeface="Calibri" pitchFamily="34" charset="-120"/>
              </a:rPr>
              <a:t>Specify who makes decisions for you in crisis and how you'll rebuild afterward.</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72</TotalTime>
  <Words>2393</Words>
  <Application>Microsoft Office PowerPoint</Application>
  <PresentationFormat>On-screen Show (16:9)</PresentationFormat>
  <Paragraphs>212</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WRAP of DC</dc:creator>
  <cp:lastModifiedBy>WRAP of DC</cp:lastModifiedBy>
  <cp:revision>1</cp:revision>
  <dcterms:created xsi:type="dcterms:W3CDTF">2026-05-27T15:48:04Z</dcterms:created>
  <dcterms:modified xsi:type="dcterms:W3CDTF">2026-05-27T17:00:50Z</dcterms:modified>
</cp:coreProperties>
</file>