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72" r:id="rId2"/>
    <p:sldId id="273" r:id="rId3"/>
    <p:sldId id="293" r:id="rId4"/>
    <p:sldId id="274" r:id="rId5"/>
    <p:sldId id="292" r:id="rId6"/>
    <p:sldId id="275" r:id="rId7"/>
    <p:sldId id="291" r:id="rId8"/>
    <p:sldId id="276" r:id="rId9"/>
    <p:sldId id="290" r:id="rId10"/>
    <p:sldId id="277" r:id="rId11"/>
    <p:sldId id="289" r:id="rId12"/>
    <p:sldId id="278" r:id="rId13"/>
    <p:sldId id="288" r:id="rId14"/>
    <p:sldId id="279" r:id="rId15"/>
    <p:sldId id="28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4" d="100"/>
          <a:sy n="84" d="100"/>
        </p:scale>
        <p:origin x="73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33E72-0FBF-4798-A566-D766FC16AB03}"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10C24C-CF36-4877-8188-CBD9FAA21B87}" type="slidenum">
              <a:rPr lang="en-US" smtClean="0"/>
              <a:t>‹#›</a:t>
            </a:fld>
            <a:endParaRPr lang="en-US"/>
          </a:p>
        </p:txBody>
      </p:sp>
    </p:spTree>
    <p:extLst>
      <p:ext uri="{BB962C8B-B14F-4D97-AF65-F5344CB8AC3E}">
        <p14:creationId xmlns:p14="http://schemas.microsoft.com/office/powerpoint/2010/main" val="1929738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 3: Daily Maintenance Plan</a:t>
            </a:r>
          </a:p>
          <a:p>
            <a:endParaRPr lang="en-US"/>
          </a:p>
          <a:p>
            <a:r>
              <a:rPr lang="en-US" dirty="0"/>
              <a:t>This is where WRAP really comes to life! In this session, you started building a daily plan to help you stay well.</a:t>
            </a:r>
          </a:p>
          <a:p>
            <a:endParaRPr lang="en-US"/>
          </a:p>
          <a:p>
            <a:r>
              <a:rPr lang="en-US" dirty="0"/>
              <a:t>Here's what we worked on:</a:t>
            </a:r>
          </a:p>
          <a:p>
            <a:endParaRPr lang="en-US"/>
          </a:p>
          <a:p>
            <a:r>
              <a:rPr lang="en-US" dirty="0"/>
              <a:t>- The Daily Maintenance Plan has three simple parts:</a:t>
            </a:r>
          </a:p>
          <a:p>
            <a:r>
              <a:rPr lang="en-US" dirty="0"/>
              <a:t>  1. What I'm like when I'm well — How do you look, feel, and act on a good day? This is your personal picture of wellness, and it helps you notice when something starts to shift.</a:t>
            </a:r>
          </a:p>
          <a:p>
            <a:r>
              <a:rPr lang="en-US" dirty="0"/>
              <a:t>  2. Things I need to do every day — The basics that keep you feeling good, like getting enough sleep, eating well, moving your body, taking any medications, or connecting with someone you care about.</a:t>
            </a:r>
          </a:p>
          <a:p>
            <a:r>
              <a:rPr lang="en-US" dirty="0"/>
              <a:t>  3. Things I might need to do — Stuff that doesn't happen every day but still matters, like scheduling an appointment, paying a bill, doing laundry, or reaching out to a friend you haven't talked to in a while.</a:t>
            </a:r>
          </a:p>
          <a:p>
            <a:endParaRPr lang="en-US"/>
          </a:p>
          <a:p>
            <a:r>
              <a:rPr lang="en-US" dirty="0"/>
              <a:t>- This plan covers all parts of your life — not just physical health. Your emotional, social, and even spiritual well-being all matter.</a:t>
            </a:r>
          </a:p>
          <a:p>
            <a:endParaRPr lang="en-US"/>
          </a:p>
          <a:p>
            <a:r>
              <a:rPr lang="en-US" dirty="0"/>
              <a:t>- Knowing what "well" looks like for you is really powerful. It makes it much easier to notice early on when something feels off.</a:t>
            </a:r>
          </a:p>
          <a:p>
            <a:endParaRPr lang="en-US"/>
          </a:p>
          <a:p>
            <a:r>
              <a:rPr lang="en-US" dirty="0"/>
              <a:t>- Your plan will change over time, and that's a good thing! As your life evolves, your plan should evolve with it.</a:t>
            </a:r>
          </a:p>
          <a:p>
            <a:endParaRPr lang="en-US"/>
          </a:p>
          <a:p>
            <a:r>
              <a:rPr lang="en-US" dirty="0"/>
              <a:t>The last seven questions cover the Daily Maintenance Plan. Think about the plan you started creating for yourself!</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 A description of what you're like when you feel well</a:t>
            </a:r>
          </a:p>
          <a:p>
            <a:endParaRPr lang="en-US"/>
          </a:p>
          <a:p>
            <a:r>
              <a:rPr lang="en-US" dirty="0"/>
              <a:t>The Daily Maintenance Plan starts by asking you to paint a picture of yourself on a good day. How do you feel? What do you do? How do you treat people? This "well" snapshot becomes your personal compass — when things start to feel different, you'll recognize it sooner because you know what your baseline looks like.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True</a:t>
            </a:r>
          </a:p>
          <a:p>
            <a:endParaRPr lang="en-US"/>
          </a:p>
          <a:p>
            <a:r>
              <a:rPr lang="en-US" dirty="0"/>
              <a:t>The second part of your plan is all about those everyday essentials — the things that keep you feeling steady. These are your non-negotiables: eating well, sleeping enough, getting some movement, staying connected to people, or whatever daily habits help you stay on track. When you do these consistently, you build a strong foundation for everything else.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 Things you might need to do on any given day</a:t>
            </a:r>
          </a:p>
          <a:p>
            <a:endParaRPr lang="en-US"/>
          </a:p>
          <a:p>
            <a:r>
              <a:rPr lang="en-US" dirty="0"/>
              <a:t>Besides daily essentials, your plan also includes things that pop up from time to time — like grocery shopping, cleaning, making a phone call, or scheduling an appointment. These aren't daily tasks, but taking care of them when they come up keeps life from piling up and becoming overwhelming.</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False</a:t>
            </a:r>
          </a:p>
          <a:p>
            <a:endParaRPr lang="en-US"/>
          </a:p>
          <a:p>
            <a:r>
              <a:rPr lang="en-US" dirty="0"/>
              <a:t>Your Daily Maintenance Plan covers way more than just physical health. It's about your whole self — how you feel emotionally, how connected you are to people, what gives your life meaning, and what keeps your mind engaged. A good plan touches on all these areas, because they all work together to keep you feeling well.</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 Recognize your baseline of wellness</a:t>
            </a:r>
          </a:p>
          <a:p>
            <a:endParaRPr lang="en-US"/>
          </a:p>
          <a:p>
            <a:r>
              <a:rPr lang="en-US" dirty="0"/>
              <a:t>Knowing what "well" looks like for you is like having a personal early warning system. When you can clearly describe your good days — your energy, your mood, how you interact with people — you're much better at noticing when something starts to shift. And the earlier you notice, the sooner you can pull out your Wellness Toolbox and take action.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B. Three</a:t>
            </a:r>
          </a:p>
          <a:p>
            <a:endParaRPr lang="en-US"/>
          </a:p>
          <a:p>
            <a:r>
              <a:rPr lang="en-US" dirty="0"/>
              <a:t>The Daily Maintenance Plan has three parts: (1) what you're like when you're well, (2) things you need to do every single day, and (3) things you might need to do on any given day. Together, these three parts give you a clear, practical roadmap for staying well day to day.</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False</a:t>
            </a:r>
          </a:p>
          <a:p>
            <a:endParaRPr lang="en-US"/>
          </a:p>
          <a:p>
            <a:r>
              <a:rPr lang="en-US" dirty="0"/>
              <a:t>Your plan is a living document — it's meant to grow and change with you. As you try new things, learn what works, or go through life changes, you'll naturally want to update your plan. Checking in on it regularly keeps it fresh and relevant, so it's always ready to support you when you need it.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6438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1174261"/>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6096000" cy="6858000"/>
          </a:xfrm>
          <a:prstGeom prst="rect">
            <a:avLst/>
          </a:prstGeom>
          <a:solidFill>
            <a:srgbClr val="A7BEAE"/>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853440" y="1584960"/>
            <a:ext cx="4632960" cy="609600"/>
          </a:xfrm>
          <a:prstGeom prst="rect">
            <a:avLst/>
          </a:prstGeom>
          <a:noFill/>
          <a:ln/>
        </p:spPr>
        <p:txBody>
          <a:bodyPr wrap="square" lIns="0" tIns="0" rIns="0" bIns="0" rtlCol="0" anchor="ctr"/>
          <a:lstStyle/>
          <a:p>
            <a:pPr defTabSz="1219170"/>
            <a:r>
              <a:rPr lang="en-US" sz="2400" b="1" dirty="0">
                <a:solidFill>
                  <a:srgbClr val="3D2B1F"/>
                </a:solidFill>
                <a:latin typeface="Calibri" pitchFamily="34" charset="0"/>
                <a:ea typeface="Calibri" pitchFamily="34" charset="-122"/>
                <a:cs typeface="Calibri" pitchFamily="34" charset="-120"/>
              </a:rPr>
              <a:t>Session 3</a:t>
            </a:r>
            <a:endParaRPr lang="en-US" sz="2400" dirty="0">
              <a:solidFill>
                <a:prstClr val="black"/>
              </a:solidFill>
              <a:latin typeface="Calibri" panose="020F0502020204030204"/>
            </a:endParaRPr>
          </a:p>
        </p:txBody>
      </p:sp>
      <p:sp>
        <p:nvSpPr>
          <p:cNvPr id="4" name="Text 2"/>
          <p:cNvSpPr/>
          <p:nvPr/>
        </p:nvSpPr>
        <p:spPr>
          <a:xfrm>
            <a:off x="853440" y="2316480"/>
            <a:ext cx="4632960" cy="1950720"/>
          </a:xfrm>
          <a:prstGeom prst="rect">
            <a:avLst/>
          </a:prstGeom>
          <a:noFill/>
          <a:ln/>
        </p:spPr>
        <p:txBody>
          <a:bodyPr wrap="square" lIns="0" tIns="0" rIns="0" bIns="0" rtlCol="0" anchor="ctr"/>
          <a:lstStyle/>
          <a:p>
            <a:pPr defTabSz="1219170">
              <a:lnSpc>
                <a:spcPct val="115000"/>
              </a:lnSpc>
            </a:pPr>
            <a:r>
              <a:rPr lang="en-US" sz="3200" b="1" dirty="0">
                <a:solidFill>
                  <a:srgbClr val="FFFFFF"/>
                </a:solidFill>
                <a:latin typeface="Georgia" pitchFamily="34" charset="0"/>
                <a:ea typeface="Georgia" pitchFamily="34" charset="-122"/>
                <a:cs typeface="Georgia" pitchFamily="34" charset="-120"/>
              </a:rPr>
              <a:t>Daily Maintenance Plan</a:t>
            </a:r>
            <a:endParaRPr lang="en-US" sz="3200" dirty="0">
              <a:solidFill>
                <a:prstClr val="black"/>
              </a:solidFill>
              <a:latin typeface="Calibri" panose="020F0502020204030204"/>
            </a:endParaRPr>
          </a:p>
        </p:txBody>
      </p:sp>
      <p:sp>
        <p:nvSpPr>
          <p:cNvPr id="5" name="Text 3"/>
          <p:cNvSpPr/>
          <p:nvPr/>
        </p:nvSpPr>
        <p:spPr>
          <a:xfrm>
            <a:off x="853440" y="4632960"/>
            <a:ext cx="4632960" cy="609600"/>
          </a:xfrm>
          <a:prstGeom prst="rect">
            <a:avLst/>
          </a:prstGeom>
          <a:noFill/>
          <a:ln/>
        </p:spPr>
        <p:txBody>
          <a:bodyPr wrap="square" lIns="0" tIns="0" rIns="0" bIns="0" rtlCol="0" anchor="ctr"/>
          <a:lstStyle/>
          <a:p>
            <a:pPr defTabSz="1219170"/>
            <a:r>
              <a:rPr lang="en-US" sz="1867" dirty="0">
                <a:solidFill>
                  <a:srgbClr val="3D2B1F"/>
                </a:solidFill>
                <a:latin typeface="Calibri" pitchFamily="34" charset="0"/>
                <a:ea typeface="Calibri" pitchFamily="34" charset="-122"/>
                <a:cs typeface="Calibri" pitchFamily="34" charset="-120"/>
              </a:rPr>
              <a:t>Questions 14–20</a:t>
            </a:r>
            <a:endParaRPr lang="en-US" sz="1867" dirty="0">
              <a:solidFill>
                <a:prstClr val="black"/>
              </a:solidFill>
              <a:latin typeface="Calibri" panose="020F0502020204030204"/>
            </a:endParaRPr>
          </a:p>
        </p:txBody>
      </p:sp>
      <p:pic>
        <p:nvPicPr>
          <p:cNvPr id="6" name="Image 0" descr="preencoded.png"/>
          <p:cNvPicPr>
            <a:picLocks noChangeAspect="1"/>
          </p:cNvPicPr>
          <p:nvPr/>
        </p:nvPicPr>
        <p:blipFill>
          <a:blip r:embed="rId3"/>
          <a:stretch>
            <a:fillRect/>
          </a:stretch>
        </p:blipFill>
        <p:spPr>
          <a:xfrm>
            <a:off x="7924800" y="2194560"/>
            <a:ext cx="2194560" cy="2194560"/>
          </a:xfrm>
          <a:prstGeom prst="rect">
            <a:avLst/>
          </a:prstGeom>
        </p:spPr>
      </p:pic>
      <p:sp>
        <p:nvSpPr>
          <p:cNvPr id="7" name="Shape 4"/>
          <p:cNvSpPr/>
          <p:nvPr/>
        </p:nvSpPr>
        <p:spPr>
          <a:xfrm>
            <a:off x="9144000" y="4267200"/>
            <a:ext cx="3657600" cy="3657600"/>
          </a:xfrm>
          <a:prstGeom prst="ellipse">
            <a:avLst/>
          </a:prstGeom>
          <a:solidFill>
            <a:srgbClr val="E7E8D1">
              <a:alpha val="50000"/>
            </a:srgbClr>
          </a:solidFill>
          <a:ln/>
        </p:spPr>
        <p:txBody>
          <a:bodyPr/>
          <a:lstStyle/>
          <a:p>
            <a:pPr defTabSz="1219170"/>
            <a:endParaRPr lang="en-US" sz="240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Q18</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3  •  Multiple Choice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18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The 'What I'm like when I'm well' section helps you:</a:t>
            </a:r>
            <a:endParaRPr lang="en-US" sz="2933" dirty="0">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A</a:t>
            </a:r>
            <a:endParaRPr lang="en-US" sz="2133" dirty="0">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Compare yourself to others</a:t>
            </a:r>
            <a:endParaRPr lang="en-US" sz="2000" dirty="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B</a:t>
            </a:r>
            <a:endParaRPr lang="en-US" sz="2133" dirty="0">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Diagnose your condition</a:t>
            </a:r>
            <a:endParaRPr lang="en-US" sz="2000" dirty="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C</a:t>
            </a:r>
            <a:endParaRPr lang="en-US" sz="2133" dirty="0">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Recognize your baseline of wellness</a:t>
            </a:r>
            <a:endParaRPr lang="en-US" sz="2000" dirty="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D</a:t>
            </a:r>
            <a:endParaRPr lang="en-US" sz="2133" dirty="0">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Plan for emergencies</a:t>
            </a:r>
            <a:endParaRPr lang="en-US" sz="2000" dirty="0">
              <a:solidFill>
                <a:prstClr val="black"/>
              </a:solidFill>
              <a:latin typeface="Calibri" panose="020F050202020403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Q18</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3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18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The 'What I'm like when I'm well' section helps you:</a:t>
            </a:r>
            <a:endParaRPr lang="en-US" sz="2933">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A</a:t>
            </a:r>
            <a:endParaRPr lang="en-US" sz="2133">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Compare yourself to others</a:t>
            </a:r>
            <a:endParaRPr lang="en-US" sz="200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B</a:t>
            </a:r>
            <a:endParaRPr lang="en-US" sz="2133">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Diagnose your condition</a:t>
            </a:r>
            <a:endParaRPr lang="en-US" sz="200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6B8E6B"/>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4A7C59"/>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C</a:t>
            </a:r>
            <a:endParaRPr lang="en-US" sz="2133">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Recognize your baseline of wellness</a:t>
            </a:r>
            <a:endParaRPr lang="en-US" sz="200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D</a:t>
            </a:r>
            <a:endParaRPr lang="en-US" sz="2133">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Plan for emergencies</a:t>
            </a:r>
            <a:endParaRPr lang="en-US" sz="2000">
              <a:solidFill>
                <a:prstClr val="black"/>
              </a:solidFill>
              <a:latin typeface="Calibri" panose="020F0502020204030204"/>
            </a:endParaRPr>
          </a:p>
        </p:txBody>
      </p:sp>
      <p:sp>
        <p:nvSpPr>
          <p:cNvPr id="23" name="Checkmark 23"/>
          <p:cNvSpPr/>
          <p:nvPr/>
        </p:nvSpPr>
        <p:spPr>
          <a:xfrm>
            <a:off x="5200000" y="5149333"/>
            <a:ext cx="487680" cy="487680"/>
          </a:xfrm>
          <a:prstGeom prst="ellipse">
            <a:avLst/>
          </a:prstGeom>
          <a:solidFill>
            <a:srgbClr val="4A7C59"/>
          </a:solidFill>
          <a:ln/>
        </p:spPr>
        <p:txBody>
          <a:bodyPr wrap="square" lIns="0" tIns="0" rIns="0" bIns="0" rtlCol="0" anchor="ctr"/>
          <a:lstStyle/>
          <a:p>
            <a:pPr algn="ctr" defTabSz="1219170"/>
            <a:r>
              <a:rPr lang="en-US" sz="2667" b="1">
                <a:solidFill>
                  <a:srgbClr val="FFFFFF"/>
                </a:solidFill>
                <a:latin typeface="Calibri" pitchFamily="34" charset="0"/>
              </a:rPr>
              <a:t>✓</a:t>
            </a:r>
            <a:endParaRPr lang="en-US" sz="2667">
              <a:solidFill>
                <a:prstClr val="black"/>
              </a:solidFill>
              <a:latin typeface="Calibri" panose="020F0502020204030204"/>
            </a:endParaRPr>
          </a:p>
        </p:txBody>
      </p:sp>
      <p:sp>
        <p:nvSpPr>
          <p:cNvPr id="24" name="Explanation 24"/>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Knowing what &amp;quot;well&amp;quot; looks like for you is like having a personal early warning system.</a:t>
            </a:r>
            <a:endParaRPr lang="en-US" sz="1600">
              <a:solidFill>
                <a:prstClr val="black"/>
              </a:solidFill>
              <a:latin typeface="Calibri" panose="020F050202020403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Q19</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3  •  Multiple Choice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19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How many parts does the Daily Maintenance Plan have?</a:t>
            </a:r>
            <a:endParaRPr lang="en-US" sz="2933" dirty="0">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A</a:t>
            </a:r>
            <a:endParaRPr lang="en-US" sz="2133" dirty="0">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Two</a:t>
            </a:r>
            <a:endParaRPr lang="en-US" sz="2000" dirty="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B</a:t>
            </a:r>
            <a:endParaRPr lang="en-US" sz="2133" dirty="0">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Three</a:t>
            </a:r>
            <a:endParaRPr lang="en-US" sz="2000" dirty="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C</a:t>
            </a:r>
            <a:endParaRPr lang="en-US" sz="2133" dirty="0">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Four</a:t>
            </a:r>
            <a:endParaRPr lang="en-US" sz="2000" dirty="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D</a:t>
            </a:r>
            <a:endParaRPr lang="en-US" sz="2133" dirty="0">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Five</a:t>
            </a:r>
            <a:endParaRPr lang="en-US" sz="2000" dirty="0">
              <a:solidFill>
                <a:prstClr val="black"/>
              </a:solidFill>
              <a:latin typeface="Calibri" panose="020F050202020403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Q19</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3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19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How many parts does the Daily Maintenance Plan have?</a:t>
            </a:r>
            <a:endParaRPr lang="en-US" sz="2933">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A</a:t>
            </a:r>
            <a:endParaRPr lang="en-US" sz="2133">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Two</a:t>
            </a:r>
            <a:endParaRPr lang="en-US" sz="200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6B8E6B"/>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4A7C59"/>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B</a:t>
            </a:r>
            <a:endParaRPr lang="en-US" sz="2133">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Three</a:t>
            </a:r>
            <a:endParaRPr lang="en-US" sz="200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C</a:t>
            </a:r>
            <a:endParaRPr lang="en-US" sz="2133">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Four</a:t>
            </a:r>
            <a:endParaRPr lang="en-US" sz="200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D</a:t>
            </a:r>
            <a:endParaRPr lang="en-US" sz="2133">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Five</a:t>
            </a:r>
            <a:endParaRPr lang="en-US" sz="2000">
              <a:solidFill>
                <a:prstClr val="black"/>
              </a:solidFill>
              <a:latin typeface="Calibri" panose="020F0502020204030204"/>
            </a:endParaRPr>
          </a:p>
        </p:txBody>
      </p:sp>
      <p:sp>
        <p:nvSpPr>
          <p:cNvPr id="23" name="Checkmark 23"/>
          <p:cNvSpPr/>
          <p:nvPr/>
        </p:nvSpPr>
        <p:spPr>
          <a:xfrm>
            <a:off x="10808000" y="3504000"/>
            <a:ext cx="487680" cy="487680"/>
          </a:xfrm>
          <a:prstGeom prst="ellipse">
            <a:avLst/>
          </a:prstGeom>
          <a:solidFill>
            <a:srgbClr val="4A7C59"/>
          </a:solidFill>
          <a:ln/>
        </p:spPr>
        <p:txBody>
          <a:bodyPr wrap="square" lIns="0" tIns="0" rIns="0" bIns="0" rtlCol="0" anchor="ctr"/>
          <a:lstStyle/>
          <a:p>
            <a:pPr algn="ctr" defTabSz="1219170"/>
            <a:r>
              <a:rPr lang="en-US" sz="2667" b="1">
                <a:solidFill>
                  <a:srgbClr val="FFFFFF"/>
                </a:solidFill>
                <a:latin typeface="Calibri" pitchFamily="34" charset="0"/>
              </a:rPr>
              <a:t>✓</a:t>
            </a:r>
            <a:endParaRPr lang="en-US" sz="2667">
              <a:solidFill>
                <a:prstClr val="black"/>
              </a:solidFill>
              <a:latin typeface="Calibri" panose="020F0502020204030204"/>
            </a:endParaRPr>
          </a:p>
        </p:txBody>
      </p:sp>
      <p:sp>
        <p:nvSpPr>
          <p:cNvPr id="24" name="Explanation 24"/>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The Daily Maintenance Plan has three parts: (1) what you're like when you're well, (2) things you need to do every single day, and (3) things you might need to do on any given day.</a:t>
            </a:r>
            <a:endParaRPr lang="en-US" sz="1600">
              <a:solidFill>
                <a:prstClr val="black"/>
              </a:solidFill>
              <a:latin typeface="Calibri" panose="020F05020202040302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Q20</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3  •  True / False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20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The Daily Maintenance Plan is a one-time activity that never needs updating.</a:t>
            </a:r>
            <a:endParaRPr lang="en-US" sz="2933" dirty="0">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A7BEAE"/>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True</a:t>
            </a:r>
            <a:endParaRPr lang="en-US" sz="3733" dirty="0">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B85042"/>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False</a:t>
            </a:r>
            <a:endParaRPr lang="en-US" sz="3733" dirty="0">
              <a:solidFill>
                <a:prstClr val="black"/>
              </a:solidFill>
              <a:latin typeface="Calibri" panose="020F05020202040302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Q20</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3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20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The Daily Maintenance Plan is a one-time activity that never needs updating.</a:t>
            </a:r>
            <a:endParaRPr lang="en-US" sz="2933">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a:solidFill>
                  <a:srgbClr val="9E9A92"/>
                </a:solidFill>
                <a:latin typeface="Georgia" pitchFamily="34" charset="0"/>
                <a:ea typeface="Georgia" pitchFamily="34" charset="-122"/>
                <a:cs typeface="Georgia" pitchFamily="34" charset="-120"/>
              </a:rPr>
              <a:t>True</a:t>
            </a:r>
            <a:endParaRPr lang="en-US" sz="3733">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4A7C59"/>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a:solidFill>
                  <a:srgbClr val="FFFFFF"/>
                </a:solidFill>
                <a:latin typeface="Georgia" pitchFamily="34" charset="0"/>
                <a:ea typeface="Georgia" pitchFamily="34" charset="-122"/>
                <a:cs typeface="Georgia" pitchFamily="34" charset="-120"/>
              </a:rPr>
              <a:t>False</a:t>
            </a:r>
            <a:endParaRPr lang="en-US" sz="3733">
              <a:solidFill>
                <a:prstClr val="black"/>
              </a:solidFill>
              <a:latin typeface="Calibri" panose="020F0502020204030204"/>
            </a:endParaRPr>
          </a:p>
        </p:txBody>
      </p:sp>
      <p:sp>
        <p:nvSpPr>
          <p:cNvPr id="11" name="Checkmark 11"/>
          <p:cNvSpPr/>
          <p:nvPr/>
        </p:nvSpPr>
        <p:spPr>
          <a:xfrm>
            <a:off x="8412480" y="2746667"/>
            <a:ext cx="609600" cy="609600"/>
          </a:xfrm>
          <a:prstGeom prst="ellipse">
            <a:avLst/>
          </a:prstGeom>
          <a:solidFill>
            <a:srgbClr val="FFFFFF"/>
          </a:solidFill>
          <a:ln w="25400">
            <a:solidFill>
              <a:srgbClr val="4A7C59"/>
            </a:solidFill>
          </a:ln>
        </p:spPr>
        <p:txBody>
          <a:bodyPr wrap="square" lIns="0" tIns="0" rIns="0" bIns="0" rtlCol="0" anchor="ctr"/>
          <a:lstStyle/>
          <a:p>
            <a:pPr algn="ctr" defTabSz="1219170"/>
            <a:r>
              <a:rPr lang="en-US" sz="3200" b="1">
                <a:solidFill>
                  <a:srgbClr val="4A7C59"/>
                </a:solidFill>
                <a:latin typeface="Calibri" pitchFamily="34" charset="0"/>
              </a:rPr>
              <a:t>✓</a:t>
            </a:r>
            <a:endParaRPr lang="en-US" sz="3200">
              <a:solidFill>
                <a:prstClr val="black"/>
              </a:solidFill>
              <a:latin typeface="Calibri" panose="020F0502020204030204"/>
            </a:endParaRPr>
          </a:p>
        </p:txBody>
      </p:sp>
      <p:sp>
        <p:nvSpPr>
          <p:cNvPr id="12" name="Explanation 12"/>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Your plan is a living document — it's meant to grow and change with you. As you try new things, learn what works, or go through life changes, you'll naturally want to update your plan.</a:t>
            </a:r>
            <a:endParaRPr lang="en-US" sz="1600">
              <a:solidFill>
                <a:prstClr val="black"/>
              </a:solidFill>
              <a:latin typeface="Calibri"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Q14</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3  •  Multiple Choice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14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What is the first part of the Daily Maintenance Plan?</a:t>
            </a:r>
            <a:endParaRPr lang="en-US" sz="2933" dirty="0">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A</a:t>
            </a:r>
            <a:endParaRPr lang="en-US" sz="2133" dirty="0">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 list of medications to take</a:t>
            </a:r>
            <a:endParaRPr lang="en-US" sz="2000" dirty="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B</a:t>
            </a:r>
            <a:endParaRPr lang="en-US" sz="2133" dirty="0">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Emergency contact numbers</a:t>
            </a:r>
            <a:endParaRPr lang="en-US" sz="2000" dirty="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C</a:t>
            </a:r>
            <a:endParaRPr lang="en-US" sz="2133" dirty="0">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 description of what you're like when you feel well</a:t>
            </a:r>
            <a:endParaRPr lang="en-US" sz="2000" dirty="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D</a:t>
            </a:r>
            <a:endParaRPr lang="en-US" sz="2133" dirty="0">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 list of your personal triggers</a:t>
            </a:r>
            <a:endParaRPr lang="en-US" sz="2000" dirty="0">
              <a:solidFill>
                <a:prstClr val="black"/>
              </a:solidFill>
              <a:latin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Q14</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3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14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What is the first part of the Daily Maintenance Plan?</a:t>
            </a:r>
            <a:endParaRPr lang="en-US" sz="2933">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A</a:t>
            </a:r>
            <a:endParaRPr lang="en-US" sz="2133">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 list of medications to take</a:t>
            </a:r>
            <a:endParaRPr lang="en-US" sz="200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B</a:t>
            </a:r>
            <a:endParaRPr lang="en-US" sz="2133">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Emergency contact numbers</a:t>
            </a:r>
            <a:endParaRPr lang="en-US" sz="200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6B8E6B"/>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4A7C59"/>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C</a:t>
            </a:r>
            <a:endParaRPr lang="en-US" sz="2133">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 description of what you're like when you feel well</a:t>
            </a:r>
            <a:endParaRPr lang="en-US" sz="200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D</a:t>
            </a:r>
            <a:endParaRPr lang="en-US" sz="2133">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 list of your personal triggers</a:t>
            </a:r>
            <a:endParaRPr lang="en-US" sz="2000">
              <a:solidFill>
                <a:prstClr val="black"/>
              </a:solidFill>
              <a:latin typeface="Calibri" panose="020F0502020204030204"/>
            </a:endParaRPr>
          </a:p>
        </p:txBody>
      </p:sp>
      <p:sp>
        <p:nvSpPr>
          <p:cNvPr id="23" name="Checkmark 23"/>
          <p:cNvSpPr/>
          <p:nvPr/>
        </p:nvSpPr>
        <p:spPr>
          <a:xfrm>
            <a:off x="5200000" y="5149333"/>
            <a:ext cx="487680" cy="487680"/>
          </a:xfrm>
          <a:prstGeom prst="ellipse">
            <a:avLst/>
          </a:prstGeom>
          <a:solidFill>
            <a:srgbClr val="4A7C59"/>
          </a:solidFill>
          <a:ln/>
        </p:spPr>
        <p:txBody>
          <a:bodyPr wrap="square" lIns="0" tIns="0" rIns="0" bIns="0" rtlCol="0" anchor="ctr"/>
          <a:lstStyle/>
          <a:p>
            <a:pPr algn="ctr" defTabSz="1219170"/>
            <a:r>
              <a:rPr lang="en-US" sz="2667" b="1">
                <a:solidFill>
                  <a:srgbClr val="FFFFFF"/>
                </a:solidFill>
                <a:latin typeface="Calibri" pitchFamily="34" charset="0"/>
              </a:rPr>
              <a:t>✓</a:t>
            </a:r>
            <a:endParaRPr lang="en-US" sz="2667">
              <a:solidFill>
                <a:prstClr val="black"/>
              </a:solidFill>
              <a:latin typeface="Calibri" panose="020F0502020204030204"/>
            </a:endParaRPr>
          </a:p>
        </p:txBody>
      </p:sp>
      <p:sp>
        <p:nvSpPr>
          <p:cNvPr id="24" name="Explanation 24"/>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The Daily Maintenance Plan starts by asking you to paint a picture of yourself on a good day. How do you feel?</a:t>
            </a:r>
            <a:endParaRPr lang="en-US" sz="1600">
              <a:solidFill>
                <a:prstClr val="black"/>
              </a:solidFill>
              <a:latin typeface="Calibri"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Q15</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3  •  True / False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15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The Daily Maintenance Plan includes things you need to do every day to maintain wellness.</a:t>
            </a:r>
            <a:endParaRPr lang="en-US" sz="2933" dirty="0">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A7BEAE"/>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True</a:t>
            </a:r>
            <a:endParaRPr lang="en-US" sz="3733" dirty="0">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B85042"/>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False</a:t>
            </a:r>
            <a:endParaRPr lang="en-US" sz="3733" dirty="0">
              <a:solidFill>
                <a:prstClr val="black"/>
              </a:solidFill>
              <a:latin typeface="Calibri" panose="020F050202020403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Q15</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3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15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The Daily Maintenance Plan includes things you need to do every day to maintain wellness.</a:t>
            </a:r>
            <a:endParaRPr lang="en-US" sz="2933">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4A7C59"/>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a:solidFill>
                  <a:srgbClr val="FFFFFF"/>
                </a:solidFill>
                <a:latin typeface="Georgia" pitchFamily="34" charset="0"/>
                <a:ea typeface="Georgia" pitchFamily="34" charset="-122"/>
                <a:cs typeface="Georgia" pitchFamily="34" charset="-120"/>
              </a:rPr>
              <a:t>True</a:t>
            </a:r>
            <a:endParaRPr lang="en-US" sz="3733">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a:solidFill>
                  <a:srgbClr val="9E9A92"/>
                </a:solidFill>
                <a:latin typeface="Georgia" pitchFamily="34" charset="0"/>
                <a:ea typeface="Georgia" pitchFamily="34" charset="-122"/>
                <a:cs typeface="Georgia" pitchFamily="34" charset="-120"/>
              </a:rPr>
              <a:t>False</a:t>
            </a:r>
            <a:endParaRPr lang="en-US" sz="3733">
              <a:solidFill>
                <a:prstClr val="black"/>
              </a:solidFill>
              <a:latin typeface="Calibri" panose="020F0502020204030204"/>
            </a:endParaRPr>
          </a:p>
        </p:txBody>
      </p:sp>
      <p:sp>
        <p:nvSpPr>
          <p:cNvPr id="11" name="Checkmark 11"/>
          <p:cNvSpPr/>
          <p:nvPr/>
        </p:nvSpPr>
        <p:spPr>
          <a:xfrm>
            <a:off x="3169920" y="2746667"/>
            <a:ext cx="609600" cy="609600"/>
          </a:xfrm>
          <a:prstGeom prst="ellipse">
            <a:avLst/>
          </a:prstGeom>
          <a:solidFill>
            <a:srgbClr val="FFFFFF"/>
          </a:solidFill>
          <a:ln w="25400">
            <a:solidFill>
              <a:srgbClr val="4A7C59"/>
            </a:solidFill>
          </a:ln>
        </p:spPr>
        <p:txBody>
          <a:bodyPr wrap="square" lIns="0" tIns="0" rIns="0" bIns="0" rtlCol="0" anchor="ctr"/>
          <a:lstStyle/>
          <a:p>
            <a:pPr algn="ctr" defTabSz="1219170"/>
            <a:r>
              <a:rPr lang="en-US" sz="3200" b="1">
                <a:solidFill>
                  <a:srgbClr val="4A7C59"/>
                </a:solidFill>
                <a:latin typeface="Calibri" pitchFamily="34" charset="0"/>
              </a:rPr>
              <a:t>✓</a:t>
            </a:r>
            <a:endParaRPr lang="en-US" sz="3200">
              <a:solidFill>
                <a:prstClr val="black"/>
              </a:solidFill>
              <a:latin typeface="Calibri" panose="020F0502020204030204"/>
            </a:endParaRPr>
          </a:p>
        </p:txBody>
      </p:sp>
      <p:sp>
        <p:nvSpPr>
          <p:cNvPr id="12" name="Explanation 12"/>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The second part of your plan is all about those everyday essentials — the things that keep you feeling steady.</a:t>
            </a:r>
            <a:endParaRPr lang="en-US" sz="1600">
              <a:solidFill>
                <a:prstClr val="black"/>
              </a:solidFill>
              <a:latin typeface="Calibri" panose="020F050202020403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Q16</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3  •  Multiple Choice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16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Which is a component of the Daily Maintenance Plan?</a:t>
            </a:r>
            <a:endParaRPr lang="en-US" sz="2933" dirty="0">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A</a:t>
            </a:r>
            <a:endParaRPr lang="en-US" sz="2133" dirty="0">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Crisis intervention steps</a:t>
            </a:r>
            <a:endParaRPr lang="en-US" sz="2000" dirty="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B</a:t>
            </a:r>
            <a:endParaRPr lang="en-US" sz="2133" dirty="0">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Professional treatment protocols</a:t>
            </a:r>
            <a:endParaRPr lang="en-US" sz="2000" dirty="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C</a:t>
            </a:r>
            <a:endParaRPr lang="en-US" sz="2133" dirty="0">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Things you might need to do on any given day</a:t>
            </a:r>
            <a:endParaRPr lang="en-US" sz="2000" dirty="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D</a:t>
            </a:r>
            <a:endParaRPr lang="en-US" sz="2133" dirty="0">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Medication dosage schedules</a:t>
            </a:r>
            <a:endParaRPr lang="en-US" sz="2000" dirty="0">
              <a:solidFill>
                <a:prstClr val="black"/>
              </a:solidFill>
              <a:latin typeface="Calibri" panose="020F050202020403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Q16</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3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16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Which is a component of the Daily Maintenance Plan?</a:t>
            </a:r>
            <a:endParaRPr lang="en-US" sz="2933">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A</a:t>
            </a:r>
            <a:endParaRPr lang="en-US" sz="2133">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Crisis intervention steps</a:t>
            </a:r>
            <a:endParaRPr lang="en-US" sz="200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B</a:t>
            </a:r>
            <a:endParaRPr lang="en-US" sz="2133">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Professional treatment protocols</a:t>
            </a:r>
            <a:endParaRPr lang="en-US" sz="200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6B8E6B"/>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4A7C59"/>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C</a:t>
            </a:r>
            <a:endParaRPr lang="en-US" sz="2133">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Things you might need to do on any given day</a:t>
            </a:r>
            <a:endParaRPr lang="en-US" sz="200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D</a:t>
            </a:r>
            <a:endParaRPr lang="en-US" sz="2133">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Medication dosage schedules</a:t>
            </a:r>
            <a:endParaRPr lang="en-US" sz="2000">
              <a:solidFill>
                <a:prstClr val="black"/>
              </a:solidFill>
              <a:latin typeface="Calibri" panose="020F0502020204030204"/>
            </a:endParaRPr>
          </a:p>
        </p:txBody>
      </p:sp>
      <p:sp>
        <p:nvSpPr>
          <p:cNvPr id="23" name="Checkmark 23"/>
          <p:cNvSpPr/>
          <p:nvPr/>
        </p:nvSpPr>
        <p:spPr>
          <a:xfrm>
            <a:off x="5200000" y="5149333"/>
            <a:ext cx="487680" cy="487680"/>
          </a:xfrm>
          <a:prstGeom prst="ellipse">
            <a:avLst/>
          </a:prstGeom>
          <a:solidFill>
            <a:srgbClr val="4A7C59"/>
          </a:solidFill>
          <a:ln/>
        </p:spPr>
        <p:txBody>
          <a:bodyPr wrap="square" lIns="0" tIns="0" rIns="0" bIns="0" rtlCol="0" anchor="ctr"/>
          <a:lstStyle/>
          <a:p>
            <a:pPr algn="ctr" defTabSz="1219170"/>
            <a:r>
              <a:rPr lang="en-US" sz="2667" b="1">
                <a:solidFill>
                  <a:srgbClr val="FFFFFF"/>
                </a:solidFill>
                <a:latin typeface="Calibri" pitchFamily="34" charset="0"/>
              </a:rPr>
              <a:t>✓</a:t>
            </a:r>
            <a:endParaRPr lang="en-US" sz="2667">
              <a:solidFill>
                <a:prstClr val="black"/>
              </a:solidFill>
              <a:latin typeface="Calibri" panose="020F0502020204030204"/>
            </a:endParaRPr>
          </a:p>
        </p:txBody>
      </p:sp>
      <p:sp>
        <p:nvSpPr>
          <p:cNvPr id="24" name="Explanation 24"/>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Besides daily essentials, your plan also includes things that pop up from time to time — like grocery shopping, cleaning, making a phone call, or scheduling an appointment.</a:t>
            </a:r>
            <a:endParaRPr lang="en-US" sz="1600">
              <a:solidFill>
                <a:prstClr val="black"/>
              </a:solidFill>
              <a:latin typeface="Calibri" panose="020F050202020403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Q17</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3  •  True / False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17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The Daily Maintenance Plan only focuses on physical health activities.</a:t>
            </a:r>
            <a:endParaRPr lang="en-US" sz="2933" dirty="0">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A7BEAE"/>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True</a:t>
            </a:r>
            <a:endParaRPr lang="en-US" sz="3733" dirty="0">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B85042"/>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False</a:t>
            </a:r>
            <a:endParaRPr lang="en-US" sz="3733" dirty="0">
              <a:solidFill>
                <a:prstClr val="black"/>
              </a:solidFill>
              <a:latin typeface="Calibri" panose="020F050202020403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Q17</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3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17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The Daily Maintenance Plan only focuses on physical health activities.</a:t>
            </a:r>
            <a:endParaRPr lang="en-US" sz="2933">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a:solidFill>
                  <a:srgbClr val="9E9A92"/>
                </a:solidFill>
                <a:latin typeface="Georgia" pitchFamily="34" charset="0"/>
                <a:ea typeface="Georgia" pitchFamily="34" charset="-122"/>
                <a:cs typeface="Georgia" pitchFamily="34" charset="-120"/>
              </a:rPr>
              <a:t>True</a:t>
            </a:r>
            <a:endParaRPr lang="en-US" sz="3733">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4A7C59"/>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a:solidFill>
                  <a:srgbClr val="FFFFFF"/>
                </a:solidFill>
                <a:latin typeface="Georgia" pitchFamily="34" charset="0"/>
                <a:ea typeface="Georgia" pitchFamily="34" charset="-122"/>
                <a:cs typeface="Georgia" pitchFamily="34" charset="-120"/>
              </a:rPr>
              <a:t>False</a:t>
            </a:r>
            <a:endParaRPr lang="en-US" sz="3733">
              <a:solidFill>
                <a:prstClr val="black"/>
              </a:solidFill>
              <a:latin typeface="Calibri" panose="020F0502020204030204"/>
            </a:endParaRPr>
          </a:p>
        </p:txBody>
      </p:sp>
      <p:sp>
        <p:nvSpPr>
          <p:cNvPr id="11" name="Checkmark 11"/>
          <p:cNvSpPr/>
          <p:nvPr/>
        </p:nvSpPr>
        <p:spPr>
          <a:xfrm>
            <a:off x="8412480" y="2746667"/>
            <a:ext cx="609600" cy="609600"/>
          </a:xfrm>
          <a:prstGeom prst="ellipse">
            <a:avLst/>
          </a:prstGeom>
          <a:solidFill>
            <a:srgbClr val="FFFFFF"/>
          </a:solidFill>
          <a:ln w="25400">
            <a:solidFill>
              <a:srgbClr val="4A7C59"/>
            </a:solidFill>
          </a:ln>
        </p:spPr>
        <p:txBody>
          <a:bodyPr wrap="square" lIns="0" tIns="0" rIns="0" bIns="0" rtlCol="0" anchor="ctr"/>
          <a:lstStyle/>
          <a:p>
            <a:pPr algn="ctr" defTabSz="1219170"/>
            <a:r>
              <a:rPr lang="en-US" sz="3200" b="1">
                <a:solidFill>
                  <a:srgbClr val="4A7C59"/>
                </a:solidFill>
                <a:latin typeface="Calibri" pitchFamily="34" charset="0"/>
              </a:rPr>
              <a:t>✓</a:t>
            </a:r>
            <a:endParaRPr lang="en-US" sz="3200">
              <a:solidFill>
                <a:prstClr val="black"/>
              </a:solidFill>
              <a:latin typeface="Calibri" panose="020F0502020204030204"/>
            </a:endParaRPr>
          </a:p>
        </p:txBody>
      </p:sp>
      <p:sp>
        <p:nvSpPr>
          <p:cNvPr id="12" name="Explanation 12"/>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Your Daily Maintenance Plan covers way more than just physical health.</a:t>
            </a:r>
            <a:endParaRPr lang="en-US" sz="1600">
              <a:solidFill>
                <a:prstClr val="black"/>
              </a:solidFill>
              <a:latin typeface="Calibri" panose="020F0502020204030204"/>
            </a:endParaRP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1461</Words>
  <Application>Microsoft Office PowerPoint</Application>
  <PresentationFormat>Widescreen</PresentationFormat>
  <Paragraphs>196</Paragraphs>
  <Slides>15</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Calibri</vt:lpstr>
      <vt:lpstr>Georgia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WRAP of DC</dc:creator>
  <cp:lastModifiedBy>WRAP of DC</cp:lastModifiedBy>
  <cp:revision>1</cp:revision>
  <dcterms:created xsi:type="dcterms:W3CDTF">2026-08-03T14:45:35Z</dcterms:created>
  <dcterms:modified xsi:type="dcterms:W3CDTF">2026-08-03T14:46:32Z</dcterms:modified>
</cp:coreProperties>
</file>