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  <p:sldId id="25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lness Recovery Action Plan for Work-Related Issues" id="{1C8B9887-352C-49B9-B3DD-1E74CA452EBD}">
          <p14:sldIdLst>
            <p14:sldId id="2561"/>
            <p14:sldId id="2562"/>
          </p14:sldIdLst>
        </p14:section>
        <p14:section name="Understanding WRAP (Wellness Recovery Action Plan)" id="{D816AA95-32B3-44D7-A093-F969DA433060}">
          <p14:sldIdLst>
            <p14:sldId id="2563"/>
            <p14:sldId id="2564"/>
            <p14:sldId id="2565"/>
            <p14:sldId id="2566"/>
          </p14:sldIdLst>
        </p14:section>
        <p14:section name="Identifying Work-Related Stress and Challenges" id="{D1076291-7CF2-4330-977B-9A3B89073B20}">
          <p14:sldIdLst>
            <p14:sldId id="2567"/>
            <p14:sldId id="2568"/>
            <p14:sldId id="2569"/>
            <p14:sldId id="2570"/>
          </p14:sldIdLst>
        </p14:section>
        <p14:section name="Creating a WRAP for Work" id="{BA7E0E5E-F515-4A2A-99D1-F659551EF51B}">
          <p14:sldIdLst>
            <p14:sldId id="2571"/>
            <p14:sldId id="2572"/>
            <p14:sldId id="2573"/>
            <p14:sldId id="2574"/>
          </p14:sldIdLst>
        </p14:section>
        <p14:section name="Implementing WRAP in the Workplace" id="{F1CB39EC-4A45-4BC5-83FD-1FF1C7107650}">
          <p14:sldIdLst>
            <p14:sldId id="2575"/>
            <p14:sldId id="2576"/>
            <p14:sldId id="2577"/>
            <p14:sldId id="2578"/>
          </p14:sldIdLst>
        </p14:section>
        <p14:section name="Long-Term Benefits of WRAP for Employees and Organizations" id="{1F7F6E19-9678-4FE9-8DAF-671EF11B8AFE}">
          <p14:sldIdLst>
            <p14:sldId id="2579"/>
            <p14:sldId id="2580"/>
            <p14:sldId id="2581"/>
            <p14:sldId id="2582"/>
          </p14:sldIdLst>
        </p14:section>
        <p14:section name="Conclusion" id="{A6F4D91F-8189-45C1-B8AC-88BC8AA4D869}">
          <p14:sldIdLst>
            <p14:sldId id="25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E9D67-4303-49BA-A063-35D8408FBBB7}" type="doc">
      <dgm:prSet loTypeId="urn:microsoft.com/office/officeart/2024/3/layout/verticalVisualTextBlock1#3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302B2C9-8BB1-469E-B6F5-B07F678936E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Mindfulness Practices</a:t>
          </a:r>
        </a:p>
      </dgm:t>
    </dgm:pt>
    <dgm:pt modelId="{54FF19D0-4528-4CEC-90A3-F8ECC3EA1E37}" type="parTrans" cxnId="{BE31C3DB-2A53-4A7A-9359-CAF0A7F01039}">
      <dgm:prSet/>
      <dgm:spPr/>
      <dgm:t>
        <a:bodyPr/>
        <a:lstStyle/>
        <a:p>
          <a:endParaRPr lang="en-US"/>
        </a:p>
      </dgm:t>
    </dgm:pt>
    <dgm:pt modelId="{2CD78D77-A2A2-404B-A3C9-640E1020B816}" type="sibTrans" cxnId="{BE31C3DB-2A53-4A7A-9359-CAF0A7F0103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F9D1A8C-5F7A-4977-A122-EB05CB46D2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Mindfulness practices include techniques such as meditation and deep breathing to enhance mental clarity and reduce stress.</a:t>
          </a:r>
        </a:p>
      </dgm:t>
    </dgm:pt>
    <dgm:pt modelId="{3E617C6B-F58F-473F-950A-DDE8E1A3E3F5}" type="parTrans" cxnId="{25918272-2F65-4A33-967C-972E83405431}">
      <dgm:prSet/>
      <dgm:spPr/>
      <dgm:t>
        <a:bodyPr/>
        <a:lstStyle/>
        <a:p>
          <a:endParaRPr lang="en-US"/>
        </a:p>
      </dgm:t>
    </dgm:pt>
    <dgm:pt modelId="{B4C8ED6C-154D-4B2F-90A1-74E5CED37B40}" type="sibTrans" cxnId="{25918272-2F65-4A33-967C-972E83405431}">
      <dgm:prSet/>
      <dgm:spPr/>
      <dgm:t>
        <a:bodyPr/>
        <a:lstStyle/>
        <a:p>
          <a:endParaRPr lang="en-US"/>
        </a:p>
      </dgm:t>
    </dgm:pt>
    <dgm:pt modelId="{A39AFF2F-160D-4CA8-A45D-AE94E211EB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Relaxation Techniques</a:t>
          </a:r>
        </a:p>
      </dgm:t>
    </dgm:pt>
    <dgm:pt modelId="{F5A19D5C-6935-4AE7-AB83-5CA24E942479}" type="parTrans" cxnId="{9F59A6E9-AF29-4932-A01A-5429858F6AE1}">
      <dgm:prSet/>
      <dgm:spPr/>
      <dgm:t>
        <a:bodyPr/>
        <a:lstStyle/>
        <a:p>
          <a:endParaRPr lang="en-US"/>
        </a:p>
      </dgm:t>
    </dgm:pt>
    <dgm:pt modelId="{B9C082CC-2794-4098-925B-D10EB1A49D38}" type="sibTrans" cxnId="{9F59A6E9-AF29-4932-A01A-5429858F6AE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B8876588-A0E2-4C69-92F1-8CDB7B3CBB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Relaxation techniques can help individuals unwind and relieve tension, such as progressive muscle relaxation or guided imagery.</a:t>
          </a:r>
        </a:p>
      </dgm:t>
    </dgm:pt>
    <dgm:pt modelId="{3A338970-FD65-40F1-B2E4-F1EDB9C7C265}" type="parTrans" cxnId="{907FF901-B267-4883-9914-B388E6CEB043}">
      <dgm:prSet/>
      <dgm:spPr/>
      <dgm:t>
        <a:bodyPr/>
        <a:lstStyle/>
        <a:p>
          <a:endParaRPr lang="en-US"/>
        </a:p>
      </dgm:t>
    </dgm:pt>
    <dgm:pt modelId="{1D8C7B20-534C-4E0A-8EAE-D74D0B077B73}" type="sibTrans" cxnId="{907FF901-B267-4883-9914-B388E6CEB043}">
      <dgm:prSet/>
      <dgm:spPr/>
      <dgm:t>
        <a:bodyPr/>
        <a:lstStyle/>
        <a:p>
          <a:endParaRPr lang="en-US"/>
        </a:p>
      </dgm:t>
    </dgm:pt>
    <dgm:pt modelId="{F56FDDE9-99C1-4D80-98B4-5BB82944857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Self-Care Activities</a:t>
          </a:r>
        </a:p>
      </dgm:t>
    </dgm:pt>
    <dgm:pt modelId="{48C674F8-9CBF-4BC7-84A8-BD283F8BD532}" type="parTrans" cxnId="{0300B6F3-9504-45A2-9C83-A674B3F1E235}">
      <dgm:prSet/>
      <dgm:spPr/>
      <dgm:t>
        <a:bodyPr/>
        <a:lstStyle/>
        <a:p>
          <a:endParaRPr lang="en-US"/>
        </a:p>
      </dgm:t>
    </dgm:pt>
    <dgm:pt modelId="{88733742-1170-4D65-8136-7FEB5D52B5D0}" type="sibTrans" cxnId="{0300B6F3-9504-45A2-9C83-A674B3F1E235}">
      <dgm:prSet/>
      <dgm:spPr/>
      <dgm:t>
        <a:bodyPr/>
        <a:lstStyle/>
        <a:p>
          <a:endParaRPr lang="en-US"/>
        </a:p>
      </dgm:t>
    </dgm:pt>
    <dgm:pt modelId="{2968FD70-C794-4796-9F5A-F62BE6F0FB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Self-care activities encompass a variety of practices that promote physical, emotional, and mental well-being, like journaling or taking baths.</a:t>
          </a:r>
        </a:p>
      </dgm:t>
    </dgm:pt>
    <dgm:pt modelId="{36BFCDEA-EB08-4A0C-A54C-3B3259C85734}" type="parTrans" cxnId="{3C01A142-CEDF-4FB7-8EB6-A074526FAF77}">
      <dgm:prSet/>
      <dgm:spPr/>
      <dgm:t>
        <a:bodyPr/>
        <a:lstStyle/>
        <a:p>
          <a:endParaRPr lang="en-US"/>
        </a:p>
      </dgm:t>
    </dgm:pt>
    <dgm:pt modelId="{46E34DE1-6742-43C4-AF81-37723BEF6CD4}" type="sibTrans" cxnId="{3C01A142-CEDF-4FB7-8EB6-A074526FAF77}">
      <dgm:prSet/>
      <dgm:spPr/>
      <dgm:t>
        <a:bodyPr/>
        <a:lstStyle/>
        <a:p>
          <a:endParaRPr lang="en-US"/>
        </a:p>
      </dgm:t>
    </dgm:pt>
    <dgm:pt modelId="{562120C7-710C-43F9-8AE5-AA17BFAB3844}" type="pres">
      <dgm:prSet presAssocID="{358E9D67-4303-49BA-A063-35D8408FBBB7}" presName="Root" presStyleCnt="0">
        <dgm:presLayoutVars>
          <dgm:dir/>
          <dgm:resizeHandles val="exact"/>
        </dgm:presLayoutVars>
      </dgm:prSet>
      <dgm:spPr/>
    </dgm:pt>
    <dgm:pt modelId="{115979E1-6CAB-475F-A205-6E96BF6D9DCC}" type="pres">
      <dgm:prSet presAssocID="{F302B2C9-8BB1-469E-B6F5-B07F678936E7}" presName="Composite" presStyleCnt="0"/>
      <dgm:spPr/>
    </dgm:pt>
    <dgm:pt modelId="{DD4AF5D5-55F5-44C7-8059-5CFB2B802788}" type="pres">
      <dgm:prSet presAssocID="{F302B2C9-8BB1-469E-B6F5-B07F678936E7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r="16832" b="-2"/>
          <a:stretch/>
        </a:blipFill>
      </dgm:spPr>
      <dgm:extLst>
        <a:ext uri="{E40237B7-FDA0-4F09-8148-C483321AD2D9}">
          <dgm14:cNvPr xmlns:dgm14="http://schemas.microsoft.com/office/drawing/2010/diagram" id="0" name="" descr="Sauna stones with steam. XXXL image"/>
        </a:ext>
      </dgm:extLst>
    </dgm:pt>
    <dgm:pt modelId="{4ACDCEDC-11F7-49F6-A068-DB11251D5E01}" type="pres">
      <dgm:prSet presAssocID="{F302B2C9-8BB1-469E-B6F5-B07F678936E7}" presName="Subtitle" presStyleLbl="revTx" presStyleIdx="0" presStyleCnt="6">
        <dgm:presLayoutVars>
          <dgm:chMax val="0"/>
          <dgm:bulletEnabled/>
        </dgm:presLayoutVars>
      </dgm:prSet>
      <dgm:spPr/>
    </dgm:pt>
    <dgm:pt modelId="{4085F397-DB4D-4C19-871C-CAA3EC89F8D0}" type="pres">
      <dgm:prSet presAssocID="{F302B2C9-8BB1-469E-B6F5-B07F678936E7}" presName="Description" presStyleLbl="revTx" presStyleIdx="1" presStyleCnt="6">
        <dgm:presLayoutVars>
          <dgm:bulletEnabled/>
        </dgm:presLayoutVars>
      </dgm:prSet>
      <dgm:spPr/>
    </dgm:pt>
    <dgm:pt modelId="{5DF68294-7D67-4A57-8EE8-9ED936537121}" type="pres">
      <dgm:prSet presAssocID="{2CD78D77-A2A2-404B-A3C9-640E1020B816}" presName="sibTrans" presStyleLbl="sibTrans2D1" presStyleIdx="0" presStyleCnt="0"/>
      <dgm:spPr/>
    </dgm:pt>
    <dgm:pt modelId="{1FE988C3-B68C-4791-88A8-523EA230B31F}" type="pres">
      <dgm:prSet presAssocID="{A39AFF2F-160D-4CA8-A45D-AE94E211EB73}" presName="Composite" presStyleCnt="0"/>
      <dgm:spPr/>
    </dgm:pt>
    <dgm:pt modelId="{193B2631-BBBF-43AC-8790-F4EC115C57D7}" type="pres">
      <dgm:prSet presAssocID="{A39AFF2F-160D-4CA8-A45D-AE94E211EB73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9" r="-4" b="2989"/>
          <a:stretch/>
        </a:blipFill>
      </dgm:spPr>
      <dgm:extLst>
        <a:ext uri="{E40237B7-FDA0-4F09-8148-C483321AD2D9}">
          <dgm14:cNvPr xmlns:dgm14="http://schemas.microsoft.com/office/drawing/2010/diagram" id="0" name="" descr="Warm knitted sweater, pillows and rowan berry. Autumn concept"/>
        </a:ext>
      </dgm:extLst>
    </dgm:pt>
    <dgm:pt modelId="{3C1D1EF7-4B73-4093-BC1B-1FAF4733FE47}" type="pres">
      <dgm:prSet presAssocID="{A39AFF2F-160D-4CA8-A45D-AE94E211EB73}" presName="Subtitle" presStyleLbl="revTx" presStyleIdx="2" presStyleCnt="6">
        <dgm:presLayoutVars>
          <dgm:chMax val="0"/>
          <dgm:bulletEnabled/>
        </dgm:presLayoutVars>
      </dgm:prSet>
      <dgm:spPr/>
    </dgm:pt>
    <dgm:pt modelId="{41DAE4B5-D4F8-4063-9B76-38BBA9DEB837}" type="pres">
      <dgm:prSet presAssocID="{A39AFF2F-160D-4CA8-A45D-AE94E211EB73}" presName="Description" presStyleLbl="revTx" presStyleIdx="3" presStyleCnt="6">
        <dgm:presLayoutVars>
          <dgm:bulletEnabled/>
        </dgm:presLayoutVars>
      </dgm:prSet>
      <dgm:spPr/>
    </dgm:pt>
    <dgm:pt modelId="{87118014-6A75-4E6A-A0B8-C021E523F743}" type="pres">
      <dgm:prSet presAssocID="{B9C082CC-2794-4098-925B-D10EB1A49D38}" presName="sibTrans" presStyleLbl="sibTrans2D1" presStyleIdx="0" presStyleCnt="0"/>
      <dgm:spPr/>
    </dgm:pt>
    <dgm:pt modelId="{A06E5D27-830F-4381-B74D-220390BA1D3F}" type="pres">
      <dgm:prSet presAssocID="{F56FDDE9-99C1-4D80-98B4-5BB829448578}" presName="Composite" presStyleCnt="0"/>
      <dgm:spPr/>
    </dgm:pt>
    <dgm:pt modelId="{067A5AB0-B0E2-4312-99EA-93BF093EBA6D}" type="pres">
      <dgm:prSet presAssocID="{F56FDDE9-99C1-4D80-98B4-5BB829448578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r="4273" b="-2"/>
          <a:stretch/>
        </a:blipFill>
      </dgm:spPr>
      <dgm:extLst>
        <a:ext uri="{E40237B7-FDA0-4F09-8148-C483321AD2D9}">
          <dgm14:cNvPr xmlns:dgm14="http://schemas.microsoft.com/office/drawing/2010/diagram" id="0" name="" descr="Stay at home and enjoy That Evening Sun. There are books, pillows and tea."/>
        </a:ext>
      </dgm:extLst>
    </dgm:pt>
    <dgm:pt modelId="{2B67FA89-2B00-4001-AAEF-941239102F59}" type="pres">
      <dgm:prSet presAssocID="{F56FDDE9-99C1-4D80-98B4-5BB829448578}" presName="Subtitle" presStyleLbl="revTx" presStyleIdx="4" presStyleCnt="6">
        <dgm:presLayoutVars>
          <dgm:chMax val="0"/>
          <dgm:bulletEnabled/>
        </dgm:presLayoutVars>
      </dgm:prSet>
      <dgm:spPr/>
    </dgm:pt>
    <dgm:pt modelId="{51E199F1-D4C8-4157-85A4-1F787A9F6045}" type="pres">
      <dgm:prSet presAssocID="{F56FDDE9-99C1-4D80-98B4-5BB829448578}" presName="Description" presStyleLbl="revTx" presStyleIdx="5" presStyleCnt="6">
        <dgm:presLayoutVars>
          <dgm:bulletEnabled/>
        </dgm:presLayoutVars>
      </dgm:prSet>
      <dgm:spPr/>
    </dgm:pt>
  </dgm:ptLst>
  <dgm:cxnLst>
    <dgm:cxn modelId="{907FF901-B267-4883-9914-B388E6CEB043}" srcId="{A39AFF2F-160D-4CA8-A45D-AE94E211EB73}" destId="{B8876588-A0E2-4C69-92F1-8CDB7B3CBBF3}" srcOrd="0" destOrd="0" parTransId="{3A338970-FD65-40F1-B2E4-F1EDB9C7C265}" sibTransId="{1D8C7B20-534C-4E0A-8EAE-D74D0B077B73}"/>
    <dgm:cxn modelId="{A5C32528-A82E-4D17-A1EF-DBA297F1CE9A}" type="presOf" srcId="{A39AFF2F-160D-4CA8-A45D-AE94E211EB73}" destId="{3C1D1EF7-4B73-4093-BC1B-1FAF4733FE47}" srcOrd="0" destOrd="0" presId="urn:microsoft.com/office/officeart/2024/3/layout/verticalVisualTextBlock1#3"/>
    <dgm:cxn modelId="{E00F4128-C15C-43B6-AF57-A4625B623702}" type="presOf" srcId="{B8876588-A0E2-4C69-92F1-8CDB7B3CBBF3}" destId="{41DAE4B5-D4F8-4063-9B76-38BBA9DEB837}" srcOrd="0" destOrd="0" presId="urn:microsoft.com/office/officeart/2024/3/layout/verticalVisualTextBlock1#3"/>
    <dgm:cxn modelId="{55F1602C-42C8-4AF6-A9AE-F4D86247C730}" type="presOf" srcId="{F56FDDE9-99C1-4D80-98B4-5BB829448578}" destId="{2B67FA89-2B00-4001-AAEF-941239102F59}" srcOrd="0" destOrd="0" presId="urn:microsoft.com/office/officeart/2024/3/layout/verticalVisualTextBlock1#3"/>
    <dgm:cxn modelId="{7EAA882C-EFEF-4E8D-967E-6175B18D1303}" type="presOf" srcId="{B9C082CC-2794-4098-925B-D10EB1A49D38}" destId="{87118014-6A75-4E6A-A0B8-C021E523F743}" srcOrd="0" destOrd="0" presId="urn:microsoft.com/office/officeart/2024/3/layout/verticalVisualTextBlock1#3"/>
    <dgm:cxn modelId="{B277493F-FECF-472D-B04E-D4542A112E37}" type="presOf" srcId="{2F9D1A8C-5F7A-4977-A122-EB05CB46D2AF}" destId="{4085F397-DB4D-4C19-871C-CAA3EC89F8D0}" srcOrd="0" destOrd="0" presId="urn:microsoft.com/office/officeart/2024/3/layout/verticalVisualTextBlock1#3"/>
    <dgm:cxn modelId="{3C01A142-CEDF-4FB7-8EB6-A074526FAF77}" srcId="{F56FDDE9-99C1-4D80-98B4-5BB829448578}" destId="{2968FD70-C794-4796-9F5A-F62BE6F0FBE2}" srcOrd="0" destOrd="0" parTransId="{36BFCDEA-EB08-4A0C-A54C-3B3259C85734}" sibTransId="{46E34DE1-6742-43C4-AF81-37723BEF6CD4}"/>
    <dgm:cxn modelId="{7E82F46A-67E1-4AE6-AFCA-367A510723B0}" type="presOf" srcId="{358E9D67-4303-49BA-A063-35D8408FBBB7}" destId="{562120C7-710C-43F9-8AE5-AA17BFAB3844}" srcOrd="0" destOrd="0" presId="urn:microsoft.com/office/officeart/2024/3/layout/verticalVisualTextBlock1#3"/>
    <dgm:cxn modelId="{25918272-2F65-4A33-967C-972E83405431}" srcId="{F302B2C9-8BB1-469E-B6F5-B07F678936E7}" destId="{2F9D1A8C-5F7A-4977-A122-EB05CB46D2AF}" srcOrd="0" destOrd="0" parTransId="{3E617C6B-F58F-473F-950A-DDE8E1A3E3F5}" sibTransId="{B4C8ED6C-154D-4B2F-90A1-74E5CED37B40}"/>
    <dgm:cxn modelId="{897F6653-9FB7-4C6D-9A39-E19E85CD48F7}" type="presOf" srcId="{2968FD70-C794-4796-9F5A-F62BE6F0FBE2}" destId="{51E199F1-D4C8-4157-85A4-1F787A9F6045}" srcOrd="0" destOrd="0" presId="urn:microsoft.com/office/officeart/2024/3/layout/verticalVisualTextBlock1#3"/>
    <dgm:cxn modelId="{7CE6C4B9-3BCA-4B1C-87E0-72B429399DB8}" type="presOf" srcId="{2CD78D77-A2A2-404B-A3C9-640E1020B816}" destId="{5DF68294-7D67-4A57-8EE8-9ED936537121}" srcOrd="0" destOrd="0" presId="urn:microsoft.com/office/officeart/2024/3/layout/verticalVisualTextBlock1#3"/>
    <dgm:cxn modelId="{088A15BA-EB6D-4A25-BB9A-3A752CAE1A78}" type="presOf" srcId="{F302B2C9-8BB1-469E-B6F5-B07F678936E7}" destId="{4ACDCEDC-11F7-49F6-A068-DB11251D5E01}" srcOrd="0" destOrd="0" presId="urn:microsoft.com/office/officeart/2024/3/layout/verticalVisualTextBlock1#3"/>
    <dgm:cxn modelId="{BE31C3DB-2A53-4A7A-9359-CAF0A7F01039}" srcId="{358E9D67-4303-49BA-A063-35D8408FBBB7}" destId="{F302B2C9-8BB1-469E-B6F5-B07F678936E7}" srcOrd="0" destOrd="0" parTransId="{54FF19D0-4528-4CEC-90A3-F8ECC3EA1E37}" sibTransId="{2CD78D77-A2A2-404B-A3C9-640E1020B816}"/>
    <dgm:cxn modelId="{9F59A6E9-AF29-4932-A01A-5429858F6AE1}" srcId="{358E9D67-4303-49BA-A063-35D8408FBBB7}" destId="{A39AFF2F-160D-4CA8-A45D-AE94E211EB73}" srcOrd="1" destOrd="0" parTransId="{F5A19D5C-6935-4AE7-AB83-5CA24E942479}" sibTransId="{B9C082CC-2794-4098-925B-D10EB1A49D38}"/>
    <dgm:cxn modelId="{0300B6F3-9504-45A2-9C83-A674B3F1E235}" srcId="{358E9D67-4303-49BA-A063-35D8408FBBB7}" destId="{F56FDDE9-99C1-4D80-98B4-5BB829448578}" srcOrd="2" destOrd="0" parTransId="{48C674F8-9CBF-4BC7-84A8-BD283F8BD532}" sibTransId="{88733742-1170-4D65-8136-7FEB5D52B5D0}"/>
    <dgm:cxn modelId="{99397CEC-F63C-4A31-9C58-61D09EE062D0}" type="presParOf" srcId="{562120C7-710C-43F9-8AE5-AA17BFAB3844}" destId="{115979E1-6CAB-475F-A205-6E96BF6D9DCC}" srcOrd="0" destOrd="0" presId="urn:microsoft.com/office/officeart/2024/3/layout/verticalVisualTextBlock1#3"/>
    <dgm:cxn modelId="{C6909426-1D63-496F-B9CF-757EB043EDA7}" type="presParOf" srcId="{115979E1-6CAB-475F-A205-6E96BF6D9DCC}" destId="{DD4AF5D5-55F5-44C7-8059-5CFB2B802788}" srcOrd="0" destOrd="0" presId="urn:microsoft.com/office/officeart/2024/3/layout/verticalVisualTextBlock1#3"/>
    <dgm:cxn modelId="{1B639F38-0436-4C84-A880-8B9C413B3AF9}" type="presParOf" srcId="{115979E1-6CAB-475F-A205-6E96BF6D9DCC}" destId="{4ACDCEDC-11F7-49F6-A068-DB11251D5E01}" srcOrd="1" destOrd="0" presId="urn:microsoft.com/office/officeart/2024/3/layout/verticalVisualTextBlock1#3"/>
    <dgm:cxn modelId="{88B2BCE2-4C7E-433A-B0A9-6B505A1AA168}" type="presParOf" srcId="{115979E1-6CAB-475F-A205-6E96BF6D9DCC}" destId="{4085F397-DB4D-4C19-871C-CAA3EC89F8D0}" srcOrd="2" destOrd="0" presId="urn:microsoft.com/office/officeart/2024/3/layout/verticalVisualTextBlock1#3"/>
    <dgm:cxn modelId="{44571361-EEBB-43F4-8F9D-DB441E06DE2F}" type="presParOf" srcId="{562120C7-710C-43F9-8AE5-AA17BFAB3844}" destId="{5DF68294-7D67-4A57-8EE8-9ED936537121}" srcOrd="1" destOrd="0" presId="urn:microsoft.com/office/officeart/2024/3/layout/verticalVisualTextBlock1#3"/>
    <dgm:cxn modelId="{2DAA57AF-7B52-40BB-B774-D374262D4869}" type="presParOf" srcId="{562120C7-710C-43F9-8AE5-AA17BFAB3844}" destId="{1FE988C3-B68C-4791-88A8-523EA230B31F}" srcOrd="2" destOrd="0" presId="urn:microsoft.com/office/officeart/2024/3/layout/verticalVisualTextBlock1#3"/>
    <dgm:cxn modelId="{31DD2EAB-DF71-417E-843D-FA87F77388D0}" type="presParOf" srcId="{1FE988C3-B68C-4791-88A8-523EA230B31F}" destId="{193B2631-BBBF-43AC-8790-F4EC115C57D7}" srcOrd="0" destOrd="0" presId="urn:microsoft.com/office/officeart/2024/3/layout/verticalVisualTextBlock1#3"/>
    <dgm:cxn modelId="{866139BF-9846-4B29-A445-5AF609934C41}" type="presParOf" srcId="{1FE988C3-B68C-4791-88A8-523EA230B31F}" destId="{3C1D1EF7-4B73-4093-BC1B-1FAF4733FE47}" srcOrd="1" destOrd="0" presId="urn:microsoft.com/office/officeart/2024/3/layout/verticalVisualTextBlock1#3"/>
    <dgm:cxn modelId="{10D47D65-4EA4-45A6-BEE1-0F502F1B5834}" type="presParOf" srcId="{1FE988C3-B68C-4791-88A8-523EA230B31F}" destId="{41DAE4B5-D4F8-4063-9B76-38BBA9DEB837}" srcOrd="2" destOrd="0" presId="urn:microsoft.com/office/officeart/2024/3/layout/verticalVisualTextBlock1#3"/>
    <dgm:cxn modelId="{6FF0CA3D-BEEA-41B3-8F10-1BF7D36021D2}" type="presParOf" srcId="{562120C7-710C-43F9-8AE5-AA17BFAB3844}" destId="{87118014-6A75-4E6A-A0B8-C021E523F743}" srcOrd="3" destOrd="0" presId="urn:microsoft.com/office/officeart/2024/3/layout/verticalVisualTextBlock1#3"/>
    <dgm:cxn modelId="{B72ADBEC-A94F-472F-A785-64AB205BB015}" type="presParOf" srcId="{562120C7-710C-43F9-8AE5-AA17BFAB3844}" destId="{A06E5D27-830F-4381-B74D-220390BA1D3F}" srcOrd="4" destOrd="0" presId="urn:microsoft.com/office/officeart/2024/3/layout/verticalVisualTextBlock1#3"/>
    <dgm:cxn modelId="{E031D34F-D38A-42E1-A6AC-5DB63D6F0B8F}" type="presParOf" srcId="{A06E5D27-830F-4381-B74D-220390BA1D3F}" destId="{067A5AB0-B0E2-4312-99EA-93BF093EBA6D}" srcOrd="0" destOrd="0" presId="urn:microsoft.com/office/officeart/2024/3/layout/verticalVisualTextBlock1#3"/>
    <dgm:cxn modelId="{9BB4035F-0D3E-4284-9223-88474BA2D9B1}" type="presParOf" srcId="{A06E5D27-830F-4381-B74D-220390BA1D3F}" destId="{2B67FA89-2B00-4001-AAEF-941239102F59}" srcOrd="1" destOrd="0" presId="urn:microsoft.com/office/officeart/2024/3/layout/verticalVisualTextBlock1#3"/>
    <dgm:cxn modelId="{8865C6B8-7EFE-40C0-8E17-6D1E699FD45B}" type="presParOf" srcId="{A06E5D27-830F-4381-B74D-220390BA1D3F}" destId="{51E199F1-D4C8-4157-85A4-1F787A9F6045}" srcOrd="2" destOrd="0" presId="urn:microsoft.com/office/officeart/2024/3/layout/verticalVisualTextBlock1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F26A4-A02A-43AE-94BC-5B087B4DF1A5}" type="doc">
      <dgm:prSet loTypeId="urn:microsoft.com/office/officeart/2024/3/layout/verticalVisualTextBlock1#4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ADFF3D-5BFC-4DC5-AE5D-06BDF67784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Empowerment Through WRAP</a:t>
          </a:r>
        </a:p>
      </dgm:t>
    </dgm:pt>
    <dgm:pt modelId="{91EB5193-5F7A-417E-9952-17FEFD8AED24}" type="parTrans" cxnId="{7E075A3A-0719-4B47-84FF-E014420395D8}">
      <dgm:prSet/>
      <dgm:spPr/>
      <dgm:t>
        <a:bodyPr/>
        <a:lstStyle/>
        <a:p>
          <a:endParaRPr lang="en-US"/>
        </a:p>
      </dgm:t>
    </dgm:pt>
    <dgm:pt modelId="{25805A08-4B63-489C-BAAC-978F1010E5D9}" type="sibTrans" cxnId="{7E075A3A-0719-4B47-84FF-E014420395D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3A5FD871-9437-4834-B109-57B39FE66A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Implementing WRAP encourages employees to take control of their mental health and well-being, leading to greater job satisfaction.</a:t>
          </a:r>
        </a:p>
      </dgm:t>
    </dgm:pt>
    <dgm:pt modelId="{7FC13A34-2B93-49AD-B421-2E3C459897BB}" type="parTrans" cxnId="{56491456-0060-4762-977C-3D9E35848D64}">
      <dgm:prSet/>
      <dgm:spPr/>
      <dgm:t>
        <a:bodyPr/>
        <a:lstStyle/>
        <a:p>
          <a:endParaRPr lang="en-US"/>
        </a:p>
      </dgm:t>
    </dgm:pt>
    <dgm:pt modelId="{4166D897-4F3B-440D-B908-9CB255E7E468}" type="sibTrans" cxnId="{56491456-0060-4762-977C-3D9E35848D64}">
      <dgm:prSet/>
      <dgm:spPr/>
      <dgm:t>
        <a:bodyPr/>
        <a:lstStyle/>
        <a:p>
          <a:endParaRPr lang="en-US"/>
        </a:p>
      </dgm:t>
    </dgm:pt>
    <dgm:pt modelId="{87675443-FCCC-40F4-8AE2-1D0EAB49A48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Mental Health Control</a:t>
          </a:r>
        </a:p>
      </dgm:t>
    </dgm:pt>
    <dgm:pt modelId="{A6048E1F-D749-4013-A623-E66EB5A5E356}" type="parTrans" cxnId="{561B48E4-3938-41BE-AC04-9ED27A796B19}">
      <dgm:prSet/>
      <dgm:spPr/>
      <dgm:t>
        <a:bodyPr/>
        <a:lstStyle/>
        <a:p>
          <a:endParaRPr lang="en-US"/>
        </a:p>
      </dgm:t>
    </dgm:pt>
    <dgm:pt modelId="{F24B8C5D-F401-4129-A101-F27A4261DA8B}" type="sibTrans" cxnId="{561B48E4-3938-41BE-AC04-9ED27A796B1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3BD9797A-2ECD-44EA-9F02-800078B593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WRAP provides employees with tools and strategies to manage their mental health, fostering resilience and self-care.</a:t>
          </a:r>
        </a:p>
      </dgm:t>
    </dgm:pt>
    <dgm:pt modelId="{81E50E26-4C7C-4336-9018-696595196790}" type="parTrans" cxnId="{ED05470B-1183-496A-926C-94E2285402E0}">
      <dgm:prSet/>
      <dgm:spPr/>
      <dgm:t>
        <a:bodyPr/>
        <a:lstStyle/>
        <a:p>
          <a:endParaRPr lang="en-US"/>
        </a:p>
      </dgm:t>
    </dgm:pt>
    <dgm:pt modelId="{22BB7B4F-131E-450B-A16D-96FC04467D1F}" type="sibTrans" cxnId="{ED05470B-1183-496A-926C-94E2285402E0}">
      <dgm:prSet/>
      <dgm:spPr/>
      <dgm:t>
        <a:bodyPr/>
        <a:lstStyle/>
        <a:p>
          <a:endParaRPr lang="en-US"/>
        </a:p>
      </dgm:t>
    </dgm:pt>
    <dgm:pt modelId="{D9C9966B-F500-404D-9355-6FCAE60B192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Positive Work Environment</a:t>
          </a:r>
        </a:p>
      </dgm:t>
    </dgm:pt>
    <dgm:pt modelId="{4AED59C3-4CBE-423A-89B1-05BE5E2A8204}" type="parTrans" cxnId="{D5C6B798-2A9D-420A-B343-E0B8F1744325}">
      <dgm:prSet/>
      <dgm:spPr/>
      <dgm:t>
        <a:bodyPr/>
        <a:lstStyle/>
        <a:p>
          <a:endParaRPr lang="en-US"/>
        </a:p>
      </dgm:t>
    </dgm:pt>
    <dgm:pt modelId="{DEA92857-166D-486A-8374-29F474B7A69F}" type="sibTrans" cxnId="{D5C6B798-2A9D-420A-B343-E0B8F1744325}">
      <dgm:prSet/>
      <dgm:spPr/>
      <dgm:t>
        <a:bodyPr/>
        <a:lstStyle/>
        <a:p>
          <a:endParaRPr lang="en-US"/>
        </a:p>
      </dgm:t>
    </dgm:pt>
    <dgm:pt modelId="{5D2F37AA-5BAF-4463-81AD-024FBEA452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focus on well-being leads to a healthier workplace culture, improving collaboration and team dynamics.</a:t>
          </a:r>
        </a:p>
      </dgm:t>
    </dgm:pt>
    <dgm:pt modelId="{5E1728BB-E9C7-4CA9-8BA3-DCC0EEF9E515}" type="parTrans" cxnId="{EF3DAD98-6140-4D43-A2C7-7C61195713D1}">
      <dgm:prSet/>
      <dgm:spPr/>
      <dgm:t>
        <a:bodyPr/>
        <a:lstStyle/>
        <a:p>
          <a:endParaRPr lang="en-US"/>
        </a:p>
      </dgm:t>
    </dgm:pt>
    <dgm:pt modelId="{A462A290-A1C3-46CF-8E0D-CABC5BD7E114}" type="sibTrans" cxnId="{EF3DAD98-6140-4D43-A2C7-7C61195713D1}">
      <dgm:prSet/>
      <dgm:spPr/>
      <dgm:t>
        <a:bodyPr/>
        <a:lstStyle/>
        <a:p>
          <a:endParaRPr lang="en-US"/>
        </a:p>
      </dgm:t>
    </dgm:pt>
    <dgm:pt modelId="{14B049E7-CB68-4C34-ABC7-CC43A44C5F56}" type="pres">
      <dgm:prSet presAssocID="{683F26A4-A02A-43AE-94BC-5B087B4DF1A5}" presName="Root" presStyleCnt="0">
        <dgm:presLayoutVars>
          <dgm:dir/>
          <dgm:resizeHandles val="exact"/>
        </dgm:presLayoutVars>
      </dgm:prSet>
      <dgm:spPr/>
    </dgm:pt>
    <dgm:pt modelId="{D0632AC1-A800-47FA-A196-86EE78429600}" type="pres">
      <dgm:prSet presAssocID="{3FADFF3D-5BFC-4DC5-AE5D-06BDF67784BD}" presName="Composite" presStyleCnt="0"/>
      <dgm:spPr/>
    </dgm:pt>
    <dgm:pt modelId="{EBD0075B-AD90-44EB-8EB7-464B14A5C0C2}" type="pres">
      <dgm:prSet presAssocID="{3FADFF3D-5BFC-4DC5-AE5D-06BDF67784BD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" r="3" b="33126"/>
          <a:stretch/>
        </a:blipFill>
      </dgm:spPr>
      <dgm:extLst>
        <a:ext uri="{E40237B7-FDA0-4F09-8148-C483321AD2D9}">
          <dgm14:cNvPr xmlns:dgm14="http://schemas.microsoft.com/office/drawing/2010/diagram" id="0" name="" descr="A pregnant woman works out gently with a pilates ball with the help of a personal trainerClick below for more in this series plus my other working out and staying fit images:"/>
        </a:ext>
      </dgm:extLst>
    </dgm:pt>
    <dgm:pt modelId="{1BE63BD4-3B02-4A1F-8F10-4812BAF56C17}" type="pres">
      <dgm:prSet presAssocID="{3FADFF3D-5BFC-4DC5-AE5D-06BDF67784BD}" presName="Subtitle" presStyleLbl="revTx" presStyleIdx="0" presStyleCnt="6">
        <dgm:presLayoutVars>
          <dgm:chMax val="0"/>
          <dgm:bulletEnabled/>
        </dgm:presLayoutVars>
      </dgm:prSet>
      <dgm:spPr/>
    </dgm:pt>
    <dgm:pt modelId="{2410DAA7-5A56-46AB-B399-02DCC9EC6BE4}" type="pres">
      <dgm:prSet presAssocID="{3FADFF3D-5BFC-4DC5-AE5D-06BDF67784BD}" presName="Description" presStyleLbl="revTx" presStyleIdx="1" presStyleCnt="6">
        <dgm:presLayoutVars>
          <dgm:bulletEnabled/>
        </dgm:presLayoutVars>
      </dgm:prSet>
      <dgm:spPr/>
    </dgm:pt>
    <dgm:pt modelId="{1BA6513B-6458-4EC0-A0E7-8E52D0580173}" type="pres">
      <dgm:prSet presAssocID="{25805A08-4B63-489C-BAAC-978F1010E5D9}" presName="sibTrans" presStyleLbl="sibTrans2D1" presStyleIdx="0" presStyleCnt="0"/>
      <dgm:spPr/>
    </dgm:pt>
    <dgm:pt modelId="{DADBDE40-EAEB-4BC5-8E23-732D95196D00}" type="pres">
      <dgm:prSet presAssocID="{87675443-FCCC-40F4-8AE2-1D0EAB49A486}" presName="Composite" presStyleCnt="0"/>
      <dgm:spPr/>
    </dgm:pt>
    <dgm:pt modelId="{8214BC15-6A54-4557-870B-DED900A11DE4}" type="pres">
      <dgm:prSet presAssocID="{87675443-FCCC-40F4-8AE2-1D0EAB49A486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1" r="-3" b="-2"/>
          <a:stretch/>
        </a:blipFill>
      </dgm:spPr>
      <dgm:extLst>
        <a:ext uri="{E40237B7-FDA0-4F09-8148-C483321AD2D9}">
          <dgm14:cNvPr xmlns:dgm14="http://schemas.microsoft.com/office/drawing/2010/diagram" id="0" name="" descr="Reminder alarm in human's mind"/>
        </a:ext>
      </dgm:extLst>
    </dgm:pt>
    <dgm:pt modelId="{FD889600-4513-4987-8DEB-5F4BCD8455F4}" type="pres">
      <dgm:prSet presAssocID="{87675443-FCCC-40F4-8AE2-1D0EAB49A486}" presName="Subtitle" presStyleLbl="revTx" presStyleIdx="2" presStyleCnt="6">
        <dgm:presLayoutVars>
          <dgm:chMax val="0"/>
          <dgm:bulletEnabled/>
        </dgm:presLayoutVars>
      </dgm:prSet>
      <dgm:spPr/>
    </dgm:pt>
    <dgm:pt modelId="{8B6339D0-4733-40C1-AE3C-9E1598039C0F}" type="pres">
      <dgm:prSet presAssocID="{87675443-FCCC-40F4-8AE2-1D0EAB49A486}" presName="Description" presStyleLbl="revTx" presStyleIdx="3" presStyleCnt="6">
        <dgm:presLayoutVars>
          <dgm:bulletEnabled/>
        </dgm:presLayoutVars>
      </dgm:prSet>
      <dgm:spPr/>
    </dgm:pt>
    <dgm:pt modelId="{48C42C66-8ADC-4EDE-96F1-8597B5FAE01C}" type="pres">
      <dgm:prSet presAssocID="{F24B8C5D-F401-4129-A101-F27A4261DA8B}" presName="sibTrans" presStyleLbl="sibTrans2D1" presStyleIdx="0" presStyleCnt="0"/>
      <dgm:spPr/>
    </dgm:pt>
    <dgm:pt modelId="{651A8D55-FD05-423C-91B6-625CC6E5BC70}" type="pres">
      <dgm:prSet presAssocID="{D9C9966B-F500-404D-9355-6FCAE60B192C}" presName="Composite" presStyleCnt="0"/>
      <dgm:spPr/>
    </dgm:pt>
    <dgm:pt modelId="{FDADB95F-DFFE-47A1-8AEE-928F8B282303}" type="pres">
      <dgm:prSet presAssocID="{D9C9966B-F500-404D-9355-6FCAE60B192C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r="8003" b="-2"/>
          <a:stretch/>
        </a:blipFill>
      </dgm:spPr>
      <dgm:extLst>
        <a:ext uri="{E40237B7-FDA0-4F09-8148-C483321AD2D9}">
          <dgm14:cNvPr xmlns:dgm14="http://schemas.microsoft.com/office/drawing/2010/diagram" id="0" name="" descr="Two colleagues, a beautiful businesswoman and a handsome businessman, working in the office together."/>
        </a:ext>
      </dgm:extLst>
    </dgm:pt>
    <dgm:pt modelId="{BA7B60CF-29C5-433E-B389-57A86F86F5BE}" type="pres">
      <dgm:prSet presAssocID="{D9C9966B-F500-404D-9355-6FCAE60B192C}" presName="Subtitle" presStyleLbl="revTx" presStyleIdx="4" presStyleCnt="6">
        <dgm:presLayoutVars>
          <dgm:chMax val="0"/>
          <dgm:bulletEnabled/>
        </dgm:presLayoutVars>
      </dgm:prSet>
      <dgm:spPr/>
    </dgm:pt>
    <dgm:pt modelId="{64B8B761-3BA3-461C-B532-6B1493252BBD}" type="pres">
      <dgm:prSet presAssocID="{D9C9966B-F500-404D-9355-6FCAE60B192C}" presName="Description" presStyleLbl="revTx" presStyleIdx="5" presStyleCnt="6">
        <dgm:presLayoutVars>
          <dgm:bulletEnabled/>
        </dgm:presLayoutVars>
      </dgm:prSet>
      <dgm:spPr/>
    </dgm:pt>
  </dgm:ptLst>
  <dgm:cxnLst>
    <dgm:cxn modelId="{ED05470B-1183-496A-926C-94E2285402E0}" srcId="{87675443-FCCC-40F4-8AE2-1D0EAB49A486}" destId="{3BD9797A-2ECD-44EA-9F02-800078B593B2}" srcOrd="0" destOrd="0" parTransId="{81E50E26-4C7C-4336-9018-696595196790}" sibTransId="{22BB7B4F-131E-450B-A16D-96FC04467D1F}"/>
    <dgm:cxn modelId="{797ECA18-232A-4217-B730-A08A60093FE7}" type="presOf" srcId="{3A5FD871-9437-4834-B109-57B39FE66AD2}" destId="{2410DAA7-5A56-46AB-B399-02DCC9EC6BE4}" srcOrd="0" destOrd="0" presId="urn:microsoft.com/office/officeart/2024/3/layout/verticalVisualTextBlock1#4"/>
    <dgm:cxn modelId="{933C8C39-EED7-433F-B1F1-5841E4862595}" type="presOf" srcId="{683F26A4-A02A-43AE-94BC-5B087B4DF1A5}" destId="{14B049E7-CB68-4C34-ABC7-CC43A44C5F56}" srcOrd="0" destOrd="0" presId="urn:microsoft.com/office/officeart/2024/3/layout/verticalVisualTextBlock1#4"/>
    <dgm:cxn modelId="{7E075A3A-0719-4B47-84FF-E014420395D8}" srcId="{683F26A4-A02A-43AE-94BC-5B087B4DF1A5}" destId="{3FADFF3D-5BFC-4DC5-AE5D-06BDF67784BD}" srcOrd="0" destOrd="0" parTransId="{91EB5193-5F7A-417E-9952-17FEFD8AED24}" sibTransId="{25805A08-4B63-489C-BAAC-978F1010E5D9}"/>
    <dgm:cxn modelId="{8AAF993D-E5EC-4DE9-A7A8-8CE9ED33067C}" type="presOf" srcId="{F24B8C5D-F401-4129-A101-F27A4261DA8B}" destId="{48C42C66-8ADC-4EDE-96F1-8597B5FAE01C}" srcOrd="0" destOrd="0" presId="urn:microsoft.com/office/officeart/2024/3/layout/verticalVisualTextBlock1#4"/>
    <dgm:cxn modelId="{56491456-0060-4762-977C-3D9E35848D64}" srcId="{3FADFF3D-5BFC-4DC5-AE5D-06BDF67784BD}" destId="{3A5FD871-9437-4834-B109-57B39FE66AD2}" srcOrd="0" destOrd="0" parTransId="{7FC13A34-2B93-49AD-B421-2E3C459897BB}" sibTransId="{4166D897-4F3B-440D-B908-9CB255E7E468}"/>
    <dgm:cxn modelId="{935E9A94-F617-4347-81D9-605A777E1259}" type="presOf" srcId="{D9C9966B-F500-404D-9355-6FCAE60B192C}" destId="{BA7B60CF-29C5-433E-B389-57A86F86F5BE}" srcOrd="0" destOrd="0" presId="urn:microsoft.com/office/officeart/2024/3/layout/verticalVisualTextBlock1#4"/>
    <dgm:cxn modelId="{EF3DAD98-6140-4D43-A2C7-7C61195713D1}" srcId="{D9C9966B-F500-404D-9355-6FCAE60B192C}" destId="{5D2F37AA-5BAF-4463-81AD-024FBEA4525E}" srcOrd="0" destOrd="0" parTransId="{5E1728BB-E9C7-4CA9-8BA3-DCC0EEF9E515}" sibTransId="{A462A290-A1C3-46CF-8E0D-CABC5BD7E114}"/>
    <dgm:cxn modelId="{D5C6B798-2A9D-420A-B343-E0B8F1744325}" srcId="{683F26A4-A02A-43AE-94BC-5B087B4DF1A5}" destId="{D9C9966B-F500-404D-9355-6FCAE60B192C}" srcOrd="2" destOrd="0" parTransId="{4AED59C3-4CBE-423A-89B1-05BE5E2A8204}" sibTransId="{DEA92857-166D-486A-8374-29F474B7A69F}"/>
    <dgm:cxn modelId="{CDDFEAAC-D8B6-41C9-A12E-EC4356F09D78}" type="presOf" srcId="{3FADFF3D-5BFC-4DC5-AE5D-06BDF67784BD}" destId="{1BE63BD4-3B02-4A1F-8F10-4812BAF56C17}" srcOrd="0" destOrd="0" presId="urn:microsoft.com/office/officeart/2024/3/layout/verticalVisualTextBlock1#4"/>
    <dgm:cxn modelId="{3B22EAD6-4082-4041-9990-70C256A63FCF}" type="presOf" srcId="{5D2F37AA-5BAF-4463-81AD-024FBEA4525E}" destId="{64B8B761-3BA3-461C-B532-6B1493252BBD}" srcOrd="0" destOrd="0" presId="urn:microsoft.com/office/officeart/2024/3/layout/verticalVisualTextBlock1#4"/>
    <dgm:cxn modelId="{176A66D9-58C4-4F87-9BB4-5AB5D9506686}" type="presOf" srcId="{3BD9797A-2ECD-44EA-9F02-800078B593B2}" destId="{8B6339D0-4733-40C1-AE3C-9E1598039C0F}" srcOrd="0" destOrd="0" presId="urn:microsoft.com/office/officeart/2024/3/layout/verticalVisualTextBlock1#4"/>
    <dgm:cxn modelId="{561B48E4-3938-41BE-AC04-9ED27A796B19}" srcId="{683F26A4-A02A-43AE-94BC-5B087B4DF1A5}" destId="{87675443-FCCC-40F4-8AE2-1D0EAB49A486}" srcOrd="1" destOrd="0" parTransId="{A6048E1F-D749-4013-A623-E66EB5A5E356}" sibTransId="{F24B8C5D-F401-4129-A101-F27A4261DA8B}"/>
    <dgm:cxn modelId="{6C3CA6F0-8CC9-4E89-BD42-E1DE13671BBA}" type="presOf" srcId="{87675443-FCCC-40F4-8AE2-1D0EAB49A486}" destId="{FD889600-4513-4987-8DEB-5F4BCD8455F4}" srcOrd="0" destOrd="0" presId="urn:microsoft.com/office/officeart/2024/3/layout/verticalVisualTextBlock1#4"/>
    <dgm:cxn modelId="{192C63FD-273B-416B-A9EE-50BCABBAF759}" type="presOf" srcId="{25805A08-4B63-489C-BAAC-978F1010E5D9}" destId="{1BA6513B-6458-4EC0-A0E7-8E52D0580173}" srcOrd="0" destOrd="0" presId="urn:microsoft.com/office/officeart/2024/3/layout/verticalVisualTextBlock1#4"/>
    <dgm:cxn modelId="{A9383A23-7435-42BE-B94D-06734993C879}" type="presParOf" srcId="{14B049E7-CB68-4C34-ABC7-CC43A44C5F56}" destId="{D0632AC1-A800-47FA-A196-86EE78429600}" srcOrd="0" destOrd="0" presId="urn:microsoft.com/office/officeart/2024/3/layout/verticalVisualTextBlock1#4"/>
    <dgm:cxn modelId="{98A6BDDB-DD56-4CD6-AAF7-8D885A7056D8}" type="presParOf" srcId="{D0632AC1-A800-47FA-A196-86EE78429600}" destId="{EBD0075B-AD90-44EB-8EB7-464B14A5C0C2}" srcOrd="0" destOrd="0" presId="urn:microsoft.com/office/officeart/2024/3/layout/verticalVisualTextBlock1#4"/>
    <dgm:cxn modelId="{417C5495-3A81-44A1-B52D-AFB8DBDE3FB4}" type="presParOf" srcId="{D0632AC1-A800-47FA-A196-86EE78429600}" destId="{1BE63BD4-3B02-4A1F-8F10-4812BAF56C17}" srcOrd="1" destOrd="0" presId="urn:microsoft.com/office/officeart/2024/3/layout/verticalVisualTextBlock1#4"/>
    <dgm:cxn modelId="{D8568A41-D697-42AE-8446-16A452993E90}" type="presParOf" srcId="{D0632AC1-A800-47FA-A196-86EE78429600}" destId="{2410DAA7-5A56-46AB-B399-02DCC9EC6BE4}" srcOrd="2" destOrd="0" presId="urn:microsoft.com/office/officeart/2024/3/layout/verticalVisualTextBlock1#4"/>
    <dgm:cxn modelId="{C348F293-431D-4BA7-BC21-18182F366C6F}" type="presParOf" srcId="{14B049E7-CB68-4C34-ABC7-CC43A44C5F56}" destId="{1BA6513B-6458-4EC0-A0E7-8E52D0580173}" srcOrd="1" destOrd="0" presId="urn:microsoft.com/office/officeart/2024/3/layout/verticalVisualTextBlock1#4"/>
    <dgm:cxn modelId="{4BBA13F6-C22B-4CF2-A18E-6E15D9F1695F}" type="presParOf" srcId="{14B049E7-CB68-4C34-ABC7-CC43A44C5F56}" destId="{DADBDE40-EAEB-4BC5-8E23-732D95196D00}" srcOrd="2" destOrd="0" presId="urn:microsoft.com/office/officeart/2024/3/layout/verticalVisualTextBlock1#4"/>
    <dgm:cxn modelId="{168CAB4E-B0C8-4385-8413-A17CAAA48043}" type="presParOf" srcId="{DADBDE40-EAEB-4BC5-8E23-732D95196D00}" destId="{8214BC15-6A54-4557-870B-DED900A11DE4}" srcOrd="0" destOrd="0" presId="urn:microsoft.com/office/officeart/2024/3/layout/verticalVisualTextBlock1#4"/>
    <dgm:cxn modelId="{A1F4A1B4-9257-4063-AE38-92A1766B6BEA}" type="presParOf" srcId="{DADBDE40-EAEB-4BC5-8E23-732D95196D00}" destId="{FD889600-4513-4987-8DEB-5F4BCD8455F4}" srcOrd="1" destOrd="0" presId="urn:microsoft.com/office/officeart/2024/3/layout/verticalVisualTextBlock1#4"/>
    <dgm:cxn modelId="{B4DC0826-66EA-47A0-AC5D-AC043B229AEC}" type="presParOf" srcId="{DADBDE40-EAEB-4BC5-8E23-732D95196D00}" destId="{8B6339D0-4733-40C1-AE3C-9E1598039C0F}" srcOrd="2" destOrd="0" presId="urn:microsoft.com/office/officeart/2024/3/layout/verticalVisualTextBlock1#4"/>
    <dgm:cxn modelId="{2D471AA1-C78B-445A-8B72-845E6A9EDEF7}" type="presParOf" srcId="{14B049E7-CB68-4C34-ABC7-CC43A44C5F56}" destId="{48C42C66-8ADC-4EDE-96F1-8597B5FAE01C}" srcOrd="3" destOrd="0" presId="urn:microsoft.com/office/officeart/2024/3/layout/verticalVisualTextBlock1#4"/>
    <dgm:cxn modelId="{3862ED4B-E8DB-4548-B768-3439668D0734}" type="presParOf" srcId="{14B049E7-CB68-4C34-ABC7-CC43A44C5F56}" destId="{651A8D55-FD05-423C-91B6-625CC6E5BC70}" srcOrd="4" destOrd="0" presId="urn:microsoft.com/office/officeart/2024/3/layout/verticalVisualTextBlock1#4"/>
    <dgm:cxn modelId="{43422858-1E13-48C6-9FF5-6E0144F35DE2}" type="presParOf" srcId="{651A8D55-FD05-423C-91B6-625CC6E5BC70}" destId="{FDADB95F-DFFE-47A1-8AEE-928F8B282303}" srcOrd="0" destOrd="0" presId="urn:microsoft.com/office/officeart/2024/3/layout/verticalVisualTextBlock1#4"/>
    <dgm:cxn modelId="{D02C46F6-A5FA-4F59-91A0-CC9786AA18C7}" type="presParOf" srcId="{651A8D55-FD05-423C-91B6-625CC6E5BC70}" destId="{BA7B60CF-29C5-433E-B389-57A86F86F5BE}" srcOrd="1" destOrd="0" presId="urn:microsoft.com/office/officeart/2024/3/layout/verticalVisualTextBlock1#4"/>
    <dgm:cxn modelId="{CD5249F2-C857-4135-9AC6-FCE31880444C}" type="presParOf" srcId="{651A8D55-FD05-423C-91B6-625CC6E5BC70}" destId="{64B8B761-3BA3-461C-B532-6B1493252BBD}" srcOrd="2" destOrd="0" presId="urn:microsoft.com/office/officeart/2024/3/layout/verticalVisualTextBlock1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8F2D04-F00C-4E41-8EEC-9404F1FF38C1}" type="doc">
      <dgm:prSet loTypeId="urn:microsoft.com/office/officeart/2024/3/layout/verticalVisualTextBlock1#5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CF44821-7D7C-4F64-98B2-D798CCFE2DA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Employee Well-Being</a:t>
          </a:r>
        </a:p>
      </dgm:t>
    </dgm:pt>
    <dgm:pt modelId="{40C80287-51AA-4917-BCA2-5C3B9501A8D1}" type="parTrans" cxnId="{5CAB24F8-81B6-44BE-8863-0D62004186FF}">
      <dgm:prSet/>
      <dgm:spPr/>
      <dgm:t>
        <a:bodyPr/>
        <a:lstStyle/>
        <a:p>
          <a:endParaRPr lang="en-US"/>
        </a:p>
      </dgm:t>
    </dgm:pt>
    <dgm:pt modelId="{A1F0AC5B-A89A-481A-99BB-91A1695E6BEE}" type="sibTrans" cxnId="{5CAB24F8-81B6-44BE-8863-0D62004186FF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FEA3291E-8431-4515-BAC0-92C1C4C094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Improving employee well-being is essential for fostering a supportive and productive work environment.</a:t>
          </a:r>
        </a:p>
      </dgm:t>
    </dgm:pt>
    <dgm:pt modelId="{7A12A0F0-5715-476A-86A6-E9CAA0E60346}" type="parTrans" cxnId="{A70014D4-2B6E-41D8-9269-D563F780D4CB}">
      <dgm:prSet/>
      <dgm:spPr/>
      <dgm:t>
        <a:bodyPr/>
        <a:lstStyle/>
        <a:p>
          <a:endParaRPr lang="en-US"/>
        </a:p>
      </dgm:t>
    </dgm:pt>
    <dgm:pt modelId="{ADF757E3-248A-4D93-89E5-13DB13904FBB}" type="sibTrans" cxnId="{A70014D4-2B6E-41D8-9269-D563F780D4CB}">
      <dgm:prSet/>
      <dgm:spPr/>
      <dgm:t>
        <a:bodyPr/>
        <a:lstStyle/>
        <a:p>
          <a:endParaRPr lang="en-US"/>
        </a:p>
      </dgm:t>
    </dgm:pt>
    <dgm:pt modelId="{97FFC3D4-BF70-4205-A5E1-C49674A2491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Increased Engagement</a:t>
          </a:r>
        </a:p>
      </dgm:t>
    </dgm:pt>
    <dgm:pt modelId="{85DB0A6F-E4BC-4405-A813-58514A29F0DA}" type="parTrans" cxnId="{55B0D1E9-3819-4F07-9ED5-594A717EDB0E}">
      <dgm:prSet/>
      <dgm:spPr/>
      <dgm:t>
        <a:bodyPr/>
        <a:lstStyle/>
        <a:p>
          <a:endParaRPr lang="en-US"/>
        </a:p>
      </dgm:t>
    </dgm:pt>
    <dgm:pt modelId="{991DCAD9-D50C-46FC-BEC1-563FF2ADA576}" type="sibTrans" cxnId="{55B0D1E9-3819-4F07-9ED5-594A717EDB0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5470E162-C4C4-46D4-8B72-9C5B8A9F47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Employees who feel supported are more engaged and contribute positively to the workplace culture.</a:t>
          </a:r>
        </a:p>
      </dgm:t>
    </dgm:pt>
    <dgm:pt modelId="{657F84FE-665A-41D8-BD8C-38A27B77C34F}" type="parTrans" cxnId="{004414F9-C15F-49AD-970A-8404C50E711F}">
      <dgm:prSet/>
      <dgm:spPr/>
      <dgm:t>
        <a:bodyPr/>
        <a:lstStyle/>
        <a:p>
          <a:endParaRPr lang="en-US"/>
        </a:p>
      </dgm:t>
    </dgm:pt>
    <dgm:pt modelId="{4449375A-88FE-45B9-A053-79BFA1A60C12}" type="sibTrans" cxnId="{004414F9-C15F-49AD-970A-8404C50E711F}">
      <dgm:prSet/>
      <dgm:spPr/>
      <dgm:t>
        <a:bodyPr/>
        <a:lstStyle/>
        <a:p>
          <a:endParaRPr lang="en-US"/>
        </a:p>
      </dgm:t>
    </dgm:pt>
    <dgm:pt modelId="{EFCFAC80-31D4-48EC-9CE6-14A2FB78298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Motivation at Work</a:t>
          </a:r>
        </a:p>
      </dgm:t>
    </dgm:pt>
    <dgm:pt modelId="{8E73296A-CD21-46C6-8FED-E57282A28D5E}" type="parTrans" cxnId="{EE23C5B7-742C-408B-9934-0771600ACA39}">
      <dgm:prSet/>
      <dgm:spPr/>
      <dgm:t>
        <a:bodyPr/>
        <a:lstStyle/>
        <a:p>
          <a:endParaRPr lang="en-US"/>
        </a:p>
      </dgm:t>
    </dgm:pt>
    <dgm:pt modelId="{69BF3EB0-9871-49F0-9A44-4293E58EDACA}" type="sibTrans" cxnId="{EE23C5B7-742C-408B-9934-0771600ACA39}">
      <dgm:prSet/>
      <dgm:spPr/>
      <dgm:t>
        <a:bodyPr/>
        <a:lstStyle/>
        <a:p>
          <a:endParaRPr lang="en-US"/>
        </a:p>
      </dgm:t>
    </dgm:pt>
    <dgm:pt modelId="{D6856B46-9690-4D69-968D-4917B659AC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Mental health support leads to higher motivation levels, resulting in improved productivity and job satisfaction.</a:t>
          </a:r>
        </a:p>
      </dgm:t>
    </dgm:pt>
    <dgm:pt modelId="{C3D79511-A79D-488D-B182-DE600FBD0C14}" type="parTrans" cxnId="{797FA255-5E36-4F73-B2B8-5043FADE7587}">
      <dgm:prSet/>
      <dgm:spPr/>
      <dgm:t>
        <a:bodyPr/>
        <a:lstStyle/>
        <a:p>
          <a:endParaRPr lang="en-US"/>
        </a:p>
      </dgm:t>
    </dgm:pt>
    <dgm:pt modelId="{1C00517D-4CD9-4EC6-B2DE-D9B65FE1B4D5}" type="sibTrans" cxnId="{797FA255-5E36-4F73-B2B8-5043FADE7587}">
      <dgm:prSet/>
      <dgm:spPr/>
      <dgm:t>
        <a:bodyPr/>
        <a:lstStyle/>
        <a:p>
          <a:endParaRPr lang="en-US"/>
        </a:p>
      </dgm:t>
    </dgm:pt>
    <dgm:pt modelId="{BE6FD110-F26A-42D3-95BE-CCC2540FE8B6}" type="pres">
      <dgm:prSet presAssocID="{BA8F2D04-F00C-4E41-8EEC-9404F1FF38C1}" presName="Root" presStyleCnt="0">
        <dgm:presLayoutVars>
          <dgm:dir/>
          <dgm:resizeHandles val="exact"/>
        </dgm:presLayoutVars>
      </dgm:prSet>
      <dgm:spPr/>
    </dgm:pt>
    <dgm:pt modelId="{A59F9B2A-FE9F-47B1-B16A-80460A7A56C8}" type="pres">
      <dgm:prSet presAssocID="{4CF44821-7D7C-4F64-98B2-D798CCFE2DAC}" presName="Composite" presStyleCnt="0"/>
      <dgm:spPr/>
    </dgm:pt>
    <dgm:pt modelId="{9A5A1146-2F8A-4058-8032-53AC434BE310}" type="pres">
      <dgm:prSet presAssocID="{4CF44821-7D7C-4F64-98B2-D798CCFE2DAC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r="23941" b="-2"/>
          <a:stretch/>
        </a:blipFill>
      </dgm:spPr>
      <dgm:extLst>
        <a:ext uri="{E40237B7-FDA0-4F09-8148-C483321AD2D9}">
          <dgm14:cNvPr xmlns:dgm14="http://schemas.microsoft.com/office/drawing/2010/diagram" id="0" name="" descr="room divider with plants in a start up company"/>
        </a:ext>
      </dgm:extLst>
    </dgm:pt>
    <dgm:pt modelId="{6F3E1A43-9335-44F4-B203-298F28623E9C}" type="pres">
      <dgm:prSet presAssocID="{4CF44821-7D7C-4F64-98B2-D798CCFE2DAC}" presName="Subtitle" presStyleLbl="revTx" presStyleIdx="0" presStyleCnt="6">
        <dgm:presLayoutVars>
          <dgm:chMax val="0"/>
          <dgm:bulletEnabled/>
        </dgm:presLayoutVars>
      </dgm:prSet>
      <dgm:spPr/>
    </dgm:pt>
    <dgm:pt modelId="{DEF9F932-E44E-4753-B640-7BA1C936AA9E}" type="pres">
      <dgm:prSet presAssocID="{4CF44821-7D7C-4F64-98B2-D798CCFE2DAC}" presName="Description" presStyleLbl="revTx" presStyleIdx="1" presStyleCnt="6">
        <dgm:presLayoutVars>
          <dgm:bulletEnabled/>
        </dgm:presLayoutVars>
      </dgm:prSet>
      <dgm:spPr/>
    </dgm:pt>
    <dgm:pt modelId="{EA14AB04-B6A9-4248-B2B0-76B26D6A043A}" type="pres">
      <dgm:prSet presAssocID="{A1F0AC5B-A89A-481A-99BB-91A1695E6BEE}" presName="sibTrans" presStyleLbl="sibTrans2D1" presStyleIdx="0" presStyleCnt="0"/>
      <dgm:spPr/>
    </dgm:pt>
    <dgm:pt modelId="{4217A1DE-7F1D-4CCB-BA95-3BC72E83877C}" type="pres">
      <dgm:prSet presAssocID="{97FFC3D4-BF70-4205-A5E1-C49674A2491D}" presName="Composite" presStyleCnt="0"/>
      <dgm:spPr/>
    </dgm:pt>
    <dgm:pt modelId="{670BAD04-3B52-47ED-8F55-A21AED03F520}" type="pres">
      <dgm:prSet presAssocID="{97FFC3D4-BF70-4205-A5E1-C49674A2491D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a:blipFill>
      </dgm:spPr>
      <dgm:extLst>
        <a:ext uri="{E40237B7-FDA0-4F09-8148-C483321AD2D9}">
          <dgm14:cNvPr xmlns:dgm14="http://schemas.microsoft.com/office/drawing/2010/diagram" id="0" name="" descr="High angle shot of a group of businesspeople working together around a table in an office"/>
        </a:ext>
      </dgm:extLst>
    </dgm:pt>
    <dgm:pt modelId="{905108FB-F1FB-4EBD-A020-977BF694FC7D}" type="pres">
      <dgm:prSet presAssocID="{97FFC3D4-BF70-4205-A5E1-C49674A2491D}" presName="Subtitle" presStyleLbl="revTx" presStyleIdx="2" presStyleCnt="6">
        <dgm:presLayoutVars>
          <dgm:chMax val="0"/>
          <dgm:bulletEnabled/>
        </dgm:presLayoutVars>
      </dgm:prSet>
      <dgm:spPr/>
    </dgm:pt>
    <dgm:pt modelId="{DD96E5F3-B4EA-46BD-9ACC-DE51A94BF825}" type="pres">
      <dgm:prSet presAssocID="{97FFC3D4-BF70-4205-A5E1-C49674A2491D}" presName="Description" presStyleLbl="revTx" presStyleIdx="3" presStyleCnt="6">
        <dgm:presLayoutVars>
          <dgm:bulletEnabled/>
        </dgm:presLayoutVars>
      </dgm:prSet>
      <dgm:spPr/>
    </dgm:pt>
    <dgm:pt modelId="{C6C3B48C-36E9-4A22-8C9E-CCC5D717DC77}" type="pres">
      <dgm:prSet presAssocID="{991DCAD9-D50C-46FC-BEC1-563FF2ADA576}" presName="sibTrans" presStyleLbl="sibTrans2D1" presStyleIdx="0" presStyleCnt="0"/>
      <dgm:spPr/>
    </dgm:pt>
    <dgm:pt modelId="{7814ACE9-86C9-4F56-B9D7-E0DEF73BB6B3}" type="pres">
      <dgm:prSet presAssocID="{EFCFAC80-31D4-48EC-9CE6-14A2FB78298F}" presName="Composite" presStyleCnt="0"/>
      <dgm:spPr/>
    </dgm:pt>
    <dgm:pt modelId="{AD749858-5564-4680-B7CE-9F04DCD175A1}" type="pres">
      <dgm:prSet presAssocID="{EFCFAC80-31D4-48EC-9CE6-14A2FB78298F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5" r="2174" b="-2"/>
          <a:stretch/>
        </a:blipFill>
      </dgm:spPr>
      <dgm:extLst>
        <a:ext uri="{E40237B7-FDA0-4F09-8148-C483321AD2D9}">
          <dgm14:cNvPr xmlns:dgm14="http://schemas.microsoft.com/office/drawing/2010/diagram" id="0" name="" descr="Shot of a group of businesspeople cheering while working in an office"/>
        </a:ext>
      </dgm:extLst>
    </dgm:pt>
    <dgm:pt modelId="{FE2347C3-0C50-4FD6-B9BB-0043CE5E623B}" type="pres">
      <dgm:prSet presAssocID="{EFCFAC80-31D4-48EC-9CE6-14A2FB78298F}" presName="Subtitle" presStyleLbl="revTx" presStyleIdx="4" presStyleCnt="6">
        <dgm:presLayoutVars>
          <dgm:chMax val="0"/>
          <dgm:bulletEnabled/>
        </dgm:presLayoutVars>
      </dgm:prSet>
      <dgm:spPr/>
    </dgm:pt>
    <dgm:pt modelId="{1C86D118-AC12-4436-95E6-D7E64104BFAA}" type="pres">
      <dgm:prSet presAssocID="{EFCFAC80-31D4-48EC-9CE6-14A2FB78298F}" presName="Description" presStyleLbl="revTx" presStyleIdx="5" presStyleCnt="6">
        <dgm:presLayoutVars>
          <dgm:bulletEnabled/>
        </dgm:presLayoutVars>
      </dgm:prSet>
      <dgm:spPr/>
    </dgm:pt>
  </dgm:ptLst>
  <dgm:cxnLst>
    <dgm:cxn modelId="{104E911F-F982-4F22-89B3-3A4B8FA10BDA}" type="presOf" srcId="{97FFC3D4-BF70-4205-A5E1-C49674A2491D}" destId="{905108FB-F1FB-4EBD-A020-977BF694FC7D}" srcOrd="0" destOrd="0" presId="urn:microsoft.com/office/officeart/2024/3/layout/verticalVisualTextBlock1#5"/>
    <dgm:cxn modelId="{763EFD38-33D7-49E5-AD0C-19F7CA3827AE}" type="presOf" srcId="{BA8F2D04-F00C-4E41-8EEC-9404F1FF38C1}" destId="{BE6FD110-F26A-42D3-95BE-CCC2540FE8B6}" srcOrd="0" destOrd="0" presId="urn:microsoft.com/office/officeart/2024/3/layout/verticalVisualTextBlock1#5"/>
    <dgm:cxn modelId="{DA1C1172-00D9-4EBF-8487-9DC33EA33097}" type="presOf" srcId="{5470E162-C4C4-46D4-8B72-9C5B8A9F4745}" destId="{DD96E5F3-B4EA-46BD-9ACC-DE51A94BF825}" srcOrd="0" destOrd="0" presId="urn:microsoft.com/office/officeart/2024/3/layout/verticalVisualTextBlock1#5"/>
    <dgm:cxn modelId="{797FA255-5E36-4F73-B2B8-5043FADE7587}" srcId="{EFCFAC80-31D4-48EC-9CE6-14A2FB78298F}" destId="{D6856B46-9690-4D69-968D-4917B659AC6A}" srcOrd="0" destOrd="0" parTransId="{C3D79511-A79D-488D-B182-DE600FBD0C14}" sibTransId="{1C00517D-4CD9-4EC6-B2DE-D9B65FE1B4D5}"/>
    <dgm:cxn modelId="{3766A795-C78A-47AD-AD44-019C71E5BA33}" type="presOf" srcId="{D6856B46-9690-4D69-968D-4917B659AC6A}" destId="{1C86D118-AC12-4436-95E6-D7E64104BFAA}" srcOrd="0" destOrd="0" presId="urn:microsoft.com/office/officeart/2024/3/layout/verticalVisualTextBlock1#5"/>
    <dgm:cxn modelId="{CD6F29A7-CA69-4531-B0A3-CE7AD446FC58}" type="presOf" srcId="{FEA3291E-8431-4515-BAC0-92C1C4C09419}" destId="{DEF9F932-E44E-4753-B640-7BA1C936AA9E}" srcOrd="0" destOrd="0" presId="urn:microsoft.com/office/officeart/2024/3/layout/verticalVisualTextBlock1#5"/>
    <dgm:cxn modelId="{EE23C5B7-742C-408B-9934-0771600ACA39}" srcId="{BA8F2D04-F00C-4E41-8EEC-9404F1FF38C1}" destId="{EFCFAC80-31D4-48EC-9CE6-14A2FB78298F}" srcOrd="2" destOrd="0" parTransId="{8E73296A-CD21-46C6-8FED-E57282A28D5E}" sibTransId="{69BF3EB0-9871-49F0-9A44-4293E58EDACA}"/>
    <dgm:cxn modelId="{6D3ADDBF-9BD9-4333-BCF0-5179DEFCAE4A}" type="presOf" srcId="{4CF44821-7D7C-4F64-98B2-D798CCFE2DAC}" destId="{6F3E1A43-9335-44F4-B203-298F28623E9C}" srcOrd="0" destOrd="0" presId="urn:microsoft.com/office/officeart/2024/3/layout/verticalVisualTextBlock1#5"/>
    <dgm:cxn modelId="{E8817EC9-4D40-446B-99A9-C4A5B6886EF3}" type="presOf" srcId="{EFCFAC80-31D4-48EC-9CE6-14A2FB78298F}" destId="{FE2347C3-0C50-4FD6-B9BB-0043CE5E623B}" srcOrd="0" destOrd="0" presId="urn:microsoft.com/office/officeart/2024/3/layout/verticalVisualTextBlock1#5"/>
    <dgm:cxn modelId="{5EA9E5CC-AA2D-4AB8-A8D8-4B4706594D8D}" type="presOf" srcId="{A1F0AC5B-A89A-481A-99BB-91A1695E6BEE}" destId="{EA14AB04-B6A9-4248-B2B0-76B26D6A043A}" srcOrd="0" destOrd="0" presId="urn:microsoft.com/office/officeart/2024/3/layout/verticalVisualTextBlock1#5"/>
    <dgm:cxn modelId="{A70014D4-2B6E-41D8-9269-D563F780D4CB}" srcId="{4CF44821-7D7C-4F64-98B2-D798CCFE2DAC}" destId="{FEA3291E-8431-4515-BAC0-92C1C4C09419}" srcOrd="0" destOrd="0" parTransId="{7A12A0F0-5715-476A-86A6-E9CAA0E60346}" sibTransId="{ADF757E3-248A-4D93-89E5-13DB13904FBB}"/>
    <dgm:cxn modelId="{EF24F4D4-C999-4088-8420-39FDAFB7D9F2}" type="presOf" srcId="{991DCAD9-D50C-46FC-BEC1-563FF2ADA576}" destId="{C6C3B48C-36E9-4A22-8C9E-CCC5D717DC77}" srcOrd="0" destOrd="0" presId="urn:microsoft.com/office/officeart/2024/3/layout/verticalVisualTextBlock1#5"/>
    <dgm:cxn modelId="{55B0D1E9-3819-4F07-9ED5-594A717EDB0E}" srcId="{BA8F2D04-F00C-4E41-8EEC-9404F1FF38C1}" destId="{97FFC3D4-BF70-4205-A5E1-C49674A2491D}" srcOrd="1" destOrd="0" parTransId="{85DB0A6F-E4BC-4405-A813-58514A29F0DA}" sibTransId="{991DCAD9-D50C-46FC-BEC1-563FF2ADA576}"/>
    <dgm:cxn modelId="{5CAB24F8-81B6-44BE-8863-0D62004186FF}" srcId="{BA8F2D04-F00C-4E41-8EEC-9404F1FF38C1}" destId="{4CF44821-7D7C-4F64-98B2-D798CCFE2DAC}" srcOrd="0" destOrd="0" parTransId="{40C80287-51AA-4917-BCA2-5C3B9501A8D1}" sibTransId="{A1F0AC5B-A89A-481A-99BB-91A1695E6BEE}"/>
    <dgm:cxn modelId="{004414F9-C15F-49AD-970A-8404C50E711F}" srcId="{97FFC3D4-BF70-4205-A5E1-C49674A2491D}" destId="{5470E162-C4C4-46D4-8B72-9C5B8A9F4745}" srcOrd="0" destOrd="0" parTransId="{657F84FE-665A-41D8-BD8C-38A27B77C34F}" sibTransId="{4449375A-88FE-45B9-A053-79BFA1A60C12}"/>
    <dgm:cxn modelId="{1614C99C-9C98-419C-A3CA-1E9AB45F2498}" type="presParOf" srcId="{BE6FD110-F26A-42D3-95BE-CCC2540FE8B6}" destId="{A59F9B2A-FE9F-47B1-B16A-80460A7A56C8}" srcOrd="0" destOrd="0" presId="urn:microsoft.com/office/officeart/2024/3/layout/verticalVisualTextBlock1#5"/>
    <dgm:cxn modelId="{D268F6F7-D4FA-49AF-ADDC-627BC1D132E6}" type="presParOf" srcId="{A59F9B2A-FE9F-47B1-B16A-80460A7A56C8}" destId="{9A5A1146-2F8A-4058-8032-53AC434BE310}" srcOrd="0" destOrd="0" presId="urn:microsoft.com/office/officeart/2024/3/layout/verticalVisualTextBlock1#5"/>
    <dgm:cxn modelId="{D13AE9C0-555F-46AF-A644-745D993A5B21}" type="presParOf" srcId="{A59F9B2A-FE9F-47B1-B16A-80460A7A56C8}" destId="{6F3E1A43-9335-44F4-B203-298F28623E9C}" srcOrd="1" destOrd="0" presId="urn:microsoft.com/office/officeart/2024/3/layout/verticalVisualTextBlock1#5"/>
    <dgm:cxn modelId="{A5C9C170-1C73-4367-9D15-C1AADEA43DB2}" type="presParOf" srcId="{A59F9B2A-FE9F-47B1-B16A-80460A7A56C8}" destId="{DEF9F932-E44E-4753-B640-7BA1C936AA9E}" srcOrd="2" destOrd="0" presId="urn:microsoft.com/office/officeart/2024/3/layout/verticalVisualTextBlock1#5"/>
    <dgm:cxn modelId="{C5D7CC9C-0DEC-474C-9274-12E11866E1EA}" type="presParOf" srcId="{BE6FD110-F26A-42D3-95BE-CCC2540FE8B6}" destId="{EA14AB04-B6A9-4248-B2B0-76B26D6A043A}" srcOrd="1" destOrd="0" presId="urn:microsoft.com/office/officeart/2024/3/layout/verticalVisualTextBlock1#5"/>
    <dgm:cxn modelId="{7B93049B-3269-4A14-8CFF-7ACEC916F471}" type="presParOf" srcId="{BE6FD110-F26A-42D3-95BE-CCC2540FE8B6}" destId="{4217A1DE-7F1D-4CCB-BA95-3BC72E83877C}" srcOrd="2" destOrd="0" presId="urn:microsoft.com/office/officeart/2024/3/layout/verticalVisualTextBlock1#5"/>
    <dgm:cxn modelId="{8D6D6679-64A0-466F-9F6C-0545BBF9F3D6}" type="presParOf" srcId="{4217A1DE-7F1D-4CCB-BA95-3BC72E83877C}" destId="{670BAD04-3B52-47ED-8F55-A21AED03F520}" srcOrd="0" destOrd="0" presId="urn:microsoft.com/office/officeart/2024/3/layout/verticalVisualTextBlock1#5"/>
    <dgm:cxn modelId="{3AA03513-4DA2-4EBF-BAAB-B125972FA017}" type="presParOf" srcId="{4217A1DE-7F1D-4CCB-BA95-3BC72E83877C}" destId="{905108FB-F1FB-4EBD-A020-977BF694FC7D}" srcOrd="1" destOrd="0" presId="urn:microsoft.com/office/officeart/2024/3/layout/verticalVisualTextBlock1#5"/>
    <dgm:cxn modelId="{A2E007CD-421E-46E0-976E-44777FF99C36}" type="presParOf" srcId="{4217A1DE-7F1D-4CCB-BA95-3BC72E83877C}" destId="{DD96E5F3-B4EA-46BD-9ACC-DE51A94BF825}" srcOrd="2" destOrd="0" presId="urn:microsoft.com/office/officeart/2024/3/layout/verticalVisualTextBlock1#5"/>
    <dgm:cxn modelId="{1BE8AEDF-19C9-40A2-8179-74C3904D5695}" type="presParOf" srcId="{BE6FD110-F26A-42D3-95BE-CCC2540FE8B6}" destId="{C6C3B48C-36E9-4A22-8C9E-CCC5D717DC77}" srcOrd="3" destOrd="0" presId="urn:microsoft.com/office/officeart/2024/3/layout/verticalVisualTextBlock1#5"/>
    <dgm:cxn modelId="{16A1347B-B17C-44F5-BDA4-E0F6D2EFBCF7}" type="presParOf" srcId="{BE6FD110-F26A-42D3-95BE-CCC2540FE8B6}" destId="{7814ACE9-86C9-4F56-B9D7-E0DEF73BB6B3}" srcOrd="4" destOrd="0" presId="urn:microsoft.com/office/officeart/2024/3/layout/verticalVisualTextBlock1#5"/>
    <dgm:cxn modelId="{4D13886E-8E24-4500-A0DA-AA525F9B8766}" type="presParOf" srcId="{7814ACE9-86C9-4F56-B9D7-E0DEF73BB6B3}" destId="{AD749858-5564-4680-B7CE-9F04DCD175A1}" srcOrd="0" destOrd="0" presId="urn:microsoft.com/office/officeart/2024/3/layout/verticalVisualTextBlock1#5"/>
    <dgm:cxn modelId="{B10153D2-687B-4CC4-9552-881A1B68B943}" type="presParOf" srcId="{7814ACE9-86C9-4F56-B9D7-E0DEF73BB6B3}" destId="{FE2347C3-0C50-4FD6-B9BB-0043CE5E623B}" srcOrd="1" destOrd="0" presId="urn:microsoft.com/office/officeart/2024/3/layout/verticalVisualTextBlock1#5"/>
    <dgm:cxn modelId="{9588A8EF-6045-46A4-8619-A332EAB11A5C}" type="presParOf" srcId="{7814ACE9-86C9-4F56-B9D7-E0DEF73BB6B3}" destId="{1C86D118-AC12-4436-95E6-D7E64104BFAA}" srcOrd="2" destOrd="0" presId="urn:microsoft.com/office/officeart/2024/3/layout/verticalVisualTextBlock1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D827A-8B32-4BA9-BB57-6CB6E7A70A02}" type="doc">
      <dgm:prSet loTypeId="urn:microsoft.com/office/officeart/2024/3/layout/hArch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1B9098-BECD-4A0D-9CAB-7D104E7B982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Powerful Management Tool</a:t>
          </a:r>
        </a:p>
      </dgm:t>
    </dgm:pt>
    <dgm:pt modelId="{E9CB28D0-2B12-4BE8-B2EB-B791EB51D6E9}" type="parTrans" cxnId="{C68CBCE0-83B6-43C7-AD79-E2A839BEA766}">
      <dgm:prSet/>
      <dgm:spPr/>
      <dgm:t>
        <a:bodyPr/>
        <a:lstStyle/>
        <a:p>
          <a:endParaRPr lang="en-US"/>
        </a:p>
      </dgm:t>
    </dgm:pt>
    <dgm:pt modelId="{631443A5-E3CA-4840-9243-50700A0E9E04}" type="sibTrans" cxnId="{C68CBCE0-83B6-43C7-AD79-E2A839BEA766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18DA266B-EB9A-4FE8-895B-BEE36F75BE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Wellness Recovery Action Plan (WRAP) is essential for effectively managing work-related issues and mental wellness.</a:t>
          </a:r>
        </a:p>
      </dgm:t>
    </dgm:pt>
    <dgm:pt modelId="{709EE7DA-5BAA-49C1-A812-B4BFBDB273DA}" type="parTrans" cxnId="{EE004D6C-DBE7-4BCE-92F6-DB35BACB951A}">
      <dgm:prSet/>
      <dgm:spPr/>
      <dgm:t>
        <a:bodyPr/>
        <a:lstStyle/>
        <a:p>
          <a:endParaRPr lang="en-US"/>
        </a:p>
      </dgm:t>
    </dgm:pt>
    <dgm:pt modelId="{16C222B2-257B-4CF8-8213-DD9800372C6C}" type="sibTrans" cxnId="{EE004D6C-DBE7-4BCE-92F6-DB35BACB951A}">
      <dgm:prSet/>
      <dgm:spPr/>
      <dgm:t>
        <a:bodyPr/>
        <a:lstStyle/>
        <a:p>
          <a:endParaRPr lang="en-US"/>
        </a:p>
      </dgm:t>
    </dgm:pt>
    <dgm:pt modelId="{EB8548AD-ABA2-43CE-A99B-1C2037D290F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Benefits for Employees</a:t>
          </a:r>
        </a:p>
      </dgm:t>
    </dgm:pt>
    <dgm:pt modelId="{0B4D9BED-F55F-4933-A32B-F7AC03E05372}" type="parTrans" cxnId="{EC4BACF3-3112-4D86-9D44-299704290886}">
      <dgm:prSet/>
      <dgm:spPr/>
      <dgm:t>
        <a:bodyPr/>
        <a:lstStyle/>
        <a:p>
          <a:endParaRPr lang="en-US"/>
        </a:p>
      </dgm:t>
    </dgm:pt>
    <dgm:pt modelId="{8C68BF9D-E7A9-4052-B1BA-2CE70C536840}" type="sibTrans" cxnId="{EC4BACF3-3112-4D86-9D44-299704290886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81DF009-C6DC-4816-A23D-EA3C7371A7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Implementing WRAP can lead to improved mental health and well-being among employees, enhancing their productivity.</a:t>
          </a:r>
        </a:p>
      </dgm:t>
    </dgm:pt>
    <dgm:pt modelId="{3EC756D5-A605-4042-8967-8538D123E1DC}" type="parTrans" cxnId="{2450EA3E-E9DF-4B4B-9141-734CF559CE09}">
      <dgm:prSet/>
      <dgm:spPr/>
      <dgm:t>
        <a:bodyPr/>
        <a:lstStyle/>
        <a:p>
          <a:endParaRPr lang="en-US"/>
        </a:p>
      </dgm:t>
    </dgm:pt>
    <dgm:pt modelId="{3C0091A5-D09C-466A-BAF2-9F7D80E6ED55}" type="sibTrans" cxnId="{2450EA3E-E9DF-4B4B-9141-734CF559CE09}">
      <dgm:prSet/>
      <dgm:spPr/>
      <dgm:t>
        <a:bodyPr/>
        <a:lstStyle/>
        <a:p>
          <a:endParaRPr lang="en-US"/>
        </a:p>
      </dgm:t>
    </dgm:pt>
    <dgm:pt modelId="{0E5955F2-AD41-4141-BA83-60506212CE2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Organizational Advantages</a:t>
          </a:r>
        </a:p>
      </dgm:t>
    </dgm:pt>
    <dgm:pt modelId="{63768BC5-368B-4AE0-8EAA-51D8BCE9F19F}" type="parTrans" cxnId="{2C044DC0-2BE2-4FAE-BC10-CD358A432DEA}">
      <dgm:prSet/>
      <dgm:spPr/>
      <dgm:t>
        <a:bodyPr/>
        <a:lstStyle/>
        <a:p>
          <a:endParaRPr lang="en-US"/>
        </a:p>
      </dgm:t>
    </dgm:pt>
    <dgm:pt modelId="{5F1F10B2-A16F-4541-ADD4-67316DB0A46A}" type="sibTrans" cxnId="{2C044DC0-2BE2-4FAE-BC10-CD358A432DEA}">
      <dgm:prSet/>
      <dgm:spPr/>
      <dgm:t>
        <a:bodyPr/>
        <a:lstStyle/>
        <a:p>
          <a:endParaRPr lang="en-US"/>
        </a:p>
      </dgm:t>
    </dgm:pt>
    <dgm:pt modelId="{2057039F-2396-4F31-9CFC-D6DB71ACFD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Organizations that embrace WRAP can experience better workplace culture, reduced absenteeism, and increased performance.</a:t>
          </a:r>
        </a:p>
      </dgm:t>
    </dgm:pt>
    <dgm:pt modelId="{8AA2EC5F-8249-457E-8C4D-EF82081872F0}" type="parTrans" cxnId="{F2EF7289-4571-4337-932A-F711D323FFAE}">
      <dgm:prSet/>
      <dgm:spPr/>
      <dgm:t>
        <a:bodyPr/>
        <a:lstStyle/>
        <a:p>
          <a:endParaRPr lang="en-US"/>
        </a:p>
      </dgm:t>
    </dgm:pt>
    <dgm:pt modelId="{91D99328-CA94-4005-9473-88CAC680D8CA}" type="sibTrans" cxnId="{F2EF7289-4571-4337-932A-F711D323FFAE}">
      <dgm:prSet/>
      <dgm:spPr/>
      <dgm:t>
        <a:bodyPr/>
        <a:lstStyle/>
        <a:p>
          <a:endParaRPr lang="en-US"/>
        </a:p>
      </dgm:t>
    </dgm:pt>
    <dgm:pt modelId="{8EFB8CA5-0AAD-418F-9F68-34625D64FBA7}" type="pres">
      <dgm:prSet presAssocID="{26ED827A-8B32-4BA9-BB57-6CB6E7A70A02}" presName="Name0" presStyleCnt="0">
        <dgm:presLayoutVars>
          <dgm:dir/>
          <dgm:resizeHandles val="exact"/>
        </dgm:presLayoutVars>
      </dgm:prSet>
      <dgm:spPr/>
    </dgm:pt>
    <dgm:pt modelId="{EB35BD0E-410C-485D-BF36-E581F5AE434F}" type="pres">
      <dgm:prSet presAssocID="{F31B9098-BECD-4A0D-9CAB-7D104E7B9822}" presName="compNode" presStyleCnt="0"/>
      <dgm:spPr/>
    </dgm:pt>
    <dgm:pt modelId="{42DE2842-3BB1-45A6-8128-0FA69A5F35AF}" type="pres">
      <dgm:prSet presAssocID="{F31B9098-BECD-4A0D-9CAB-7D104E7B9822}" presName="pictRect" presStyleLbl="revTx" presStyleIdx="0" presStyleCnt="6">
        <dgm:presLayoutVars>
          <dgm:chMax val="0"/>
          <dgm:bulletEnabled/>
        </dgm:presLayoutVars>
      </dgm:prSet>
      <dgm:spPr/>
    </dgm:pt>
    <dgm:pt modelId="{A9A7B5CC-6DFE-4D6F-82E3-1631FC96E2BA}" type="pres">
      <dgm:prSet presAssocID="{F31B9098-BECD-4A0D-9CAB-7D104E7B9822}" presName="textRect" presStyleLbl="revTx" presStyleIdx="1" presStyleCnt="6">
        <dgm:presLayoutVars>
          <dgm:bulletEnabled/>
        </dgm:presLayoutVars>
      </dgm:prSet>
      <dgm:spPr/>
    </dgm:pt>
    <dgm:pt modelId="{6D2AC195-1823-46A5-BCDF-1C85CE47C339}" type="pres">
      <dgm:prSet presAssocID="{631443A5-E3CA-4840-9243-50700A0E9E04}" presName="sibTrans" presStyleLbl="sibTrans2D1" presStyleIdx="0" presStyleCnt="0"/>
      <dgm:spPr/>
    </dgm:pt>
    <dgm:pt modelId="{02EEC64B-0837-477A-BE8D-07B1DF48CEEC}" type="pres">
      <dgm:prSet presAssocID="{EB8548AD-ABA2-43CE-A99B-1C2037D290FF}" presName="compNode" presStyleCnt="0"/>
      <dgm:spPr/>
    </dgm:pt>
    <dgm:pt modelId="{F27F26FE-07BA-46FA-B1E7-2D42EF9E6B5E}" type="pres">
      <dgm:prSet presAssocID="{EB8548AD-ABA2-43CE-A99B-1C2037D290FF}" presName="pictRect" presStyleLbl="revTx" presStyleIdx="2" presStyleCnt="6">
        <dgm:presLayoutVars>
          <dgm:chMax val="0"/>
          <dgm:bulletEnabled/>
        </dgm:presLayoutVars>
      </dgm:prSet>
      <dgm:spPr/>
    </dgm:pt>
    <dgm:pt modelId="{461A4A62-D6B4-4151-9794-23183A7703A4}" type="pres">
      <dgm:prSet presAssocID="{EB8548AD-ABA2-43CE-A99B-1C2037D290FF}" presName="textRect" presStyleLbl="revTx" presStyleIdx="3" presStyleCnt="6">
        <dgm:presLayoutVars>
          <dgm:bulletEnabled/>
        </dgm:presLayoutVars>
      </dgm:prSet>
      <dgm:spPr/>
    </dgm:pt>
    <dgm:pt modelId="{C8583AE0-9B93-49A0-AB3B-2DA67F521686}" type="pres">
      <dgm:prSet presAssocID="{8C68BF9D-E7A9-4052-B1BA-2CE70C536840}" presName="sibTrans" presStyleLbl="sibTrans2D1" presStyleIdx="0" presStyleCnt="0"/>
      <dgm:spPr/>
    </dgm:pt>
    <dgm:pt modelId="{20FE6538-2196-4E39-B989-B17120D16046}" type="pres">
      <dgm:prSet presAssocID="{0E5955F2-AD41-4141-BA83-60506212CE28}" presName="compNode" presStyleCnt="0"/>
      <dgm:spPr/>
    </dgm:pt>
    <dgm:pt modelId="{0D319590-C244-4BE8-93C5-EB5CF6BE4A7A}" type="pres">
      <dgm:prSet presAssocID="{0E5955F2-AD41-4141-BA83-60506212CE28}" presName="pictRect" presStyleLbl="revTx" presStyleIdx="4" presStyleCnt="6">
        <dgm:presLayoutVars>
          <dgm:chMax val="0"/>
          <dgm:bulletEnabled/>
        </dgm:presLayoutVars>
      </dgm:prSet>
      <dgm:spPr/>
    </dgm:pt>
    <dgm:pt modelId="{797675D9-1789-42D1-A6C8-3444ABB44AC6}" type="pres">
      <dgm:prSet presAssocID="{0E5955F2-AD41-4141-BA83-60506212CE28}" presName="textRect" presStyleLbl="revTx" presStyleIdx="5" presStyleCnt="6">
        <dgm:presLayoutVars>
          <dgm:bulletEnabled/>
        </dgm:presLayoutVars>
      </dgm:prSet>
      <dgm:spPr/>
    </dgm:pt>
  </dgm:ptLst>
  <dgm:cxnLst>
    <dgm:cxn modelId="{EF8F5123-6291-4938-82CD-F03A7AD50C97}" type="presOf" srcId="{631443A5-E3CA-4840-9243-50700A0E9E04}" destId="{6D2AC195-1823-46A5-BCDF-1C85CE47C339}" srcOrd="0" destOrd="0" presId="urn:microsoft.com/office/officeart/2024/3/layout/hArchList1#2"/>
    <dgm:cxn modelId="{2450EA3E-E9DF-4B4B-9141-734CF559CE09}" srcId="{EB8548AD-ABA2-43CE-A99B-1C2037D290FF}" destId="{281DF009-C6DC-4816-A23D-EA3C7371A777}" srcOrd="0" destOrd="0" parTransId="{3EC756D5-A605-4042-8967-8538D123E1DC}" sibTransId="{3C0091A5-D09C-466A-BAF2-9F7D80E6ED55}"/>
    <dgm:cxn modelId="{26146140-5AA2-41B4-B214-FE620697D943}" type="presOf" srcId="{F31B9098-BECD-4A0D-9CAB-7D104E7B9822}" destId="{42DE2842-3BB1-45A6-8128-0FA69A5F35AF}" srcOrd="0" destOrd="0" presId="urn:microsoft.com/office/officeart/2024/3/layout/hArchList1#2"/>
    <dgm:cxn modelId="{EE004D6C-DBE7-4BCE-92F6-DB35BACB951A}" srcId="{F31B9098-BECD-4A0D-9CAB-7D104E7B9822}" destId="{18DA266B-EB9A-4FE8-895B-BEE36F75BEA1}" srcOrd="0" destOrd="0" parTransId="{709EE7DA-5BAA-49C1-A812-B4BFBDB273DA}" sibTransId="{16C222B2-257B-4CF8-8213-DD9800372C6C}"/>
    <dgm:cxn modelId="{F2EF7289-4571-4337-932A-F711D323FFAE}" srcId="{0E5955F2-AD41-4141-BA83-60506212CE28}" destId="{2057039F-2396-4F31-9CFC-D6DB71ACFDA3}" srcOrd="0" destOrd="0" parTransId="{8AA2EC5F-8249-457E-8C4D-EF82081872F0}" sibTransId="{91D99328-CA94-4005-9473-88CAC680D8CA}"/>
    <dgm:cxn modelId="{3F4BC694-5DE5-4EAE-B8B0-80FC04218C0E}" type="presOf" srcId="{2057039F-2396-4F31-9CFC-D6DB71ACFDA3}" destId="{797675D9-1789-42D1-A6C8-3444ABB44AC6}" srcOrd="0" destOrd="0" presId="urn:microsoft.com/office/officeart/2024/3/layout/hArchList1#2"/>
    <dgm:cxn modelId="{31E3DFA5-2EDB-40A1-B263-781C94F2B8A0}" type="presOf" srcId="{26ED827A-8B32-4BA9-BB57-6CB6E7A70A02}" destId="{8EFB8CA5-0AAD-418F-9F68-34625D64FBA7}" srcOrd="0" destOrd="0" presId="urn:microsoft.com/office/officeart/2024/3/layout/hArchList1#2"/>
    <dgm:cxn modelId="{675FCAAA-B232-4782-A331-080859D7172E}" type="presOf" srcId="{18DA266B-EB9A-4FE8-895B-BEE36F75BEA1}" destId="{A9A7B5CC-6DFE-4D6F-82E3-1631FC96E2BA}" srcOrd="0" destOrd="0" presId="urn:microsoft.com/office/officeart/2024/3/layout/hArchList1#2"/>
    <dgm:cxn modelId="{8D8428BD-6B24-4F37-B6CC-FB31BC4013EF}" type="presOf" srcId="{8C68BF9D-E7A9-4052-B1BA-2CE70C536840}" destId="{C8583AE0-9B93-49A0-AB3B-2DA67F521686}" srcOrd="0" destOrd="0" presId="urn:microsoft.com/office/officeart/2024/3/layout/hArchList1#2"/>
    <dgm:cxn modelId="{2C044DC0-2BE2-4FAE-BC10-CD358A432DEA}" srcId="{26ED827A-8B32-4BA9-BB57-6CB6E7A70A02}" destId="{0E5955F2-AD41-4141-BA83-60506212CE28}" srcOrd="2" destOrd="0" parTransId="{63768BC5-368B-4AE0-8EAA-51D8BCE9F19F}" sibTransId="{5F1F10B2-A16F-4541-ADD4-67316DB0A46A}"/>
    <dgm:cxn modelId="{96A564C2-52BC-49F8-9BD3-C156FBC49B04}" type="presOf" srcId="{EB8548AD-ABA2-43CE-A99B-1C2037D290FF}" destId="{F27F26FE-07BA-46FA-B1E7-2D42EF9E6B5E}" srcOrd="0" destOrd="0" presId="urn:microsoft.com/office/officeart/2024/3/layout/hArchList1#2"/>
    <dgm:cxn modelId="{DF017DD0-01D7-44E9-B637-94CF8787AB20}" type="presOf" srcId="{281DF009-C6DC-4816-A23D-EA3C7371A777}" destId="{461A4A62-D6B4-4151-9794-23183A7703A4}" srcOrd="0" destOrd="0" presId="urn:microsoft.com/office/officeart/2024/3/layout/hArchList1#2"/>
    <dgm:cxn modelId="{C68CBCE0-83B6-43C7-AD79-E2A839BEA766}" srcId="{26ED827A-8B32-4BA9-BB57-6CB6E7A70A02}" destId="{F31B9098-BECD-4A0D-9CAB-7D104E7B9822}" srcOrd="0" destOrd="0" parTransId="{E9CB28D0-2B12-4BE8-B2EB-B791EB51D6E9}" sibTransId="{631443A5-E3CA-4840-9243-50700A0E9E04}"/>
    <dgm:cxn modelId="{EC4BACF3-3112-4D86-9D44-299704290886}" srcId="{26ED827A-8B32-4BA9-BB57-6CB6E7A70A02}" destId="{EB8548AD-ABA2-43CE-A99B-1C2037D290FF}" srcOrd="1" destOrd="0" parTransId="{0B4D9BED-F55F-4933-A32B-F7AC03E05372}" sibTransId="{8C68BF9D-E7A9-4052-B1BA-2CE70C536840}"/>
    <dgm:cxn modelId="{13CBECFE-746D-4607-ACB2-145302A9A41C}" type="presOf" srcId="{0E5955F2-AD41-4141-BA83-60506212CE28}" destId="{0D319590-C244-4BE8-93C5-EB5CF6BE4A7A}" srcOrd="0" destOrd="0" presId="urn:microsoft.com/office/officeart/2024/3/layout/hArchList1#2"/>
    <dgm:cxn modelId="{B9B9D030-9A05-4893-8C51-34C71A5277D6}" type="presParOf" srcId="{8EFB8CA5-0AAD-418F-9F68-34625D64FBA7}" destId="{EB35BD0E-410C-485D-BF36-E581F5AE434F}" srcOrd="0" destOrd="0" presId="urn:microsoft.com/office/officeart/2024/3/layout/hArchList1#2"/>
    <dgm:cxn modelId="{62168D15-4AA1-4C27-ABA0-D1432FD4C765}" type="presParOf" srcId="{EB35BD0E-410C-485D-BF36-E581F5AE434F}" destId="{42DE2842-3BB1-45A6-8128-0FA69A5F35AF}" srcOrd="0" destOrd="0" presId="urn:microsoft.com/office/officeart/2024/3/layout/hArchList1#2"/>
    <dgm:cxn modelId="{E54E82A6-A3C6-472D-9709-7C3CA66C33F1}" type="presParOf" srcId="{EB35BD0E-410C-485D-BF36-E581F5AE434F}" destId="{A9A7B5CC-6DFE-4D6F-82E3-1631FC96E2BA}" srcOrd="1" destOrd="0" presId="urn:microsoft.com/office/officeart/2024/3/layout/hArchList1#2"/>
    <dgm:cxn modelId="{9AED078E-C3A8-4404-9FD3-13AF4F4724CC}" type="presParOf" srcId="{8EFB8CA5-0AAD-418F-9F68-34625D64FBA7}" destId="{6D2AC195-1823-46A5-BCDF-1C85CE47C339}" srcOrd="1" destOrd="0" presId="urn:microsoft.com/office/officeart/2024/3/layout/hArchList1#2"/>
    <dgm:cxn modelId="{92EEAE22-15D5-4D3B-9719-F288A8E5E1F7}" type="presParOf" srcId="{8EFB8CA5-0AAD-418F-9F68-34625D64FBA7}" destId="{02EEC64B-0837-477A-BE8D-07B1DF48CEEC}" srcOrd="2" destOrd="0" presId="urn:microsoft.com/office/officeart/2024/3/layout/hArchList1#2"/>
    <dgm:cxn modelId="{85435E0A-0263-416E-8A77-7692F4FAE2EA}" type="presParOf" srcId="{02EEC64B-0837-477A-BE8D-07B1DF48CEEC}" destId="{F27F26FE-07BA-46FA-B1E7-2D42EF9E6B5E}" srcOrd="0" destOrd="0" presId="urn:microsoft.com/office/officeart/2024/3/layout/hArchList1#2"/>
    <dgm:cxn modelId="{671A83B9-937C-43AB-9333-CF0DEE6D2A63}" type="presParOf" srcId="{02EEC64B-0837-477A-BE8D-07B1DF48CEEC}" destId="{461A4A62-D6B4-4151-9794-23183A7703A4}" srcOrd="1" destOrd="0" presId="urn:microsoft.com/office/officeart/2024/3/layout/hArchList1#2"/>
    <dgm:cxn modelId="{65E06C46-B78E-4D1A-89AE-EF06DC1E56A8}" type="presParOf" srcId="{8EFB8CA5-0AAD-418F-9F68-34625D64FBA7}" destId="{C8583AE0-9B93-49A0-AB3B-2DA67F521686}" srcOrd="3" destOrd="0" presId="urn:microsoft.com/office/officeart/2024/3/layout/hArchList1#2"/>
    <dgm:cxn modelId="{E5327B63-DCC3-4F6E-BF8E-9D514D752399}" type="presParOf" srcId="{8EFB8CA5-0AAD-418F-9F68-34625D64FBA7}" destId="{20FE6538-2196-4E39-B989-B17120D16046}" srcOrd="4" destOrd="0" presId="urn:microsoft.com/office/officeart/2024/3/layout/hArchList1#2"/>
    <dgm:cxn modelId="{702ED224-348F-4BB0-A67E-14D508D3BC7D}" type="presParOf" srcId="{20FE6538-2196-4E39-B989-B17120D16046}" destId="{0D319590-C244-4BE8-93C5-EB5CF6BE4A7A}" srcOrd="0" destOrd="0" presId="urn:microsoft.com/office/officeart/2024/3/layout/hArchList1#2"/>
    <dgm:cxn modelId="{341C80AA-71AC-4C66-A143-7B667A94821B}" type="presParOf" srcId="{20FE6538-2196-4E39-B989-B17120D16046}" destId="{797675D9-1789-42D1-A6C8-3444ABB44AC6}" srcOrd="1" destOrd="0" presId="urn:microsoft.com/office/officeart/2024/3/layout/hArch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F5D5-55F5-44C7-8059-5CFB2B802788}">
      <dsp:nvSpPr>
        <dsp:cNvPr id="0" name=""/>
        <dsp:cNvSpPr/>
      </dsp:nvSpPr>
      <dsp:spPr>
        <a:xfrm>
          <a:off x="0" y="0"/>
          <a:ext cx="1681599" cy="1681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r="16832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DCEDC-11F7-49F6-A068-DB11251D5E01}">
      <dsp:nvSpPr>
        <dsp:cNvPr id="0" name=""/>
        <dsp:cNvSpPr/>
      </dsp:nvSpPr>
      <dsp:spPr>
        <a:xfrm>
          <a:off x="1861599" y="0"/>
          <a:ext cx="5167674" cy="3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Mindfulness Practices</a:t>
          </a:r>
        </a:p>
      </dsp:txBody>
      <dsp:txXfrm>
        <a:off x="1861599" y="0"/>
        <a:ext cx="5167674" cy="346182"/>
      </dsp:txXfrm>
    </dsp:sp>
    <dsp:sp modelId="{4085F397-DB4D-4C19-871C-CAA3EC89F8D0}">
      <dsp:nvSpPr>
        <dsp:cNvPr id="0" name=""/>
        <dsp:cNvSpPr/>
      </dsp:nvSpPr>
      <dsp:spPr>
        <a:xfrm>
          <a:off x="1861599" y="346182"/>
          <a:ext cx="5167674" cy="133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Mindfulness practices include techniques such as meditation and deep breathing to enhance mental clarity and reduce stress.</a:t>
          </a:r>
        </a:p>
      </dsp:txBody>
      <dsp:txXfrm>
        <a:off x="1861599" y="346182"/>
        <a:ext cx="5167674" cy="1335417"/>
      </dsp:txXfrm>
    </dsp:sp>
    <dsp:sp modelId="{193B2631-BBBF-43AC-8790-F4EC115C57D7}">
      <dsp:nvSpPr>
        <dsp:cNvPr id="0" name=""/>
        <dsp:cNvSpPr/>
      </dsp:nvSpPr>
      <dsp:spPr>
        <a:xfrm>
          <a:off x="0" y="1816127"/>
          <a:ext cx="1681599" cy="16815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9" r="-4" b="2989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D1EF7-4B73-4093-BC1B-1FAF4733FE47}">
      <dsp:nvSpPr>
        <dsp:cNvPr id="0" name=""/>
        <dsp:cNvSpPr/>
      </dsp:nvSpPr>
      <dsp:spPr>
        <a:xfrm>
          <a:off x="1861599" y="1816127"/>
          <a:ext cx="5167674" cy="3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Relaxation Techniques</a:t>
          </a:r>
        </a:p>
      </dsp:txBody>
      <dsp:txXfrm>
        <a:off x="1861599" y="1816127"/>
        <a:ext cx="5167674" cy="346182"/>
      </dsp:txXfrm>
    </dsp:sp>
    <dsp:sp modelId="{41DAE4B5-D4F8-4063-9B76-38BBA9DEB837}">
      <dsp:nvSpPr>
        <dsp:cNvPr id="0" name=""/>
        <dsp:cNvSpPr/>
      </dsp:nvSpPr>
      <dsp:spPr>
        <a:xfrm>
          <a:off x="1861599" y="2162310"/>
          <a:ext cx="5167674" cy="133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Relaxation techniques can help individuals unwind and relieve tension, such as progressive muscle relaxation or guided imagery.</a:t>
          </a:r>
        </a:p>
      </dsp:txBody>
      <dsp:txXfrm>
        <a:off x="1861599" y="2162310"/>
        <a:ext cx="5167674" cy="1335417"/>
      </dsp:txXfrm>
    </dsp:sp>
    <dsp:sp modelId="{067A5AB0-B0E2-4312-99EA-93BF093EBA6D}">
      <dsp:nvSpPr>
        <dsp:cNvPr id="0" name=""/>
        <dsp:cNvSpPr/>
      </dsp:nvSpPr>
      <dsp:spPr>
        <a:xfrm>
          <a:off x="0" y="3632255"/>
          <a:ext cx="1681599" cy="1681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r="4273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7FA89-2B00-4001-AAEF-941239102F59}">
      <dsp:nvSpPr>
        <dsp:cNvPr id="0" name=""/>
        <dsp:cNvSpPr/>
      </dsp:nvSpPr>
      <dsp:spPr>
        <a:xfrm>
          <a:off x="1861599" y="3632255"/>
          <a:ext cx="5167674" cy="3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Self-Care Activities</a:t>
          </a:r>
        </a:p>
      </dsp:txBody>
      <dsp:txXfrm>
        <a:off x="1861599" y="3632255"/>
        <a:ext cx="5167674" cy="346182"/>
      </dsp:txXfrm>
    </dsp:sp>
    <dsp:sp modelId="{51E199F1-D4C8-4157-85A4-1F787A9F6045}">
      <dsp:nvSpPr>
        <dsp:cNvPr id="0" name=""/>
        <dsp:cNvSpPr/>
      </dsp:nvSpPr>
      <dsp:spPr>
        <a:xfrm>
          <a:off x="1861599" y="3978438"/>
          <a:ext cx="5167674" cy="133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Self-care activities encompass a variety of practices that promote physical, emotional, and mental well-being, like journaling or taking baths.</a:t>
          </a:r>
        </a:p>
      </dsp:txBody>
      <dsp:txXfrm>
        <a:off x="1861599" y="3978438"/>
        <a:ext cx="5167674" cy="1335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0075B-AD90-44EB-8EB7-464B14A5C0C2}">
      <dsp:nvSpPr>
        <dsp:cNvPr id="0" name=""/>
        <dsp:cNvSpPr/>
      </dsp:nvSpPr>
      <dsp:spPr>
        <a:xfrm>
          <a:off x="0" y="0"/>
          <a:ext cx="1681599" cy="1681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" r="3" b="3312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63BD4-3B02-4A1F-8F10-4812BAF56C17}">
      <dsp:nvSpPr>
        <dsp:cNvPr id="0" name=""/>
        <dsp:cNvSpPr/>
      </dsp:nvSpPr>
      <dsp:spPr>
        <a:xfrm>
          <a:off x="1861599" y="0"/>
          <a:ext cx="5167674" cy="3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Empowerment Through WRAP</a:t>
          </a:r>
        </a:p>
      </dsp:txBody>
      <dsp:txXfrm>
        <a:off x="1861599" y="0"/>
        <a:ext cx="5167674" cy="346182"/>
      </dsp:txXfrm>
    </dsp:sp>
    <dsp:sp modelId="{2410DAA7-5A56-46AB-B399-02DCC9EC6BE4}">
      <dsp:nvSpPr>
        <dsp:cNvPr id="0" name=""/>
        <dsp:cNvSpPr/>
      </dsp:nvSpPr>
      <dsp:spPr>
        <a:xfrm>
          <a:off x="1861599" y="346182"/>
          <a:ext cx="5167674" cy="133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Implementing WRAP encourages employees to take control of their mental health and well-being, leading to greater job satisfaction.</a:t>
          </a:r>
        </a:p>
      </dsp:txBody>
      <dsp:txXfrm>
        <a:off x="1861599" y="346182"/>
        <a:ext cx="5167674" cy="1335417"/>
      </dsp:txXfrm>
    </dsp:sp>
    <dsp:sp modelId="{8214BC15-6A54-4557-870B-DED900A11DE4}">
      <dsp:nvSpPr>
        <dsp:cNvPr id="0" name=""/>
        <dsp:cNvSpPr/>
      </dsp:nvSpPr>
      <dsp:spPr>
        <a:xfrm>
          <a:off x="0" y="1816127"/>
          <a:ext cx="1681599" cy="16815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1" r="-3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889600-4513-4987-8DEB-5F4BCD8455F4}">
      <dsp:nvSpPr>
        <dsp:cNvPr id="0" name=""/>
        <dsp:cNvSpPr/>
      </dsp:nvSpPr>
      <dsp:spPr>
        <a:xfrm>
          <a:off x="1861599" y="1816127"/>
          <a:ext cx="5167674" cy="3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Mental Health Control</a:t>
          </a:r>
        </a:p>
      </dsp:txBody>
      <dsp:txXfrm>
        <a:off x="1861599" y="1816127"/>
        <a:ext cx="5167674" cy="346182"/>
      </dsp:txXfrm>
    </dsp:sp>
    <dsp:sp modelId="{8B6339D0-4733-40C1-AE3C-9E1598039C0F}">
      <dsp:nvSpPr>
        <dsp:cNvPr id="0" name=""/>
        <dsp:cNvSpPr/>
      </dsp:nvSpPr>
      <dsp:spPr>
        <a:xfrm>
          <a:off x="1861599" y="2162310"/>
          <a:ext cx="5167674" cy="133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WRAP provides employees with tools and strategies to manage their mental health, fostering resilience and self-care.</a:t>
          </a:r>
        </a:p>
      </dsp:txBody>
      <dsp:txXfrm>
        <a:off x="1861599" y="2162310"/>
        <a:ext cx="5167674" cy="1335417"/>
      </dsp:txXfrm>
    </dsp:sp>
    <dsp:sp modelId="{FDADB95F-DFFE-47A1-8AEE-928F8B282303}">
      <dsp:nvSpPr>
        <dsp:cNvPr id="0" name=""/>
        <dsp:cNvSpPr/>
      </dsp:nvSpPr>
      <dsp:spPr>
        <a:xfrm>
          <a:off x="0" y="3632255"/>
          <a:ext cx="1681599" cy="1681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r="8003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7B60CF-29C5-433E-B389-57A86F86F5BE}">
      <dsp:nvSpPr>
        <dsp:cNvPr id="0" name=""/>
        <dsp:cNvSpPr/>
      </dsp:nvSpPr>
      <dsp:spPr>
        <a:xfrm>
          <a:off x="1861599" y="3632255"/>
          <a:ext cx="5167674" cy="3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Positive Work Environment</a:t>
          </a:r>
        </a:p>
      </dsp:txBody>
      <dsp:txXfrm>
        <a:off x="1861599" y="3632255"/>
        <a:ext cx="5167674" cy="346182"/>
      </dsp:txXfrm>
    </dsp:sp>
    <dsp:sp modelId="{64B8B761-3BA3-461C-B532-6B1493252BBD}">
      <dsp:nvSpPr>
        <dsp:cNvPr id="0" name=""/>
        <dsp:cNvSpPr/>
      </dsp:nvSpPr>
      <dsp:spPr>
        <a:xfrm>
          <a:off x="1861599" y="3978438"/>
          <a:ext cx="5167674" cy="133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focus on well-being leads to a healthier workplace culture, improving collaboration and team dynamics.</a:t>
          </a:r>
        </a:p>
      </dsp:txBody>
      <dsp:txXfrm>
        <a:off x="1861599" y="3978438"/>
        <a:ext cx="5167674" cy="1335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A1146-2F8A-4058-8032-53AC434BE310}">
      <dsp:nvSpPr>
        <dsp:cNvPr id="0" name=""/>
        <dsp:cNvSpPr/>
      </dsp:nvSpPr>
      <dsp:spPr>
        <a:xfrm>
          <a:off x="0" y="0"/>
          <a:ext cx="1681599" cy="1681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r="23941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3E1A43-9335-44F4-B203-298F28623E9C}">
      <dsp:nvSpPr>
        <dsp:cNvPr id="0" name=""/>
        <dsp:cNvSpPr/>
      </dsp:nvSpPr>
      <dsp:spPr>
        <a:xfrm>
          <a:off x="1861599" y="0"/>
          <a:ext cx="5167674" cy="3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Employee Well-Being</a:t>
          </a:r>
        </a:p>
      </dsp:txBody>
      <dsp:txXfrm>
        <a:off x="1861599" y="0"/>
        <a:ext cx="5167674" cy="346182"/>
      </dsp:txXfrm>
    </dsp:sp>
    <dsp:sp modelId="{DEF9F932-E44E-4753-B640-7BA1C936AA9E}">
      <dsp:nvSpPr>
        <dsp:cNvPr id="0" name=""/>
        <dsp:cNvSpPr/>
      </dsp:nvSpPr>
      <dsp:spPr>
        <a:xfrm>
          <a:off x="1861599" y="346182"/>
          <a:ext cx="5167674" cy="133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Improving employee well-being is essential for fostering a supportive and productive work environment.</a:t>
          </a:r>
        </a:p>
      </dsp:txBody>
      <dsp:txXfrm>
        <a:off x="1861599" y="346182"/>
        <a:ext cx="5167674" cy="1335417"/>
      </dsp:txXfrm>
    </dsp:sp>
    <dsp:sp modelId="{670BAD04-3B52-47ED-8F55-A21AED03F520}">
      <dsp:nvSpPr>
        <dsp:cNvPr id="0" name=""/>
        <dsp:cNvSpPr/>
      </dsp:nvSpPr>
      <dsp:spPr>
        <a:xfrm>
          <a:off x="0" y="1816127"/>
          <a:ext cx="1681599" cy="16815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5108FB-F1FB-4EBD-A020-977BF694FC7D}">
      <dsp:nvSpPr>
        <dsp:cNvPr id="0" name=""/>
        <dsp:cNvSpPr/>
      </dsp:nvSpPr>
      <dsp:spPr>
        <a:xfrm>
          <a:off x="1861599" y="1816127"/>
          <a:ext cx="5167674" cy="3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Increased Engagement</a:t>
          </a:r>
        </a:p>
      </dsp:txBody>
      <dsp:txXfrm>
        <a:off x="1861599" y="1816127"/>
        <a:ext cx="5167674" cy="346182"/>
      </dsp:txXfrm>
    </dsp:sp>
    <dsp:sp modelId="{DD96E5F3-B4EA-46BD-9ACC-DE51A94BF825}">
      <dsp:nvSpPr>
        <dsp:cNvPr id="0" name=""/>
        <dsp:cNvSpPr/>
      </dsp:nvSpPr>
      <dsp:spPr>
        <a:xfrm>
          <a:off x="1861599" y="2162310"/>
          <a:ext cx="5167674" cy="133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Employees who feel supported are more engaged and contribute positively to the workplace culture.</a:t>
          </a:r>
        </a:p>
      </dsp:txBody>
      <dsp:txXfrm>
        <a:off x="1861599" y="2162310"/>
        <a:ext cx="5167674" cy="1335417"/>
      </dsp:txXfrm>
    </dsp:sp>
    <dsp:sp modelId="{AD749858-5564-4680-B7CE-9F04DCD175A1}">
      <dsp:nvSpPr>
        <dsp:cNvPr id="0" name=""/>
        <dsp:cNvSpPr/>
      </dsp:nvSpPr>
      <dsp:spPr>
        <a:xfrm>
          <a:off x="0" y="3632255"/>
          <a:ext cx="1681599" cy="1681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5" r="2174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2347C3-0C50-4FD6-B9BB-0043CE5E623B}">
      <dsp:nvSpPr>
        <dsp:cNvPr id="0" name=""/>
        <dsp:cNvSpPr/>
      </dsp:nvSpPr>
      <dsp:spPr>
        <a:xfrm>
          <a:off x="1861599" y="3632255"/>
          <a:ext cx="5167674" cy="3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Motivation at Work</a:t>
          </a:r>
        </a:p>
      </dsp:txBody>
      <dsp:txXfrm>
        <a:off x="1861599" y="3632255"/>
        <a:ext cx="5167674" cy="346182"/>
      </dsp:txXfrm>
    </dsp:sp>
    <dsp:sp modelId="{1C86D118-AC12-4436-95E6-D7E64104BFAA}">
      <dsp:nvSpPr>
        <dsp:cNvPr id="0" name=""/>
        <dsp:cNvSpPr/>
      </dsp:nvSpPr>
      <dsp:spPr>
        <a:xfrm>
          <a:off x="1861599" y="3978438"/>
          <a:ext cx="5167674" cy="133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Mental health support leads to higher motivation levels, resulting in improved productivity and job satisfaction.</a:t>
          </a:r>
        </a:p>
      </dsp:txBody>
      <dsp:txXfrm>
        <a:off x="1861599" y="3978438"/>
        <a:ext cx="5167674" cy="1335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E2842-3BB1-45A6-8128-0FA69A5F35AF}">
      <dsp:nvSpPr>
        <dsp:cNvPr id="0" name=""/>
        <dsp:cNvSpPr/>
      </dsp:nvSpPr>
      <dsp:spPr>
        <a:xfrm>
          <a:off x="0" y="0"/>
          <a:ext cx="3377565" cy="320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Powerful Management Tool</a:t>
          </a:r>
        </a:p>
      </dsp:txBody>
      <dsp:txXfrm>
        <a:off x="0" y="0"/>
        <a:ext cx="3377565" cy="320182"/>
      </dsp:txXfrm>
    </dsp:sp>
    <dsp:sp modelId="{A9A7B5CC-6DFE-4D6F-82E3-1631FC96E2BA}">
      <dsp:nvSpPr>
        <dsp:cNvPr id="0" name=""/>
        <dsp:cNvSpPr/>
      </dsp:nvSpPr>
      <dsp:spPr>
        <a:xfrm>
          <a:off x="0" y="320182"/>
          <a:ext cx="3377565" cy="213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Wellness Recovery Action Plan (WRAP) is essential for effectively managing work-related issues and mental wellness.</a:t>
          </a:r>
        </a:p>
      </dsp:txBody>
      <dsp:txXfrm>
        <a:off x="0" y="320182"/>
        <a:ext cx="3377565" cy="2135895"/>
      </dsp:txXfrm>
    </dsp:sp>
    <dsp:sp modelId="{F27F26FE-07BA-46FA-B1E7-2D42EF9E6B5E}">
      <dsp:nvSpPr>
        <dsp:cNvPr id="0" name=""/>
        <dsp:cNvSpPr/>
      </dsp:nvSpPr>
      <dsp:spPr>
        <a:xfrm>
          <a:off x="3715321" y="0"/>
          <a:ext cx="3377565" cy="320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Benefits for Employees</a:t>
          </a:r>
        </a:p>
      </dsp:txBody>
      <dsp:txXfrm>
        <a:off x="3715321" y="0"/>
        <a:ext cx="3377565" cy="320182"/>
      </dsp:txXfrm>
    </dsp:sp>
    <dsp:sp modelId="{461A4A62-D6B4-4151-9794-23183A7703A4}">
      <dsp:nvSpPr>
        <dsp:cNvPr id="0" name=""/>
        <dsp:cNvSpPr/>
      </dsp:nvSpPr>
      <dsp:spPr>
        <a:xfrm>
          <a:off x="3715321" y="320182"/>
          <a:ext cx="3377565" cy="213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Implementing WRAP can lead to improved mental health and well-being among employees, enhancing their productivity.</a:t>
          </a:r>
        </a:p>
      </dsp:txBody>
      <dsp:txXfrm>
        <a:off x="3715321" y="320182"/>
        <a:ext cx="3377565" cy="2135895"/>
      </dsp:txXfrm>
    </dsp:sp>
    <dsp:sp modelId="{0D319590-C244-4BE8-93C5-EB5CF6BE4A7A}">
      <dsp:nvSpPr>
        <dsp:cNvPr id="0" name=""/>
        <dsp:cNvSpPr/>
      </dsp:nvSpPr>
      <dsp:spPr>
        <a:xfrm>
          <a:off x="7430643" y="0"/>
          <a:ext cx="3377565" cy="320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Organizational Advantages</a:t>
          </a:r>
        </a:p>
      </dsp:txBody>
      <dsp:txXfrm>
        <a:off x="7430643" y="0"/>
        <a:ext cx="3377565" cy="320182"/>
      </dsp:txXfrm>
    </dsp:sp>
    <dsp:sp modelId="{797675D9-1789-42D1-A6C8-3444ABB44AC6}">
      <dsp:nvSpPr>
        <dsp:cNvPr id="0" name=""/>
        <dsp:cNvSpPr/>
      </dsp:nvSpPr>
      <dsp:spPr>
        <a:xfrm>
          <a:off x="7430643" y="320182"/>
          <a:ext cx="3377565" cy="213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Organizations that embrace WRAP can experience better workplace culture, reduced absenteeism, and increased performance.</a:t>
          </a:r>
        </a:p>
      </dsp:txBody>
      <dsp:txXfrm>
        <a:off x="7430643" y="320182"/>
        <a:ext cx="3377565" cy="2135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#3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#4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verticalVisualTextBlock1#5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24/3/layout/hArchList1#2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0887C-5D37-45DA-9E7E-5B784EAC211B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50E7D-D6FD-4B14-867A-EE573B36F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AI-generated content may be incorrect.
---
This presentation focuses on the Wellness Recovery Action Plan (WRAP) and its application in addressing work-related issues. We will explore how WRAP can be utilized to improve mental wellness in the workplace.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6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Work-related stress can significantly affect productivity, leading to decreased job performance and burnout. It also impacts employees' overall well-being and satisfaction with their work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4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Creating a WRAP tailored for the workplace involves customizing action plans based on individual needs and stressors. A personal wellness toolkit is essential for effective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personal wellness toolkit includes strategies and resources that individuals can use to manage stress and promote well-being. It may contain mindfulness practices, relaxation techniques, and self-care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4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It's important to develop specific action plans for common workplace stressors. This involves identifying triggers and outlining steps to take when they arise to minimize their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1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Setting realistic wellness goals is key to a successful WRAP. Regularly monitoring progress helps individuals stay accountable and adjust their plans as needed to ensure ongoing effectiveness.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7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Implementation of WRAP within the workplace requires collaboration and support from both employers and employees. A supportive environment fosters successful implementation of wellness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00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Engagement from employers and colleagues is vital for a successful WRAP implementation. Open communication and collaborative efforts can enhance awareness and support wellness initiatives.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46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supportive work environment is essential for employee well-being. This includes providing resources, encouraging open dialogue about mental health, and fostering a culture of understanding and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32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Organizations should establish policies and practices that promote wellness, such as flexible work schedules, mental health days, and access to counseling services. These initiatives help create a healthy workplace.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long-term implementation of WRAP can benefit both employees and organizations. Improved mental wellness leads to enhanced productivity and satisfaction, creating a positive work atmosphere.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9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this presentation, we will cover the fundamentals of WRAP, identify common work-related stressors, and outline how to create and implement a WRAP tailored for the workplace. We will also discuss the long-term benefits of adopting WRAP for both employees and organizations.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41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Implementing WRAP can lead to significant improvements in employee well-being, fostering a sense of empowerment and control over their mental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78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employee well-being improves, so does productivity and job satisfaction. Employees who feel supported and mentally healthy are more engaged and motivated at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2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promoting mental wellness through WRAP, organizations can experience reduced absenteeism and lower turnover rates. This ultimately leads to a more stable and effective workforce.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Wellness Recovery Action Plan is a powerful tool for managing work-related issues and promoting mental wellness in the workplace. By implementing WRAP, both employees and organizations can reap significant benefits.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8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WRAP is a self-directed wellness tool designed to help individuals manage their emotional and mental health. It empowers individuals to develop their own plans for recovery and wellness.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WRAP was developed by individuals who have experienced mental health challenges and is based on their shared experiences. The plan provides a structured approach to assist individuals in achieving their wellness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WRAP consists of several key components, including a wellness toolbox, daily maintenance plan, triggers identification, and emergency plans. These components work together to support individuals in maintaining their wellness.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3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Implementing WRAP can lead to increased self-awareness, improved coping strategies, and the ability to recognize early warning signs of stress or mental health issues. It fosters a proactive approach to maintaining mental wellness.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Recognizing the sources of work-related stress is essential to effectively use WRAP. Identifying stressors can empower employees to take action and mitigate their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Common sources of work-related stress include tight deadlines, heavy workloads, lack of support, and interpersonal conflicts. Understanding these stressors is the first step in managing them effectively.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Signs of work-related stress may include irritability, fatigue, difficulty concentrating, and changes in sleep patterns. Recognizing these symptoms is crucial for early intervention.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AA35-CC4F-4D19-B1BE-820B10D37C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0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7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8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8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3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9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8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2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9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EB108-0408-E6E0-7F78-CF98B1052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1083" y="1409700"/>
            <a:ext cx="4167042" cy="287586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dirty="0"/>
              <a:t>Wellness Recovery Action Plan for Work-Related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374B6-9E7B-6989-03D1-34AA2F15E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9191" y="4431107"/>
            <a:ext cx="3972865" cy="1344426"/>
          </a:xfrm>
        </p:spPr>
        <p:txBody>
          <a:bodyPr anchor="t">
            <a:normAutofit/>
          </a:bodyPr>
          <a:lstStyle/>
          <a:p>
            <a:r>
              <a:rPr lang="en-US"/>
              <a:t>Enhancing mental wellness in the workplace</a:t>
            </a:r>
          </a:p>
        </p:txBody>
      </p:sp>
      <p:pic>
        <p:nvPicPr>
          <p:cNvPr id="4" name="Picture 3" descr="Desk with plants and a laptop">
            <a:extLst>
              <a:ext uri="{FF2B5EF4-FFF2-40B4-BE49-F238E27FC236}">
                <a16:creationId xmlns:a16="http://schemas.microsoft.com/office/drawing/2014/main" id="{BB5DC09C-6B56-4650-819A-A9B5631F68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62" r="12022" b="-2"/>
          <a:stretch/>
        </p:blipFill>
        <p:spPr>
          <a:xfrm>
            <a:off x="20" y="609600"/>
            <a:ext cx="6778327" cy="5688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248400"/>
            <a:ext cx="6778350" cy="490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6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5E25E-5BCD-415D-8649-4B91319D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Impact of Stress on Productivity and Well-Being</a:t>
            </a:r>
          </a:p>
        </p:txBody>
      </p:sp>
      <p:pic>
        <p:nvPicPr>
          <p:cNvPr id="5" name="Content Placeholder 4" descr="Shot of a young businesswoman looking stressed out in a demanding office environment">
            <a:extLst>
              <a:ext uri="{FF2B5EF4-FFF2-40B4-BE49-F238E27FC236}">
                <a16:creationId xmlns:a16="http://schemas.microsoft.com/office/drawing/2014/main" id="{FADA31AB-634A-4F4B-84C1-F027EF306D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1810" r="21061" b="1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A0ED4-D6D2-BCAF-D59D-C05CAF690A3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Decreased Job Performance</a:t>
            </a:r>
          </a:p>
          <a:p>
            <a:pPr marL="0" lvl="1" indent="0">
              <a:buNone/>
            </a:pPr>
            <a:r>
              <a:rPr lang="en-US" sz="1400"/>
              <a:t>Work-related stress can lead to decreased job performance, affecting both individual and team outcomes.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Burnout Risk</a:t>
            </a:r>
          </a:p>
          <a:p>
            <a:pPr marL="0" lvl="1" indent="0">
              <a:buNone/>
            </a:pPr>
            <a:r>
              <a:rPr lang="en-US" sz="1400"/>
              <a:t>High levels of stress can result in burnout, where employees feel exhausted and disengaged from their work.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Overall Well-Being</a:t>
            </a:r>
          </a:p>
          <a:p>
            <a:pPr marL="0" lvl="1" indent="0">
              <a:buNone/>
            </a:pPr>
            <a:r>
              <a:rPr lang="en-US" sz="1400"/>
              <a:t>Stress negatively impacts employees' overall well-being, including mental health, job satisfaction, and work-life balance.</a:t>
            </a:r>
          </a:p>
        </p:txBody>
      </p:sp>
    </p:spTree>
    <p:extLst>
      <p:ext uri="{BB962C8B-B14F-4D97-AF65-F5344CB8AC3E}">
        <p14:creationId xmlns:p14="http://schemas.microsoft.com/office/powerpoint/2010/main" val="1718412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258BB-F06E-A400-3704-0D3635289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19" y="1115844"/>
            <a:ext cx="7680960" cy="4631911"/>
          </a:xfrm>
        </p:spPr>
        <p:txBody>
          <a:bodyPr anchor="b">
            <a:normAutofit/>
          </a:bodyPr>
          <a:lstStyle/>
          <a:p>
            <a:r>
              <a:rPr lang="en-US" sz="6500"/>
              <a:t>Creating a WRAP for Work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C0BBAA-A5EC-5D5D-32E6-9F7EA604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131" y="6268313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972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73028-9C3A-1572-9BE7-BDBC14F3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3412998" cy="1839433"/>
          </a:xfrm>
        </p:spPr>
        <p:txBody>
          <a:bodyPr>
            <a:normAutofit/>
          </a:bodyPr>
          <a:lstStyle/>
          <a:p>
            <a:r>
              <a:rPr lang="en-US" sz="3600"/>
              <a:t>Personal Wellness Toolkit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9AB4726-26B5-451E-A840-B98FA64FF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084206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2670" y="1014984"/>
          <a:ext cx="7029274" cy="53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1006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AD587-B49E-8DB1-05D0-EA44F870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Developing Action Plans for Common Stressors</a:t>
            </a:r>
          </a:p>
        </p:txBody>
      </p:sp>
      <p:pic>
        <p:nvPicPr>
          <p:cNvPr id="5" name="Content Placeholder 4" descr="Open notebook with drawn charts">
            <a:extLst>
              <a:ext uri="{FF2B5EF4-FFF2-40B4-BE49-F238E27FC236}">
                <a16:creationId xmlns:a16="http://schemas.microsoft.com/office/drawing/2014/main" id="{F08CC491-C92A-4E58-89BF-CC3CDEC875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6067" r="13502" b="-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9EC92-36DA-46CB-C62F-5FB7E725723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Identifying Triggers</a:t>
            </a:r>
          </a:p>
          <a:p>
            <a:pPr marL="0" lvl="1" indent="0">
              <a:buNone/>
            </a:pPr>
            <a:r>
              <a:rPr lang="en-US" sz="1400"/>
              <a:t>Recognizing common workplace stressors is the first step in developing effective action plans.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Outlining Steps</a:t>
            </a:r>
          </a:p>
          <a:p>
            <a:pPr marL="0" lvl="1" indent="0">
              <a:buNone/>
            </a:pPr>
            <a:r>
              <a:rPr lang="en-US" sz="1400"/>
              <a:t>Create clear, actionable steps to manage stress triggers when they occur, ensuring a prompt response.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Minimizing Impact</a:t>
            </a:r>
          </a:p>
          <a:p>
            <a:pPr marL="0" lvl="1" indent="0">
              <a:buNone/>
            </a:pPr>
            <a:r>
              <a:rPr lang="en-US" sz="1400"/>
              <a:t>Implementing these plans effectively can significantly reduce the negative impact of stress on employees.</a:t>
            </a:r>
          </a:p>
        </p:txBody>
      </p:sp>
    </p:spTree>
    <p:extLst>
      <p:ext uri="{BB962C8B-B14F-4D97-AF65-F5344CB8AC3E}">
        <p14:creationId xmlns:p14="http://schemas.microsoft.com/office/powerpoint/2010/main" val="267880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8F9DD-3FB7-DAD3-0F4C-5CA9E676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629147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Setting Realistic Goals and Monitoring Progress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1762C-55AB-E7F1-B590-5E25644F2AFB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176036"/>
            <a:ext cx="6291472" cy="412394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Importance of Realistic Goals</a:t>
            </a:r>
          </a:p>
          <a:p>
            <a:pPr marL="0" lvl="1" indent="0">
              <a:buNone/>
            </a:pPr>
            <a:r>
              <a:rPr lang="en-US" sz="1400"/>
              <a:t>Setting realistic goals is crucial for achieving success in wellness programs. It helps individuals focus on attainable targets.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Monitoring Progress</a:t>
            </a:r>
          </a:p>
          <a:p>
            <a:pPr marL="0" lvl="1" indent="0">
              <a:buNone/>
            </a:pPr>
            <a:r>
              <a:rPr lang="en-US" sz="1400"/>
              <a:t>Regularly tracking progress allows individuals to remain accountable for their wellness journey. This fosters motivation and commitment.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Adjusting Plans</a:t>
            </a:r>
          </a:p>
          <a:p>
            <a:pPr marL="0" lvl="1" indent="0">
              <a:buNone/>
            </a:pPr>
            <a:r>
              <a:rPr lang="en-US" sz="1400"/>
              <a:t>Adjusting plans based on progress ensures that wellness strategies remain effective and aligned with individual needs.</a:t>
            </a:r>
          </a:p>
        </p:txBody>
      </p:sp>
      <p:pic>
        <p:nvPicPr>
          <p:cNvPr id="5" name="Content Placeholder 4" descr="Check list sign and Highlighter isolated on white background">
            <a:extLst>
              <a:ext uri="{FF2B5EF4-FFF2-40B4-BE49-F238E27FC236}">
                <a16:creationId xmlns:a16="http://schemas.microsoft.com/office/drawing/2014/main" id="{B77167DE-5971-4CE3-8713-69ED3D80DA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8381" r="1" b="1"/>
          <a:stretch/>
        </p:blipFill>
        <p:spPr>
          <a:xfrm>
            <a:off x="7776429" y="914400"/>
            <a:ext cx="4414591" cy="5357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774468" y="6271515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89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89468-8257-2BEB-D9BC-2966C0C02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19" y="1115844"/>
            <a:ext cx="7680960" cy="4631911"/>
          </a:xfrm>
        </p:spPr>
        <p:txBody>
          <a:bodyPr anchor="b">
            <a:normAutofit/>
          </a:bodyPr>
          <a:lstStyle/>
          <a:p>
            <a:r>
              <a:rPr lang="en-US" sz="6500"/>
              <a:t>Implementing WRAP in the Workplace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C0BBAA-A5EC-5D5D-32E6-9F7EA604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131" y="6268313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30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5BECC-3389-805D-18E6-13F3B36A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Engaging with Employers and Colleagues</a:t>
            </a:r>
          </a:p>
        </p:txBody>
      </p:sp>
      <p:pic>
        <p:nvPicPr>
          <p:cNvPr id="5" name="Content Placeholder 4" descr="Financial advisor or lawyer with couple explaining options. The agent is using a computer. Couple are well dressed. They sitting in an office and are discussing something with the agent. They are talking all happy and smiling">
            <a:extLst>
              <a:ext uri="{FF2B5EF4-FFF2-40B4-BE49-F238E27FC236}">
                <a16:creationId xmlns:a16="http://schemas.microsoft.com/office/drawing/2014/main" id="{E0786A9E-BF9A-469D-8549-43FDC4B387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8418" r="36516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80306-904B-1F08-1B12-46AC0F98BF8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Importance of Engagement</a:t>
            </a:r>
          </a:p>
          <a:p>
            <a:pPr marL="0" lvl="1" indent="0">
              <a:buNone/>
            </a:pPr>
            <a:r>
              <a:rPr lang="en-US" sz="1400"/>
              <a:t>Engagement from employers and colleagues is essential for the successful implementation of WRAP initiatives, fostering a supportive environment.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Open Communication</a:t>
            </a:r>
          </a:p>
          <a:p>
            <a:pPr marL="0" lvl="1" indent="0">
              <a:buNone/>
            </a:pPr>
            <a:r>
              <a:rPr lang="en-US" sz="1400"/>
              <a:t>Encouraging open communication among team members can help in raising awareness and promoting wellness initiatives effectively.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Collaboration for Success</a:t>
            </a:r>
          </a:p>
          <a:p>
            <a:pPr marL="0" lvl="1" indent="0">
              <a:buNone/>
            </a:pPr>
            <a:r>
              <a:rPr lang="en-US" sz="1400"/>
              <a:t>Collaborative efforts among colleagues can significantly enhance the support for wellness initiatives, leading to a healthier workplace.</a:t>
            </a:r>
          </a:p>
        </p:txBody>
      </p:sp>
    </p:spTree>
    <p:extLst>
      <p:ext uri="{BB962C8B-B14F-4D97-AF65-F5344CB8AC3E}">
        <p14:creationId xmlns:p14="http://schemas.microsoft.com/office/powerpoint/2010/main" val="3217733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B0BDD-A03B-F3D4-4499-4CDB67C6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Creating a Supportive Work Environment</a:t>
            </a:r>
          </a:p>
        </p:txBody>
      </p:sp>
      <p:pic>
        <p:nvPicPr>
          <p:cNvPr id="5" name="Content Placeholder 4" descr="Shot of a group of young businesspeople working together modern office">
            <a:extLst>
              <a:ext uri="{FF2B5EF4-FFF2-40B4-BE49-F238E27FC236}">
                <a16:creationId xmlns:a16="http://schemas.microsoft.com/office/drawing/2014/main" id="{F342A835-A18B-4A8F-88EB-A2EE5F74AB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0122" r="25123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38EFD-ACCA-F3D0-23D4-E9F88E159391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Employee Well-being</a:t>
            </a:r>
          </a:p>
          <a:p>
            <a:pPr marL="0" lvl="1" indent="0">
              <a:buNone/>
            </a:pPr>
            <a:r>
              <a:rPr lang="en-US" sz="1400"/>
              <a:t>A supportive work environment promotes employee well-being, leading to higher job satisfaction and productivity.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Open Dialogue</a:t>
            </a:r>
          </a:p>
          <a:p>
            <a:pPr marL="0" lvl="1" indent="0">
              <a:buNone/>
            </a:pPr>
            <a:r>
              <a:rPr lang="en-US" sz="1400"/>
              <a:t>Encouraging open dialogue about mental health helps create a safe space for employees to express their concerns.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Culture of Support</a:t>
            </a:r>
          </a:p>
          <a:p>
            <a:pPr marL="0" lvl="1" indent="0">
              <a:buNone/>
            </a:pPr>
            <a:r>
              <a:rPr lang="en-US" sz="1400"/>
              <a:t>Fostering a culture of understanding and support can significantly enhance team dynamics and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3801263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A38C1-B138-3121-E4A4-C2A38A0F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629147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Policies and Practices to Promote Wellness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1D69A-36F5-140F-AADC-FB0609E3113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176036"/>
            <a:ext cx="6291472" cy="412394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Flexible Work Schedules</a:t>
            </a:r>
          </a:p>
          <a:p>
            <a:pPr marL="0" lvl="1" indent="0">
              <a:buNone/>
            </a:pPr>
            <a:r>
              <a:rPr lang="en-US" sz="1400"/>
              <a:t>Implementing flexible work schedules allows employees to balance their personal and professional lives, enhancing overall well-being.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Mental Health Days</a:t>
            </a:r>
          </a:p>
          <a:p>
            <a:pPr marL="0" lvl="1" indent="0">
              <a:buNone/>
            </a:pPr>
            <a:r>
              <a:rPr lang="en-US" sz="1400"/>
              <a:t>Offering mental health days encourages employees to take time off for self-care, reducing stress and burnout.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Access to Counseling Services</a:t>
            </a:r>
          </a:p>
          <a:p>
            <a:pPr marL="0" lvl="1" indent="0">
              <a:buNone/>
            </a:pPr>
            <a:r>
              <a:rPr lang="en-US" sz="1400"/>
              <a:t>Providing access to counseling services supports employees' mental health and helps them navigate personal challenges effectively.</a:t>
            </a:r>
          </a:p>
        </p:txBody>
      </p:sp>
      <p:pic>
        <p:nvPicPr>
          <p:cNvPr id="5" name="Content Placeholder 4" descr="Healthcare Survey on Tablet Screen">
            <a:extLst>
              <a:ext uri="{FF2B5EF4-FFF2-40B4-BE49-F238E27FC236}">
                <a16:creationId xmlns:a16="http://schemas.microsoft.com/office/drawing/2014/main" id="{ADB1496F-21A9-4D78-ADB6-12A2D2214F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8963" r="36031"/>
          <a:stretch/>
        </p:blipFill>
        <p:spPr>
          <a:xfrm>
            <a:off x="7776429" y="914400"/>
            <a:ext cx="4414591" cy="5357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774468" y="6271515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588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DA99C-622B-6528-4A4D-B2358956A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19" y="1115844"/>
            <a:ext cx="7680960" cy="4631911"/>
          </a:xfrm>
        </p:spPr>
        <p:txBody>
          <a:bodyPr anchor="b">
            <a:normAutofit/>
          </a:bodyPr>
          <a:lstStyle/>
          <a:p>
            <a:r>
              <a:rPr lang="en-US" sz="6500"/>
              <a:t>Long-Term Benefits of WRAP for Employees and Organizations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C0BBAA-A5EC-5D5D-32E6-9F7EA604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131" y="6268313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395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D811E-66EC-4410-DD11-0FE3695E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914400"/>
            <a:ext cx="4261104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Agenda Items</a:t>
            </a:r>
          </a:p>
        </p:txBody>
      </p:sp>
      <p:pic>
        <p:nvPicPr>
          <p:cNvPr id="5" name="Content Placeholder 4" descr="Wellness, word">
            <a:extLst>
              <a:ext uri="{FF2B5EF4-FFF2-40B4-BE49-F238E27FC236}">
                <a16:creationId xmlns:a16="http://schemas.microsoft.com/office/drawing/2014/main" id="{42514286-7193-4E3F-961A-9BC9F80A16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6996" b="2"/>
          <a:stretch/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94B4C-E190-ADDD-357F-F94D079C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9905" y="2176036"/>
            <a:ext cx="4261104" cy="41218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Understanding WRAP (Wellness Recovery Action Plan)</a:t>
            </a:r>
          </a:p>
          <a:p>
            <a:r>
              <a:rPr lang="en-US"/>
              <a:t>Identifying Work-Related Stress and Challenges</a:t>
            </a:r>
          </a:p>
          <a:p>
            <a:r>
              <a:rPr lang="en-US"/>
              <a:t>Creating a WRAP for Work</a:t>
            </a:r>
          </a:p>
          <a:p>
            <a:r>
              <a:rPr lang="en-US"/>
              <a:t>Implementing WRAP in the Workplace</a:t>
            </a:r>
          </a:p>
          <a:p>
            <a:r>
              <a:rPr lang="en-US"/>
              <a:t>Long-Term Benefits of WRAP for Employees and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390984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53030-D228-66A0-80D4-7B6132E5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3412998" cy="1839433"/>
          </a:xfrm>
        </p:spPr>
        <p:txBody>
          <a:bodyPr>
            <a:normAutofit/>
          </a:bodyPr>
          <a:lstStyle/>
          <a:p>
            <a:r>
              <a:rPr lang="en-US" sz="3600"/>
              <a:t>Improved Employee Well-Being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312AB23-89CC-4AFC-A228-9784069B9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39062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2670" y="1014984"/>
          <a:ext cx="7029274" cy="53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78942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69B88-EEEA-2FFD-ACE6-6EFD9D70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3412998" cy="1839433"/>
          </a:xfrm>
        </p:spPr>
        <p:txBody>
          <a:bodyPr>
            <a:normAutofit/>
          </a:bodyPr>
          <a:lstStyle/>
          <a:p>
            <a:r>
              <a:rPr lang="en-US" sz="3600"/>
              <a:t>Enhanced Productivity and Job Satisfaction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533DC1C-C6D0-490A-AF84-E670C730C1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099254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2670" y="1014984"/>
          <a:ext cx="7029274" cy="53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06173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E626-9FEB-FA07-1783-6CE63E2F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629147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Reduced Absenteeism and Turnover Rates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DADB8-9B42-D01C-66A2-B37E064513A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176036"/>
            <a:ext cx="6291472" cy="412394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Promoting Mental Wellness</a:t>
            </a:r>
          </a:p>
          <a:p>
            <a:pPr marL="0" lvl="1" indent="0">
              <a:buNone/>
            </a:pPr>
            <a:r>
              <a:rPr lang="en-US" sz="1400"/>
              <a:t>Organizations that focus on mental wellness initiatives can significantly improve employee morale and productivity.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Reduced Absenteeism</a:t>
            </a:r>
          </a:p>
          <a:p>
            <a:pPr marL="0" lvl="1" indent="0">
              <a:buNone/>
            </a:pPr>
            <a:r>
              <a:rPr lang="en-US" sz="1400"/>
              <a:t>Implementing programs that support mental health can lead to fewer sick days and increased attendance at work.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Lower Turnover Rates</a:t>
            </a:r>
          </a:p>
          <a:p>
            <a:pPr marL="0" lvl="1" indent="0">
              <a:buNone/>
            </a:pPr>
            <a:r>
              <a:rPr lang="en-US" sz="1400"/>
              <a:t>Supporting mental wellness can create a more stable workforce, reducing the costs associated with high turnover rates.</a:t>
            </a:r>
          </a:p>
        </p:txBody>
      </p:sp>
      <p:pic>
        <p:nvPicPr>
          <p:cNvPr id="5" name="Content Placeholder 4" descr="Businessman is drawing stick figure on white paper. Stick figure was drawn as business person.">
            <a:extLst>
              <a:ext uri="{FF2B5EF4-FFF2-40B4-BE49-F238E27FC236}">
                <a16:creationId xmlns:a16="http://schemas.microsoft.com/office/drawing/2014/main" id="{C1A7394F-74F8-4840-9778-EED252352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2765" r="32228"/>
          <a:stretch/>
        </p:blipFill>
        <p:spPr>
          <a:xfrm>
            <a:off x="7776429" y="914400"/>
            <a:ext cx="4414591" cy="5357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774468" y="6271515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2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C899C-D6A5-C347-889F-75820534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572768"/>
            <a:ext cx="8162176" cy="1406993"/>
          </a:xfrm>
        </p:spPr>
        <p:txBody>
          <a:bodyPr anchor="b">
            <a:normAutofit/>
          </a:bodyPr>
          <a:lstStyle/>
          <a:p>
            <a:r>
              <a:rPr lang="en-US" sz="6000"/>
              <a:t>Conclusion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1FC8CC-145C-8745-889B-6521F9CCB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3256965"/>
            <a:ext cx="9788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699B5E1-CA3C-98D7-B252-8ECAA4A0A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621235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640078" y="3593592"/>
          <a:ext cx="1080820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46897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0DEE6-4455-7271-02E6-0DC2D78C6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19" y="1115844"/>
            <a:ext cx="7680960" cy="4631911"/>
          </a:xfrm>
        </p:spPr>
        <p:txBody>
          <a:bodyPr anchor="b">
            <a:normAutofit/>
          </a:bodyPr>
          <a:lstStyle/>
          <a:p>
            <a:r>
              <a:rPr lang="en-US" sz="6500"/>
              <a:t>Understanding WRAP (Wellness Recovery Action Plan)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C0BBAA-A5EC-5D5D-32E6-9F7EA604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131" y="6268313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567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23B96-9D23-2769-DC65-EC69376C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 to WRAP</a:t>
            </a:r>
          </a:p>
        </p:txBody>
      </p:sp>
      <p:pic>
        <p:nvPicPr>
          <p:cNvPr id="5" name="Content Placeholder 4" descr="Challenge yourself">
            <a:extLst>
              <a:ext uri="{FF2B5EF4-FFF2-40B4-BE49-F238E27FC236}">
                <a16:creationId xmlns:a16="http://schemas.microsoft.com/office/drawing/2014/main" id="{6EAB65D7-2C9B-4131-B152-A1F44E6FA6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6600" r="32457" b="-1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655CB-8417-4804-2B75-FFE28C1CE01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Developed by Peers</a:t>
            </a:r>
          </a:p>
          <a:p>
            <a:pPr marL="0" lvl="1" indent="0">
              <a:buNone/>
            </a:pPr>
            <a:r>
              <a:rPr lang="en-US" sz="1400"/>
              <a:t>WRAP was created by individuals with lived experience of mental health challenges, emphasizing peer support and shared understanding.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Structured Approach</a:t>
            </a:r>
          </a:p>
          <a:p>
            <a:pPr marL="0" lvl="1" indent="0">
              <a:buNone/>
            </a:pPr>
            <a:r>
              <a:rPr lang="en-US" sz="1400"/>
              <a:t>The WRAP plan offers a systematic framework that helps individuals identify and achieve their personal wellness goals effectively.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Achieving Wellness Goals</a:t>
            </a:r>
          </a:p>
          <a:p>
            <a:pPr marL="0" lvl="1" indent="0">
              <a:buNone/>
            </a:pPr>
            <a:r>
              <a:rPr lang="en-US" sz="1400"/>
              <a:t>WRAP guides individuals in creating personalized strategies for managing their mental health and improving overall well-being.</a:t>
            </a:r>
          </a:p>
        </p:txBody>
      </p:sp>
    </p:spTree>
    <p:extLst>
      <p:ext uri="{BB962C8B-B14F-4D97-AF65-F5344CB8AC3E}">
        <p14:creationId xmlns:p14="http://schemas.microsoft.com/office/powerpoint/2010/main" val="3468409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76E1E-683F-2A9E-8ABD-FC279359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306824" cy="1477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Key Components of WRAP</a:t>
            </a:r>
          </a:p>
        </p:txBody>
      </p:sp>
      <p:pic>
        <p:nvPicPr>
          <p:cNvPr id="5" name="Content Placeholder 4" descr="First aid kit isolated on black background">
            <a:extLst>
              <a:ext uri="{FF2B5EF4-FFF2-40B4-BE49-F238E27FC236}">
                <a16:creationId xmlns:a16="http://schemas.microsoft.com/office/drawing/2014/main" id="{08D6719D-89BC-483E-B87F-44F58EBB2B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561" r="-2" b="-2"/>
          <a:stretch/>
        </p:blipFill>
        <p:spPr>
          <a:xfrm>
            <a:off x="1" y="2613892"/>
            <a:ext cx="4946906" cy="36893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74446"/>
            <a:ext cx="494690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0858D-F348-EA53-86AE-A8A3ED77039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41848" y="1014984"/>
            <a:ext cx="5889161" cy="528826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Wellness Toolbox</a:t>
            </a:r>
          </a:p>
          <a:p>
            <a:pPr marL="0" lvl="1" indent="0">
              <a:buNone/>
            </a:pPr>
            <a:r>
              <a:rPr lang="en-US" sz="1400"/>
              <a:t>The wellness toolbox includes various strategies and resources that individuals can use to support their mental health and well-being.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Daily Maintenance Plan</a:t>
            </a:r>
          </a:p>
          <a:p>
            <a:pPr marL="0" lvl="1" indent="0">
              <a:buNone/>
            </a:pPr>
            <a:r>
              <a:rPr lang="en-US" sz="1400"/>
              <a:t>A daily maintenance plan outlines the specific actions and practices individuals can incorporate into their routine to sustain wellness.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Triggers Identification</a:t>
            </a:r>
          </a:p>
          <a:p>
            <a:pPr marL="0" lvl="1" indent="0">
              <a:buNone/>
            </a:pPr>
            <a:r>
              <a:rPr lang="en-US" sz="1400"/>
              <a:t>Identifying personal triggers helps individuals recognize stressors and plan effective coping strategies to manage their responses.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Emergency Plans</a:t>
            </a:r>
          </a:p>
          <a:p>
            <a:pPr marL="0" lvl="1" indent="0">
              <a:buNone/>
            </a:pPr>
            <a:r>
              <a:rPr lang="en-US" sz="1400"/>
              <a:t>Emergency plans provide a clear outline of actions to take during crises to ensure safety and recovery.</a:t>
            </a:r>
          </a:p>
        </p:txBody>
      </p:sp>
    </p:spTree>
    <p:extLst>
      <p:ext uri="{BB962C8B-B14F-4D97-AF65-F5344CB8AC3E}">
        <p14:creationId xmlns:p14="http://schemas.microsoft.com/office/powerpoint/2010/main" val="2800021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7031B-DFF3-EBDC-8550-8E1399B3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306824" cy="1477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Benefits of Implementing WRAP</a:t>
            </a:r>
          </a:p>
        </p:txBody>
      </p:sp>
      <p:pic>
        <p:nvPicPr>
          <p:cNvPr id="5" name="Content Placeholder 4" descr="Meditation">
            <a:extLst>
              <a:ext uri="{FF2B5EF4-FFF2-40B4-BE49-F238E27FC236}">
                <a16:creationId xmlns:a16="http://schemas.microsoft.com/office/drawing/2014/main" id="{FAB5B224-906D-4713-90A8-F324664C5F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4360" r="3569" b="1"/>
          <a:stretch/>
        </p:blipFill>
        <p:spPr>
          <a:xfrm>
            <a:off x="1" y="2613892"/>
            <a:ext cx="4946906" cy="36893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74446"/>
            <a:ext cx="494690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67B5C-20E4-0B61-F6E2-55199A0A4F9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41848" y="1014984"/>
            <a:ext cx="5889161" cy="528826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Increased Self-Awareness</a:t>
            </a:r>
          </a:p>
          <a:p>
            <a:pPr marL="0" lvl="1" indent="0">
              <a:buNone/>
            </a:pPr>
            <a:r>
              <a:rPr lang="en-US" sz="1400"/>
              <a:t>Implementing WRAP encourages individuals to develop a deeper understanding of their thoughts and feelings, leading to improved self-awareness.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Improved Coping Strategies</a:t>
            </a:r>
          </a:p>
          <a:p>
            <a:pPr marL="0" lvl="1" indent="0">
              <a:buNone/>
            </a:pPr>
            <a:r>
              <a:rPr lang="en-US" sz="1400"/>
              <a:t>WRAP helps individuals learn and practice effective coping strategies to manage stress and mental health challenges more effectively.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Recognizing Early Warning Signs</a:t>
            </a:r>
          </a:p>
          <a:p>
            <a:pPr marL="0" lvl="1" indent="0">
              <a:buNone/>
            </a:pPr>
            <a:r>
              <a:rPr lang="en-US" sz="1400"/>
              <a:t>Implementing WRAP enhances the ability to identify early signs of stress or mental health issues, allowing for timely interventions.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Proactive Mental Wellness</a:t>
            </a:r>
          </a:p>
          <a:p>
            <a:pPr marL="0" lvl="1" indent="0">
              <a:buNone/>
            </a:pPr>
            <a:r>
              <a:rPr lang="en-US" sz="1400"/>
              <a:t>WRAP promotes a proactive approach to maintaining mental wellness, encouraging regular self-check-ins and mental health practices.</a:t>
            </a:r>
          </a:p>
        </p:txBody>
      </p:sp>
    </p:spTree>
    <p:extLst>
      <p:ext uri="{BB962C8B-B14F-4D97-AF65-F5344CB8AC3E}">
        <p14:creationId xmlns:p14="http://schemas.microsoft.com/office/powerpoint/2010/main" val="424106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F2992-9F88-F644-4A8A-28E8C7072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19" y="1115844"/>
            <a:ext cx="7680960" cy="4631911"/>
          </a:xfrm>
        </p:spPr>
        <p:txBody>
          <a:bodyPr anchor="b">
            <a:normAutofit/>
          </a:bodyPr>
          <a:lstStyle/>
          <a:p>
            <a:r>
              <a:rPr lang="en-US" sz="6500"/>
              <a:t>Identifying Work-Related Stress and Challenges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C0BBAA-A5EC-5D5D-32E6-9F7EA604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131" y="6268313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99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6E19A-FAF1-D16F-AD0B-AAA4D39B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306824" cy="1477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Common Sources of Work-Related Stress</a:t>
            </a:r>
          </a:p>
        </p:txBody>
      </p:sp>
      <p:pic>
        <p:nvPicPr>
          <p:cNvPr id="5" name="Content Placeholder 4" descr="Stock ImageStack of document sitting in an outbox.  Office worker has completed all his/her paperwork for the day.">
            <a:extLst>
              <a:ext uri="{FF2B5EF4-FFF2-40B4-BE49-F238E27FC236}">
                <a16:creationId xmlns:a16="http://schemas.microsoft.com/office/drawing/2014/main" id="{B565FC6A-9B7F-4DDD-A41C-F90C368B92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2320" r="2" b="40442"/>
          <a:stretch/>
        </p:blipFill>
        <p:spPr>
          <a:xfrm>
            <a:off x="1" y="2613892"/>
            <a:ext cx="4946906" cy="36893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74446"/>
            <a:ext cx="494690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B2D3C-3C3B-5ECF-8EDC-3C52E54FA9D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41848" y="1014984"/>
            <a:ext cx="5889161" cy="528826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Tight Deadlines</a:t>
            </a:r>
          </a:p>
          <a:p>
            <a:pPr marL="0" lvl="1" indent="0">
              <a:buNone/>
            </a:pPr>
            <a:r>
              <a:rPr lang="en-US" sz="1400"/>
              <a:t>Tight deadlines create pressure, leading to increased anxiety and stress among employees to meet expectations.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Heavy Workloads</a:t>
            </a:r>
          </a:p>
          <a:p>
            <a:pPr marL="0" lvl="1" indent="0">
              <a:buNone/>
            </a:pPr>
            <a:r>
              <a:rPr lang="en-US" sz="1400"/>
              <a:t>Heavy workloads can overwhelm employees, causing fatigue and reducing workplace efficiency and morale.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Lack of Support</a:t>
            </a:r>
          </a:p>
          <a:p>
            <a:pPr marL="0" lvl="1" indent="0">
              <a:buNone/>
            </a:pPr>
            <a:r>
              <a:rPr lang="en-US" sz="1400"/>
              <a:t>A lack of support from colleagues or management can exacerbate stress, making it difficult to cope with challenges.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Interpersonal Conflicts</a:t>
            </a:r>
          </a:p>
          <a:p>
            <a:pPr marL="0" lvl="1" indent="0">
              <a:buNone/>
            </a:pPr>
            <a:r>
              <a:rPr lang="en-US" sz="1400"/>
              <a:t>Interpersonal conflicts among coworkers can lead to a toxic work environment, increasing overall stress levels.</a:t>
            </a:r>
          </a:p>
        </p:txBody>
      </p:sp>
    </p:spTree>
    <p:extLst>
      <p:ext uri="{BB962C8B-B14F-4D97-AF65-F5344CB8AC3E}">
        <p14:creationId xmlns:p14="http://schemas.microsoft.com/office/powerpoint/2010/main" val="3262235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205B2-DB3B-6579-67E2-C04FDD74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306824" cy="1477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Signs and Symptoms of Stress</a:t>
            </a:r>
          </a:p>
        </p:txBody>
      </p:sp>
      <p:pic>
        <p:nvPicPr>
          <p:cNvPr id="5" name="Content Placeholder 4" descr="&quot;young woman with bemused, unhappy expressionNot the expression you want Or you want several different expressions&quot;">
            <a:extLst>
              <a:ext uri="{FF2B5EF4-FFF2-40B4-BE49-F238E27FC236}">
                <a16:creationId xmlns:a16="http://schemas.microsoft.com/office/drawing/2014/main" id="{4FE3D1BC-6574-453E-99A8-117576641D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0834" b="2"/>
          <a:stretch/>
        </p:blipFill>
        <p:spPr>
          <a:xfrm>
            <a:off x="1" y="2613892"/>
            <a:ext cx="4946906" cy="36893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74446"/>
            <a:ext cx="494690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9590E-F28D-9395-718F-47E6DC115C2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41848" y="1014984"/>
            <a:ext cx="5889161" cy="528826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Irritability</a:t>
            </a:r>
          </a:p>
          <a:p>
            <a:pPr marL="0" lvl="1" indent="0">
              <a:buNone/>
            </a:pPr>
            <a:r>
              <a:rPr lang="en-US" sz="1400"/>
              <a:t>Irritability is a common sign of work-related stress, affecting relationships and workplace dynamics.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Fatigue</a:t>
            </a:r>
          </a:p>
          <a:p>
            <a:pPr marL="0" lvl="1" indent="0">
              <a:buNone/>
            </a:pPr>
            <a:r>
              <a:rPr lang="en-US" sz="1400"/>
              <a:t>Chronic fatigue is another symptom, often resulting from prolonged stress and affecting productivity.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Difficulty Concentrating</a:t>
            </a:r>
          </a:p>
          <a:p>
            <a:pPr marL="0" lvl="1" indent="0">
              <a:buNone/>
            </a:pPr>
            <a:r>
              <a:rPr lang="en-US" sz="1400"/>
              <a:t>Stress can lead to difficulty concentrating, impacting decision-making and problem-solving abilities.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Changes in Sleep Patterns</a:t>
            </a:r>
          </a:p>
          <a:p>
            <a:pPr marL="0" lvl="1" indent="0">
              <a:buNone/>
            </a:pPr>
            <a:r>
              <a:rPr lang="en-US" sz="1400"/>
              <a:t>Changes in sleep patterns, whether insomnia or oversleeping, can indicate work-related stress.</a:t>
            </a:r>
          </a:p>
        </p:txBody>
      </p:sp>
    </p:spTree>
    <p:extLst>
      <p:ext uri="{BB962C8B-B14F-4D97-AF65-F5344CB8AC3E}">
        <p14:creationId xmlns:p14="http://schemas.microsoft.com/office/powerpoint/2010/main" val="239209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1943</Words>
  <Application>Microsoft Office PowerPoint</Application>
  <PresentationFormat>Widescreen</PresentationFormat>
  <Paragraphs>179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Bierstadt</vt:lpstr>
      <vt:lpstr>Grandview Display</vt:lpstr>
      <vt:lpstr>DashVTI</vt:lpstr>
      <vt:lpstr>Wellness Recovery Action Plan for Work-Related Issues</vt:lpstr>
      <vt:lpstr>Agenda Items</vt:lpstr>
      <vt:lpstr>Understanding WRAP (Wellness Recovery Action Plan)</vt:lpstr>
      <vt:lpstr>Introduction to WRAP</vt:lpstr>
      <vt:lpstr>Key Components of WRAP</vt:lpstr>
      <vt:lpstr>Benefits of Implementing WRAP</vt:lpstr>
      <vt:lpstr>Identifying Work-Related Stress and Challenges</vt:lpstr>
      <vt:lpstr>Common Sources of Work-Related Stress</vt:lpstr>
      <vt:lpstr>Signs and Symptoms of Stress</vt:lpstr>
      <vt:lpstr>Impact of Stress on Productivity and Well-Being</vt:lpstr>
      <vt:lpstr>Creating a WRAP for Work</vt:lpstr>
      <vt:lpstr>Personal Wellness Toolkit</vt:lpstr>
      <vt:lpstr>Developing Action Plans for Common Stressors</vt:lpstr>
      <vt:lpstr>Setting Realistic Goals and Monitoring Progress</vt:lpstr>
      <vt:lpstr>Implementing WRAP in the Workplace</vt:lpstr>
      <vt:lpstr>Engaging with Employers and Colleagues</vt:lpstr>
      <vt:lpstr>Creating a Supportive Work Environment</vt:lpstr>
      <vt:lpstr>Policies and Practices to Promote Wellness</vt:lpstr>
      <vt:lpstr>Long-Term Benefits of WRAP for Employees and Organizations</vt:lpstr>
      <vt:lpstr>Improved Employee Well-Being</vt:lpstr>
      <vt:lpstr>Enhanced Productivity and Job Satisfaction</vt:lpstr>
      <vt:lpstr>Reduced Absenteeism and Turnover Rates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WRAP of DC</dc:creator>
  <cp:lastModifiedBy>WRAP of DC</cp:lastModifiedBy>
  <cp:revision>1</cp:revision>
  <dcterms:created xsi:type="dcterms:W3CDTF">2025-03-20T23:44:37Z</dcterms:created>
  <dcterms:modified xsi:type="dcterms:W3CDTF">2026-05-19T21:25:23Z</dcterms:modified>
</cp:coreProperties>
</file>