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71" r:id="rId5"/>
    <p:sldId id="259" r:id="rId6"/>
    <p:sldId id="272" r:id="rId7"/>
    <p:sldId id="260" r:id="rId8"/>
    <p:sldId id="273" r:id="rId9"/>
    <p:sldId id="261" r:id="rId10"/>
    <p:sldId id="274" r:id="rId11"/>
    <p:sldId id="262" r:id="rId12"/>
    <p:sldId id="275" r:id="rId13"/>
    <p:sldId id="263" r:id="rId14"/>
    <p:sldId id="276" r:id="rId15"/>
    <p:sldId id="264" r:id="rId16"/>
    <p:sldId id="277" r:id="rId17"/>
    <p:sldId id="265" r:id="rId18"/>
    <p:sldId id="278" r:id="rId19"/>
    <p:sldId id="266" r:id="rId20"/>
    <p:sldId id="279" r:id="rId21"/>
    <p:sldId id="267" r:id="rId22"/>
    <p:sldId id="280" r:id="rId23"/>
    <p:sldId id="268" r:id="rId24"/>
    <p:sldId id="269" r:id="rId25"/>
    <p:sldId id="270" r:id="rId26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927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Welcome learners and explain that this is a low-stakes introduction to WRAP. </a:t>
            </a:r>
            <a:r>
              <a:rPr lang="en-US"/>
              <a:t>Each question is followed by a correct-answer slide with a </a:t>
            </a:r>
            <a:r>
              <a:t>short </a:t>
            </a:r>
            <a:r>
              <a:rPr lang="en-US"/>
              <a:t>explanation; answers </a:t>
            </a:r>
            <a:r>
              <a:t>are </a:t>
            </a:r>
            <a:r>
              <a:rPr lang="en-US"/>
              <a:t>also </a:t>
            </a:r>
            <a:r>
              <a:t>summarized </a:t>
            </a:r>
            <a:r>
              <a:rPr lang="en-US"/>
              <a:t>near</a:t>
            </a:r>
            <a:r>
              <a:t> the 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F — Professional control. The five key concepts are hope, personal responsibility, education, self-advocacy, and support. WRAP instead emphasizes self-determination and each person’s expertise about themselves. Source: official WRAP “What Is WRAP?” and “Values &amp; Ethics.”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A — Wellness Toolbox. It is a personal list of simple, safe resources and actions that can support wellness and provide building blocks for the rest of the plan. Sources: “WRAP Overview” and SAMHSA-funded “Action Planning for Prevention and Recovery.”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A — Daily Plan. It commonly describes what a person is like when well, what supports wellness every day, and other tasks or reminders that may be needed. Sources: “WRAP Overview” and SAMHSA-funded “Action Planning for Prevention and Recovery.”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B — Triggers or stressors. This section names external events or situations that may upset wellness and pairs them with an action plan. Sources: “WRAP Overview” and SAMHSA-funded “Action Planning for Prevention and Recovery.”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A — True. Early warning signs are internal, sometimes subtle changes that may be noticed before a situation worsens; WRAP pairs them with a planned response. Sources: “WRAP Overview” and SAMHSA-funded “Action Planning for Prevention and Recovery.”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Invite learners to answer before advancing. </a:t>
            </a:r>
            <a:r>
              <a:rPr lang="en-US"/>
              <a:t>The next slide reveals the correct answer and gives a brief explanation. </a:t>
            </a:r>
            <a:r>
              <a:t>Emphasize that the quiz checks foundational knowledge, not anyone’s personal wellness or recovery.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D — Post-Crisis Plan. It supports the period after a crisis, including rest, support, follow-up, gradual return to responsibilities, and learning from what happened. Sources: “WRAP Overview” and SAMHSA-funded “Action Planning for Prevention and Recovery.”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Review answers 1–5. Invite learners to name the five concepts together: hope, personal responsibility, education, self-advocacy, and support.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Review answers 6–10. Reinforce that the exact content of each WRAP is personal; the framework helps organize what the individual already knows and learns about their wellness.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these sources for further learning. The official values emphasize voluntary participation, self-determination, mutual learning, dignity, and the principle that each person is the expert on themselves.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B — Wellness Recovery Action Plan. The name highlights wellness, recovery, action, and planning. Source: official WRAP “What Is WRAP?”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B. WRAP is a self-directed wellness and prevention process that helps a person identify what supports wellness and create action plans for daily life and difficult times. It can complement other supports; it is not a diagnosis or clinician-issued order. Source: official WRAP “What Is WRAP?” and “Values &amp; Ethics.”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B. WRAP was developed in 1997 at a gathering in Vermont by people with lived experience who shared practical ways to regain and sustain wellness; Mary Ellen Copeland was a key leader and facilitator. Source: official WRAP “The WRAP Story.”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Correct answer: B — False. The official WRAP FAQ says anyone who wants positive change or greater wellness may use WRAP; no diagnosis, readiness requirement, or diagnostic criterion is required. Source: official WRAP FAQ.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0103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1AE77BB8-31D6-436B-B30F-A9F02B638602}"/>
              </a:ext>
            </a:extLst>
          </p:cNvPr>
          <p:cNvSpPr>
            <a:spLocks noGrp="1"/>
          </p:cNvSpPr>
          <p:nvPr/>
        </p:nvSpPr>
        <p:spPr>
          <a:xfrm>
            <a:off x="8334375" y="-1571625"/>
            <a:ext cx="5334000" cy="53340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C90A97F-669C-45F0-AD8A-5CB018EAA54E}"/>
              </a:ext>
            </a:extLst>
          </p:cNvPr>
          <p:cNvSpPr>
            <a:spLocks noGrp="1"/>
          </p:cNvSpPr>
          <p:nvPr/>
        </p:nvSpPr>
        <p:spPr>
          <a:xfrm>
            <a:off x="9858375" y="-381000"/>
            <a:ext cx="2000250" cy="20002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B722D03-E509-4FB2-9707-348EF403DBC1}"/>
              </a:ext>
            </a:extLst>
          </p:cNvPr>
          <p:cNvSpPr>
            <a:spLocks noGrp="1"/>
          </p:cNvSpPr>
          <p:nvPr/>
        </p:nvSpPr>
        <p:spPr>
          <a:xfrm>
            <a:off x="-1381125" y="5191125"/>
            <a:ext cx="3048000" cy="304800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E600EA-A128-4AC0-9BB2-2267CC98C39F}"/>
              </a:ext>
            </a:extLst>
          </p:cNvPr>
          <p:cNvSpPr>
            <a:spLocks noGrp="1"/>
          </p:cNvSpPr>
          <p:nvPr/>
        </p:nvSpPr>
        <p:spPr>
          <a:xfrm>
            <a:off x="742950" y="819150"/>
            <a:ext cx="552450" cy="57150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CD5E66-5EAD-4DF8-B4D5-275858A8316D}"/>
              </a:ext>
            </a:extLst>
          </p:cNvPr>
          <p:cNvSpPr>
            <a:spLocks noGrp="1"/>
          </p:cNvSpPr>
          <p:nvPr/>
        </p:nvSpPr>
        <p:spPr>
          <a:xfrm>
            <a:off x="742950" y="10668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125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125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A 10-QUESTION KNOWLEDGE CHECK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A90193-842D-4AEC-A88E-F596F90D5316}"/>
              </a:ext>
            </a:extLst>
          </p:cNvPr>
          <p:cNvSpPr>
            <a:spLocks noGrp="1"/>
          </p:cNvSpPr>
          <p:nvPr/>
        </p:nvSpPr>
        <p:spPr>
          <a:xfrm>
            <a:off x="742950" y="1924050"/>
            <a:ext cx="6858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49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4950" b="1" i="0" dirty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What is WRAP?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24BEC7-B44E-497E-8697-268A6CDBA352}"/>
              </a:ext>
            </a:extLst>
          </p:cNvPr>
          <p:cNvSpPr>
            <a:spLocks noGrp="1"/>
          </p:cNvSpPr>
          <p:nvPr/>
        </p:nvSpPr>
        <p:spPr>
          <a:xfrm>
            <a:off x="781050" y="3000375"/>
            <a:ext cx="6858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0" i="0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Wellness Recovery Action Plan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5BDA08-4FC1-41F1-AD2C-1A815A30F351}"/>
              </a:ext>
            </a:extLst>
          </p:cNvPr>
          <p:cNvSpPr>
            <a:spLocks noGrp="1"/>
          </p:cNvSpPr>
          <p:nvPr/>
        </p:nvSpPr>
        <p:spPr>
          <a:xfrm>
            <a:off x="781050" y="3695700"/>
            <a:ext cx="61912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20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Test the essentials—purpose, principles, and practical sections.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EC5A36-B3D8-4729-AB0E-67DABACE1DA5}"/>
              </a:ext>
            </a:extLst>
          </p:cNvPr>
          <p:cNvSpPr>
            <a:spLocks noGrp="1"/>
          </p:cNvSpPr>
          <p:nvPr/>
        </p:nvSpPr>
        <p:spPr>
          <a:xfrm>
            <a:off x="781050" y="5905500"/>
            <a:ext cx="542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GENERAL ADULT LEARNERS  •  INTRODUCTORY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B1BFCE-8431-4934-A3B1-EAF58CB0E78E}"/>
              </a:ext>
            </a:extLst>
          </p:cNvPr>
          <p:cNvSpPr>
            <a:spLocks noGrp="1"/>
          </p:cNvSpPr>
          <p:nvPr/>
        </p:nvSpPr>
        <p:spPr>
          <a:xfrm>
            <a:off x="9582150" y="2181225"/>
            <a:ext cx="161925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72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72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10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EF3FFC-8263-4C10-A42B-2D5ED6B11179}"/>
              </a:ext>
            </a:extLst>
          </p:cNvPr>
          <p:cNvSpPr>
            <a:spLocks noGrp="1"/>
          </p:cNvSpPr>
          <p:nvPr/>
        </p:nvSpPr>
        <p:spPr>
          <a:xfrm>
            <a:off x="9496425" y="3286125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345336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195560" y="-685800"/>
            <a:ext cx="2560320" cy="25603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954512" y="-73152"/>
            <a:ext cx="914400" cy="91440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Anyone may choose to use WRAP. A diagnosis, readiness requirement, or diagnostic criterion is not required.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Official WRAP: Frequently Asked Questions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2BDBDD5C-AE90-427E-88A6-A74B94E9F8CD}"/>
              </a:ext>
            </a:extLst>
          </p:cNvPr>
          <p:cNvSpPr>
            <a:spLocks noGrp="1"/>
          </p:cNvSpPr>
          <p:nvPr/>
        </p:nvSpPr>
        <p:spPr>
          <a:xfrm>
            <a:off x="-1000125" y="5048250"/>
            <a:ext cx="2571750" cy="2571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4D55FB0-3E01-4868-848A-CF78BCB04A7D}"/>
              </a:ext>
            </a:extLst>
          </p:cNvPr>
          <p:cNvSpPr>
            <a:spLocks noGrp="1"/>
          </p:cNvSpPr>
          <p:nvPr/>
        </p:nvSpPr>
        <p:spPr>
          <a:xfrm>
            <a:off x="-361950" y="5676900"/>
            <a:ext cx="1095375" cy="1095375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251FB-5853-4663-9518-95890DD68693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36F95E-9B36-43F4-B457-C0B8D481961A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5  /  KEY CONCEPTS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03E8F7-514C-4F2C-ABE0-75A19CF44C6A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11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C91D9C-A789-43D2-833F-37AA3AF00369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EE1032-D4C8-4240-8725-0A65F0240467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Which one is NOT one of WRAP’s five key concepts?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E6A10-3B77-4E0C-820E-B9F651790910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93A546C-E4DB-47C5-9291-9F82832935BE}"/>
              </a:ext>
            </a:extLst>
          </p:cNvPr>
          <p:cNvSpPr>
            <a:spLocks noGrp="1"/>
          </p:cNvSpPr>
          <p:nvPr/>
        </p:nvSpPr>
        <p:spPr>
          <a:xfrm>
            <a:off x="876300" y="240030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751707-90DC-42CF-9C85-195F3ADC25BB}"/>
              </a:ext>
            </a:extLst>
          </p:cNvPr>
          <p:cNvSpPr>
            <a:spLocks noGrp="1"/>
          </p:cNvSpPr>
          <p:nvPr/>
        </p:nvSpPr>
        <p:spPr>
          <a:xfrm>
            <a:off x="876300" y="24098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C499CC-7CAD-4A57-A1D2-C0003A3E597E}"/>
              </a:ext>
            </a:extLst>
          </p:cNvPr>
          <p:cNvSpPr>
            <a:spLocks noGrp="1"/>
          </p:cNvSpPr>
          <p:nvPr/>
        </p:nvSpPr>
        <p:spPr>
          <a:xfrm>
            <a:off x="1428750" y="236220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Hope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1A664-B9F1-4A19-8414-E19FC62F94D0}"/>
              </a:ext>
            </a:extLst>
          </p:cNvPr>
          <p:cNvSpPr>
            <a:spLocks noGrp="1"/>
          </p:cNvSpPr>
          <p:nvPr/>
        </p:nvSpPr>
        <p:spPr>
          <a:xfrm>
            <a:off x="876300" y="321945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C5252DE-B4E2-4B7A-9571-5C904279633A}"/>
              </a:ext>
            </a:extLst>
          </p:cNvPr>
          <p:cNvSpPr>
            <a:spLocks noGrp="1"/>
          </p:cNvSpPr>
          <p:nvPr/>
        </p:nvSpPr>
        <p:spPr>
          <a:xfrm>
            <a:off x="6248400" y="240030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C9465F-95F8-4FE5-A3DD-046B19DBDE71}"/>
              </a:ext>
            </a:extLst>
          </p:cNvPr>
          <p:cNvSpPr>
            <a:spLocks noGrp="1"/>
          </p:cNvSpPr>
          <p:nvPr/>
        </p:nvSpPr>
        <p:spPr>
          <a:xfrm>
            <a:off x="6248400" y="24098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6FC538-8350-4A8B-B251-2F2D6DCE0013}"/>
              </a:ext>
            </a:extLst>
          </p:cNvPr>
          <p:cNvSpPr>
            <a:spLocks noGrp="1"/>
          </p:cNvSpPr>
          <p:nvPr/>
        </p:nvSpPr>
        <p:spPr>
          <a:xfrm>
            <a:off x="6800850" y="236220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Personal responsibility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AA65A9-DBC7-4F92-8DD9-1EB6E039D816}"/>
              </a:ext>
            </a:extLst>
          </p:cNvPr>
          <p:cNvSpPr>
            <a:spLocks noGrp="1"/>
          </p:cNvSpPr>
          <p:nvPr/>
        </p:nvSpPr>
        <p:spPr>
          <a:xfrm>
            <a:off x="6248400" y="321945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016D16-751D-4B5B-A5B0-126D504B8D99}"/>
              </a:ext>
            </a:extLst>
          </p:cNvPr>
          <p:cNvSpPr>
            <a:spLocks noGrp="1"/>
          </p:cNvSpPr>
          <p:nvPr/>
        </p:nvSpPr>
        <p:spPr>
          <a:xfrm>
            <a:off x="876300" y="3590925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A0B360-B751-4927-B64B-63A38EDCA11E}"/>
              </a:ext>
            </a:extLst>
          </p:cNvPr>
          <p:cNvSpPr>
            <a:spLocks noGrp="1"/>
          </p:cNvSpPr>
          <p:nvPr/>
        </p:nvSpPr>
        <p:spPr>
          <a:xfrm>
            <a:off x="876300" y="360045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1E57A2-861A-4997-AC7F-842B5ADFCDFE}"/>
              </a:ext>
            </a:extLst>
          </p:cNvPr>
          <p:cNvSpPr>
            <a:spLocks noGrp="1"/>
          </p:cNvSpPr>
          <p:nvPr/>
        </p:nvSpPr>
        <p:spPr>
          <a:xfrm>
            <a:off x="1428750" y="355282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Education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E0A476-346E-464A-89AB-AE2B9C0DC5DB}"/>
              </a:ext>
            </a:extLst>
          </p:cNvPr>
          <p:cNvSpPr>
            <a:spLocks noGrp="1"/>
          </p:cNvSpPr>
          <p:nvPr/>
        </p:nvSpPr>
        <p:spPr>
          <a:xfrm>
            <a:off x="876300" y="441007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915D0C9-98AB-41A5-900B-C5D480B1B0F1}"/>
              </a:ext>
            </a:extLst>
          </p:cNvPr>
          <p:cNvSpPr>
            <a:spLocks noGrp="1"/>
          </p:cNvSpPr>
          <p:nvPr/>
        </p:nvSpPr>
        <p:spPr>
          <a:xfrm>
            <a:off x="6248400" y="3590925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42A45D-6826-4E78-8DBF-A7E4FC1B92A5}"/>
              </a:ext>
            </a:extLst>
          </p:cNvPr>
          <p:cNvSpPr>
            <a:spLocks noGrp="1"/>
          </p:cNvSpPr>
          <p:nvPr/>
        </p:nvSpPr>
        <p:spPr>
          <a:xfrm>
            <a:off x="6248400" y="360045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412973-63EC-41A0-9EE8-11DCFC833DB0}"/>
              </a:ext>
            </a:extLst>
          </p:cNvPr>
          <p:cNvSpPr>
            <a:spLocks noGrp="1"/>
          </p:cNvSpPr>
          <p:nvPr/>
        </p:nvSpPr>
        <p:spPr>
          <a:xfrm>
            <a:off x="6800850" y="355282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Self-advocacy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E63ADC7-8678-4683-B880-FC9CE2A12BDE}"/>
              </a:ext>
            </a:extLst>
          </p:cNvPr>
          <p:cNvSpPr>
            <a:spLocks noGrp="1"/>
          </p:cNvSpPr>
          <p:nvPr/>
        </p:nvSpPr>
        <p:spPr>
          <a:xfrm>
            <a:off x="6248400" y="441007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D229B17-C45F-4BFC-B9FA-035DDBD3668D}"/>
              </a:ext>
            </a:extLst>
          </p:cNvPr>
          <p:cNvSpPr>
            <a:spLocks noGrp="1"/>
          </p:cNvSpPr>
          <p:nvPr/>
        </p:nvSpPr>
        <p:spPr>
          <a:xfrm>
            <a:off x="876300" y="47815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400F46C-B8EA-4A8E-9129-EDE6CF6D8BC0}"/>
              </a:ext>
            </a:extLst>
          </p:cNvPr>
          <p:cNvSpPr>
            <a:spLocks noGrp="1"/>
          </p:cNvSpPr>
          <p:nvPr/>
        </p:nvSpPr>
        <p:spPr>
          <a:xfrm>
            <a:off x="876300" y="47910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7CE69BF-A1BD-41B7-BCE5-0A226D13939E}"/>
              </a:ext>
            </a:extLst>
          </p:cNvPr>
          <p:cNvSpPr>
            <a:spLocks noGrp="1"/>
          </p:cNvSpPr>
          <p:nvPr/>
        </p:nvSpPr>
        <p:spPr>
          <a:xfrm>
            <a:off x="1428750" y="47434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Support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D50B904-AB00-4CAE-9233-3C5F54252BAE}"/>
              </a:ext>
            </a:extLst>
          </p:cNvPr>
          <p:cNvSpPr>
            <a:spLocks noGrp="1"/>
          </p:cNvSpPr>
          <p:nvPr/>
        </p:nvSpPr>
        <p:spPr>
          <a:xfrm>
            <a:off x="876300" y="56007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1915BD5-EBB0-445B-974F-2F31A6D08D18}"/>
              </a:ext>
            </a:extLst>
          </p:cNvPr>
          <p:cNvSpPr>
            <a:spLocks noGrp="1"/>
          </p:cNvSpPr>
          <p:nvPr/>
        </p:nvSpPr>
        <p:spPr>
          <a:xfrm>
            <a:off x="6248400" y="478155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BEDA413-07C5-41E4-91A7-E6DC7EFF1723}"/>
              </a:ext>
            </a:extLst>
          </p:cNvPr>
          <p:cNvSpPr>
            <a:spLocks noGrp="1"/>
          </p:cNvSpPr>
          <p:nvPr/>
        </p:nvSpPr>
        <p:spPr>
          <a:xfrm>
            <a:off x="6248400" y="47910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F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781F652-10A9-48C1-9DE7-C9158F03FF91}"/>
              </a:ext>
            </a:extLst>
          </p:cNvPr>
          <p:cNvSpPr>
            <a:spLocks noGrp="1"/>
          </p:cNvSpPr>
          <p:nvPr/>
        </p:nvSpPr>
        <p:spPr>
          <a:xfrm>
            <a:off x="6800850" y="47434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Professional control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572FB6F-4E63-407B-878F-BEE84433BBC3}"/>
              </a:ext>
            </a:extLst>
          </p:cNvPr>
          <p:cNvSpPr>
            <a:spLocks noGrp="1"/>
          </p:cNvSpPr>
          <p:nvPr/>
        </p:nvSpPr>
        <p:spPr>
          <a:xfrm>
            <a:off x="6248400" y="56007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43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58368" y="5230368"/>
            <a:ext cx="2331720" cy="233172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137160" y="5669280"/>
            <a:ext cx="914400" cy="91440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Professional control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The five key concepts are hope, personal responsibility, education, self-advocacy, and support.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Official WRAP: What Is WRAP?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9A8DF42F-E588-4A8E-8D1E-7574322DB5EA}"/>
              </a:ext>
            </a:extLst>
          </p:cNvPr>
          <p:cNvSpPr>
            <a:spLocks noGrp="1"/>
          </p:cNvSpPr>
          <p:nvPr/>
        </p:nvSpPr>
        <p:spPr>
          <a:xfrm>
            <a:off x="10858500" y="5095875"/>
            <a:ext cx="2095500" cy="2095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C5373F9-A4D8-45CA-B91E-DA27A392EC4A}"/>
              </a:ext>
            </a:extLst>
          </p:cNvPr>
          <p:cNvSpPr>
            <a:spLocks noGrp="1"/>
          </p:cNvSpPr>
          <p:nvPr/>
        </p:nvSpPr>
        <p:spPr>
          <a:xfrm>
            <a:off x="11334750" y="5524500"/>
            <a:ext cx="819150" cy="8191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D7B4FE-B9D3-4721-950C-78BD68B08394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7006E2-D21A-4B50-B926-D3C11E0E2CB6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6  /  WELLNESS TOOLS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FA65C4-C1C6-4211-AB94-622F0065204D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13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1629FF-88A3-41B8-895C-7F65996A313D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71D7F8-B471-4E34-8075-83B826EB21A6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Which WRAP section is Jordan building?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973E6B-5B1C-4359-997C-D494850796D8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1F8F5C-A45A-4E80-9290-660A9ECF8DA4}"/>
              </a:ext>
            </a:extLst>
          </p:cNvPr>
          <p:cNvSpPr>
            <a:spLocks noGrp="1"/>
          </p:cNvSpPr>
          <p:nvPr/>
        </p:nvSpPr>
        <p:spPr>
          <a:xfrm>
            <a:off x="685800" y="2305050"/>
            <a:ext cx="6858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9447" lnSpcReduction="10000"/>
          </a:bodyPr>
          <a:lstStyle/>
          <a:p>
            <a:pPr algn="l">
              <a:lnSpc>
                <a:spcPct val="105000"/>
              </a:lnSpc>
              <a:buNone/>
              <a:defRPr sz="615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615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“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5832A0-B538-4FDC-985B-ED8771273F03}"/>
              </a:ext>
            </a:extLst>
          </p:cNvPr>
          <p:cNvSpPr>
            <a:spLocks noGrp="1"/>
          </p:cNvSpPr>
          <p:nvPr/>
        </p:nvSpPr>
        <p:spPr>
          <a:xfrm>
            <a:off x="1200150" y="2571750"/>
            <a:ext cx="47625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2000"/>
              </a:lnSpc>
              <a:buNone/>
              <a:defRPr sz="2325" b="0" i="1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325" b="0" i="1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Walking, music, enough sleep, quiet time, and calling a friend all help me feel well.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1D5600-0DE7-4AA7-BFC9-88380191EC83}"/>
              </a:ext>
            </a:extLst>
          </p:cNvPr>
          <p:cNvSpPr>
            <a:spLocks noGrp="1"/>
          </p:cNvSpPr>
          <p:nvPr/>
        </p:nvSpPr>
        <p:spPr>
          <a:xfrm>
            <a:off x="6419850" y="2419350"/>
            <a:ext cx="19050" cy="304800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5D26A6B-8973-40F4-9267-2930A4A7E64B}"/>
              </a:ext>
            </a:extLst>
          </p:cNvPr>
          <p:cNvSpPr>
            <a:spLocks noGrp="1"/>
          </p:cNvSpPr>
          <p:nvPr/>
        </p:nvSpPr>
        <p:spPr>
          <a:xfrm>
            <a:off x="6858000" y="253365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A8DDBD7-C543-4650-8066-8B8F41D3D9A7}"/>
              </a:ext>
            </a:extLst>
          </p:cNvPr>
          <p:cNvSpPr>
            <a:spLocks noGrp="1"/>
          </p:cNvSpPr>
          <p:nvPr/>
        </p:nvSpPr>
        <p:spPr>
          <a:xfrm>
            <a:off x="6858000" y="25431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7AC3BC-4230-462E-81D5-61A36E8C7727}"/>
              </a:ext>
            </a:extLst>
          </p:cNvPr>
          <p:cNvSpPr>
            <a:spLocks noGrp="1"/>
          </p:cNvSpPr>
          <p:nvPr/>
        </p:nvSpPr>
        <p:spPr>
          <a:xfrm>
            <a:off x="7410450" y="2514600"/>
            <a:ext cx="3448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Wellness Toolbox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D4CD90-A51D-46A0-847B-F547D6291D6B}"/>
              </a:ext>
            </a:extLst>
          </p:cNvPr>
          <p:cNvSpPr>
            <a:spLocks noGrp="1"/>
          </p:cNvSpPr>
          <p:nvPr/>
        </p:nvSpPr>
        <p:spPr>
          <a:xfrm>
            <a:off x="6858000" y="327660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F8CAFD7-5B45-4854-9B0E-AC46F7F48187}"/>
              </a:ext>
            </a:extLst>
          </p:cNvPr>
          <p:cNvSpPr>
            <a:spLocks noGrp="1"/>
          </p:cNvSpPr>
          <p:nvPr/>
        </p:nvSpPr>
        <p:spPr>
          <a:xfrm>
            <a:off x="6858000" y="32861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B77CC1-B8E4-4AEC-93DD-97C0E8F25919}"/>
              </a:ext>
            </a:extLst>
          </p:cNvPr>
          <p:cNvSpPr>
            <a:spLocks noGrp="1"/>
          </p:cNvSpPr>
          <p:nvPr/>
        </p:nvSpPr>
        <p:spPr>
          <a:xfrm>
            <a:off x="7410450" y="3257550"/>
            <a:ext cx="3448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Daily Plan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DE0A8E1-A196-4A15-BA43-08C6A716A199}"/>
              </a:ext>
            </a:extLst>
          </p:cNvPr>
          <p:cNvSpPr>
            <a:spLocks noGrp="1"/>
          </p:cNvSpPr>
          <p:nvPr/>
        </p:nvSpPr>
        <p:spPr>
          <a:xfrm>
            <a:off x="6858000" y="40195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B7CF28-DB2B-4998-91B7-A388EDEA7240}"/>
              </a:ext>
            </a:extLst>
          </p:cNvPr>
          <p:cNvSpPr>
            <a:spLocks noGrp="1"/>
          </p:cNvSpPr>
          <p:nvPr/>
        </p:nvSpPr>
        <p:spPr>
          <a:xfrm>
            <a:off x="6858000" y="40290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C856066-2EDC-44A1-9CEF-E74B90057376}"/>
              </a:ext>
            </a:extLst>
          </p:cNvPr>
          <p:cNvSpPr>
            <a:spLocks noGrp="1"/>
          </p:cNvSpPr>
          <p:nvPr/>
        </p:nvSpPr>
        <p:spPr>
          <a:xfrm>
            <a:off x="7410450" y="4000500"/>
            <a:ext cx="3448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Crisis Plan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187E9C6-9206-47DC-B4A9-01046F34F396}"/>
              </a:ext>
            </a:extLst>
          </p:cNvPr>
          <p:cNvSpPr>
            <a:spLocks noGrp="1"/>
          </p:cNvSpPr>
          <p:nvPr/>
        </p:nvSpPr>
        <p:spPr>
          <a:xfrm>
            <a:off x="6858000" y="476250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6ABAD94-7365-4A54-8F19-27BDDE28CEF3}"/>
              </a:ext>
            </a:extLst>
          </p:cNvPr>
          <p:cNvSpPr>
            <a:spLocks noGrp="1"/>
          </p:cNvSpPr>
          <p:nvPr/>
        </p:nvSpPr>
        <p:spPr>
          <a:xfrm>
            <a:off x="6858000" y="47720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9CF8379-9EEF-4AC2-9D20-1BAB82CA9079}"/>
              </a:ext>
            </a:extLst>
          </p:cNvPr>
          <p:cNvSpPr>
            <a:spLocks noGrp="1"/>
          </p:cNvSpPr>
          <p:nvPr/>
        </p:nvSpPr>
        <p:spPr>
          <a:xfrm>
            <a:off x="7410450" y="4743450"/>
            <a:ext cx="3448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Post-Crisis Plan</a:t>
            </a:r>
          </a:p>
        </p:txBody>
      </p:sp>
    </p:spTree>
    <p:extLst>
      <p:ext uri="{BB962C8B-B14F-4D97-AF65-F5344CB8AC3E}">
        <p14:creationId xmlns:p14="http://schemas.microsoft.com/office/powerpoint/2010/main" val="1173459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52760" y="5285232"/>
            <a:ext cx="2103120" cy="21031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1155680" y="5687568"/>
            <a:ext cx="749808" cy="749808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Wellness Toolbox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This personal list collects simple, safe resources and actions that help support wellness.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WRAP Overview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FC9D9A0A-C380-4ABA-9A34-35325B313B18}"/>
              </a:ext>
            </a:extLst>
          </p:cNvPr>
          <p:cNvSpPr>
            <a:spLocks noGrp="1"/>
          </p:cNvSpPr>
          <p:nvPr/>
        </p:nvSpPr>
        <p:spPr>
          <a:xfrm>
            <a:off x="10096500" y="-809625"/>
            <a:ext cx="2857500" cy="2857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8CE7401-C0CF-4A0F-BE23-B72A5E8F0F61}"/>
              </a:ext>
            </a:extLst>
          </p:cNvPr>
          <p:cNvSpPr>
            <a:spLocks noGrp="1"/>
          </p:cNvSpPr>
          <p:nvPr/>
        </p:nvSpPr>
        <p:spPr>
          <a:xfrm>
            <a:off x="10906125" y="-333375"/>
            <a:ext cx="1047750" cy="1047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313B49-9F30-4632-B5BA-188DC87199A6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39EC94-76D0-4A68-AF26-8F84D223A84D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7  /  DAILY PLANNING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A9994B-921C-49BF-A616-135092FCC171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15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F3BA4B-EB66-460C-AF2D-679E06FFE4EB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AA64B0-172F-4DE4-A111-8177EB6B9629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Which section organizes wellness for an ordinary day?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BFF1DB-5C46-4346-B154-4B7D4EDAA3F8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85939A-5095-40C0-BC2D-333DBAA5B3D9}"/>
              </a:ext>
            </a:extLst>
          </p:cNvPr>
          <p:cNvSpPr>
            <a:spLocks noGrp="1"/>
          </p:cNvSpPr>
          <p:nvPr/>
        </p:nvSpPr>
        <p:spPr>
          <a:xfrm>
            <a:off x="819150" y="26098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WHEN WELL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97275A-3F41-4434-9064-A22782228062}"/>
              </a:ext>
            </a:extLst>
          </p:cNvPr>
          <p:cNvSpPr>
            <a:spLocks noGrp="1"/>
          </p:cNvSpPr>
          <p:nvPr/>
        </p:nvSpPr>
        <p:spPr>
          <a:xfrm>
            <a:off x="819150" y="3000375"/>
            <a:ext cx="2857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025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What I am like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9A311C-5FA6-4A2A-89DA-F98203F9966D}"/>
              </a:ext>
            </a:extLst>
          </p:cNvPr>
          <p:cNvSpPr>
            <a:spLocks noGrp="1"/>
          </p:cNvSpPr>
          <p:nvPr/>
        </p:nvSpPr>
        <p:spPr>
          <a:xfrm>
            <a:off x="3962400" y="2628900"/>
            <a:ext cx="19050" cy="121920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B9B408-5949-4D3F-BD4F-165BDAF362D9}"/>
              </a:ext>
            </a:extLst>
          </p:cNvPr>
          <p:cNvSpPr>
            <a:spLocks noGrp="1"/>
          </p:cNvSpPr>
          <p:nvPr/>
        </p:nvSpPr>
        <p:spPr>
          <a:xfrm>
            <a:off x="4533900" y="26098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EVERY DAY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9E220D-24D5-4792-A1D4-3B8E7D890848}"/>
              </a:ext>
            </a:extLst>
          </p:cNvPr>
          <p:cNvSpPr>
            <a:spLocks noGrp="1"/>
          </p:cNvSpPr>
          <p:nvPr/>
        </p:nvSpPr>
        <p:spPr>
          <a:xfrm>
            <a:off x="4533900" y="3000375"/>
            <a:ext cx="2857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025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What I need to do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A8105E-36DF-4C44-962E-FC2D17D7EDB0}"/>
              </a:ext>
            </a:extLst>
          </p:cNvPr>
          <p:cNvSpPr>
            <a:spLocks noGrp="1"/>
          </p:cNvSpPr>
          <p:nvPr/>
        </p:nvSpPr>
        <p:spPr>
          <a:xfrm>
            <a:off x="7677150" y="2628900"/>
            <a:ext cx="19050" cy="121920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CB2471-F1F0-4112-865E-31B1F4A95F67}"/>
              </a:ext>
            </a:extLst>
          </p:cNvPr>
          <p:cNvSpPr>
            <a:spLocks noGrp="1"/>
          </p:cNvSpPr>
          <p:nvPr/>
        </p:nvSpPr>
        <p:spPr>
          <a:xfrm>
            <a:off x="8248650" y="2609850"/>
            <a:ext cx="2857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AS NEEDED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FAA3FC-56AE-4375-B1C5-7898E9BBA786}"/>
              </a:ext>
            </a:extLst>
          </p:cNvPr>
          <p:cNvSpPr>
            <a:spLocks noGrp="1"/>
          </p:cNvSpPr>
          <p:nvPr/>
        </p:nvSpPr>
        <p:spPr>
          <a:xfrm>
            <a:off x="8248650" y="3000375"/>
            <a:ext cx="28575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025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Other helpful tasks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8106CF-72B0-4DEC-A526-F5A2A935D438}"/>
              </a:ext>
            </a:extLst>
          </p:cNvPr>
          <p:cNvSpPr>
            <a:spLocks noGrp="1"/>
          </p:cNvSpPr>
          <p:nvPr/>
        </p:nvSpPr>
        <p:spPr>
          <a:xfrm>
            <a:off x="819150" y="4114800"/>
            <a:ext cx="10382250" cy="28575"/>
          </a:xfrm>
          <a:prstGeom prst="rect">
            <a:avLst/>
          </a:prstGeom>
          <a:solidFill>
            <a:srgbClr val="C99A4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952C4E0-C3D2-4291-A7B2-31E8625442AD}"/>
              </a:ext>
            </a:extLst>
          </p:cNvPr>
          <p:cNvSpPr>
            <a:spLocks noGrp="1"/>
          </p:cNvSpPr>
          <p:nvPr/>
        </p:nvSpPr>
        <p:spPr>
          <a:xfrm>
            <a:off x="876300" y="45148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33A6B4-651C-4756-BAFD-80A6681B9000}"/>
              </a:ext>
            </a:extLst>
          </p:cNvPr>
          <p:cNvSpPr>
            <a:spLocks noGrp="1"/>
          </p:cNvSpPr>
          <p:nvPr/>
        </p:nvSpPr>
        <p:spPr>
          <a:xfrm>
            <a:off x="876300" y="45243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363E9A-D4FD-4075-B7C3-F4201D4A0CC5}"/>
              </a:ext>
            </a:extLst>
          </p:cNvPr>
          <p:cNvSpPr>
            <a:spLocks noGrp="1"/>
          </p:cNvSpPr>
          <p:nvPr/>
        </p:nvSpPr>
        <p:spPr>
          <a:xfrm>
            <a:off x="1428750" y="44767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Daily Plan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1C8334-0B09-4B9E-A52C-6776B159B536}"/>
              </a:ext>
            </a:extLst>
          </p:cNvPr>
          <p:cNvSpPr>
            <a:spLocks noGrp="1"/>
          </p:cNvSpPr>
          <p:nvPr/>
        </p:nvSpPr>
        <p:spPr>
          <a:xfrm>
            <a:off x="876300" y="53340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25FB484-994E-47E8-AC91-60054A5BDFBA}"/>
              </a:ext>
            </a:extLst>
          </p:cNvPr>
          <p:cNvSpPr>
            <a:spLocks noGrp="1"/>
          </p:cNvSpPr>
          <p:nvPr/>
        </p:nvSpPr>
        <p:spPr>
          <a:xfrm>
            <a:off x="6248400" y="451485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F52610-74FB-4120-A0DB-4F77D7539FA9}"/>
              </a:ext>
            </a:extLst>
          </p:cNvPr>
          <p:cNvSpPr>
            <a:spLocks noGrp="1"/>
          </p:cNvSpPr>
          <p:nvPr/>
        </p:nvSpPr>
        <p:spPr>
          <a:xfrm>
            <a:off x="6248400" y="45243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F7048B-8E0D-4BD0-9DB0-E39C23E172C9}"/>
              </a:ext>
            </a:extLst>
          </p:cNvPr>
          <p:cNvSpPr>
            <a:spLocks noGrp="1"/>
          </p:cNvSpPr>
          <p:nvPr/>
        </p:nvSpPr>
        <p:spPr>
          <a:xfrm>
            <a:off x="6800850" y="44767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Crisis Plan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D43295-0628-4A6B-993E-9D3A66B7917E}"/>
              </a:ext>
            </a:extLst>
          </p:cNvPr>
          <p:cNvSpPr>
            <a:spLocks noGrp="1"/>
          </p:cNvSpPr>
          <p:nvPr/>
        </p:nvSpPr>
        <p:spPr>
          <a:xfrm>
            <a:off x="6248400" y="53340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141324-B814-4C18-B080-E089084B65BE}"/>
              </a:ext>
            </a:extLst>
          </p:cNvPr>
          <p:cNvSpPr>
            <a:spLocks noGrp="1"/>
          </p:cNvSpPr>
          <p:nvPr/>
        </p:nvSpPr>
        <p:spPr>
          <a:xfrm>
            <a:off x="876300" y="5705475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EE17AB-C46A-4623-80A0-E097D1F7C6E6}"/>
              </a:ext>
            </a:extLst>
          </p:cNvPr>
          <p:cNvSpPr>
            <a:spLocks noGrp="1"/>
          </p:cNvSpPr>
          <p:nvPr/>
        </p:nvSpPr>
        <p:spPr>
          <a:xfrm>
            <a:off x="876300" y="571500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7EAB93-2397-4A17-AF35-9AE12DCC5B36}"/>
              </a:ext>
            </a:extLst>
          </p:cNvPr>
          <p:cNvSpPr>
            <a:spLocks noGrp="1"/>
          </p:cNvSpPr>
          <p:nvPr/>
        </p:nvSpPr>
        <p:spPr>
          <a:xfrm>
            <a:off x="1428750" y="566737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Triggers action plan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77E61FE-524E-45AF-B534-DB28267A9B57}"/>
              </a:ext>
            </a:extLst>
          </p:cNvPr>
          <p:cNvSpPr>
            <a:spLocks noGrp="1"/>
          </p:cNvSpPr>
          <p:nvPr/>
        </p:nvSpPr>
        <p:spPr>
          <a:xfrm>
            <a:off x="876300" y="65246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B33DF80-E4E0-42CF-81EB-7BD42CA8A281}"/>
              </a:ext>
            </a:extLst>
          </p:cNvPr>
          <p:cNvSpPr>
            <a:spLocks noGrp="1"/>
          </p:cNvSpPr>
          <p:nvPr/>
        </p:nvSpPr>
        <p:spPr>
          <a:xfrm>
            <a:off x="6248400" y="5705475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C4D8CB-55FB-40A7-A8AD-451F8311BC1D}"/>
              </a:ext>
            </a:extLst>
          </p:cNvPr>
          <p:cNvSpPr>
            <a:spLocks noGrp="1"/>
          </p:cNvSpPr>
          <p:nvPr/>
        </p:nvSpPr>
        <p:spPr>
          <a:xfrm>
            <a:off x="6248400" y="571500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1C30E5-AA76-41A1-8FBB-0EA7B9D466D9}"/>
              </a:ext>
            </a:extLst>
          </p:cNvPr>
          <p:cNvSpPr>
            <a:spLocks noGrp="1"/>
          </p:cNvSpPr>
          <p:nvPr/>
        </p:nvSpPr>
        <p:spPr>
          <a:xfrm>
            <a:off x="6800850" y="566737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Post-Crisis Plan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F14709B-5DC8-4363-B9B5-EBF7B2CD3D56}"/>
              </a:ext>
            </a:extLst>
          </p:cNvPr>
          <p:cNvSpPr>
            <a:spLocks noGrp="1"/>
          </p:cNvSpPr>
          <p:nvPr/>
        </p:nvSpPr>
        <p:spPr>
          <a:xfrm>
            <a:off x="6248400" y="65246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677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195560" y="-685800"/>
            <a:ext cx="2560320" cy="25603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954512" y="-73152"/>
            <a:ext cx="914400" cy="91440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Daily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It describes what being well looks like and what supports wellness every day or as needed.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WRAP Overview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90BA73DD-B21E-44FE-B966-C22DBF51A5FB}"/>
              </a:ext>
            </a:extLst>
          </p:cNvPr>
          <p:cNvSpPr>
            <a:spLocks noGrp="1"/>
          </p:cNvSpPr>
          <p:nvPr/>
        </p:nvSpPr>
        <p:spPr>
          <a:xfrm>
            <a:off x="-1000125" y="5048250"/>
            <a:ext cx="2571750" cy="2571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50A5F66-6304-44AB-9BE3-1D83C3AD58CB}"/>
              </a:ext>
            </a:extLst>
          </p:cNvPr>
          <p:cNvSpPr>
            <a:spLocks noGrp="1"/>
          </p:cNvSpPr>
          <p:nvPr/>
        </p:nvSpPr>
        <p:spPr>
          <a:xfrm>
            <a:off x="-361950" y="5676900"/>
            <a:ext cx="1095375" cy="1095375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78A495-82B2-4593-BDC7-FDFD24255CE2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AB7C57-08F0-41FA-8EF3-468B96AF7946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8  /  RESPONDING EARLY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8CE342-5FAB-48F2-80C7-0C079B1AC73D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17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3E1BA6-5733-45C9-A5BC-A3AAC25EBB62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1EC55D-7A9F-453F-B7FB-50F515EB5265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A stressful email knocks Alex off track. What should Alex identify and plan for?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805727-43C7-4284-BE03-6DA7BAFD84F1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AC34D3-A0F1-4CF8-847C-561401DDCAAB}"/>
              </a:ext>
            </a:extLst>
          </p:cNvPr>
          <p:cNvSpPr>
            <a:spLocks noGrp="1"/>
          </p:cNvSpPr>
          <p:nvPr/>
        </p:nvSpPr>
        <p:spPr>
          <a:xfrm>
            <a:off x="904875" y="2667000"/>
            <a:ext cx="3143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STRESSFUL EMAIL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8A0971-7530-4F8C-A6C6-AB9A057F5C88}"/>
              </a:ext>
            </a:extLst>
          </p:cNvPr>
          <p:cNvSpPr>
            <a:spLocks noGrp="1"/>
          </p:cNvSpPr>
          <p:nvPr/>
        </p:nvSpPr>
        <p:spPr>
          <a:xfrm>
            <a:off x="4286250" y="2600325"/>
            <a:ext cx="762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3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→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D61A28-B107-4404-B0E7-AD578B3CF672}"/>
              </a:ext>
            </a:extLst>
          </p:cNvPr>
          <p:cNvSpPr>
            <a:spLocks noGrp="1"/>
          </p:cNvSpPr>
          <p:nvPr/>
        </p:nvSpPr>
        <p:spPr>
          <a:xfrm>
            <a:off x="5238750" y="2667000"/>
            <a:ext cx="3714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ACTION TO STAY WELL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48ED85-8FBB-4834-ADA8-765B8A5A4E76}"/>
              </a:ext>
            </a:extLst>
          </p:cNvPr>
          <p:cNvSpPr>
            <a:spLocks noGrp="1"/>
          </p:cNvSpPr>
          <p:nvPr/>
        </p:nvSpPr>
        <p:spPr>
          <a:xfrm>
            <a:off x="9667875" y="2381250"/>
            <a:ext cx="952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5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7476F3-CA02-4297-BB76-2D33A870AD95}"/>
              </a:ext>
            </a:extLst>
          </p:cNvPr>
          <p:cNvSpPr>
            <a:spLocks noGrp="1"/>
          </p:cNvSpPr>
          <p:nvPr/>
        </p:nvSpPr>
        <p:spPr>
          <a:xfrm>
            <a:off x="904875" y="3409950"/>
            <a:ext cx="9715500" cy="28575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FF5D37-45F1-45DB-BF23-7AD51FC29347}"/>
              </a:ext>
            </a:extLst>
          </p:cNvPr>
          <p:cNvSpPr>
            <a:spLocks noGrp="1"/>
          </p:cNvSpPr>
          <p:nvPr/>
        </p:nvSpPr>
        <p:spPr>
          <a:xfrm>
            <a:off x="876300" y="38290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489771-CCE9-4250-8146-5476F5C582D3}"/>
              </a:ext>
            </a:extLst>
          </p:cNvPr>
          <p:cNvSpPr>
            <a:spLocks noGrp="1"/>
          </p:cNvSpPr>
          <p:nvPr/>
        </p:nvSpPr>
        <p:spPr>
          <a:xfrm>
            <a:off x="876300" y="38385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EEC80D-4B35-4DD4-8DDB-21CD64A29A78}"/>
              </a:ext>
            </a:extLst>
          </p:cNvPr>
          <p:cNvSpPr>
            <a:spLocks noGrp="1"/>
          </p:cNvSpPr>
          <p:nvPr/>
        </p:nvSpPr>
        <p:spPr>
          <a:xfrm>
            <a:off x="1428750" y="37909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Early warning signs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65B18B4-097B-4FB4-ADDB-DAB00407940C}"/>
              </a:ext>
            </a:extLst>
          </p:cNvPr>
          <p:cNvSpPr>
            <a:spLocks noGrp="1"/>
          </p:cNvSpPr>
          <p:nvPr/>
        </p:nvSpPr>
        <p:spPr>
          <a:xfrm>
            <a:off x="876300" y="46482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BC96CCA-ECA3-4182-9BBA-258CA08B926B}"/>
              </a:ext>
            </a:extLst>
          </p:cNvPr>
          <p:cNvSpPr>
            <a:spLocks noGrp="1"/>
          </p:cNvSpPr>
          <p:nvPr/>
        </p:nvSpPr>
        <p:spPr>
          <a:xfrm>
            <a:off x="6248400" y="382905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7D0BF2-E8E8-4265-BB9C-96EB67F52CC6}"/>
              </a:ext>
            </a:extLst>
          </p:cNvPr>
          <p:cNvSpPr>
            <a:spLocks noGrp="1"/>
          </p:cNvSpPr>
          <p:nvPr/>
        </p:nvSpPr>
        <p:spPr>
          <a:xfrm>
            <a:off x="6248400" y="38385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1F1F6A-C1BB-4137-910C-906A5DB57885}"/>
              </a:ext>
            </a:extLst>
          </p:cNvPr>
          <p:cNvSpPr>
            <a:spLocks noGrp="1"/>
          </p:cNvSpPr>
          <p:nvPr/>
        </p:nvSpPr>
        <p:spPr>
          <a:xfrm>
            <a:off x="6800850" y="37909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Triggers or stressors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0BACB7-CEEF-4F93-86C2-7EED62492722}"/>
              </a:ext>
            </a:extLst>
          </p:cNvPr>
          <p:cNvSpPr>
            <a:spLocks noGrp="1"/>
          </p:cNvSpPr>
          <p:nvPr/>
        </p:nvSpPr>
        <p:spPr>
          <a:xfrm>
            <a:off x="6248400" y="46482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F39022F-1A8D-4663-B7F6-6E0BCA6F805A}"/>
              </a:ext>
            </a:extLst>
          </p:cNvPr>
          <p:cNvSpPr>
            <a:spLocks noGrp="1"/>
          </p:cNvSpPr>
          <p:nvPr/>
        </p:nvSpPr>
        <p:spPr>
          <a:xfrm>
            <a:off x="876300" y="5019675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DB1FF99-2DA6-477F-94E5-A6ED4857A919}"/>
              </a:ext>
            </a:extLst>
          </p:cNvPr>
          <p:cNvSpPr>
            <a:spLocks noGrp="1"/>
          </p:cNvSpPr>
          <p:nvPr/>
        </p:nvSpPr>
        <p:spPr>
          <a:xfrm>
            <a:off x="876300" y="502920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874BE6D-799E-45D9-9E0A-8707979628F3}"/>
              </a:ext>
            </a:extLst>
          </p:cNvPr>
          <p:cNvSpPr>
            <a:spLocks noGrp="1"/>
          </p:cNvSpPr>
          <p:nvPr/>
        </p:nvSpPr>
        <p:spPr>
          <a:xfrm>
            <a:off x="1428750" y="498157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Crisis Plan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7CD642-3C83-4349-9566-1FA6BAA6B6B6}"/>
              </a:ext>
            </a:extLst>
          </p:cNvPr>
          <p:cNvSpPr>
            <a:spLocks noGrp="1"/>
          </p:cNvSpPr>
          <p:nvPr/>
        </p:nvSpPr>
        <p:spPr>
          <a:xfrm>
            <a:off x="876300" y="58388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14AE0C-360D-479E-9230-4A14AAB4AE99}"/>
              </a:ext>
            </a:extLst>
          </p:cNvPr>
          <p:cNvSpPr>
            <a:spLocks noGrp="1"/>
          </p:cNvSpPr>
          <p:nvPr/>
        </p:nvSpPr>
        <p:spPr>
          <a:xfrm>
            <a:off x="6248400" y="5019675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04BD7D4-394A-4B24-899B-5F49E08E111B}"/>
              </a:ext>
            </a:extLst>
          </p:cNvPr>
          <p:cNvSpPr>
            <a:spLocks noGrp="1"/>
          </p:cNvSpPr>
          <p:nvPr/>
        </p:nvSpPr>
        <p:spPr>
          <a:xfrm>
            <a:off x="6248400" y="502920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98A251-38F1-4831-A5F8-CB697BAA20B8}"/>
              </a:ext>
            </a:extLst>
          </p:cNvPr>
          <p:cNvSpPr>
            <a:spLocks noGrp="1"/>
          </p:cNvSpPr>
          <p:nvPr/>
        </p:nvSpPr>
        <p:spPr>
          <a:xfrm>
            <a:off x="6800850" y="498157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Post-Crisis Plan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C1C7952-5383-4CE4-AE5C-A09A0EAE2E69}"/>
              </a:ext>
            </a:extLst>
          </p:cNvPr>
          <p:cNvSpPr>
            <a:spLocks noGrp="1"/>
          </p:cNvSpPr>
          <p:nvPr/>
        </p:nvSpPr>
        <p:spPr>
          <a:xfrm>
            <a:off x="6248400" y="58388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8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58368" y="5230368"/>
            <a:ext cx="2331720" cy="233172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137160" y="5669280"/>
            <a:ext cx="914400" cy="91440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Triggers or stressors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This section identifies external events or situations that may disrupt wellness and pairs them with a response plan.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WRAP Overview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2B93AEF8-01AA-42AE-9699-D79A5A11AE48}"/>
              </a:ext>
            </a:extLst>
          </p:cNvPr>
          <p:cNvSpPr>
            <a:spLocks noGrp="1"/>
          </p:cNvSpPr>
          <p:nvPr/>
        </p:nvSpPr>
        <p:spPr>
          <a:xfrm>
            <a:off x="10858500" y="5095875"/>
            <a:ext cx="2095500" cy="2095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B42E58B-59C2-44F8-A32E-D3FE715801A4}"/>
              </a:ext>
            </a:extLst>
          </p:cNvPr>
          <p:cNvSpPr>
            <a:spLocks noGrp="1"/>
          </p:cNvSpPr>
          <p:nvPr/>
        </p:nvSpPr>
        <p:spPr>
          <a:xfrm>
            <a:off x="11334750" y="5524500"/>
            <a:ext cx="819150" cy="8191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DCC189-961E-435F-AEA1-BAA9027DA6DD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DD4CAE-5F61-4B99-AD3A-B9C1F8D71E6D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9  /  SIGNALS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B8A494-2DCC-42D6-804A-52150109E29C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19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B11E0C-AC5E-4AF1-BF09-7B9DA4524FDA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2F4307-76D1-4199-ABF6-A424C542E7E9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117" lnSpcReduction="10000"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True or false: Early warning signs can be subtle changes noticed before things become more serious.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E2CC9B-D5A6-4E77-B676-4658444167E6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BA865B-EE5B-4950-9A3C-7847B2C6A23E}"/>
              </a:ext>
            </a:extLst>
          </p:cNvPr>
          <p:cNvSpPr>
            <a:spLocks noGrp="1"/>
          </p:cNvSpPr>
          <p:nvPr/>
        </p:nvSpPr>
        <p:spPr>
          <a:xfrm>
            <a:off x="1066800" y="2724150"/>
            <a:ext cx="2952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150" b="1" i="0">
                <a:solidFill>
                  <a:srgbClr val="758E7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758E78"/>
                </a:solidFill>
                <a:latin typeface="Georgia"/>
                <a:ea typeface="Georgia"/>
                <a:cs typeface="Georgia"/>
              </a:rPr>
              <a:t>SUBTLE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A78FAE-E9B8-484C-A2D9-EA6E979F4C5A}"/>
              </a:ext>
            </a:extLst>
          </p:cNvPr>
          <p:cNvSpPr>
            <a:spLocks noGrp="1"/>
          </p:cNvSpPr>
          <p:nvPr/>
        </p:nvSpPr>
        <p:spPr>
          <a:xfrm>
            <a:off x="4238625" y="2724150"/>
            <a:ext cx="857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15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→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CD5AB7-3AA3-49D0-9C89-F13830F7B277}"/>
              </a:ext>
            </a:extLst>
          </p:cNvPr>
          <p:cNvSpPr>
            <a:spLocks noGrp="1"/>
          </p:cNvSpPr>
          <p:nvPr/>
        </p:nvSpPr>
        <p:spPr>
          <a:xfrm>
            <a:off x="5286375" y="2724150"/>
            <a:ext cx="2476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1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NOTICE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133FBD-A807-4B84-972B-1897AAB4AD29}"/>
              </a:ext>
            </a:extLst>
          </p:cNvPr>
          <p:cNvSpPr>
            <a:spLocks noGrp="1"/>
          </p:cNvSpPr>
          <p:nvPr/>
        </p:nvSpPr>
        <p:spPr>
          <a:xfrm>
            <a:off x="7905750" y="2724150"/>
            <a:ext cx="857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15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→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301CBB1-8EAA-4AB5-AB5F-83482C08E437}"/>
              </a:ext>
            </a:extLst>
          </p:cNvPr>
          <p:cNvSpPr>
            <a:spLocks noGrp="1"/>
          </p:cNvSpPr>
          <p:nvPr/>
        </p:nvSpPr>
        <p:spPr>
          <a:xfrm>
            <a:off x="8972550" y="2724150"/>
            <a:ext cx="18097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3150" b="1" i="0">
                <a:solidFill>
                  <a:srgbClr val="758E78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758E78"/>
                </a:solidFill>
                <a:latin typeface="Georgia"/>
                <a:ea typeface="Georgia"/>
                <a:cs typeface="Georgia"/>
              </a:rPr>
              <a:t>ACT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D71948-5A17-46F4-B2DC-E277474A4A21}"/>
              </a:ext>
            </a:extLst>
          </p:cNvPr>
          <p:cNvSpPr>
            <a:spLocks noGrp="1"/>
          </p:cNvSpPr>
          <p:nvPr/>
        </p:nvSpPr>
        <p:spPr>
          <a:xfrm>
            <a:off x="1524000" y="3714750"/>
            <a:ext cx="9144000" cy="28575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2DCB2A6-12FE-4C40-BF3D-C7C22391DC1D}"/>
              </a:ext>
            </a:extLst>
          </p:cNvPr>
          <p:cNvSpPr>
            <a:spLocks noGrp="1"/>
          </p:cNvSpPr>
          <p:nvPr/>
        </p:nvSpPr>
        <p:spPr>
          <a:xfrm>
            <a:off x="3333750" y="4305300"/>
            <a:ext cx="457200" cy="4572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AB6DAE-47B9-4F2C-B59E-D77B1935BC57}"/>
              </a:ext>
            </a:extLst>
          </p:cNvPr>
          <p:cNvSpPr>
            <a:spLocks noGrp="1"/>
          </p:cNvSpPr>
          <p:nvPr/>
        </p:nvSpPr>
        <p:spPr>
          <a:xfrm>
            <a:off x="3333750" y="4314825"/>
            <a:ext cx="457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50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94BE4B-B5A9-47C9-8D0F-7FC2D4164893}"/>
              </a:ext>
            </a:extLst>
          </p:cNvPr>
          <p:cNvSpPr>
            <a:spLocks noGrp="1"/>
          </p:cNvSpPr>
          <p:nvPr/>
        </p:nvSpPr>
        <p:spPr>
          <a:xfrm>
            <a:off x="4000500" y="4257675"/>
            <a:ext cx="1714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24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TRUE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95997FF-8338-4710-813C-3D24307876BF}"/>
              </a:ext>
            </a:extLst>
          </p:cNvPr>
          <p:cNvSpPr>
            <a:spLocks noGrp="1"/>
          </p:cNvSpPr>
          <p:nvPr/>
        </p:nvSpPr>
        <p:spPr>
          <a:xfrm>
            <a:off x="6810375" y="4305300"/>
            <a:ext cx="457200" cy="4572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00EE8D-311D-47D3-ADC4-FA7A1A0F406F}"/>
              </a:ext>
            </a:extLst>
          </p:cNvPr>
          <p:cNvSpPr>
            <a:spLocks noGrp="1"/>
          </p:cNvSpPr>
          <p:nvPr/>
        </p:nvSpPr>
        <p:spPr>
          <a:xfrm>
            <a:off x="6810375" y="4314825"/>
            <a:ext cx="457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50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1D02F1-79C3-43F1-9AB3-E827CBBEFC3A}"/>
              </a:ext>
            </a:extLst>
          </p:cNvPr>
          <p:cNvSpPr>
            <a:spLocks noGrp="1"/>
          </p:cNvSpPr>
          <p:nvPr/>
        </p:nvSpPr>
        <p:spPr>
          <a:xfrm>
            <a:off x="7477125" y="4257675"/>
            <a:ext cx="190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24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959222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 22">
            <a:extLst>
              <a:ext uri="{FF2B5EF4-FFF2-40B4-BE49-F238E27FC236}">
                <a16:creationId xmlns:a16="http://schemas.microsoft.com/office/drawing/2014/main" id="{8FC1293A-4ED5-461C-8C9B-619CB2FE5ABD}"/>
              </a:ext>
            </a:extLst>
          </p:cNvPr>
          <p:cNvSpPr>
            <a:spLocks noGrp="1"/>
          </p:cNvSpPr>
          <p:nvPr/>
        </p:nvSpPr>
        <p:spPr>
          <a:xfrm>
            <a:off x="-1000125" y="5048250"/>
            <a:ext cx="2571750" cy="2571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240F2B1-7D51-4A5D-A71E-17EC3E80BFF2}"/>
              </a:ext>
            </a:extLst>
          </p:cNvPr>
          <p:cNvSpPr>
            <a:spLocks noGrp="1"/>
          </p:cNvSpPr>
          <p:nvPr/>
        </p:nvSpPr>
        <p:spPr>
          <a:xfrm>
            <a:off x="-361950" y="5676900"/>
            <a:ext cx="1095375" cy="1095375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1F1FC00-B4AC-48F8-A2A7-358A07CB0296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72A7E2-02FA-4933-8EF9-343336A2E4FF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BEFORE YOU BEGIN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EE90C7-2B2C-4C7C-BA47-D42881ADCDB1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EC88DE-BBA4-48B7-9E92-656E2DE1DE1B}"/>
              </a:ext>
            </a:extLst>
          </p:cNvPr>
          <p:cNvSpPr>
            <a:spLocks noGrp="1"/>
          </p:cNvSpPr>
          <p:nvPr/>
        </p:nvSpPr>
        <p:spPr>
          <a:xfrm>
            <a:off x="704850" y="876300"/>
            <a:ext cx="6096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7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How to play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1EEE1E-6634-4459-96AD-AD524BEF8949}"/>
              </a:ext>
            </a:extLst>
          </p:cNvPr>
          <p:cNvSpPr>
            <a:spLocks noGrp="1"/>
          </p:cNvSpPr>
          <p:nvPr/>
        </p:nvSpPr>
        <p:spPr>
          <a:xfrm>
            <a:off x="704850" y="1714500"/>
            <a:ext cx="7239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875" b="0" i="0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Choose </a:t>
            </a:r>
            <a:r>
              <a:rPr lang="en-US"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your </a:t>
            </a:r>
            <a:r>
              <a:rPr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answer</a:t>
            </a:r>
            <a:r>
              <a:rPr lang="en-US"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, then advance to reveal</a:t>
            </a:r>
            <a:r>
              <a:rPr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 the </a:t>
            </a:r>
            <a:r>
              <a:rPr lang="en-US"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correct response</a:t>
            </a:r>
            <a:r>
              <a:rPr sz="187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B279FF9-7CA4-476D-A02A-DED240497DA0}"/>
              </a:ext>
            </a:extLst>
          </p:cNvPr>
          <p:cNvSpPr>
            <a:spLocks noGrp="1"/>
          </p:cNvSpPr>
          <p:nvPr/>
        </p:nvSpPr>
        <p:spPr>
          <a:xfrm>
            <a:off x="762000" y="2857500"/>
            <a:ext cx="476250" cy="4762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761CE0-6479-4B71-AD6E-B6707FBC2803}"/>
              </a:ext>
            </a:extLst>
          </p:cNvPr>
          <p:cNvSpPr>
            <a:spLocks noGrp="1"/>
          </p:cNvSpPr>
          <p:nvPr/>
        </p:nvSpPr>
        <p:spPr>
          <a:xfrm>
            <a:off x="762000" y="2867025"/>
            <a:ext cx="47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3625D4-EC60-4ECC-8870-B30558FECFCD}"/>
              </a:ext>
            </a:extLst>
          </p:cNvPr>
          <p:cNvSpPr>
            <a:spLocks noGrp="1"/>
          </p:cNvSpPr>
          <p:nvPr/>
        </p:nvSpPr>
        <p:spPr>
          <a:xfrm>
            <a:off x="762000" y="357187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Read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88EBF3-250F-464A-9ED0-03214C721A80}"/>
              </a:ext>
            </a:extLst>
          </p:cNvPr>
          <p:cNvSpPr>
            <a:spLocks noGrp="1"/>
          </p:cNvSpPr>
          <p:nvPr/>
        </p:nvSpPr>
        <p:spPr>
          <a:xfrm>
            <a:off x="762000" y="4048125"/>
            <a:ext cx="2952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8000"/>
              </a:lnSpc>
              <a:buNone/>
              <a:defRPr sz="15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Focus on the exact wording.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684302-A7EE-44E2-A697-1691B7BA2973}"/>
              </a:ext>
            </a:extLst>
          </p:cNvPr>
          <p:cNvSpPr>
            <a:spLocks noGrp="1"/>
          </p:cNvSpPr>
          <p:nvPr/>
        </p:nvSpPr>
        <p:spPr>
          <a:xfrm>
            <a:off x="3905250" y="2876550"/>
            <a:ext cx="304800" cy="28575"/>
          </a:xfrm>
          <a:prstGeom prst="rect">
            <a:avLst/>
          </a:prstGeom>
          <a:solidFill>
            <a:srgbClr val="C99A4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790451E-A5ED-456D-AD73-316BEAC0CB5D}"/>
              </a:ext>
            </a:extLst>
          </p:cNvPr>
          <p:cNvSpPr>
            <a:spLocks noGrp="1"/>
          </p:cNvSpPr>
          <p:nvPr/>
        </p:nvSpPr>
        <p:spPr>
          <a:xfrm>
            <a:off x="4476750" y="2857500"/>
            <a:ext cx="476250" cy="47625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0F6E7B-531E-448E-B6B6-CFC337286830}"/>
              </a:ext>
            </a:extLst>
          </p:cNvPr>
          <p:cNvSpPr>
            <a:spLocks noGrp="1"/>
          </p:cNvSpPr>
          <p:nvPr/>
        </p:nvSpPr>
        <p:spPr>
          <a:xfrm>
            <a:off x="4476750" y="2867025"/>
            <a:ext cx="47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06F281-FA12-4CE1-98E2-E9AF04C4EBD8}"/>
              </a:ext>
            </a:extLst>
          </p:cNvPr>
          <p:cNvSpPr>
            <a:spLocks noGrp="1"/>
          </p:cNvSpPr>
          <p:nvPr/>
        </p:nvSpPr>
        <p:spPr>
          <a:xfrm>
            <a:off x="4476750" y="357187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Choose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FE1830-4E8C-458D-A9C2-4E78067AD4B8}"/>
              </a:ext>
            </a:extLst>
          </p:cNvPr>
          <p:cNvSpPr>
            <a:spLocks noGrp="1"/>
          </p:cNvSpPr>
          <p:nvPr/>
        </p:nvSpPr>
        <p:spPr>
          <a:xfrm>
            <a:off x="4476750" y="4048125"/>
            <a:ext cx="2952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8000"/>
              </a:lnSpc>
              <a:buNone/>
              <a:defRPr sz="15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Answer aloud, on paper, or by show of hands.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0DE039-04BD-4302-94A6-C9926F55D442}"/>
              </a:ext>
            </a:extLst>
          </p:cNvPr>
          <p:cNvSpPr>
            <a:spLocks noGrp="1"/>
          </p:cNvSpPr>
          <p:nvPr/>
        </p:nvSpPr>
        <p:spPr>
          <a:xfrm>
            <a:off x="7620000" y="2876550"/>
            <a:ext cx="304800" cy="28575"/>
          </a:xfrm>
          <a:prstGeom prst="rect">
            <a:avLst/>
          </a:prstGeom>
          <a:solidFill>
            <a:srgbClr val="C99A47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DC03D5C-A293-44C3-A31B-8584403E708A}"/>
              </a:ext>
            </a:extLst>
          </p:cNvPr>
          <p:cNvSpPr>
            <a:spLocks noGrp="1"/>
          </p:cNvSpPr>
          <p:nvPr/>
        </p:nvSpPr>
        <p:spPr>
          <a:xfrm>
            <a:off x="8191500" y="2857500"/>
            <a:ext cx="476250" cy="4762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0A31F9-F9C9-4C44-81D2-C9227FDE2302}"/>
              </a:ext>
            </a:extLst>
          </p:cNvPr>
          <p:cNvSpPr>
            <a:spLocks noGrp="1"/>
          </p:cNvSpPr>
          <p:nvPr/>
        </p:nvSpPr>
        <p:spPr>
          <a:xfrm>
            <a:off x="8191500" y="2867025"/>
            <a:ext cx="476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28E540-492E-45BB-A9DB-A1D3C2C68C08}"/>
              </a:ext>
            </a:extLst>
          </p:cNvPr>
          <p:cNvSpPr>
            <a:spLocks noGrp="1"/>
          </p:cNvSpPr>
          <p:nvPr/>
        </p:nvSpPr>
        <p:spPr>
          <a:xfrm>
            <a:off x="8191500" y="3571875"/>
            <a:ext cx="2857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75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Reflect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99E399-846D-4ACD-9D5F-98547EBBC584}"/>
              </a:ext>
            </a:extLst>
          </p:cNvPr>
          <p:cNvSpPr>
            <a:spLocks noGrp="1"/>
          </p:cNvSpPr>
          <p:nvPr/>
        </p:nvSpPr>
        <p:spPr>
          <a:xfrm>
            <a:off x="8191500" y="4048125"/>
            <a:ext cx="2952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18000"/>
              </a:lnSpc>
              <a:buNone/>
              <a:defRPr sz="15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Use the explanation to connect the idea to your own wellness.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1B80D1-BE5C-4330-8D75-7DF1D66C3737}"/>
              </a:ext>
            </a:extLst>
          </p:cNvPr>
          <p:cNvSpPr>
            <a:spLocks noGrp="1"/>
          </p:cNvSpPr>
          <p:nvPr/>
        </p:nvSpPr>
        <p:spPr>
          <a:xfrm>
            <a:off x="762000" y="5676900"/>
            <a:ext cx="10001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Goal: recognize WRAP as a voluntary, person-directed process—not a test of personal recovery.</a:t>
            </a:r>
          </a:p>
        </p:txBody>
      </p:sp>
    </p:spTree>
    <p:extLst>
      <p:ext uri="{BB962C8B-B14F-4D97-AF65-F5344CB8AC3E}">
        <p14:creationId xmlns:p14="http://schemas.microsoft.com/office/powerpoint/2010/main" val="14476673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52760" y="5285232"/>
            <a:ext cx="2103120" cy="21031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1155680" y="5687568"/>
            <a:ext cx="749808" cy="749808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True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Early warning signs can be subtle internal changes. Noticing them early creates an opportunity to use planned supports.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WRAP Overview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1324EBB8-5F1D-495C-B11A-202605AD0BF1}"/>
              </a:ext>
            </a:extLst>
          </p:cNvPr>
          <p:cNvSpPr>
            <a:spLocks noGrp="1"/>
          </p:cNvSpPr>
          <p:nvPr/>
        </p:nvSpPr>
        <p:spPr>
          <a:xfrm>
            <a:off x="10096500" y="-809625"/>
            <a:ext cx="2857500" cy="2857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02DE51C-23A4-4951-8C0E-E175C2577483}"/>
              </a:ext>
            </a:extLst>
          </p:cNvPr>
          <p:cNvSpPr>
            <a:spLocks noGrp="1"/>
          </p:cNvSpPr>
          <p:nvPr/>
        </p:nvSpPr>
        <p:spPr>
          <a:xfrm>
            <a:off x="10906125" y="-333375"/>
            <a:ext cx="1047750" cy="1047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EFC13D-8293-4A48-82C3-FA4B9BC44D03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9E39CA-B404-4B5A-977A-65DE0841B99B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10  /  MOVING FORWARD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EF1F05-50CF-453F-B640-17D13ADC6D27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21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64B48E-1582-4BA5-A7B4-1AAF9E8D50FF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2615E-7688-4D5A-9E12-65DA8A960102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After a crisis, which section helps guide the return to wellness?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C7DEF5-B3AC-4549-9DA0-9BFFEF689F6E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131E0B-41F4-4CB3-9E43-2076A42DD52D}"/>
              </a:ext>
            </a:extLst>
          </p:cNvPr>
          <p:cNvSpPr>
            <a:spLocks noGrp="1"/>
          </p:cNvSpPr>
          <p:nvPr/>
        </p:nvSpPr>
        <p:spPr>
          <a:xfrm>
            <a:off x="904875" y="2571750"/>
            <a:ext cx="2714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REST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7F19BB-6CD5-4476-9134-2FE0F49E7732}"/>
              </a:ext>
            </a:extLst>
          </p:cNvPr>
          <p:cNvSpPr>
            <a:spLocks noGrp="1"/>
          </p:cNvSpPr>
          <p:nvPr/>
        </p:nvSpPr>
        <p:spPr>
          <a:xfrm>
            <a:off x="904875" y="3105150"/>
            <a:ext cx="2714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1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Stabilize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E86C54-C56A-4A40-9A71-930FFBC94C07}"/>
              </a:ext>
            </a:extLst>
          </p:cNvPr>
          <p:cNvSpPr>
            <a:spLocks noGrp="1"/>
          </p:cNvSpPr>
          <p:nvPr/>
        </p:nvSpPr>
        <p:spPr>
          <a:xfrm>
            <a:off x="3762375" y="2952750"/>
            <a:ext cx="571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400" b="1" i="0">
                <a:solidFill>
                  <a:srgbClr val="C99A47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C99A47"/>
                </a:solidFill>
                <a:latin typeface="Georgia"/>
                <a:ea typeface="Georgia"/>
                <a:cs typeface="Georgia"/>
              </a:rPr>
              <a:t>→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0E53FC-3710-47A4-B312-76B274A1C7D5}"/>
              </a:ext>
            </a:extLst>
          </p:cNvPr>
          <p:cNvSpPr>
            <a:spLocks noGrp="1"/>
          </p:cNvSpPr>
          <p:nvPr/>
        </p:nvSpPr>
        <p:spPr>
          <a:xfrm>
            <a:off x="4381500" y="2571750"/>
            <a:ext cx="2714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SUPPORT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E95269-7588-4DA3-B170-AE9D3E893E0F}"/>
              </a:ext>
            </a:extLst>
          </p:cNvPr>
          <p:cNvSpPr>
            <a:spLocks noGrp="1"/>
          </p:cNvSpPr>
          <p:nvPr/>
        </p:nvSpPr>
        <p:spPr>
          <a:xfrm>
            <a:off x="4381500" y="3105150"/>
            <a:ext cx="2714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1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Reconnect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1A2D26A-BDE9-4793-B00A-7597AC07085E}"/>
              </a:ext>
            </a:extLst>
          </p:cNvPr>
          <p:cNvSpPr>
            <a:spLocks noGrp="1"/>
          </p:cNvSpPr>
          <p:nvPr/>
        </p:nvSpPr>
        <p:spPr>
          <a:xfrm>
            <a:off x="7239000" y="2952750"/>
            <a:ext cx="571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400" b="1" i="0">
                <a:solidFill>
                  <a:srgbClr val="C99A47"/>
                </a:solidFill>
                <a:latin typeface="Georgia"/>
                <a:ea typeface="Georgia"/>
                <a:cs typeface="Georgia"/>
              </a:defRPr>
            </a:pPr>
            <a:r>
              <a:rPr sz="2400" b="1" i="0">
                <a:solidFill>
                  <a:srgbClr val="C99A47"/>
                </a:solidFill>
                <a:latin typeface="Georgia"/>
                <a:ea typeface="Georgia"/>
                <a:cs typeface="Georgia"/>
              </a:rPr>
              <a:t>→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85D916A-F730-4AB0-966B-C26366AB361C}"/>
              </a:ext>
            </a:extLst>
          </p:cNvPr>
          <p:cNvSpPr>
            <a:spLocks noGrp="1"/>
          </p:cNvSpPr>
          <p:nvPr/>
        </p:nvSpPr>
        <p:spPr>
          <a:xfrm>
            <a:off x="7858125" y="2571750"/>
            <a:ext cx="27146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725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RETURN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BB615B-CDE5-4CDE-993F-B1A19D1A5570}"/>
              </a:ext>
            </a:extLst>
          </p:cNvPr>
          <p:cNvSpPr>
            <a:spLocks noGrp="1"/>
          </p:cNvSpPr>
          <p:nvPr/>
        </p:nvSpPr>
        <p:spPr>
          <a:xfrm>
            <a:off x="7858125" y="3105150"/>
            <a:ext cx="2714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1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Resume gradually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32EF64-84CD-4CC2-B158-20BEFCA83AC0}"/>
              </a:ext>
            </a:extLst>
          </p:cNvPr>
          <p:cNvSpPr>
            <a:spLocks noGrp="1"/>
          </p:cNvSpPr>
          <p:nvPr/>
        </p:nvSpPr>
        <p:spPr>
          <a:xfrm>
            <a:off x="904875" y="3905250"/>
            <a:ext cx="9906000" cy="28575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5932A13-B143-469E-A6FD-5CFCF9FF0963}"/>
              </a:ext>
            </a:extLst>
          </p:cNvPr>
          <p:cNvSpPr>
            <a:spLocks noGrp="1"/>
          </p:cNvSpPr>
          <p:nvPr/>
        </p:nvSpPr>
        <p:spPr>
          <a:xfrm>
            <a:off x="876300" y="430530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A274E9-E8F7-4282-B5A1-81997392EAD1}"/>
              </a:ext>
            </a:extLst>
          </p:cNvPr>
          <p:cNvSpPr>
            <a:spLocks noGrp="1"/>
          </p:cNvSpPr>
          <p:nvPr/>
        </p:nvSpPr>
        <p:spPr>
          <a:xfrm>
            <a:off x="876300" y="43148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76A2C5-B3EC-4D9F-9001-0EFC57A798B3}"/>
              </a:ext>
            </a:extLst>
          </p:cNvPr>
          <p:cNvSpPr>
            <a:spLocks noGrp="1"/>
          </p:cNvSpPr>
          <p:nvPr/>
        </p:nvSpPr>
        <p:spPr>
          <a:xfrm>
            <a:off x="1428750" y="426720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Daily Plan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34506E8-F3A0-4F39-B2C7-DD6DD304A339}"/>
              </a:ext>
            </a:extLst>
          </p:cNvPr>
          <p:cNvSpPr>
            <a:spLocks noGrp="1"/>
          </p:cNvSpPr>
          <p:nvPr/>
        </p:nvSpPr>
        <p:spPr>
          <a:xfrm>
            <a:off x="876300" y="512445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E748F3A-3D8E-4667-9D1B-41063DCCC4B4}"/>
              </a:ext>
            </a:extLst>
          </p:cNvPr>
          <p:cNvSpPr>
            <a:spLocks noGrp="1"/>
          </p:cNvSpPr>
          <p:nvPr/>
        </p:nvSpPr>
        <p:spPr>
          <a:xfrm>
            <a:off x="6248400" y="430530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71EEDA4-2A24-4256-BEB1-4E39AAEBF85C}"/>
              </a:ext>
            </a:extLst>
          </p:cNvPr>
          <p:cNvSpPr>
            <a:spLocks noGrp="1"/>
          </p:cNvSpPr>
          <p:nvPr/>
        </p:nvSpPr>
        <p:spPr>
          <a:xfrm>
            <a:off x="6248400" y="43148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54DC896-5B8B-4F5A-8260-80119008F3CF}"/>
              </a:ext>
            </a:extLst>
          </p:cNvPr>
          <p:cNvSpPr>
            <a:spLocks noGrp="1"/>
          </p:cNvSpPr>
          <p:nvPr/>
        </p:nvSpPr>
        <p:spPr>
          <a:xfrm>
            <a:off x="6800850" y="426720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Triggers action plan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869F84C-E372-4A85-A165-A8DB4F09FB9B}"/>
              </a:ext>
            </a:extLst>
          </p:cNvPr>
          <p:cNvSpPr>
            <a:spLocks noGrp="1"/>
          </p:cNvSpPr>
          <p:nvPr/>
        </p:nvSpPr>
        <p:spPr>
          <a:xfrm>
            <a:off x="6248400" y="512445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55F4898-EA17-4882-9341-EF22456EF22D}"/>
              </a:ext>
            </a:extLst>
          </p:cNvPr>
          <p:cNvSpPr>
            <a:spLocks noGrp="1"/>
          </p:cNvSpPr>
          <p:nvPr/>
        </p:nvSpPr>
        <p:spPr>
          <a:xfrm>
            <a:off x="876300" y="5495925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AECC64A-9805-4365-927F-67511B46B038}"/>
              </a:ext>
            </a:extLst>
          </p:cNvPr>
          <p:cNvSpPr>
            <a:spLocks noGrp="1"/>
          </p:cNvSpPr>
          <p:nvPr/>
        </p:nvSpPr>
        <p:spPr>
          <a:xfrm>
            <a:off x="876300" y="550545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48110D0-ADBC-46C9-B8C8-2594FF536795}"/>
              </a:ext>
            </a:extLst>
          </p:cNvPr>
          <p:cNvSpPr>
            <a:spLocks noGrp="1"/>
          </p:cNvSpPr>
          <p:nvPr/>
        </p:nvSpPr>
        <p:spPr>
          <a:xfrm>
            <a:off x="1428750" y="545782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Crisis Plan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BA4A4CB-1066-4D41-BD2A-2B9F2F260D5C}"/>
              </a:ext>
            </a:extLst>
          </p:cNvPr>
          <p:cNvSpPr>
            <a:spLocks noGrp="1"/>
          </p:cNvSpPr>
          <p:nvPr/>
        </p:nvSpPr>
        <p:spPr>
          <a:xfrm>
            <a:off x="876300" y="631507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4F1D424-6CE4-4E9F-9CB4-6A3D48537CD8}"/>
              </a:ext>
            </a:extLst>
          </p:cNvPr>
          <p:cNvSpPr>
            <a:spLocks noGrp="1"/>
          </p:cNvSpPr>
          <p:nvPr/>
        </p:nvSpPr>
        <p:spPr>
          <a:xfrm>
            <a:off x="6248400" y="5495925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E559C86-03F4-4FD6-8AF9-82A7FA18A062}"/>
              </a:ext>
            </a:extLst>
          </p:cNvPr>
          <p:cNvSpPr>
            <a:spLocks noGrp="1"/>
          </p:cNvSpPr>
          <p:nvPr/>
        </p:nvSpPr>
        <p:spPr>
          <a:xfrm>
            <a:off x="6248400" y="550545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A82924-ACCA-497F-BD7B-D0C8BC826F7B}"/>
              </a:ext>
            </a:extLst>
          </p:cNvPr>
          <p:cNvSpPr>
            <a:spLocks noGrp="1"/>
          </p:cNvSpPr>
          <p:nvPr/>
        </p:nvSpPr>
        <p:spPr>
          <a:xfrm>
            <a:off x="6800850" y="545782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Post-Crisis Plan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64B91A4-7766-41CF-9B37-61D73D324E77}"/>
              </a:ext>
            </a:extLst>
          </p:cNvPr>
          <p:cNvSpPr>
            <a:spLocks noGrp="1"/>
          </p:cNvSpPr>
          <p:nvPr/>
        </p:nvSpPr>
        <p:spPr>
          <a:xfrm>
            <a:off x="6248400" y="631507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72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195560" y="-685800"/>
            <a:ext cx="2560320" cy="25603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954512" y="-73152"/>
            <a:ext cx="914400" cy="91440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Post-Crisis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It guides rest, support, follow-up, learning, and a gradual return to responsibilities after a crisis.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WRAP Overview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56B3A33A-B44E-4F90-990E-772022FD755C}"/>
              </a:ext>
            </a:extLst>
          </p:cNvPr>
          <p:cNvSpPr>
            <a:spLocks noGrp="1"/>
          </p:cNvSpPr>
          <p:nvPr/>
        </p:nvSpPr>
        <p:spPr>
          <a:xfrm>
            <a:off x="-1000125" y="5048250"/>
            <a:ext cx="2571750" cy="2571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0A2E1F6-45FE-4008-A81A-74CB2DE732B1}"/>
              </a:ext>
            </a:extLst>
          </p:cNvPr>
          <p:cNvSpPr>
            <a:spLocks noGrp="1"/>
          </p:cNvSpPr>
          <p:nvPr/>
        </p:nvSpPr>
        <p:spPr>
          <a:xfrm>
            <a:off x="-361950" y="5676900"/>
            <a:ext cx="1095375" cy="1095375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8BAFDA-9A08-4CCD-A852-E15A968A7AB3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5DB524-1603-441D-8ABB-99CCE7828B99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ANSWER KEY  /  QUESTIONS 1–5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542237-259E-4F46-830D-65977C593483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23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5BDC49-2A86-460A-ABF5-1240A76F1FA2}"/>
              </a:ext>
            </a:extLst>
          </p:cNvPr>
          <p:cNvSpPr>
            <a:spLocks noGrp="1"/>
          </p:cNvSpPr>
          <p:nvPr/>
        </p:nvSpPr>
        <p:spPr>
          <a:xfrm>
            <a:off x="723900" y="838200"/>
            <a:ext cx="7429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6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Check your foundations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D43C26-7302-4B3A-92D1-9644C35C06A3}"/>
              </a:ext>
            </a:extLst>
          </p:cNvPr>
          <p:cNvSpPr>
            <a:spLocks noGrp="1"/>
          </p:cNvSpPr>
          <p:nvPr/>
        </p:nvSpPr>
        <p:spPr>
          <a:xfrm>
            <a:off x="742950" y="1524000"/>
            <a:ext cx="4953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0" i="0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One memory cue for each answer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1A273FC-9E1D-4F93-82D8-FDEE8A9F9D2F}"/>
              </a:ext>
            </a:extLst>
          </p:cNvPr>
          <p:cNvSpPr>
            <a:spLocks noGrp="1"/>
          </p:cNvSpPr>
          <p:nvPr/>
        </p:nvSpPr>
        <p:spPr>
          <a:xfrm>
            <a:off x="819150" y="226695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763A574-421C-4CB5-AA5C-0AB6B282D7E1}"/>
              </a:ext>
            </a:extLst>
          </p:cNvPr>
          <p:cNvSpPr>
            <a:spLocks noGrp="1"/>
          </p:cNvSpPr>
          <p:nvPr/>
        </p:nvSpPr>
        <p:spPr>
          <a:xfrm>
            <a:off x="1562100" y="224790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EDF1FB-2E36-4FD5-B227-DB8A143828FC}"/>
              </a:ext>
            </a:extLst>
          </p:cNvPr>
          <p:cNvSpPr>
            <a:spLocks noGrp="1"/>
          </p:cNvSpPr>
          <p:nvPr/>
        </p:nvSpPr>
        <p:spPr>
          <a:xfrm>
            <a:off x="1562100" y="225742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EC5805-5512-4C0C-A4D8-5766BFE88481}"/>
              </a:ext>
            </a:extLst>
          </p:cNvPr>
          <p:cNvSpPr>
            <a:spLocks noGrp="1"/>
          </p:cNvSpPr>
          <p:nvPr/>
        </p:nvSpPr>
        <p:spPr>
          <a:xfrm>
            <a:off x="2190750" y="220027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Wellness Recovery Action Plan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21FF99-5081-455F-945A-995BD2840DA4}"/>
              </a:ext>
            </a:extLst>
          </p:cNvPr>
          <p:cNvSpPr>
            <a:spLocks noGrp="1"/>
          </p:cNvSpPr>
          <p:nvPr/>
        </p:nvSpPr>
        <p:spPr>
          <a:xfrm>
            <a:off x="819150" y="285750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5C424A-39F7-468D-BD29-A0DFBFB8926E}"/>
              </a:ext>
            </a:extLst>
          </p:cNvPr>
          <p:cNvSpPr>
            <a:spLocks noGrp="1"/>
          </p:cNvSpPr>
          <p:nvPr/>
        </p:nvSpPr>
        <p:spPr>
          <a:xfrm>
            <a:off x="819150" y="304800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11F5FFA-30AA-44B6-B6DD-F650319DA2A3}"/>
              </a:ext>
            </a:extLst>
          </p:cNvPr>
          <p:cNvSpPr>
            <a:spLocks noGrp="1"/>
          </p:cNvSpPr>
          <p:nvPr/>
        </p:nvSpPr>
        <p:spPr>
          <a:xfrm>
            <a:off x="1562100" y="302895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24D9B7B-DD57-40C9-ABB0-443B6EE16553}"/>
              </a:ext>
            </a:extLst>
          </p:cNvPr>
          <p:cNvSpPr>
            <a:spLocks noGrp="1"/>
          </p:cNvSpPr>
          <p:nvPr/>
        </p:nvSpPr>
        <p:spPr>
          <a:xfrm>
            <a:off x="1562100" y="303847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F4A753-3B56-4FA5-9FAC-974E092FAD4A}"/>
              </a:ext>
            </a:extLst>
          </p:cNvPr>
          <p:cNvSpPr>
            <a:spLocks noGrp="1"/>
          </p:cNvSpPr>
          <p:nvPr/>
        </p:nvSpPr>
        <p:spPr>
          <a:xfrm>
            <a:off x="2190750" y="298132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Self-directed wellness tools + action plans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FB2D91-4107-4EF8-B14E-D78FEFA69F7D}"/>
              </a:ext>
            </a:extLst>
          </p:cNvPr>
          <p:cNvSpPr>
            <a:spLocks noGrp="1"/>
          </p:cNvSpPr>
          <p:nvPr/>
        </p:nvSpPr>
        <p:spPr>
          <a:xfrm>
            <a:off x="819150" y="363855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E82E41-AEC5-4968-9A69-5637CCA6AB9F}"/>
              </a:ext>
            </a:extLst>
          </p:cNvPr>
          <p:cNvSpPr>
            <a:spLocks noGrp="1"/>
          </p:cNvSpPr>
          <p:nvPr/>
        </p:nvSpPr>
        <p:spPr>
          <a:xfrm>
            <a:off x="819150" y="382905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5346F19-A7F3-4222-A42B-AE3A99EF1E86}"/>
              </a:ext>
            </a:extLst>
          </p:cNvPr>
          <p:cNvSpPr>
            <a:spLocks noGrp="1"/>
          </p:cNvSpPr>
          <p:nvPr/>
        </p:nvSpPr>
        <p:spPr>
          <a:xfrm>
            <a:off x="1562100" y="381000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8E4D0C-81E3-451B-AC1E-E1F8348B87C2}"/>
              </a:ext>
            </a:extLst>
          </p:cNvPr>
          <p:cNvSpPr>
            <a:spLocks noGrp="1"/>
          </p:cNvSpPr>
          <p:nvPr/>
        </p:nvSpPr>
        <p:spPr>
          <a:xfrm>
            <a:off x="1562100" y="381952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BA7FEA-1C90-4F80-B5FD-6FA3D7488292}"/>
              </a:ext>
            </a:extLst>
          </p:cNvPr>
          <p:cNvSpPr>
            <a:spLocks noGrp="1"/>
          </p:cNvSpPr>
          <p:nvPr/>
        </p:nvSpPr>
        <p:spPr>
          <a:xfrm>
            <a:off x="2190750" y="376237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1997 • peers with lived experience • Mary Ellen Copeland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824CF1-9F67-474E-9812-9DEC80F38BB1}"/>
              </a:ext>
            </a:extLst>
          </p:cNvPr>
          <p:cNvSpPr>
            <a:spLocks noGrp="1"/>
          </p:cNvSpPr>
          <p:nvPr/>
        </p:nvSpPr>
        <p:spPr>
          <a:xfrm>
            <a:off x="819150" y="441960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1064810-F258-4B26-AA9A-AB9FA8481731}"/>
              </a:ext>
            </a:extLst>
          </p:cNvPr>
          <p:cNvSpPr>
            <a:spLocks noGrp="1"/>
          </p:cNvSpPr>
          <p:nvPr/>
        </p:nvSpPr>
        <p:spPr>
          <a:xfrm>
            <a:off x="819150" y="461010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9D121C9-CC83-4490-8893-B08D4D9559CC}"/>
              </a:ext>
            </a:extLst>
          </p:cNvPr>
          <p:cNvSpPr>
            <a:spLocks noGrp="1"/>
          </p:cNvSpPr>
          <p:nvPr/>
        </p:nvSpPr>
        <p:spPr>
          <a:xfrm>
            <a:off x="1562100" y="459105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FA1643D-520A-4B5B-A23F-044A2261D29D}"/>
              </a:ext>
            </a:extLst>
          </p:cNvPr>
          <p:cNvSpPr>
            <a:spLocks noGrp="1"/>
          </p:cNvSpPr>
          <p:nvPr/>
        </p:nvSpPr>
        <p:spPr>
          <a:xfrm>
            <a:off x="1562100" y="460057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1C0C8C-C433-41E9-9F4A-C9865B2764D8}"/>
              </a:ext>
            </a:extLst>
          </p:cNvPr>
          <p:cNvSpPr>
            <a:spLocks noGrp="1"/>
          </p:cNvSpPr>
          <p:nvPr/>
        </p:nvSpPr>
        <p:spPr>
          <a:xfrm>
            <a:off x="2190750" y="454342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False • anyone may choose to use WRAP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1F89449-D899-4C71-93D4-CA9E9C3F2DF9}"/>
              </a:ext>
            </a:extLst>
          </p:cNvPr>
          <p:cNvSpPr>
            <a:spLocks noGrp="1"/>
          </p:cNvSpPr>
          <p:nvPr/>
        </p:nvSpPr>
        <p:spPr>
          <a:xfrm>
            <a:off x="819150" y="520065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F71435F-6B51-472E-BF18-3885CE2D2EC2}"/>
              </a:ext>
            </a:extLst>
          </p:cNvPr>
          <p:cNvSpPr>
            <a:spLocks noGrp="1"/>
          </p:cNvSpPr>
          <p:nvPr/>
        </p:nvSpPr>
        <p:spPr>
          <a:xfrm>
            <a:off x="819150" y="539115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05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9A453A2-E89F-4985-96B7-D6C193DDF270}"/>
              </a:ext>
            </a:extLst>
          </p:cNvPr>
          <p:cNvSpPr>
            <a:spLocks noGrp="1"/>
          </p:cNvSpPr>
          <p:nvPr/>
        </p:nvSpPr>
        <p:spPr>
          <a:xfrm>
            <a:off x="1562100" y="537210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E34026F-2C1F-4D93-8A63-AADB77D2F264}"/>
              </a:ext>
            </a:extLst>
          </p:cNvPr>
          <p:cNvSpPr>
            <a:spLocks noGrp="1"/>
          </p:cNvSpPr>
          <p:nvPr/>
        </p:nvSpPr>
        <p:spPr>
          <a:xfrm>
            <a:off x="1562100" y="538162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F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51DC9C8-F661-4345-BF10-E907DB7B3866}"/>
              </a:ext>
            </a:extLst>
          </p:cNvPr>
          <p:cNvSpPr>
            <a:spLocks noGrp="1"/>
          </p:cNvSpPr>
          <p:nvPr/>
        </p:nvSpPr>
        <p:spPr>
          <a:xfrm>
            <a:off x="2190750" y="532447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Five concepts center the person—not professional control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09E869C-27DC-4ACC-832D-D37512AF9D60}"/>
              </a:ext>
            </a:extLst>
          </p:cNvPr>
          <p:cNvSpPr>
            <a:spLocks noGrp="1"/>
          </p:cNvSpPr>
          <p:nvPr/>
        </p:nvSpPr>
        <p:spPr>
          <a:xfrm>
            <a:off x="819150" y="598170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81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>
            <a:extLst>
              <a:ext uri="{FF2B5EF4-FFF2-40B4-BE49-F238E27FC236}">
                <a16:creationId xmlns:a16="http://schemas.microsoft.com/office/drawing/2014/main" id="{6D1882BF-D41B-4751-8087-6936C4BF707A}"/>
              </a:ext>
            </a:extLst>
          </p:cNvPr>
          <p:cNvSpPr>
            <a:spLocks noGrp="1"/>
          </p:cNvSpPr>
          <p:nvPr/>
        </p:nvSpPr>
        <p:spPr>
          <a:xfrm>
            <a:off x="10858500" y="5095875"/>
            <a:ext cx="2095500" cy="2095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7C0CA4A-4FAA-4A08-994A-775BC5EFF713}"/>
              </a:ext>
            </a:extLst>
          </p:cNvPr>
          <p:cNvSpPr>
            <a:spLocks noGrp="1"/>
          </p:cNvSpPr>
          <p:nvPr/>
        </p:nvSpPr>
        <p:spPr>
          <a:xfrm>
            <a:off x="11334750" y="5524500"/>
            <a:ext cx="819150" cy="8191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A2A1FB-7CDB-466F-AB4F-5FB755CF8413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8ACC73-D8C1-4A78-98C5-457844F371C9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ANSWER KEY  /  QUESTIONS 6–10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24BB23-D57F-42DF-9A80-D452ECAB2C0B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24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FA9EC2-9CB4-4456-AEAB-FB3DB7156366}"/>
              </a:ext>
            </a:extLst>
          </p:cNvPr>
          <p:cNvSpPr>
            <a:spLocks noGrp="1"/>
          </p:cNvSpPr>
          <p:nvPr/>
        </p:nvSpPr>
        <p:spPr>
          <a:xfrm>
            <a:off x="723900" y="838200"/>
            <a:ext cx="80962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6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Connect each section to its job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592827-0499-4FDA-8460-5DA13DAF2B0F}"/>
              </a:ext>
            </a:extLst>
          </p:cNvPr>
          <p:cNvSpPr>
            <a:spLocks noGrp="1"/>
          </p:cNvSpPr>
          <p:nvPr/>
        </p:nvSpPr>
        <p:spPr>
          <a:xfrm>
            <a:off x="742950" y="1524000"/>
            <a:ext cx="6667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0" i="0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The sections turn personal knowledge into planned action.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547613-1E52-49CC-81A0-4FC6AD277FF8}"/>
              </a:ext>
            </a:extLst>
          </p:cNvPr>
          <p:cNvSpPr>
            <a:spLocks noGrp="1"/>
          </p:cNvSpPr>
          <p:nvPr/>
        </p:nvSpPr>
        <p:spPr>
          <a:xfrm>
            <a:off x="819150" y="226695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06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215481E-727F-4733-A8BB-926EE5064413}"/>
              </a:ext>
            </a:extLst>
          </p:cNvPr>
          <p:cNvSpPr>
            <a:spLocks noGrp="1"/>
          </p:cNvSpPr>
          <p:nvPr/>
        </p:nvSpPr>
        <p:spPr>
          <a:xfrm>
            <a:off x="1562100" y="224790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3AB5F0-5E90-4410-A41D-34388CBF98F0}"/>
              </a:ext>
            </a:extLst>
          </p:cNvPr>
          <p:cNvSpPr>
            <a:spLocks noGrp="1"/>
          </p:cNvSpPr>
          <p:nvPr/>
        </p:nvSpPr>
        <p:spPr>
          <a:xfrm>
            <a:off x="1562100" y="225742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EB0D1F-DCAF-4CCE-8DA9-60DCCF9A5FB6}"/>
              </a:ext>
            </a:extLst>
          </p:cNvPr>
          <p:cNvSpPr>
            <a:spLocks noGrp="1"/>
          </p:cNvSpPr>
          <p:nvPr/>
        </p:nvSpPr>
        <p:spPr>
          <a:xfrm>
            <a:off x="2190750" y="220027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Wellness Toolbox • personal resources that help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FA8E61-C952-46BE-BE9A-65835C0F67A6}"/>
              </a:ext>
            </a:extLst>
          </p:cNvPr>
          <p:cNvSpPr>
            <a:spLocks noGrp="1"/>
          </p:cNvSpPr>
          <p:nvPr/>
        </p:nvSpPr>
        <p:spPr>
          <a:xfrm>
            <a:off x="819150" y="285750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177366-333C-4F89-9589-CF128BF73BB9}"/>
              </a:ext>
            </a:extLst>
          </p:cNvPr>
          <p:cNvSpPr>
            <a:spLocks noGrp="1"/>
          </p:cNvSpPr>
          <p:nvPr/>
        </p:nvSpPr>
        <p:spPr>
          <a:xfrm>
            <a:off x="819150" y="304800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9E63F2-DFA2-4035-8168-AE5D98D191D2}"/>
              </a:ext>
            </a:extLst>
          </p:cNvPr>
          <p:cNvSpPr>
            <a:spLocks noGrp="1"/>
          </p:cNvSpPr>
          <p:nvPr/>
        </p:nvSpPr>
        <p:spPr>
          <a:xfrm>
            <a:off x="1562100" y="302895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28514B-69AE-4C50-9729-D96A22709DE8}"/>
              </a:ext>
            </a:extLst>
          </p:cNvPr>
          <p:cNvSpPr>
            <a:spLocks noGrp="1"/>
          </p:cNvSpPr>
          <p:nvPr/>
        </p:nvSpPr>
        <p:spPr>
          <a:xfrm>
            <a:off x="1562100" y="303847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D17843-04B2-4809-A421-D77CC1F47A52}"/>
              </a:ext>
            </a:extLst>
          </p:cNvPr>
          <p:cNvSpPr>
            <a:spLocks noGrp="1"/>
          </p:cNvSpPr>
          <p:nvPr/>
        </p:nvSpPr>
        <p:spPr>
          <a:xfrm>
            <a:off x="2190750" y="298132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Daily Plan • what supports an ordinary well day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547A9F-062F-4C25-BA95-8564C5D6CC8B}"/>
              </a:ext>
            </a:extLst>
          </p:cNvPr>
          <p:cNvSpPr>
            <a:spLocks noGrp="1"/>
          </p:cNvSpPr>
          <p:nvPr/>
        </p:nvSpPr>
        <p:spPr>
          <a:xfrm>
            <a:off x="819150" y="363855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F85593-63CF-457B-9D26-2F4C0FF9BA08}"/>
              </a:ext>
            </a:extLst>
          </p:cNvPr>
          <p:cNvSpPr>
            <a:spLocks noGrp="1"/>
          </p:cNvSpPr>
          <p:nvPr/>
        </p:nvSpPr>
        <p:spPr>
          <a:xfrm>
            <a:off x="819150" y="382905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C46649-44EC-4A10-A419-0C3FFB53C4AD}"/>
              </a:ext>
            </a:extLst>
          </p:cNvPr>
          <p:cNvSpPr>
            <a:spLocks noGrp="1"/>
          </p:cNvSpPr>
          <p:nvPr/>
        </p:nvSpPr>
        <p:spPr>
          <a:xfrm>
            <a:off x="1562100" y="381000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345C33-5DDF-48BE-A5B5-93479BFA05FB}"/>
              </a:ext>
            </a:extLst>
          </p:cNvPr>
          <p:cNvSpPr>
            <a:spLocks noGrp="1"/>
          </p:cNvSpPr>
          <p:nvPr/>
        </p:nvSpPr>
        <p:spPr>
          <a:xfrm>
            <a:off x="1562100" y="381952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1D5BBF-A3FF-4DB1-95BB-6B1CAD8F748D}"/>
              </a:ext>
            </a:extLst>
          </p:cNvPr>
          <p:cNvSpPr>
            <a:spLocks noGrp="1"/>
          </p:cNvSpPr>
          <p:nvPr/>
        </p:nvSpPr>
        <p:spPr>
          <a:xfrm>
            <a:off x="2190750" y="376237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Triggers/stressors • external events + a response plan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8E99ED-F83B-449A-A076-E2E652A77165}"/>
              </a:ext>
            </a:extLst>
          </p:cNvPr>
          <p:cNvSpPr>
            <a:spLocks noGrp="1"/>
          </p:cNvSpPr>
          <p:nvPr/>
        </p:nvSpPr>
        <p:spPr>
          <a:xfrm>
            <a:off x="819150" y="441960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0468E8-33ED-4924-9C98-23735B23A877}"/>
              </a:ext>
            </a:extLst>
          </p:cNvPr>
          <p:cNvSpPr>
            <a:spLocks noGrp="1"/>
          </p:cNvSpPr>
          <p:nvPr/>
        </p:nvSpPr>
        <p:spPr>
          <a:xfrm>
            <a:off x="819150" y="461010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09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E4B89FD-7ED5-4B8B-8574-1066C2F55768}"/>
              </a:ext>
            </a:extLst>
          </p:cNvPr>
          <p:cNvSpPr>
            <a:spLocks noGrp="1"/>
          </p:cNvSpPr>
          <p:nvPr/>
        </p:nvSpPr>
        <p:spPr>
          <a:xfrm>
            <a:off x="1562100" y="459105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523BF0-90BD-4680-8992-0CF4D687837C}"/>
              </a:ext>
            </a:extLst>
          </p:cNvPr>
          <p:cNvSpPr>
            <a:spLocks noGrp="1"/>
          </p:cNvSpPr>
          <p:nvPr/>
        </p:nvSpPr>
        <p:spPr>
          <a:xfrm>
            <a:off x="1562100" y="460057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E55FF1-36BA-4C9C-A0DB-6F56A09069DB}"/>
              </a:ext>
            </a:extLst>
          </p:cNvPr>
          <p:cNvSpPr>
            <a:spLocks noGrp="1"/>
          </p:cNvSpPr>
          <p:nvPr/>
        </p:nvSpPr>
        <p:spPr>
          <a:xfrm>
            <a:off x="2190750" y="454342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True • notice subtle changes and act early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BB0DB0-1EDE-4C93-BE10-E830AB46D14D}"/>
              </a:ext>
            </a:extLst>
          </p:cNvPr>
          <p:cNvSpPr>
            <a:spLocks noGrp="1"/>
          </p:cNvSpPr>
          <p:nvPr/>
        </p:nvSpPr>
        <p:spPr>
          <a:xfrm>
            <a:off x="819150" y="520065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86F2DF-9CAA-44C5-BF1E-6C5717A53FCE}"/>
              </a:ext>
            </a:extLst>
          </p:cNvPr>
          <p:cNvSpPr>
            <a:spLocks noGrp="1"/>
          </p:cNvSpPr>
          <p:nvPr/>
        </p:nvSpPr>
        <p:spPr>
          <a:xfrm>
            <a:off x="819150" y="5391150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10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3B934D1-C31F-4D49-964D-D196843A7E97}"/>
              </a:ext>
            </a:extLst>
          </p:cNvPr>
          <p:cNvSpPr>
            <a:spLocks noGrp="1"/>
          </p:cNvSpPr>
          <p:nvPr/>
        </p:nvSpPr>
        <p:spPr>
          <a:xfrm>
            <a:off x="1562100" y="5372100"/>
            <a:ext cx="400050" cy="40005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066C03-B1D2-4559-BC9C-2020D26FD7FE}"/>
              </a:ext>
            </a:extLst>
          </p:cNvPr>
          <p:cNvSpPr>
            <a:spLocks noGrp="1"/>
          </p:cNvSpPr>
          <p:nvPr/>
        </p:nvSpPr>
        <p:spPr>
          <a:xfrm>
            <a:off x="1562100" y="5381625"/>
            <a:ext cx="4000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42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42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E827FDE-C3FB-41DF-989B-46DAE190E230}"/>
              </a:ext>
            </a:extLst>
          </p:cNvPr>
          <p:cNvSpPr>
            <a:spLocks noGrp="1"/>
          </p:cNvSpPr>
          <p:nvPr/>
        </p:nvSpPr>
        <p:spPr>
          <a:xfrm>
            <a:off x="2190750" y="5324475"/>
            <a:ext cx="86677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Post-Crisis Plan • support the return to wellness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C111BE2-2F1A-48C0-9EDD-B2F481485D6D}"/>
              </a:ext>
            </a:extLst>
          </p:cNvPr>
          <p:cNvSpPr>
            <a:spLocks noGrp="1"/>
          </p:cNvSpPr>
          <p:nvPr/>
        </p:nvSpPr>
        <p:spPr>
          <a:xfrm>
            <a:off x="819150" y="5981700"/>
            <a:ext cx="101346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68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28">
            <a:extLst>
              <a:ext uri="{FF2B5EF4-FFF2-40B4-BE49-F238E27FC236}">
                <a16:creationId xmlns:a16="http://schemas.microsoft.com/office/drawing/2014/main" id="{DE45769A-6518-4B6C-8E17-94D699B10CC3}"/>
              </a:ext>
            </a:extLst>
          </p:cNvPr>
          <p:cNvSpPr>
            <a:spLocks noGrp="1"/>
          </p:cNvSpPr>
          <p:nvPr/>
        </p:nvSpPr>
        <p:spPr>
          <a:xfrm>
            <a:off x="10096500" y="-809625"/>
            <a:ext cx="2857500" cy="2857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BF59701-1537-4384-A32E-4ED6E93DD9A5}"/>
              </a:ext>
            </a:extLst>
          </p:cNvPr>
          <p:cNvSpPr>
            <a:spLocks noGrp="1"/>
          </p:cNvSpPr>
          <p:nvPr/>
        </p:nvSpPr>
        <p:spPr>
          <a:xfrm>
            <a:off x="10906125" y="-333375"/>
            <a:ext cx="1047750" cy="1047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C981BB-CDED-4F4C-9ADE-6A5AFC5A28C1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7002E0-D016-4D82-938E-BE8E005AD054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KEEP LEARNING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736809-084D-4FD0-AAD8-2D30206E8560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25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6D8AEC-6C2B-40C9-AE4F-D2BCE9E05BA7}"/>
              </a:ext>
            </a:extLst>
          </p:cNvPr>
          <p:cNvSpPr>
            <a:spLocks noGrp="1"/>
          </p:cNvSpPr>
          <p:nvPr/>
        </p:nvSpPr>
        <p:spPr>
          <a:xfrm>
            <a:off x="723900" y="838200"/>
            <a:ext cx="7810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36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Authoritative starting points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F7135D-F119-4C9E-9C73-D989D356B94E}"/>
              </a:ext>
            </a:extLst>
          </p:cNvPr>
          <p:cNvSpPr>
            <a:spLocks noGrp="1"/>
          </p:cNvSpPr>
          <p:nvPr/>
        </p:nvSpPr>
        <p:spPr>
          <a:xfrm>
            <a:off x="742950" y="1504950"/>
            <a:ext cx="76200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425" b="0" i="0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Official WRAP and Copeland Center materials used for this quiz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75EA31-18BF-4B30-821F-A86EBD3DDCF5}"/>
              </a:ext>
            </a:extLst>
          </p:cNvPr>
          <p:cNvSpPr>
            <a:spLocks noGrp="1"/>
          </p:cNvSpPr>
          <p:nvPr/>
        </p:nvSpPr>
        <p:spPr>
          <a:xfrm>
            <a:off x="762000" y="2343150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931C36-77D8-47FD-9AC0-8D97A96EF183}"/>
              </a:ext>
            </a:extLst>
          </p:cNvPr>
          <p:cNvSpPr>
            <a:spLocks noGrp="1"/>
          </p:cNvSpPr>
          <p:nvPr/>
        </p:nvSpPr>
        <p:spPr>
          <a:xfrm>
            <a:off x="1295400" y="2305050"/>
            <a:ext cx="447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What Is WRAP?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57271F-E6FD-4FEC-9C58-79BF4D468882}"/>
              </a:ext>
            </a:extLst>
          </p:cNvPr>
          <p:cNvSpPr>
            <a:spLocks noGrp="1"/>
          </p:cNvSpPr>
          <p:nvPr/>
        </p:nvSpPr>
        <p:spPr>
          <a:xfrm>
            <a:off x="1295400" y="2714625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0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wellnessrecoveryactionplan.com/what-is-wrap/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E6E773-7B1B-4763-B2DD-17D1D7C5EE4A}"/>
              </a:ext>
            </a:extLst>
          </p:cNvPr>
          <p:cNvSpPr>
            <a:spLocks noGrp="1"/>
          </p:cNvSpPr>
          <p:nvPr/>
        </p:nvSpPr>
        <p:spPr>
          <a:xfrm>
            <a:off x="762000" y="31337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0671DC-8A42-4508-A2FA-EB35B057FE74}"/>
              </a:ext>
            </a:extLst>
          </p:cNvPr>
          <p:cNvSpPr>
            <a:spLocks noGrp="1"/>
          </p:cNvSpPr>
          <p:nvPr/>
        </p:nvSpPr>
        <p:spPr>
          <a:xfrm>
            <a:off x="762000" y="3409950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3F3769-B124-4289-B2F9-8631640CDD14}"/>
              </a:ext>
            </a:extLst>
          </p:cNvPr>
          <p:cNvSpPr>
            <a:spLocks noGrp="1"/>
          </p:cNvSpPr>
          <p:nvPr/>
        </p:nvSpPr>
        <p:spPr>
          <a:xfrm>
            <a:off x="1295400" y="3371850"/>
            <a:ext cx="447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The WRAP Story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FEEF2E-6741-4DC7-BC9F-9AC3770E2E73}"/>
              </a:ext>
            </a:extLst>
          </p:cNvPr>
          <p:cNvSpPr>
            <a:spLocks noGrp="1"/>
          </p:cNvSpPr>
          <p:nvPr/>
        </p:nvSpPr>
        <p:spPr>
          <a:xfrm>
            <a:off x="1295400" y="3781425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0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wellnessrecoveryactionplan.com/what-is-wrap/the-wrap-story/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E16A912-7126-474C-BD20-50934379C8CE}"/>
              </a:ext>
            </a:extLst>
          </p:cNvPr>
          <p:cNvSpPr>
            <a:spLocks noGrp="1"/>
          </p:cNvSpPr>
          <p:nvPr/>
        </p:nvSpPr>
        <p:spPr>
          <a:xfrm>
            <a:off x="762000" y="42005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370D4C-E6ED-4B72-AE26-1211FFCF6404}"/>
              </a:ext>
            </a:extLst>
          </p:cNvPr>
          <p:cNvSpPr>
            <a:spLocks noGrp="1"/>
          </p:cNvSpPr>
          <p:nvPr/>
        </p:nvSpPr>
        <p:spPr>
          <a:xfrm>
            <a:off x="762000" y="4476750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520F7B-4A9D-42E5-B45F-9AFBA64C8141}"/>
              </a:ext>
            </a:extLst>
          </p:cNvPr>
          <p:cNvSpPr>
            <a:spLocks noGrp="1"/>
          </p:cNvSpPr>
          <p:nvPr/>
        </p:nvSpPr>
        <p:spPr>
          <a:xfrm>
            <a:off x="1295400" y="4438650"/>
            <a:ext cx="447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WRAP Values &amp; Ethics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0ADB9A7-5460-493F-A541-6629E847E9A2}"/>
              </a:ext>
            </a:extLst>
          </p:cNvPr>
          <p:cNvSpPr>
            <a:spLocks noGrp="1"/>
          </p:cNvSpPr>
          <p:nvPr/>
        </p:nvSpPr>
        <p:spPr>
          <a:xfrm>
            <a:off x="1295400" y="4848225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0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wellnessrecoveryactionplan.com/what-is-wrap/wrap-values-ethics/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7D64D90-EC73-4513-89B3-345F51F6D419}"/>
              </a:ext>
            </a:extLst>
          </p:cNvPr>
          <p:cNvSpPr>
            <a:spLocks noGrp="1"/>
          </p:cNvSpPr>
          <p:nvPr/>
        </p:nvSpPr>
        <p:spPr>
          <a:xfrm>
            <a:off x="762000" y="52673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681E5C-1E50-410A-B826-AA6F66138C5A}"/>
              </a:ext>
            </a:extLst>
          </p:cNvPr>
          <p:cNvSpPr>
            <a:spLocks noGrp="1"/>
          </p:cNvSpPr>
          <p:nvPr/>
        </p:nvSpPr>
        <p:spPr>
          <a:xfrm>
            <a:off x="6238875" y="2343150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C6CA75-6FA3-40D8-AF77-A6F0CCFBF962}"/>
              </a:ext>
            </a:extLst>
          </p:cNvPr>
          <p:cNvSpPr>
            <a:spLocks noGrp="1"/>
          </p:cNvSpPr>
          <p:nvPr/>
        </p:nvSpPr>
        <p:spPr>
          <a:xfrm>
            <a:off x="6772275" y="2305050"/>
            <a:ext cx="447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WRAP Overview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DA1399-04E6-43CD-9864-D6C5F5D81334}"/>
              </a:ext>
            </a:extLst>
          </p:cNvPr>
          <p:cNvSpPr>
            <a:spLocks noGrp="1"/>
          </p:cNvSpPr>
          <p:nvPr/>
        </p:nvSpPr>
        <p:spPr>
          <a:xfrm>
            <a:off x="6772275" y="2714625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0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wellnessrecoveryactionplan.com/wrap-overview/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4F75FA-1B9D-4619-9B8F-1888E6E461F1}"/>
              </a:ext>
            </a:extLst>
          </p:cNvPr>
          <p:cNvSpPr>
            <a:spLocks noGrp="1"/>
          </p:cNvSpPr>
          <p:nvPr/>
        </p:nvSpPr>
        <p:spPr>
          <a:xfrm>
            <a:off x="6238875" y="31337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174F751-69E8-492F-B91B-2640A4833387}"/>
              </a:ext>
            </a:extLst>
          </p:cNvPr>
          <p:cNvSpPr>
            <a:spLocks noGrp="1"/>
          </p:cNvSpPr>
          <p:nvPr/>
        </p:nvSpPr>
        <p:spPr>
          <a:xfrm>
            <a:off x="6238875" y="3409950"/>
            <a:ext cx="4000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77F1C3-22E9-42EE-AF4A-22BF31843ADF}"/>
              </a:ext>
            </a:extLst>
          </p:cNvPr>
          <p:cNvSpPr>
            <a:spLocks noGrp="1"/>
          </p:cNvSpPr>
          <p:nvPr/>
        </p:nvSpPr>
        <p:spPr>
          <a:xfrm>
            <a:off x="6772275" y="3371850"/>
            <a:ext cx="4476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1802"/>
          </a:bodyPr>
          <a:lstStyle/>
          <a:p>
            <a:pPr algn="l">
              <a:lnSpc>
                <a:spcPct val="105000"/>
              </a:lnSpc>
              <a:buNone/>
              <a:def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16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Action Planning for Prevention and Recovery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29EF57-F91B-4AFA-BE98-54FB6B20E073}"/>
              </a:ext>
            </a:extLst>
          </p:cNvPr>
          <p:cNvSpPr>
            <a:spLocks noGrp="1"/>
          </p:cNvSpPr>
          <p:nvPr/>
        </p:nvSpPr>
        <p:spPr>
          <a:xfrm>
            <a:off x="6772275" y="3781425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975" b="0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copelandcenter.com • SAMHSA/CMHS-funded guide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BE14AFB-F566-4E08-9D06-5D98B23D8871}"/>
              </a:ext>
            </a:extLst>
          </p:cNvPr>
          <p:cNvSpPr>
            <a:spLocks noGrp="1"/>
          </p:cNvSpPr>
          <p:nvPr/>
        </p:nvSpPr>
        <p:spPr>
          <a:xfrm>
            <a:off x="6238875" y="42005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F97E172-1A06-4586-991B-7B59DECF7D6D}"/>
              </a:ext>
            </a:extLst>
          </p:cNvPr>
          <p:cNvSpPr>
            <a:spLocks noGrp="1"/>
          </p:cNvSpPr>
          <p:nvPr/>
        </p:nvSpPr>
        <p:spPr>
          <a:xfrm>
            <a:off x="762000" y="592455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200" b="0" i="0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607068"/>
                </a:solidFill>
                <a:latin typeface="Aptos"/>
                <a:ea typeface="Aptos"/>
                <a:cs typeface="Aptos"/>
              </a:rPr>
              <a:t>Educational use only. WRAP can complement other wellness and recovery supports; it does not dictate a person’s path.</a:t>
            </a:r>
          </a:p>
        </p:txBody>
      </p:sp>
    </p:spTree>
    <p:extLst>
      <p:ext uri="{BB962C8B-B14F-4D97-AF65-F5344CB8AC3E}">
        <p14:creationId xmlns:p14="http://schemas.microsoft.com/office/powerpoint/2010/main" val="224657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A9307C8D-2EC9-4511-98C6-44E4E143CC95}"/>
              </a:ext>
            </a:extLst>
          </p:cNvPr>
          <p:cNvSpPr>
            <a:spLocks noGrp="1"/>
          </p:cNvSpPr>
          <p:nvPr/>
        </p:nvSpPr>
        <p:spPr>
          <a:xfrm>
            <a:off x="10096500" y="-809625"/>
            <a:ext cx="2857500" cy="2857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F04B13A-64AA-45C9-B629-4BA1B4FC9417}"/>
              </a:ext>
            </a:extLst>
          </p:cNvPr>
          <p:cNvSpPr>
            <a:spLocks noGrp="1"/>
          </p:cNvSpPr>
          <p:nvPr/>
        </p:nvSpPr>
        <p:spPr>
          <a:xfrm>
            <a:off x="10906125" y="-333375"/>
            <a:ext cx="1047750" cy="1047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9A7847-BF2F-435D-8B1C-54EBCAA5F64F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9B093F-1145-4833-89DE-7D9DCA9B2B65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1  /  THE NAME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B00A1D-E1F1-4718-808F-86BAFE5F8660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F9DB54-F11A-44B7-8058-9698F987BBA8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421B09-24F1-4112-9B39-9195B025E466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What does WRAP stand for?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1367E6-A015-4EA4-8565-51D54266AC46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D9C863D-7CB3-49E2-9F9D-D5CCA578BAE8}"/>
              </a:ext>
            </a:extLst>
          </p:cNvPr>
          <p:cNvSpPr>
            <a:spLocks noGrp="1"/>
          </p:cNvSpPr>
          <p:nvPr/>
        </p:nvSpPr>
        <p:spPr>
          <a:xfrm>
            <a:off x="895350" y="25717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B7E69F-9458-40D2-A6F1-E63168CC710A}"/>
              </a:ext>
            </a:extLst>
          </p:cNvPr>
          <p:cNvSpPr>
            <a:spLocks noGrp="1"/>
          </p:cNvSpPr>
          <p:nvPr/>
        </p:nvSpPr>
        <p:spPr>
          <a:xfrm>
            <a:off x="895350" y="25812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04A6F3-1F4F-4D74-A6CF-4CA9CE652A7E}"/>
              </a:ext>
            </a:extLst>
          </p:cNvPr>
          <p:cNvSpPr>
            <a:spLocks noGrp="1"/>
          </p:cNvSpPr>
          <p:nvPr/>
        </p:nvSpPr>
        <p:spPr>
          <a:xfrm>
            <a:off x="1447800" y="2552700"/>
            <a:ext cx="7639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Wellness Resilience Action Practice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1F96C8-0F96-4C78-A9A5-8394CFDAF7CF}"/>
              </a:ext>
            </a:extLst>
          </p:cNvPr>
          <p:cNvSpPr>
            <a:spLocks noGrp="1"/>
          </p:cNvSpPr>
          <p:nvPr/>
        </p:nvSpPr>
        <p:spPr>
          <a:xfrm>
            <a:off x="895350" y="335280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165A89-1DF2-46C5-B9BB-CB0D33872A58}"/>
              </a:ext>
            </a:extLst>
          </p:cNvPr>
          <p:cNvSpPr>
            <a:spLocks noGrp="1"/>
          </p:cNvSpPr>
          <p:nvPr/>
        </p:nvSpPr>
        <p:spPr>
          <a:xfrm>
            <a:off x="895350" y="33623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74AE17-EF57-4559-920D-E0BCAFEC9EF5}"/>
              </a:ext>
            </a:extLst>
          </p:cNvPr>
          <p:cNvSpPr>
            <a:spLocks noGrp="1"/>
          </p:cNvSpPr>
          <p:nvPr/>
        </p:nvSpPr>
        <p:spPr>
          <a:xfrm>
            <a:off x="1447800" y="3333750"/>
            <a:ext cx="7639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Wellness Recovery Action Plan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FDFEFA4-06A9-46F5-857C-234B1CC4F3C4}"/>
              </a:ext>
            </a:extLst>
          </p:cNvPr>
          <p:cNvSpPr>
            <a:spLocks noGrp="1"/>
          </p:cNvSpPr>
          <p:nvPr/>
        </p:nvSpPr>
        <p:spPr>
          <a:xfrm>
            <a:off x="895350" y="41338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89AED6-EF2A-44EA-BA28-086566BA5588}"/>
              </a:ext>
            </a:extLst>
          </p:cNvPr>
          <p:cNvSpPr>
            <a:spLocks noGrp="1"/>
          </p:cNvSpPr>
          <p:nvPr/>
        </p:nvSpPr>
        <p:spPr>
          <a:xfrm>
            <a:off x="895350" y="41433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AB562B-1E76-42E4-B23C-B7E6C937A6EB}"/>
              </a:ext>
            </a:extLst>
          </p:cNvPr>
          <p:cNvSpPr>
            <a:spLocks noGrp="1"/>
          </p:cNvSpPr>
          <p:nvPr/>
        </p:nvSpPr>
        <p:spPr>
          <a:xfrm>
            <a:off x="1447800" y="4114800"/>
            <a:ext cx="7639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Whole-person Recovery Activity Plan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F053A95-7A93-4609-B207-EA84EA725EBD}"/>
              </a:ext>
            </a:extLst>
          </p:cNvPr>
          <p:cNvSpPr>
            <a:spLocks noGrp="1"/>
          </p:cNvSpPr>
          <p:nvPr/>
        </p:nvSpPr>
        <p:spPr>
          <a:xfrm>
            <a:off x="895350" y="491490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6C4C98-D6AC-4C5A-BA80-292A1B296621}"/>
              </a:ext>
            </a:extLst>
          </p:cNvPr>
          <p:cNvSpPr>
            <a:spLocks noGrp="1"/>
          </p:cNvSpPr>
          <p:nvPr/>
        </p:nvSpPr>
        <p:spPr>
          <a:xfrm>
            <a:off x="895350" y="492442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3BBA37-04F8-4BD3-A2A8-FCAF6D54B9E9}"/>
              </a:ext>
            </a:extLst>
          </p:cNvPr>
          <p:cNvSpPr>
            <a:spLocks noGrp="1"/>
          </p:cNvSpPr>
          <p:nvPr/>
        </p:nvSpPr>
        <p:spPr>
          <a:xfrm>
            <a:off x="1447800" y="4895850"/>
            <a:ext cx="76390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Wellbeing Response and Care Pathway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E25F81-803E-485B-839D-1F6DE70644C3}"/>
              </a:ext>
            </a:extLst>
          </p:cNvPr>
          <p:cNvSpPr>
            <a:spLocks noGrp="1"/>
          </p:cNvSpPr>
          <p:nvPr/>
        </p:nvSpPr>
        <p:spPr>
          <a:xfrm>
            <a:off x="9696450" y="5600700"/>
            <a:ext cx="1619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275" b="0" i="1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275" b="0" i="1">
                <a:solidFill>
                  <a:srgbClr val="758E78"/>
                </a:solidFill>
                <a:latin typeface="Aptos"/>
                <a:ea typeface="Aptos"/>
                <a:cs typeface="Aptos"/>
              </a:rPr>
              <a:t>Start with the words.</a:t>
            </a:r>
          </a:p>
        </p:txBody>
      </p:sp>
    </p:spTree>
    <p:extLst>
      <p:ext uri="{BB962C8B-B14F-4D97-AF65-F5344CB8AC3E}">
        <p14:creationId xmlns:p14="http://schemas.microsoft.com/office/powerpoint/2010/main" val="363566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195560" y="-685800"/>
            <a:ext cx="2560320" cy="25603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0954512" y="-73152"/>
            <a:ext cx="914400" cy="91440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Wellness Recovery Action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The name emphasizes wellness, recovery, action, and planning.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Official WRAP: What Is WRAP?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46BCF032-5513-46C1-AA38-61BE47A5A68F}"/>
              </a:ext>
            </a:extLst>
          </p:cNvPr>
          <p:cNvSpPr>
            <a:spLocks noGrp="1"/>
          </p:cNvSpPr>
          <p:nvPr/>
        </p:nvSpPr>
        <p:spPr>
          <a:xfrm>
            <a:off x="-1000125" y="5048250"/>
            <a:ext cx="2571750" cy="2571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3395942-F807-4829-BE2A-FEF6DAF0CE02}"/>
              </a:ext>
            </a:extLst>
          </p:cNvPr>
          <p:cNvSpPr>
            <a:spLocks noGrp="1"/>
          </p:cNvSpPr>
          <p:nvPr/>
        </p:nvSpPr>
        <p:spPr>
          <a:xfrm>
            <a:off x="-361950" y="5676900"/>
            <a:ext cx="1095375" cy="1095375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5FFCD2-8505-4CDF-8488-3097FB354F60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0E6487-3004-4C40-9590-6C15ECF99866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2  /  PURPOSE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1B11F-E8BE-43EA-9FCA-E1400660E63A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05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B81232-AA02-42B8-AA08-8ED54465F3B2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233417-3B2D-433D-ACF6-764F0423562D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Which description best captures WRAP?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B189A3-5E5B-4B19-AE5C-00BFEE946FD1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0907722-445D-441F-96BD-9200842ACD4A}"/>
              </a:ext>
            </a:extLst>
          </p:cNvPr>
          <p:cNvSpPr>
            <a:spLocks noGrp="1"/>
          </p:cNvSpPr>
          <p:nvPr/>
        </p:nvSpPr>
        <p:spPr>
          <a:xfrm>
            <a:off x="876300" y="2457450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67FBE7-9FD7-4CE7-AA11-AD81DB7533FF}"/>
              </a:ext>
            </a:extLst>
          </p:cNvPr>
          <p:cNvSpPr>
            <a:spLocks noGrp="1"/>
          </p:cNvSpPr>
          <p:nvPr/>
        </p:nvSpPr>
        <p:spPr>
          <a:xfrm>
            <a:off x="876300" y="24669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366B3D-EE88-4A2E-98C4-86DD8F3F2CE5}"/>
              </a:ext>
            </a:extLst>
          </p:cNvPr>
          <p:cNvSpPr>
            <a:spLocks noGrp="1"/>
          </p:cNvSpPr>
          <p:nvPr/>
        </p:nvSpPr>
        <p:spPr>
          <a:xfrm>
            <a:off x="1428750" y="24193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 clinician-written treatment order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84B0E9-71A5-4EEF-A0B6-6E37B8229B49}"/>
              </a:ext>
            </a:extLst>
          </p:cNvPr>
          <p:cNvSpPr>
            <a:spLocks noGrp="1"/>
          </p:cNvSpPr>
          <p:nvPr/>
        </p:nvSpPr>
        <p:spPr>
          <a:xfrm>
            <a:off x="876300" y="32766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775777-518E-4F0D-89F0-B286D8185D9E}"/>
              </a:ext>
            </a:extLst>
          </p:cNvPr>
          <p:cNvSpPr>
            <a:spLocks noGrp="1"/>
          </p:cNvSpPr>
          <p:nvPr/>
        </p:nvSpPr>
        <p:spPr>
          <a:xfrm>
            <a:off x="6248400" y="2457450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D8B6EC-88F3-4D48-8FCF-C678DC15D4D7}"/>
              </a:ext>
            </a:extLst>
          </p:cNvPr>
          <p:cNvSpPr>
            <a:spLocks noGrp="1"/>
          </p:cNvSpPr>
          <p:nvPr/>
        </p:nvSpPr>
        <p:spPr>
          <a:xfrm>
            <a:off x="6248400" y="2466975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74EDBC-7BD7-4F55-8C24-2EF5817158CF}"/>
              </a:ext>
            </a:extLst>
          </p:cNvPr>
          <p:cNvSpPr>
            <a:spLocks noGrp="1"/>
          </p:cNvSpPr>
          <p:nvPr/>
        </p:nvSpPr>
        <p:spPr>
          <a:xfrm>
            <a:off x="6800850" y="2419350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 self-directed process for identifying wellness tools and action plans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C8AA4B-8C3F-4549-B038-7E101DF87865}"/>
              </a:ext>
            </a:extLst>
          </p:cNvPr>
          <p:cNvSpPr>
            <a:spLocks noGrp="1"/>
          </p:cNvSpPr>
          <p:nvPr/>
        </p:nvSpPr>
        <p:spPr>
          <a:xfrm>
            <a:off x="6248400" y="3276600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D227AB7-A107-4D9F-8D8D-E73B5DDEDC52}"/>
              </a:ext>
            </a:extLst>
          </p:cNvPr>
          <p:cNvSpPr>
            <a:spLocks noGrp="1"/>
          </p:cNvSpPr>
          <p:nvPr/>
        </p:nvSpPr>
        <p:spPr>
          <a:xfrm>
            <a:off x="876300" y="3648075"/>
            <a:ext cx="381000" cy="381000"/>
          </a:xfrm>
          <a:prstGeom prst="ellipse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915B35-5970-40DE-A0DE-41F856C055F0}"/>
              </a:ext>
            </a:extLst>
          </p:cNvPr>
          <p:cNvSpPr>
            <a:spLocks noGrp="1"/>
          </p:cNvSpPr>
          <p:nvPr/>
        </p:nvSpPr>
        <p:spPr>
          <a:xfrm>
            <a:off x="876300" y="365760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127C17-16EA-44E6-9F45-68CF195BAD46}"/>
              </a:ext>
            </a:extLst>
          </p:cNvPr>
          <p:cNvSpPr>
            <a:spLocks noGrp="1"/>
          </p:cNvSpPr>
          <p:nvPr/>
        </p:nvSpPr>
        <p:spPr>
          <a:xfrm>
            <a:off x="1428750" y="360997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 diagnostic checklist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1FC5DA-E883-4B55-A83E-FBD3A758018E}"/>
              </a:ext>
            </a:extLst>
          </p:cNvPr>
          <p:cNvSpPr>
            <a:spLocks noGrp="1"/>
          </p:cNvSpPr>
          <p:nvPr/>
        </p:nvSpPr>
        <p:spPr>
          <a:xfrm>
            <a:off x="876300" y="44672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71BE7B-FD92-4E90-A67E-9A7D42F8E0A3}"/>
              </a:ext>
            </a:extLst>
          </p:cNvPr>
          <p:cNvSpPr>
            <a:spLocks noGrp="1"/>
          </p:cNvSpPr>
          <p:nvPr/>
        </p:nvSpPr>
        <p:spPr>
          <a:xfrm>
            <a:off x="6248400" y="3648075"/>
            <a:ext cx="381000" cy="38100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D1B7819-7616-4F4E-B781-017EBBDA5548}"/>
              </a:ext>
            </a:extLst>
          </p:cNvPr>
          <p:cNvSpPr>
            <a:spLocks noGrp="1"/>
          </p:cNvSpPr>
          <p:nvPr/>
        </p:nvSpPr>
        <p:spPr>
          <a:xfrm>
            <a:off x="6248400" y="3657600"/>
            <a:ext cx="38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350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89CA58-19A7-4C0D-9C07-6B741C56412C}"/>
              </a:ext>
            </a:extLst>
          </p:cNvPr>
          <p:cNvSpPr>
            <a:spLocks noGrp="1"/>
          </p:cNvSpPr>
          <p:nvPr/>
        </p:nvSpPr>
        <p:spPr>
          <a:xfrm>
            <a:off x="6800850" y="3609975"/>
            <a:ext cx="42100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 document used only during a crisis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4D37CB-5653-4592-BE96-AF61D1874CB3}"/>
              </a:ext>
            </a:extLst>
          </p:cNvPr>
          <p:cNvSpPr>
            <a:spLocks noGrp="1"/>
          </p:cNvSpPr>
          <p:nvPr/>
        </p:nvSpPr>
        <p:spPr>
          <a:xfrm>
            <a:off x="6248400" y="4467225"/>
            <a:ext cx="4762500" cy="19050"/>
          </a:xfrm>
          <a:prstGeom prst="rect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0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58368" y="5230368"/>
            <a:ext cx="2331720" cy="2331720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-137160" y="5669280"/>
            <a:ext cx="914400" cy="91440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A self-directed process for identifying wellness tools and action plans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WRAP helps a person identify what supports wellness and plan how to use those supports in daily life and difficult times.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Official WRAP: What Is WRAP?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>
            <a:extLst>
              <a:ext uri="{FF2B5EF4-FFF2-40B4-BE49-F238E27FC236}">
                <a16:creationId xmlns:a16="http://schemas.microsoft.com/office/drawing/2014/main" id="{39F7DBB8-B40B-4318-B614-C22285B5D14A}"/>
              </a:ext>
            </a:extLst>
          </p:cNvPr>
          <p:cNvSpPr>
            <a:spLocks noGrp="1"/>
          </p:cNvSpPr>
          <p:nvPr/>
        </p:nvSpPr>
        <p:spPr>
          <a:xfrm>
            <a:off x="10858500" y="5095875"/>
            <a:ext cx="2095500" cy="2095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E87B7B6-B324-446F-86C1-CB457D8BB335}"/>
              </a:ext>
            </a:extLst>
          </p:cNvPr>
          <p:cNvSpPr>
            <a:spLocks noGrp="1"/>
          </p:cNvSpPr>
          <p:nvPr/>
        </p:nvSpPr>
        <p:spPr>
          <a:xfrm>
            <a:off x="11334750" y="5524500"/>
            <a:ext cx="819150" cy="8191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09C58B-50B2-47FA-A76C-90266C3A2CFF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E2D71-4BE2-4641-9BF7-6B7B5E618BE9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3  /  HISTORY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51EB93-6B4C-4EB3-A8E7-409890039233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07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FE1BDD-552D-4BD6-8C62-C976250E285A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FF4B43F-62CC-494F-9A5A-AD7AB08CE28D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Which origin story is accurate?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950140-F57B-4B22-A98F-2700DD6F336C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D12EB2-B815-4974-B106-C3EDEB0DDE8C}"/>
              </a:ext>
            </a:extLst>
          </p:cNvPr>
          <p:cNvSpPr>
            <a:spLocks noGrp="1"/>
          </p:cNvSpPr>
          <p:nvPr/>
        </p:nvSpPr>
        <p:spPr>
          <a:xfrm>
            <a:off x="952500" y="3543300"/>
            <a:ext cx="9906000" cy="3810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CE0202-D322-4C24-934B-E221A743F057}"/>
              </a:ext>
            </a:extLst>
          </p:cNvPr>
          <p:cNvSpPr>
            <a:spLocks noGrp="1"/>
          </p:cNvSpPr>
          <p:nvPr/>
        </p:nvSpPr>
        <p:spPr>
          <a:xfrm>
            <a:off x="1238250" y="3333750"/>
            <a:ext cx="438150" cy="43815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428F38-2F5D-4BEF-BB5D-D2A21C8F9E9D}"/>
              </a:ext>
            </a:extLst>
          </p:cNvPr>
          <p:cNvSpPr>
            <a:spLocks noGrp="1"/>
          </p:cNvSpPr>
          <p:nvPr/>
        </p:nvSpPr>
        <p:spPr>
          <a:xfrm>
            <a:off x="1238250" y="3343275"/>
            <a:ext cx="438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75" b="1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AB0DDB-B9C5-46F4-BF13-AD01671507EB}"/>
              </a:ext>
            </a:extLst>
          </p:cNvPr>
          <p:cNvSpPr>
            <a:spLocks noGrp="1"/>
          </p:cNvSpPr>
          <p:nvPr/>
        </p:nvSpPr>
        <p:spPr>
          <a:xfrm>
            <a:off x="904875" y="264795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5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1977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C90C4-514B-4E95-9F8F-C6072895F903}"/>
              </a:ext>
            </a:extLst>
          </p:cNvPr>
          <p:cNvSpPr>
            <a:spLocks noGrp="1"/>
          </p:cNvSpPr>
          <p:nvPr/>
        </p:nvSpPr>
        <p:spPr>
          <a:xfrm>
            <a:off x="714375" y="4095750"/>
            <a:ext cx="1524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4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Hospital administrators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D5A622D-1342-482F-84C7-00DDDBB200AA}"/>
              </a:ext>
            </a:extLst>
          </p:cNvPr>
          <p:cNvSpPr>
            <a:spLocks noGrp="1"/>
          </p:cNvSpPr>
          <p:nvPr/>
        </p:nvSpPr>
        <p:spPr>
          <a:xfrm>
            <a:off x="3810000" y="3333750"/>
            <a:ext cx="438150" cy="438150"/>
          </a:xfrm>
          <a:prstGeom prst="ellipse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EED258-C034-48EB-AB3A-B27632BA5743}"/>
              </a:ext>
            </a:extLst>
          </p:cNvPr>
          <p:cNvSpPr>
            <a:spLocks noGrp="1"/>
          </p:cNvSpPr>
          <p:nvPr/>
        </p:nvSpPr>
        <p:spPr>
          <a:xfrm>
            <a:off x="3810000" y="3343275"/>
            <a:ext cx="438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75" b="1" i="0">
                <a:solidFill>
                  <a:srgbClr val="FFFDF8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DF8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F69AED-DDB3-4699-9621-1CAA884B84F0}"/>
              </a:ext>
            </a:extLst>
          </p:cNvPr>
          <p:cNvSpPr>
            <a:spLocks noGrp="1"/>
          </p:cNvSpPr>
          <p:nvPr/>
        </p:nvSpPr>
        <p:spPr>
          <a:xfrm>
            <a:off x="3476625" y="264795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55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1997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F42463-08BC-4AA5-A613-77EF5C8D6387}"/>
              </a:ext>
            </a:extLst>
          </p:cNvPr>
          <p:cNvSpPr>
            <a:spLocks noGrp="1"/>
          </p:cNvSpPr>
          <p:nvPr/>
        </p:nvSpPr>
        <p:spPr>
          <a:xfrm>
            <a:off x="3286125" y="4095750"/>
            <a:ext cx="1524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4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Peers with lived experience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9C119EE-B800-4BEE-B5ED-2E1DDA594CB5}"/>
              </a:ext>
            </a:extLst>
          </p:cNvPr>
          <p:cNvSpPr>
            <a:spLocks noGrp="1"/>
          </p:cNvSpPr>
          <p:nvPr/>
        </p:nvSpPr>
        <p:spPr>
          <a:xfrm>
            <a:off x="6381750" y="3333750"/>
            <a:ext cx="438150" cy="43815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261CD9-B57F-4B2C-9FBD-6AA414C6BA26}"/>
              </a:ext>
            </a:extLst>
          </p:cNvPr>
          <p:cNvSpPr>
            <a:spLocks noGrp="1"/>
          </p:cNvSpPr>
          <p:nvPr/>
        </p:nvSpPr>
        <p:spPr>
          <a:xfrm>
            <a:off x="6381750" y="3343275"/>
            <a:ext cx="438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75" b="1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C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804903-199A-4B3A-ADAA-16BA0D372C07}"/>
              </a:ext>
            </a:extLst>
          </p:cNvPr>
          <p:cNvSpPr>
            <a:spLocks noGrp="1"/>
          </p:cNvSpPr>
          <p:nvPr/>
        </p:nvSpPr>
        <p:spPr>
          <a:xfrm>
            <a:off x="6048375" y="264795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5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2007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2A2CC18-AAF8-4772-8CC8-1157C2FA53AA}"/>
              </a:ext>
            </a:extLst>
          </p:cNvPr>
          <p:cNvSpPr>
            <a:spLocks noGrp="1"/>
          </p:cNvSpPr>
          <p:nvPr/>
        </p:nvSpPr>
        <p:spPr>
          <a:xfrm>
            <a:off x="5857875" y="4095750"/>
            <a:ext cx="1524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4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Insurance companies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507D93A-EB0B-4E4B-9B68-1B7EC1633AE4}"/>
              </a:ext>
            </a:extLst>
          </p:cNvPr>
          <p:cNvSpPr>
            <a:spLocks noGrp="1"/>
          </p:cNvSpPr>
          <p:nvPr/>
        </p:nvSpPr>
        <p:spPr>
          <a:xfrm>
            <a:off x="8953500" y="3333750"/>
            <a:ext cx="438150" cy="43815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CCEA92-2669-4AA2-BFA2-B198136E44CF}"/>
              </a:ext>
            </a:extLst>
          </p:cNvPr>
          <p:cNvSpPr>
            <a:spLocks noGrp="1"/>
          </p:cNvSpPr>
          <p:nvPr/>
        </p:nvSpPr>
        <p:spPr>
          <a:xfrm>
            <a:off x="8953500" y="3343275"/>
            <a:ext cx="438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05000"/>
              </a:lnSpc>
              <a:buNone/>
              <a:defRPr sz="1275" b="1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FE362D-762E-402D-AE17-8BDE04F0C4B7}"/>
              </a:ext>
            </a:extLst>
          </p:cNvPr>
          <p:cNvSpPr>
            <a:spLocks noGrp="1"/>
          </p:cNvSpPr>
          <p:nvPr/>
        </p:nvSpPr>
        <p:spPr>
          <a:xfrm>
            <a:off x="8620125" y="2647950"/>
            <a:ext cx="1143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255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255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2017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35332CA-9FB4-48A1-9934-05E662CDBAC9}"/>
              </a:ext>
            </a:extLst>
          </p:cNvPr>
          <p:cNvSpPr>
            <a:spLocks noGrp="1"/>
          </p:cNvSpPr>
          <p:nvPr/>
        </p:nvSpPr>
        <p:spPr>
          <a:xfrm>
            <a:off x="8429625" y="4095750"/>
            <a:ext cx="1524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425" b="0" i="0">
                <a:solidFill>
                  <a:srgbClr val="26352F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26352F"/>
                </a:solidFill>
                <a:latin typeface="Aptos"/>
                <a:ea typeface="Aptos"/>
                <a:cs typeface="Aptos"/>
              </a:rPr>
              <a:t>A software team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296CAD-21F6-4B0F-9EFE-73F82F7784A9}"/>
              </a:ext>
            </a:extLst>
          </p:cNvPr>
          <p:cNvSpPr>
            <a:spLocks noGrp="1"/>
          </p:cNvSpPr>
          <p:nvPr/>
        </p:nvSpPr>
        <p:spPr>
          <a:xfrm>
            <a:off x="4000500" y="5429250"/>
            <a:ext cx="4191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350" b="0" i="1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350" b="0" i="1">
                <a:solidFill>
                  <a:srgbClr val="758E78"/>
                </a:solidFill>
                <a:latin typeface="Aptos"/>
                <a:ea typeface="Aptos"/>
                <a:cs typeface="Aptos"/>
              </a:rPr>
              <a:t>A key leader was Mary Ellen Copeland.</a:t>
            </a:r>
          </a:p>
        </p:txBody>
      </p:sp>
    </p:spTree>
    <p:extLst>
      <p:ext uri="{BB962C8B-B14F-4D97-AF65-F5344CB8AC3E}">
        <p14:creationId xmlns:p14="http://schemas.microsoft.com/office/powerpoint/2010/main" val="78561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52760" y="5285232"/>
            <a:ext cx="2103120" cy="2103120"/>
          </a:xfrm>
          <a:prstGeom prst="ellipse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11155680" y="5687568"/>
            <a:ext cx="749808" cy="749808"/>
          </a:xfrm>
          <a:prstGeom prst="ellipse">
            <a:avLst/>
          </a:prstGeom>
          <a:solidFill>
            <a:srgbClr val="F3D2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12648" y="457200"/>
            <a:ext cx="411480" cy="45720"/>
          </a:xfrm>
          <a:prstGeom prst="rect">
            <a:avLst/>
          </a:prstGeom>
          <a:solidFill>
            <a:srgbClr val="D96E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43000" y="365760"/>
            <a:ext cx="4937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>
                <a:solidFill>
                  <a:srgbClr val="758E78"/>
                </a:solidFill>
                <a:latin typeface="Aptos"/>
              </a:rPr>
              <a:t>CORRECT ANSWER  /  QUESTION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85800"/>
            <a:ext cx="1572768" cy="8412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5200" b="1" i="0">
                <a:solidFill>
                  <a:srgbClr val="D96E5E"/>
                </a:solidFill>
                <a:latin typeface="Georgia"/>
              </a:rPr>
              <a:t>A3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877824"/>
            <a:ext cx="630936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800" b="1" i="0">
                <a:solidFill>
                  <a:srgbClr val="26352F"/>
                </a:solidFill>
                <a:latin typeface="Georgia"/>
              </a:rPr>
              <a:t>Correct answer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1664208"/>
            <a:ext cx="10113264" cy="18288"/>
          </a:xfrm>
          <a:prstGeom prst="rect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850392" y="2148840"/>
            <a:ext cx="1078992" cy="1078992"/>
          </a:xfrm>
          <a:prstGeom prst="ellipse">
            <a:avLst/>
          </a:prstGeom>
          <a:solidFill>
            <a:srgbClr val="758E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50392" y="2176272"/>
            <a:ext cx="1078992" cy="98755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3800" b="1" i="0">
                <a:solidFill>
                  <a:srgbClr val="FFFDF8"/>
                </a:solidFill>
                <a:latin typeface="Georgia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280" y="2139696"/>
            <a:ext cx="7909560" cy="11155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3000" b="1" i="0">
                <a:solidFill>
                  <a:srgbClr val="26352F"/>
                </a:solidFill>
                <a:latin typeface="Georgia"/>
              </a:rPr>
              <a:t>1997 — peers with lived experience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9536" y="3685032"/>
            <a:ext cx="19659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i="0">
                <a:solidFill>
                  <a:srgbClr val="D96E5E"/>
                </a:solidFill>
                <a:latin typeface="Aptos"/>
              </a:rPr>
              <a:t>WHY IT MATTERS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" y="4041648"/>
            <a:ext cx="9646920" cy="10789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00" b="0" i="0">
                <a:solidFill>
                  <a:srgbClr val="26352F"/>
                </a:solidFill>
                <a:latin typeface="Aptos"/>
              </a:rPr>
              <a:t>WRAP grew from a Vermont gathering where peers shared practical strategies; Mary Ellen Copeland was a key leader.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59536" y="5376672"/>
            <a:ext cx="9646920" cy="18288"/>
          </a:xfrm>
          <a:prstGeom prst="rect">
            <a:avLst/>
          </a:prstGeom>
          <a:solidFill>
            <a:srgbClr val="DDE5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59536" y="5532120"/>
            <a:ext cx="81381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1">
                <a:solidFill>
                  <a:srgbClr val="607068"/>
                </a:solidFill>
                <a:latin typeface="Aptos"/>
              </a:rPr>
              <a:t>Official WRAP: The WRAP Story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98280" y="5522976"/>
            <a:ext cx="14173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Answer revealed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46536" y="6364224"/>
            <a:ext cx="438912" cy="1920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200" b="1" i="0">
                <a:solidFill>
                  <a:srgbClr val="758E78"/>
                </a:solidFill>
                <a:latin typeface="Aptos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B8172BF2-8743-4DCE-8B87-0233BB5440C6}"/>
              </a:ext>
            </a:extLst>
          </p:cNvPr>
          <p:cNvSpPr>
            <a:spLocks noGrp="1"/>
          </p:cNvSpPr>
          <p:nvPr/>
        </p:nvSpPr>
        <p:spPr>
          <a:xfrm>
            <a:off x="10096500" y="-809625"/>
            <a:ext cx="2857500" cy="2857500"/>
          </a:xfrm>
          <a:prstGeom prst="ellipse">
            <a:avLst/>
          </a:prstGeom>
          <a:solidFill>
            <a:srgbClr val="DDE5D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A8135A4-9B16-4B2D-AF4D-24D714D0DBEF}"/>
              </a:ext>
            </a:extLst>
          </p:cNvPr>
          <p:cNvSpPr>
            <a:spLocks noGrp="1"/>
          </p:cNvSpPr>
          <p:nvPr/>
        </p:nvSpPr>
        <p:spPr>
          <a:xfrm>
            <a:off x="10906125" y="-333375"/>
            <a:ext cx="1047750" cy="1047750"/>
          </a:xfrm>
          <a:prstGeom prst="ellipse">
            <a:avLst/>
          </a:prstGeom>
          <a:solidFill>
            <a:srgbClr val="F3D2C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4367BB-238A-4701-BBCE-DB9A575927CF}"/>
              </a:ext>
            </a:extLst>
          </p:cNvPr>
          <p:cNvSpPr>
            <a:spLocks noGrp="1"/>
          </p:cNvSpPr>
          <p:nvPr/>
        </p:nvSpPr>
        <p:spPr>
          <a:xfrm>
            <a:off x="609600" y="457200"/>
            <a:ext cx="400050" cy="47625"/>
          </a:xfrm>
          <a:prstGeom prst="rect">
            <a:avLst/>
          </a:prstGeom>
          <a:solidFill>
            <a:srgbClr val="D96E5E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1A81A2-1068-4A28-8B04-D0CAD8CF5FB4}"/>
              </a:ext>
            </a:extLst>
          </p:cNvPr>
          <p:cNvSpPr>
            <a:spLocks noGrp="1"/>
          </p:cNvSpPr>
          <p:nvPr/>
        </p:nvSpPr>
        <p:spPr>
          <a:xfrm>
            <a:off x="1143000" y="361950"/>
            <a:ext cx="419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  <a:defRPr sz="10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QUESTION 4  /  ACCESS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AAF647-66ED-4F32-A3F7-E2CA17172ED1}"/>
              </a:ext>
            </a:extLst>
          </p:cNvPr>
          <p:cNvSpPr>
            <a:spLocks noGrp="1"/>
          </p:cNvSpPr>
          <p:nvPr/>
        </p:nvSpPr>
        <p:spPr>
          <a:xfrm>
            <a:off x="11144250" y="6362700"/>
            <a:ext cx="438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90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lang="en-US" sz="90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09</a:t>
            </a:r>
            <a:endParaRPr sz="900" b="1" i="0">
              <a:solidFill>
                <a:srgbClr val="758E78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3EC662-812B-4CBD-9DF9-53FB3379FC89}"/>
              </a:ext>
            </a:extLst>
          </p:cNvPr>
          <p:cNvSpPr>
            <a:spLocks noGrp="1"/>
          </p:cNvSpPr>
          <p:nvPr/>
        </p:nvSpPr>
        <p:spPr>
          <a:xfrm>
            <a:off x="10001250" y="685800"/>
            <a:ext cx="158115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5000"/>
              </a:lnSpc>
              <a:buNone/>
              <a:def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540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Q4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D1E1E4-CAC6-4E6F-8160-B9A2DB70E0CA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5725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defRPr>
            </a:pPr>
            <a:r>
              <a:rPr sz="3000" b="1" i="0">
                <a:solidFill>
                  <a:srgbClr val="26352F"/>
                </a:solidFill>
                <a:latin typeface="Georgia"/>
                <a:ea typeface="Georgia"/>
                <a:cs typeface="Georgia"/>
              </a:rPr>
              <a:t>True or false: WRAP is only for people with a formal mental health diagnosis.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DEB9BA-C89F-4B7D-980B-6B7B831C88D2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10820400" cy="190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F711D9-6F0F-4A07-B150-2EAA4C523339}"/>
              </a:ext>
            </a:extLst>
          </p:cNvPr>
          <p:cNvSpPr>
            <a:spLocks noGrp="1"/>
          </p:cNvSpPr>
          <p:nvPr/>
        </p:nvSpPr>
        <p:spPr>
          <a:xfrm>
            <a:off x="6096000" y="2714625"/>
            <a:ext cx="19050" cy="2762250"/>
          </a:xfrm>
          <a:prstGeom prst="rect">
            <a:avLst/>
          </a:prstGeom>
          <a:solidFill>
            <a:srgbClr val="758E78"/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0FF3B4-0919-4757-9D75-8241994EB33B}"/>
              </a:ext>
            </a:extLst>
          </p:cNvPr>
          <p:cNvSpPr>
            <a:spLocks noGrp="1"/>
          </p:cNvSpPr>
          <p:nvPr/>
        </p:nvSpPr>
        <p:spPr>
          <a:xfrm>
            <a:off x="1143000" y="3028950"/>
            <a:ext cx="4095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4050" b="1" i="0">
                <a:solidFill>
                  <a:srgbClr val="758E78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758E78"/>
                </a:solidFill>
                <a:latin typeface="Georgia"/>
                <a:ea typeface="Georgia"/>
                <a:cs typeface="Georgia"/>
              </a:rPr>
              <a:t>TRUE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D944F1-63CC-4103-85B9-E98272B5EC08}"/>
              </a:ext>
            </a:extLst>
          </p:cNvPr>
          <p:cNvSpPr>
            <a:spLocks noGrp="1"/>
          </p:cNvSpPr>
          <p:nvPr/>
        </p:nvSpPr>
        <p:spPr>
          <a:xfrm>
            <a:off x="2857500" y="4095750"/>
            <a:ext cx="666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758E78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758E78"/>
                </a:solidFill>
                <a:latin typeface="Aptos"/>
                <a:ea typeface="Aptos"/>
                <a:cs typeface="Aptos"/>
              </a:rPr>
              <a:t>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30968A-ABB3-4467-AF7B-4DC723BA46BB}"/>
              </a:ext>
            </a:extLst>
          </p:cNvPr>
          <p:cNvSpPr>
            <a:spLocks noGrp="1"/>
          </p:cNvSpPr>
          <p:nvPr/>
        </p:nvSpPr>
        <p:spPr>
          <a:xfrm>
            <a:off x="6953250" y="3028950"/>
            <a:ext cx="4095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4050" b="1" i="0">
                <a:solidFill>
                  <a:srgbClr val="D96E5E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D96E5E"/>
                </a:solidFill>
                <a:latin typeface="Georgia"/>
                <a:ea typeface="Georgia"/>
                <a:cs typeface="Georgia"/>
              </a:rPr>
              <a:t>FALSE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0A73AA-A077-48A3-A5D4-E0FDF274F85A}"/>
              </a:ext>
            </a:extLst>
          </p:cNvPr>
          <p:cNvSpPr>
            <a:spLocks noGrp="1"/>
          </p:cNvSpPr>
          <p:nvPr/>
        </p:nvSpPr>
        <p:spPr>
          <a:xfrm>
            <a:off x="8667750" y="4095750"/>
            <a:ext cx="666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650" b="1" i="0">
                <a:solidFill>
                  <a:srgbClr val="D96E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D96E5E"/>
                </a:solidFill>
                <a:latin typeface="Aptos"/>
                <a:ea typeface="Aptos"/>
                <a:cs typeface="Aptos"/>
              </a:rPr>
              <a:t>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B1A523-AB21-4A80-A155-88596F5906AE}"/>
              </a:ext>
            </a:extLst>
          </p:cNvPr>
          <p:cNvSpPr>
            <a:spLocks noGrp="1"/>
          </p:cNvSpPr>
          <p:nvPr/>
        </p:nvSpPr>
        <p:spPr>
          <a:xfrm>
            <a:off x="3495675" y="5619750"/>
            <a:ext cx="51911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5000"/>
              </a:lnSpc>
              <a:buNone/>
              <a:defRPr sz="1350" b="0" i="1">
                <a:solidFill>
                  <a:srgbClr val="607068"/>
                </a:solidFill>
                <a:latin typeface="Aptos"/>
                <a:ea typeface="Aptos"/>
                <a:cs typeface="Aptos"/>
              </a:defRPr>
            </a:pPr>
            <a:r>
              <a:rPr sz="1350" b="0" i="1">
                <a:solidFill>
                  <a:srgbClr val="607068"/>
                </a:solidFill>
                <a:latin typeface="Aptos"/>
                <a:ea typeface="Aptos"/>
                <a:cs typeface="Aptos"/>
              </a:rPr>
              <a:t>Think: who decides whether WRAP is useful?</a:t>
            </a:r>
          </a:p>
        </p:txBody>
      </p:sp>
    </p:spTree>
    <p:extLst>
      <p:ext uri="{BB962C8B-B14F-4D97-AF65-F5344CB8AC3E}">
        <p14:creationId xmlns:p14="http://schemas.microsoft.com/office/powerpoint/2010/main" val="144900753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1780</Words>
  <Application>Microsoft Office PowerPoint</Application>
  <PresentationFormat>Widescreen</PresentationFormat>
  <Paragraphs>342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Aptos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2026-07-23T16:44:02Z</dcterms:created>
  <dcterms:modified xsi:type="dcterms:W3CDTF">2026-07-23T17:01:38Z</dcterms:modified>
</cp:coreProperties>
</file>