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660"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6/14/2026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This briefing explains, in plain terms, how it helps frontline shelter staff when guests in the Medical Respite Program build and use a Wellness Recovery Action Plan, or WRAP. The short version: WRAP is a self-directed wellness tool guests own, and when guests manage their own wellness, staff spend less time reacting to crises and more time supporting recovery. We'll cover what WRAP is, how it fits our setting, and the concrete day-to-day benefits for staff.</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back and see the whole picture. WRAP has documented, evidence-based gains for participants: more hope and empowerment, less anxiety and depression, stronger self-advocacy, and deeper engagement in their own recovery. Look at the staff column beside it — every guest gain has a staff payoff. A guest who is more engaged and self-advocating creates fewer crises, a lighter reactive load, more trusting relationships, and care that's easier to coordinate and sustain. This is the core message: guest wellness and staff wellbeing aren't a trade-off. They rise together.</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close, four takeaways. One: WRAP is a voluntary plan the guest owns — our job is to honor it, not administer it. Two: because guests self-manage, we see fewer crises and de-escalation gets easier. Three: a lighter reactive workload is real protection against burnout. Four: when guests share their plans, the whole care team stays aligned across every shift and handoff. The throughline is simple — supporting guests to use WRAP isn't extra work for staff, it's what makes the work more sustainable. A win for guests really is a win for staff.</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final slide as a one-page takeaway people can photograph or print. It recaps the whole briefing at a glance: what WRAP is — a voluntary, self-directed plan the guest owns, built on hope, personal responsibility, education, self-advocacy, and support; where it fits in our setting; the concrete gains for staff, from fewer crises to less burnout to better coordination; and the simple staff role, which is to invite it, honor it, and use it at handoffs. The bottom line stays the same: supporting guests to use WRAP isn't extra work, it's what makes the work more sustainable.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scene. The people we serve in medical respite are recovering from acute illness or injury and frequently live with mental health conditions and substance use needs at the same time. In a low barrier setting we meet people where they are, which is the right thing to do, but it also means staff handle a lot of unpredictability. When the day is purely reactive, stress builds and burnout follows. The premise of this briefing is simple: giving guests a wellness tool they own changes the dynamic for staff, too.</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WRAP in a nutshell. It's an evidence-based self-management tool developed by people in recovery and recognized by SAMHSA as an evidence-based practice in 2010. Two things matter most for staff to understand. First, it's voluntary and self-directed — the guest decides what goes in it and who sees it. Second, it's built around five key concepts: hope, personal responsibility, education, self-advocacy, and support. Those concepts naturally move a guest toward managing their own wellness, which is exactly what eases the load on staff.</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grounding in our two models. Medical respite, also called recuperative care, gives people experiencing homelessness a safe place to recover after a hospital stay, with medical oversight and case management; it's been shown to cut readmissions and ER visits. The low barrier shelter model removes obstacles to entry and staying — no sobriety or ID requirements, flexible curfews, discharge only as a last resort. The tension staff feel is real: medically fragile guests need stability, but the setting is deliberately flexible. WRAP bridges that gap because it helps guests bring their own structure.</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answers the practical question: where does WRAP actually show up in our work? It's not a new program staff have to run. The guest owns the plan; our job is to know it exists and honor it. It threads through moments that already happen — settling in at intake, a daily wellness routine that makes days steadier, recognizing early warning signs together before things boil over, and a crisis plan the guest wrote in advance that tells us exactly how they want to be supported. Notice the progression: each step gives staff more foresight and less guesswork.</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benefits, starting with the one staff feel most: fewer crises and easier de-escalation. Because WRAP has guests identify their own triggers and early warning signs, problems surface earlier, while they're still small. And when tension does rise, the guest's crisis plan acts as a roadmap — it tells us what helps this specific person and what to avoid, so we're not guessing under pressure. De-escalation built on the guest's own stated preferences simply works better and resolves faster. That's fewer incidents and safer shifts.</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benefit is a calmer environment and better relationships. When guests are actively using their own wellness routines, the floor steadies for everyone — predictable days mean less conflict, which is safer for guests and staff alike. Just as important, the relationship changes. Instead of being the person enforcing rules, staff become partners who help a guest carry out a plan the guest chose. And WRAP's shared vocabulary — hope, personal responsibility, self-advocacy — gives both sides the same words to use in tough moments. That partnership is what low barrier care is meant to feel like.</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benefit, and the one leadership cares about for retention: a lighter workload and less burnout. WRAP is built on personal responsibility, so the guest carries more of their own wellness work. That shifts staff effort away from constantly absorbing emergencies and toward planned, proactive support. Since relentless crisis response is the single biggest driver of frontline burnout, reducing those high-stress incidents directly protects staff energy, morale, and ultimately retention. Healthier staff mean more consistent care for guests — it compounds.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Fourth benefit: better coordination and continuity of care. WRAP is voluntary and private, but when a guest chooses to share their plan, it becomes a shared reference for the whole team. That's powerful in a setting with shift changes and many hands. Night staff and new hires instantly know how a guest wants to be supported; shelter staff, nurses, and case managers all work from the same playbook; and because the plan belongs to the guest, it travels with them into discharge, housing, and follow-up. Less is lost in the handoffs, which is safer and far less work to reconstruct.</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89467"/>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7F1E6"/>
        </a:solidFill>
        <a:effectLst/>
      </p:bgPr>
    </p:bg>
    <p:spTree>
      <p:nvGrpSpPr>
        <p:cNvPr id="1" name=""/>
        <p:cNvGrpSpPr/>
        <p:nvPr/>
      </p:nvGrpSpPr>
      <p:grpSpPr>
        <a:xfrm>
          <a:off x="0" y="0"/>
          <a:ext cx="0" cy="0"/>
          <a:chOff x="0" y="0"/>
          <a:chExt cx="0" cy="0"/>
        </a:xfrm>
      </p:grpSpPr>
      <p:pic>
        <p:nvPicPr>
          <p:cNvPr id="2" name="Image 0" descr="/agent/turn1/workspace/images/image-25186bfb507c169f25b4657bbd4d9846.jpg"/>
          <p:cNvPicPr>
            <a:picLocks noChangeAspect="1"/>
          </p:cNvPicPr>
          <p:nvPr/>
        </p:nvPicPr>
        <p:blipFill>
          <a:blip r:embed="rId3"/>
          <a:srcRect/>
          <a:stretch/>
        </p:blipFill>
        <p:spPr>
          <a:xfrm>
            <a:off x="5715000" y="0"/>
            <a:ext cx="3429000" cy="5143500"/>
          </a:xfrm>
          <a:prstGeom prst="rect">
            <a:avLst/>
          </a:prstGeom>
        </p:spPr>
      </p:pic>
      <p:sp>
        <p:nvSpPr>
          <p:cNvPr id="3" name="Shape 0"/>
          <p:cNvSpPr/>
          <p:nvPr/>
        </p:nvSpPr>
        <p:spPr>
          <a:xfrm>
            <a:off x="5715000" y="0"/>
            <a:ext cx="109728" cy="5143500"/>
          </a:xfrm>
          <a:prstGeom prst="rect">
            <a:avLst/>
          </a:prstGeom>
          <a:solidFill>
            <a:srgbClr val="6E8060"/>
          </a:solidFill>
          <a:ln/>
        </p:spPr>
        <p:txBody>
          <a:bodyPr/>
          <a:lstStyle/>
          <a:p>
            <a:endParaRPr lang="en-US"/>
          </a:p>
        </p:txBody>
      </p:sp>
      <p:sp>
        <p:nvSpPr>
          <p:cNvPr id="4" name="Shape 1"/>
          <p:cNvSpPr/>
          <p:nvPr/>
        </p:nvSpPr>
        <p:spPr>
          <a:xfrm>
            <a:off x="0" y="0"/>
            <a:ext cx="2011680" cy="2011680"/>
          </a:xfrm>
          <a:prstGeom prst="ellipse">
            <a:avLst/>
          </a:prstGeom>
          <a:solidFill>
            <a:srgbClr val="ECE1CC"/>
          </a:solidFill>
          <a:ln/>
        </p:spPr>
        <p:txBody>
          <a:bodyPr/>
          <a:lstStyle/>
          <a:p>
            <a:endParaRPr lang="en-US"/>
          </a:p>
        </p:txBody>
      </p:sp>
      <p:sp>
        <p:nvSpPr>
          <p:cNvPr id="5" name="Text 2"/>
          <p:cNvSpPr/>
          <p:nvPr/>
        </p:nvSpPr>
        <p:spPr>
          <a:xfrm>
            <a:off x="640080" y="777240"/>
            <a:ext cx="5486400" cy="274320"/>
          </a:xfrm>
          <a:prstGeom prst="rect">
            <a:avLst/>
          </a:prstGeom>
          <a:noFill/>
          <a:ln/>
        </p:spPr>
        <p:txBody>
          <a:bodyPr wrap="square" lIns="0" tIns="0" rIns="0" bIns="0" rtlCol="0" anchor="ctr"/>
          <a:lstStyle/>
          <a:p>
            <a:pPr marL="0" indent="0">
              <a:buNone/>
            </a:pPr>
            <a:r>
              <a:rPr lang="en-US" sz="1200" b="1" kern="0" spc="300" dirty="0">
                <a:solidFill>
                  <a:srgbClr val="BC6242"/>
                </a:solidFill>
                <a:latin typeface="Calibri" pitchFamily="34" charset="0"/>
                <a:ea typeface="Calibri" pitchFamily="34" charset="-122"/>
                <a:cs typeface="Calibri" pitchFamily="34" charset="-120"/>
              </a:rPr>
              <a:t>STAFF BRIEFING  ·  MEDICAL RESPITE PROGRAM</a:t>
            </a:r>
            <a:endParaRPr lang="en-US" sz="1200" dirty="0"/>
          </a:p>
        </p:txBody>
      </p:sp>
      <p:sp>
        <p:nvSpPr>
          <p:cNvPr id="6" name="Text 3"/>
          <p:cNvSpPr/>
          <p:nvPr/>
        </p:nvSpPr>
        <p:spPr>
          <a:xfrm>
            <a:off x="640080" y="1143000"/>
            <a:ext cx="4572000" cy="1828800"/>
          </a:xfrm>
          <a:prstGeom prst="rect">
            <a:avLst/>
          </a:prstGeom>
          <a:noFill/>
          <a:ln/>
        </p:spPr>
        <p:txBody>
          <a:bodyPr wrap="square" rtlCol="0" anchor="ctr"/>
          <a:lstStyle/>
          <a:p>
            <a:pPr marL="0" indent="0">
              <a:lnSpc>
                <a:spcPts val="3600"/>
              </a:lnSpc>
              <a:buNone/>
            </a:pPr>
            <a:r>
              <a:rPr lang="en-US" sz="3100" b="1" dirty="0">
                <a:solidFill>
                  <a:srgbClr val="33302A"/>
                </a:solidFill>
                <a:latin typeface="Georgia" pitchFamily="34" charset="0"/>
                <a:ea typeface="Georgia" pitchFamily="34" charset="-122"/>
                <a:cs typeface="Georgia" pitchFamily="34" charset="-120"/>
              </a:rPr>
              <a:t>When Guests Use WRAP, Staff Benefit Too</a:t>
            </a:r>
            <a:endParaRPr lang="en-US" sz="3100" dirty="0"/>
          </a:p>
        </p:txBody>
      </p:sp>
      <p:sp>
        <p:nvSpPr>
          <p:cNvPr id="7" name="Text 4"/>
          <p:cNvSpPr/>
          <p:nvPr/>
        </p:nvSpPr>
        <p:spPr>
          <a:xfrm>
            <a:off x="640080" y="2971800"/>
            <a:ext cx="4663440" cy="914400"/>
          </a:xfrm>
          <a:prstGeom prst="rect">
            <a:avLst/>
          </a:prstGeom>
          <a:noFill/>
          <a:ln/>
        </p:spPr>
        <p:txBody>
          <a:bodyPr wrap="square" rtlCol="0" anchor="ctr"/>
          <a:lstStyle/>
          <a:p>
            <a:pPr marL="0" indent="0">
              <a:lnSpc>
                <a:spcPts val="2200"/>
              </a:lnSpc>
              <a:buNone/>
            </a:pPr>
            <a:r>
              <a:rPr lang="en-US" sz="1500" dirty="0">
                <a:solidFill>
                  <a:srgbClr val="766F62"/>
                </a:solidFill>
                <a:latin typeface="Calibri" pitchFamily="34" charset="0"/>
                <a:ea typeface="Calibri" pitchFamily="34" charset="-122"/>
                <a:cs typeface="Calibri" pitchFamily="34" charset="-120"/>
              </a:rPr>
              <a:t>How the Wellness Recovery Action Plan supports Low Barrier Shelter staff working alongside the Medical Respite Program.</a:t>
            </a:r>
            <a:endParaRPr lang="en-US" sz="1500" dirty="0"/>
          </a:p>
        </p:txBody>
      </p:sp>
      <p:sp>
        <p:nvSpPr>
          <p:cNvPr id="8" name="Shape 5"/>
          <p:cNvSpPr/>
          <p:nvPr/>
        </p:nvSpPr>
        <p:spPr>
          <a:xfrm>
            <a:off x="658368" y="4069080"/>
            <a:ext cx="502920" cy="45720"/>
          </a:xfrm>
          <a:prstGeom prst="rect">
            <a:avLst/>
          </a:prstGeom>
          <a:solidFill>
            <a:srgbClr val="BC6242"/>
          </a:solidFill>
          <a:ln/>
        </p:spPr>
        <p:txBody>
          <a:bodyPr/>
          <a:lstStyle/>
          <a:p>
            <a:endParaRPr lang="en-US"/>
          </a:p>
        </p:txBody>
      </p:sp>
      <p:sp>
        <p:nvSpPr>
          <p:cNvPr id="9" name="Text 6"/>
          <p:cNvSpPr/>
          <p:nvPr/>
        </p:nvSpPr>
        <p:spPr>
          <a:xfrm>
            <a:off x="640080" y="4206240"/>
            <a:ext cx="4754880" cy="365760"/>
          </a:xfrm>
          <a:prstGeom prst="rect">
            <a:avLst/>
          </a:prstGeom>
          <a:noFill/>
          <a:ln/>
        </p:spPr>
        <p:txBody>
          <a:bodyPr wrap="square" rtlCol="0" anchor="ctr"/>
          <a:lstStyle/>
          <a:p>
            <a:pPr marL="0" indent="0">
              <a:buNone/>
            </a:pPr>
            <a:r>
              <a:rPr lang="en-US" sz="1200" i="1" dirty="0">
                <a:solidFill>
                  <a:srgbClr val="55654A"/>
                </a:solidFill>
                <a:latin typeface="Calibri" pitchFamily="34" charset="0"/>
                <a:ea typeface="Calibri" pitchFamily="34" charset="-122"/>
                <a:cs typeface="Calibri" pitchFamily="34" charset="-120"/>
              </a:rPr>
              <a:t>A shared, person-centered approach to wellness, safety, and care</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7F1E6"/>
        </a:solidFill>
        <a:effectLst/>
      </p:bgPr>
    </p:bg>
    <p:spTree>
      <p:nvGrpSpPr>
        <p:cNvPr id="1" name=""/>
        <p:cNvGrpSpPr/>
        <p:nvPr/>
      </p:nvGrpSpPr>
      <p:grpSpPr>
        <a:xfrm>
          <a:off x="0" y="0"/>
          <a:ext cx="0" cy="0"/>
          <a:chOff x="0" y="0"/>
          <a:chExt cx="0" cy="0"/>
        </a:xfrm>
      </p:grpSpPr>
      <p:pic>
        <p:nvPicPr>
          <p:cNvPr id="2" name="Image 0" descr="/agent/turn2/workspace/images/image-20c85c03c25b63b369d33d674d886acb.jpg"/>
          <p:cNvPicPr>
            <a:picLocks noChangeAspect="1"/>
          </p:cNvPicPr>
          <p:nvPr/>
        </p:nvPicPr>
        <p:blipFill>
          <a:blip r:embed="rId3"/>
          <a:srcRect l="23496" r="23496"/>
          <a:stretch/>
        </p:blipFill>
        <p:spPr>
          <a:xfrm>
            <a:off x="5989320" y="0"/>
            <a:ext cx="3154680" cy="5143500"/>
          </a:xfrm>
          <a:prstGeom prst="rect">
            <a:avLst/>
          </a:prstGeom>
        </p:spPr>
      </p:pic>
      <p:sp>
        <p:nvSpPr>
          <p:cNvPr id="3" name="Shape 0"/>
          <p:cNvSpPr/>
          <p:nvPr/>
        </p:nvSpPr>
        <p:spPr>
          <a:xfrm>
            <a:off x="5879592" y="0"/>
            <a:ext cx="109728" cy="5143500"/>
          </a:xfrm>
          <a:prstGeom prst="rect">
            <a:avLst/>
          </a:prstGeom>
          <a:solidFill>
            <a:srgbClr val="BC6242"/>
          </a:solidFill>
          <a:ln/>
        </p:spPr>
        <p:txBody>
          <a:bodyPr/>
          <a:lstStyle/>
          <a:p>
            <a:endParaRPr lang="en-US"/>
          </a:p>
        </p:txBody>
      </p:sp>
      <p:sp>
        <p:nvSpPr>
          <p:cNvPr id="4" name="Text 1"/>
          <p:cNvSpPr/>
          <p:nvPr/>
        </p:nvSpPr>
        <p:spPr>
          <a:xfrm>
            <a:off x="640080" y="502920"/>
            <a:ext cx="5486400" cy="274320"/>
          </a:xfrm>
          <a:prstGeom prst="rect">
            <a:avLst/>
          </a:prstGeom>
          <a:noFill/>
          <a:ln/>
        </p:spPr>
        <p:txBody>
          <a:bodyPr wrap="square" lIns="0" tIns="0" rIns="0" bIns="0" rtlCol="0" anchor="ctr"/>
          <a:lstStyle/>
          <a:p>
            <a:pPr marL="0" indent="0">
              <a:buNone/>
            </a:pPr>
            <a:r>
              <a:rPr lang="en-US" sz="1200" b="1" kern="0" spc="300" dirty="0">
                <a:solidFill>
                  <a:srgbClr val="BC6242"/>
                </a:solidFill>
                <a:latin typeface="Calibri" pitchFamily="34" charset="0"/>
                <a:ea typeface="Calibri" pitchFamily="34" charset="-122"/>
                <a:cs typeface="Calibri" pitchFamily="34" charset="-120"/>
              </a:rPr>
              <a:t>SHARED OUTCOMES</a:t>
            </a:r>
            <a:endParaRPr lang="en-US" sz="1200" dirty="0"/>
          </a:p>
        </p:txBody>
      </p:sp>
      <p:sp>
        <p:nvSpPr>
          <p:cNvPr id="5" name="Text 2"/>
          <p:cNvSpPr/>
          <p:nvPr/>
        </p:nvSpPr>
        <p:spPr>
          <a:xfrm>
            <a:off x="640080" y="777240"/>
            <a:ext cx="5303520" cy="548640"/>
          </a:xfrm>
          <a:prstGeom prst="rect">
            <a:avLst/>
          </a:prstGeom>
          <a:noFill/>
          <a:ln/>
        </p:spPr>
        <p:txBody>
          <a:bodyPr wrap="square" rtlCol="0" anchor="ctr"/>
          <a:lstStyle/>
          <a:p>
            <a:pPr marL="0" indent="0">
              <a:buNone/>
            </a:pPr>
            <a:r>
              <a:rPr lang="en-US" sz="2400" b="1" dirty="0">
                <a:solidFill>
                  <a:srgbClr val="33302A"/>
                </a:solidFill>
                <a:latin typeface="Georgia" pitchFamily="34" charset="0"/>
                <a:ea typeface="Georgia" pitchFamily="34" charset="-122"/>
                <a:cs typeface="Georgia" pitchFamily="34" charset="-120"/>
              </a:rPr>
              <a:t>When guests do well, staff do well</a:t>
            </a:r>
            <a:endParaRPr lang="en-US" sz="2400" dirty="0"/>
          </a:p>
        </p:txBody>
      </p:sp>
      <p:sp>
        <p:nvSpPr>
          <p:cNvPr id="6" name="Text 3"/>
          <p:cNvSpPr/>
          <p:nvPr/>
        </p:nvSpPr>
        <p:spPr>
          <a:xfrm>
            <a:off x="640080" y="1371600"/>
            <a:ext cx="5212080" cy="548640"/>
          </a:xfrm>
          <a:prstGeom prst="rect">
            <a:avLst/>
          </a:prstGeom>
          <a:noFill/>
          <a:ln/>
        </p:spPr>
        <p:txBody>
          <a:bodyPr wrap="square" rtlCol="0" anchor="ctr"/>
          <a:lstStyle/>
          <a:p>
            <a:pPr marL="0" indent="0">
              <a:lnSpc>
                <a:spcPts val="1700"/>
              </a:lnSpc>
              <a:buNone/>
            </a:pPr>
            <a:r>
              <a:rPr lang="en-US" sz="1250" dirty="0">
                <a:solidFill>
                  <a:srgbClr val="766F62"/>
                </a:solidFill>
                <a:latin typeface="Calibri" pitchFamily="34" charset="0"/>
                <a:ea typeface="Calibri" pitchFamily="34" charset="-122"/>
                <a:cs typeface="Calibri" pitchFamily="34" charset="-120"/>
              </a:rPr>
              <a:t>WRAP's documented gains for guests translate directly into a steadier, more rewarding job for staff.</a:t>
            </a:r>
            <a:endParaRPr lang="en-US" sz="1250" dirty="0"/>
          </a:p>
        </p:txBody>
      </p:sp>
      <p:sp>
        <p:nvSpPr>
          <p:cNvPr id="7" name="Shape 4"/>
          <p:cNvSpPr/>
          <p:nvPr/>
        </p:nvSpPr>
        <p:spPr>
          <a:xfrm>
            <a:off x="640080" y="2103120"/>
            <a:ext cx="2487168" cy="2743200"/>
          </a:xfrm>
          <a:prstGeom prst="roundRect">
            <a:avLst>
              <a:gd name="adj" fmla="val 2941"/>
            </a:avLst>
          </a:prstGeom>
          <a:solidFill>
            <a:srgbClr val="FBF7EE"/>
          </a:solidFill>
          <a:ln w="127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sp>
        <p:nvSpPr>
          <p:cNvPr id="8" name="Shape 5"/>
          <p:cNvSpPr/>
          <p:nvPr/>
        </p:nvSpPr>
        <p:spPr>
          <a:xfrm>
            <a:off x="640080" y="2103120"/>
            <a:ext cx="2487168" cy="457200"/>
          </a:xfrm>
          <a:prstGeom prst="rect">
            <a:avLst/>
          </a:prstGeom>
          <a:solidFill>
            <a:srgbClr val="6E8060"/>
          </a:solidFill>
          <a:ln/>
        </p:spPr>
        <p:txBody>
          <a:bodyPr/>
          <a:lstStyle/>
          <a:p>
            <a:endParaRPr lang="en-US"/>
          </a:p>
        </p:txBody>
      </p:sp>
      <p:sp>
        <p:nvSpPr>
          <p:cNvPr id="9" name="Text 6"/>
          <p:cNvSpPr/>
          <p:nvPr/>
        </p:nvSpPr>
        <p:spPr>
          <a:xfrm>
            <a:off x="640080" y="2103120"/>
            <a:ext cx="2487168" cy="457200"/>
          </a:xfrm>
          <a:prstGeom prst="rect">
            <a:avLst/>
          </a:prstGeom>
          <a:noFill/>
          <a:ln/>
        </p:spPr>
        <p:txBody>
          <a:bodyPr wrap="square" rtlCol="0" anchor="ctr"/>
          <a:lstStyle/>
          <a:p>
            <a:pPr marL="0" indent="0" algn="ctr">
              <a:buNone/>
            </a:pPr>
            <a:r>
              <a:rPr lang="en-US" sz="1400" b="1" dirty="0">
                <a:solidFill>
                  <a:srgbClr val="FBF7EE"/>
                </a:solidFill>
                <a:latin typeface="Georgia" pitchFamily="34" charset="0"/>
                <a:ea typeface="Georgia" pitchFamily="34" charset="-122"/>
                <a:cs typeface="Georgia" pitchFamily="34" charset="-120"/>
              </a:rPr>
              <a:t>For Guests</a:t>
            </a:r>
            <a:endParaRPr lang="en-US" sz="1400" dirty="0"/>
          </a:p>
        </p:txBody>
      </p:sp>
      <p:sp>
        <p:nvSpPr>
          <p:cNvPr id="10" name="Text 7"/>
          <p:cNvSpPr/>
          <p:nvPr/>
        </p:nvSpPr>
        <p:spPr>
          <a:xfrm>
            <a:off x="841248" y="2724912"/>
            <a:ext cx="2103120" cy="1965960"/>
          </a:xfrm>
          <a:prstGeom prst="rect">
            <a:avLst/>
          </a:prstGeom>
          <a:noFill/>
          <a:ln/>
        </p:spPr>
        <p:txBody>
          <a:bodyPr wrap="square" rtlCol="0" anchor="t"/>
          <a:lstStyle/>
          <a:p>
            <a:pPr marL="152400" indent="-152400">
              <a:lnSpc>
                <a:spcPts val="1800"/>
              </a:lnSpc>
              <a:buSzPct val="100000"/>
              <a:buChar char="•"/>
            </a:pPr>
            <a:r>
              <a:rPr lang="en-US" sz="1100" dirty="0">
                <a:solidFill>
                  <a:srgbClr val="33302A"/>
                </a:solidFill>
                <a:latin typeface="Calibri" pitchFamily="34" charset="0"/>
                <a:ea typeface="Calibri" pitchFamily="34" charset="-122"/>
                <a:cs typeface="Calibri" pitchFamily="34" charset="-120"/>
              </a:rPr>
              <a:t>Increased hope and empowerment</a:t>
            </a:r>
            <a:endParaRPr lang="en-US" sz="1100" dirty="0"/>
          </a:p>
          <a:p>
            <a:pPr marL="152400" indent="-152400">
              <a:lnSpc>
                <a:spcPts val="1800"/>
              </a:lnSpc>
              <a:buSzPct val="100000"/>
              <a:buChar char="•"/>
            </a:pPr>
            <a:r>
              <a:rPr lang="en-US" sz="1100" dirty="0">
                <a:solidFill>
                  <a:srgbClr val="33302A"/>
                </a:solidFill>
                <a:latin typeface="Calibri" pitchFamily="34" charset="0"/>
                <a:ea typeface="Calibri" pitchFamily="34" charset="-122"/>
                <a:cs typeface="Calibri" pitchFamily="34" charset="-120"/>
              </a:rPr>
              <a:t>Reduced anxiety and depression</a:t>
            </a:r>
            <a:endParaRPr lang="en-US" sz="1100" dirty="0"/>
          </a:p>
          <a:p>
            <a:pPr marL="152400" indent="-152400">
              <a:lnSpc>
                <a:spcPts val="1800"/>
              </a:lnSpc>
              <a:buSzPct val="100000"/>
              <a:buChar char="•"/>
            </a:pPr>
            <a:r>
              <a:rPr lang="en-US" sz="1100" dirty="0">
                <a:solidFill>
                  <a:srgbClr val="33302A"/>
                </a:solidFill>
                <a:latin typeface="Calibri" pitchFamily="34" charset="0"/>
                <a:ea typeface="Calibri" pitchFamily="34" charset="-122"/>
                <a:cs typeface="Calibri" pitchFamily="34" charset="-120"/>
              </a:rPr>
              <a:t>Stronger self-advocacy and self-care</a:t>
            </a:r>
            <a:endParaRPr lang="en-US" sz="1100" dirty="0"/>
          </a:p>
          <a:p>
            <a:pPr marL="152400" indent="-152400">
              <a:lnSpc>
                <a:spcPts val="1800"/>
              </a:lnSpc>
              <a:buSzPct val="100000"/>
              <a:buChar char="•"/>
            </a:pPr>
            <a:r>
              <a:rPr lang="en-US" sz="1100" dirty="0">
                <a:solidFill>
                  <a:srgbClr val="33302A"/>
                </a:solidFill>
                <a:latin typeface="Calibri" pitchFamily="34" charset="0"/>
                <a:ea typeface="Calibri" pitchFamily="34" charset="-122"/>
                <a:cs typeface="Calibri" pitchFamily="34" charset="-120"/>
              </a:rPr>
              <a:t>Better engagement in recovery</a:t>
            </a:r>
            <a:endParaRPr lang="en-US" sz="1100" dirty="0"/>
          </a:p>
        </p:txBody>
      </p:sp>
      <p:sp>
        <p:nvSpPr>
          <p:cNvPr id="11" name="Shape 8"/>
          <p:cNvSpPr/>
          <p:nvPr/>
        </p:nvSpPr>
        <p:spPr>
          <a:xfrm>
            <a:off x="3364992" y="2103120"/>
            <a:ext cx="2487168" cy="2743200"/>
          </a:xfrm>
          <a:prstGeom prst="roundRect">
            <a:avLst>
              <a:gd name="adj" fmla="val 2941"/>
            </a:avLst>
          </a:prstGeom>
          <a:solidFill>
            <a:srgbClr val="FBF7EE"/>
          </a:solidFill>
          <a:ln w="127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sp>
        <p:nvSpPr>
          <p:cNvPr id="12" name="Shape 9"/>
          <p:cNvSpPr/>
          <p:nvPr/>
        </p:nvSpPr>
        <p:spPr>
          <a:xfrm>
            <a:off x="3364992" y="2103120"/>
            <a:ext cx="2487168" cy="457200"/>
          </a:xfrm>
          <a:prstGeom prst="rect">
            <a:avLst/>
          </a:prstGeom>
          <a:solidFill>
            <a:srgbClr val="BC6242"/>
          </a:solidFill>
          <a:ln/>
        </p:spPr>
        <p:txBody>
          <a:bodyPr/>
          <a:lstStyle/>
          <a:p>
            <a:endParaRPr lang="en-US"/>
          </a:p>
        </p:txBody>
      </p:sp>
      <p:sp>
        <p:nvSpPr>
          <p:cNvPr id="13" name="Text 10"/>
          <p:cNvSpPr/>
          <p:nvPr/>
        </p:nvSpPr>
        <p:spPr>
          <a:xfrm>
            <a:off x="3364992" y="2103120"/>
            <a:ext cx="2487168" cy="457200"/>
          </a:xfrm>
          <a:prstGeom prst="rect">
            <a:avLst/>
          </a:prstGeom>
          <a:noFill/>
          <a:ln/>
        </p:spPr>
        <p:txBody>
          <a:bodyPr wrap="square" rtlCol="0" anchor="ctr"/>
          <a:lstStyle/>
          <a:p>
            <a:pPr marL="0" indent="0" algn="ctr">
              <a:buNone/>
            </a:pPr>
            <a:r>
              <a:rPr lang="en-US" sz="1400" b="1" dirty="0">
                <a:solidFill>
                  <a:srgbClr val="FBF7EE"/>
                </a:solidFill>
                <a:latin typeface="Georgia" pitchFamily="34" charset="0"/>
                <a:ea typeface="Georgia" pitchFamily="34" charset="-122"/>
                <a:cs typeface="Georgia" pitchFamily="34" charset="-120"/>
              </a:rPr>
              <a:t>For Staff</a:t>
            </a:r>
            <a:endParaRPr lang="en-US" sz="1400" dirty="0"/>
          </a:p>
        </p:txBody>
      </p:sp>
      <p:sp>
        <p:nvSpPr>
          <p:cNvPr id="14" name="Text 11"/>
          <p:cNvSpPr/>
          <p:nvPr/>
        </p:nvSpPr>
        <p:spPr>
          <a:xfrm>
            <a:off x="3566160" y="2724912"/>
            <a:ext cx="2103120" cy="1965960"/>
          </a:xfrm>
          <a:prstGeom prst="rect">
            <a:avLst/>
          </a:prstGeom>
          <a:noFill/>
          <a:ln/>
        </p:spPr>
        <p:txBody>
          <a:bodyPr wrap="square" rtlCol="0" anchor="t"/>
          <a:lstStyle/>
          <a:p>
            <a:pPr marL="152400" indent="-152400">
              <a:lnSpc>
                <a:spcPts val="1800"/>
              </a:lnSpc>
              <a:buSzPct val="100000"/>
              <a:buChar char="•"/>
            </a:pPr>
            <a:r>
              <a:rPr lang="en-US" sz="1100" dirty="0">
                <a:solidFill>
                  <a:srgbClr val="33302A"/>
                </a:solidFill>
                <a:latin typeface="Calibri" pitchFamily="34" charset="0"/>
                <a:ea typeface="Calibri" pitchFamily="34" charset="-122"/>
                <a:cs typeface="Calibri" pitchFamily="34" charset="-120"/>
              </a:rPr>
              <a:t>Fewer crises and safer shifts</a:t>
            </a:r>
            <a:endParaRPr lang="en-US" sz="1100" dirty="0"/>
          </a:p>
          <a:p>
            <a:pPr marL="152400" indent="-152400">
              <a:lnSpc>
                <a:spcPts val="1800"/>
              </a:lnSpc>
              <a:buSzPct val="100000"/>
              <a:buChar char="•"/>
            </a:pPr>
            <a:r>
              <a:rPr lang="en-US" sz="1100" dirty="0">
                <a:solidFill>
                  <a:srgbClr val="33302A"/>
                </a:solidFill>
                <a:latin typeface="Calibri" pitchFamily="34" charset="0"/>
                <a:ea typeface="Calibri" pitchFamily="34" charset="-122"/>
                <a:cs typeface="Calibri" pitchFamily="34" charset="-120"/>
              </a:rPr>
              <a:t>Less reactive workload and burnout</a:t>
            </a:r>
            <a:endParaRPr lang="en-US" sz="1100" dirty="0"/>
          </a:p>
          <a:p>
            <a:pPr marL="152400" indent="-152400">
              <a:lnSpc>
                <a:spcPts val="1800"/>
              </a:lnSpc>
              <a:buSzPct val="100000"/>
              <a:buChar char="•"/>
            </a:pPr>
            <a:r>
              <a:rPr lang="en-US" sz="1100" dirty="0">
                <a:solidFill>
                  <a:srgbClr val="33302A"/>
                </a:solidFill>
                <a:latin typeface="Calibri" pitchFamily="34" charset="0"/>
                <a:ea typeface="Calibri" pitchFamily="34" charset="-122"/>
                <a:cs typeface="Calibri" pitchFamily="34" charset="-120"/>
              </a:rPr>
              <a:t>Stronger, trust-based relationships</a:t>
            </a:r>
            <a:endParaRPr lang="en-US" sz="1100" dirty="0"/>
          </a:p>
          <a:p>
            <a:pPr marL="152400" indent="-152400">
              <a:lnSpc>
                <a:spcPts val="1800"/>
              </a:lnSpc>
              <a:buSzPct val="100000"/>
              <a:buChar char="•"/>
            </a:pPr>
            <a:r>
              <a:rPr lang="en-US" sz="1100" dirty="0">
                <a:solidFill>
                  <a:srgbClr val="33302A"/>
                </a:solidFill>
                <a:latin typeface="Calibri" pitchFamily="34" charset="0"/>
                <a:ea typeface="Calibri" pitchFamily="34" charset="-122"/>
                <a:cs typeface="Calibri" pitchFamily="34" charset="-120"/>
              </a:rPr>
              <a:t>Coordinated, easier-to-sustain care</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55654A"/>
        </a:solidFill>
        <a:effectLst/>
      </p:bgPr>
    </p:bg>
    <p:spTree>
      <p:nvGrpSpPr>
        <p:cNvPr id="1" name=""/>
        <p:cNvGrpSpPr/>
        <p:nvPr/>
      </p:nvGrpSpPr>
      <p:grpSpPr>
        <a:xfrm>
          <a:off x="0" y="0"/>
          <a:ext cx="0" cy="0"/>
          <a:chOff x="0" y="0"/>
          <a:chExt cx="0" cy="0"/>
        </a:xfrm>
      </p:grpSpPr>
      <p:pic>
        <p:nvPicPr>
          <p:cNvPr id="2" name="Image 0" descr="/agent/turn1/workspace/images/image-2cb350b2d5f1082e434b262d3c7714cc.jpg"/>
          <p:cNvPicPr>
            <a:picLocks noChangeAspect="1"/>
          </p:cNvPicPr>
          <p:nvPr/>
        </p:nvPicPr>
        <p:blipFill>
          <a:blip r:embed="rId3"/>
          <a:srcRect t="7813" b="7813"/>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2A331F">
              <a:alpha val="70000"/>
            </a:srgbClr>
          </a:solidFill>
          <a:ln/>
        </p:spPr>
        <p:txBody>
          <a:bodyPr/>
          <a:lstStyle/>
          <a:p>
            <a:endParaRPr lang="en-US"/>
          </a:p>
        </p:txBody>
      </p:sp>
      <p:sp>
        <p:nvSpPr>
          <p:cNvPr id="4" name="Shape 1"/>
          <p:cNvSpPr/>
          <p:nvPr/>
        </p:nvSpPr>
        <p:spPr>
          <a:xfrm>
            <a:off x="0" y="0"/>
            <a:ext cx="5852160" cy="5143500"/>
          </a:xfrm>
          <a:prstGeom prst="rect">
            <a:avLst/>
          </a:prstGeom>
          <a:solidFill>
            <a:srgbClr val="242C1B">
              <a:alpha val="82000"/>
            </a:srgbClr>
          </a:solidFill>
          <a:ln/>
        </p:spPr>
        <p:txBody>
          <a:bodyPr/>
          <a:lstStyle/>
          <a:p>
            <a:endParaRPr lang="en-US"/>
          </a:p>
        </p:txBody>
      </p:sp>
      <p:sp>
        <p:nvSpPr>
          <p:cNvPr id="5" name="Shape 2"/>
          <p:cNvSpPr/>
          <p:nvPr/>
        </p:nvSpPr>
        <p:spPr>
          <a:xfrm>
            <a:off x="0" y="0"/>
            <a:ext cx="5120640" cy="5143500"/>
          </a:xfrm>
          <a:prstGeom prst="rect">
            <a:avLst/>
          </a:prstGeom>
          <a:solidFill>
            <a:srgbClr val="1F2617">
              <a:alpha val="78000"/>
            </a:srgbClr>
          </a:solidFill>
          <a:ln/>
        </p:spPr>
        <p:txBody>
          <a:bodyPr/>
          <a:lstStyle/>
          <a:p>
            <a:endParaRPr lang="en-US"/>
          </a:p>
        </p:txBody>
      </p:sp>
      <p:sp>
        <p:nvSpPr>
          <p:cNvPr id="6" name="Text 3"/>
          <p:cNvSpPr/>
          <p:nvPr/>
        </p:nvSpPr>
        <p:spPr>
          <a:xfrm>
            <a:off x="640080" y="548640"/>
            <a:ext cx="5486400" cy="274320"/>
          </a:xfrm>
          <a:prstGeom prst="rect">
            <a:avLst/>
          </a:prstGeom>
          <a:noFill/>
          <a:ln/>
        </p:spPr>
        <p:txBody>
          <a:bodyPr wrap="square" lIns="0" tIns="0" rIns="0" bIns="0" rtlCol="0" anchor="ctr"/>
          <a:lstStyle/>
          <a:p>
            <a:pPr marL="0" indent="0">
              <a:buNone/>
            </a:pPr>
            <a:r>
              <a:rPr lang="en-US" sz="1200" b="1" kern="0" spc="300" dirty="0">
                <a:solidFill>
                  <a:srgbClr val="F0DFBE"/>
                </a:solidFill>
                <a:latin typeface="Calibri" pitchFamily="34" charset="0"/>
                <a:ea typeface="Calibri" pitchFamily="34" charset="-122"/>
                <a:cs typeface="Calibri" pitchFamily="34" charset="-120"/>
              </a:rPr>
              <a:t>THE BOTTOM LINE</a:t>
            </a:r>
            <a:endParaRPr lang="en-US" sz="1200" dirty="0"/>
          </a:p>
        </p:txBody>
      </p:sp>
      <p:sp>
        <p:nvSpPr>
          <p:cNvPr id="7" name="Text 4"/>
          <p:cNvSpPr/>
          <p:nvPr/>
        </p:nvSpPr>
        <p:spPr>
          <a:xfrm>
            <a:off x="640080" y="868680"/>
            <a:ext cx="5120640" cy="914400"/>
          </a:xfrm>
          <a:prstGeom prst="rect">
            <a:avLst/>
          </a:prstGeom>
          <a:noFill/>
          <a:ln/>
        </p:spPr>
        <p:txBody>
          <a:bodyPr wrap="square" rtlCol="0" anchor="ctr"/>
          <a:lstStyle/>
          <a:p>
            <a:pPr marL="0" indent="0">
              <a:lnSpc>
                <a:spcPts val="3000"/>
              </a:lnSpc>
              <a:buNone/>
            </a:pPr>
            <a:r>
              <a:rPr lang="en-US" sz="2700" b="1" dirty="0">
                <a:solidFill>
                  <a:srgbClr val="FBF7EE"/>
                </a:solidFill>
                <a:latin typeface="Georgia" pitchFamily="34" charset="0"/>
                <a:ea typeface="Georgia" pitchFamily="34" charset="-122"/>
                <a:cs typeface="Georgia" pitchFamily="34" charset="-120"/>
              </a:rPr>
              <a:t>A win for guests is a win for staff</a:t>
            </a:r>
            <a:endParaRPr lang="en-US" sz="2700" dirty="0"/>
          </a:p>
        </p:txBody>
      </p:sp>
      <p:sp>
        <p:nvSpPr>
          <p:cNvPr id="8" name="Shape 5"/>
          <p:cNvSpPr/>
          <p:nvPr/>
        </p:nvSpPr>
        <p:spPr>
          <a:xfrm>
            <a:off x="658368" y="2185416"/>
            <a:ext cx="219456" cy="219456"/>
          </a:xfrm>
          <a:prstGeom prst="ellipse">
            <a:avLst/>
          </a:prstGeom>
          <a:solidFill>
            <a:srgbClr val="BC6242"/>
          </a:solidFill>
          <a:ln/>
        </p:spPr>
        <p:txBody>
          <a:bodyPr/>
          <a:lstStyle/>
          <a:p>
            <a:endParaRPr lang="en-US"/>
          </a:p>
        </p:txBody>
      </p:sp>
      <p:sp>
        <p:nvSpPr>
          <p:cNvPr id="9" name="Text 6"/>
          <p:cNvSpPr/>
          <p:nvPr/>
        </p:nvSpPr>
        <p:spPr>
          <a:xfrm>
            <a:off x="1005840" y="2057400"/>
            <a:ext cx="4617720" cy="548640"/>
          </a:xfrm>
          <a:prstGeom prst="rect">
            <a:avLst/>
          </a:prstGeom>
          <a:noFill/>
          <a:ln/>
        </p:spPr>
        <p:txBody>
          <a:bodyPr wrap="square" lIns="0" tIns="0" rIns="0" bIns="0" rtlCol="0" anchor="t"/>
          <a:lstStyle/>
          <a:p>
            <a:pPr marL="0" indent="0">
              <a:lnSpc>
                <a:spcPts val="1700"/>
              </a:lnSpc>
              <a:buNone/>
            </a:pPr>
            <a:r>
              <a:rPr lang="en-US" sz="1350" b="1" dirty="0">
                <a:solidFill>
                  <a:srgbClr val="F7F3E9"/>
                </a:solidFill>
                <a:latin typeface="Calibri" pitchFamily="34" charset="0"/>
                <a:ea typeface="Calibri" pitchFamily="34" charset="-122"/>
                <a:cs typeface="Calibri" pitchFamily="34" charset="-120"/>
              </a:rPr>
              <a:t>WRAP is a voluntary plan guests own — staff honor it, not run it.</a:t>
            </a:r>
            <a:endParaRPr lang="en-US" sz="1350" dirty="0"/>
          </a:p>
        </p:txBody>
      </p:sp>
      <p:sp>
        <p:nvSpPr>
          <p:cNvPr id="10" name="Shape 7"/>
          <p:cNvSpPr/>
          <p:nvPr/>
        </p:nvSpPr>
        <p:spPr>
          <a:xfrm>
            <a:off x="658368" y="2788920"/>
            <a:ext cx="219456" cy="219456"/>
          </a:xfrm>
          <a:prstGeom prst="ellipse">
            <a:avLst/>
          </a:prstGeom>
          <a:solidFill>
            <a:srgbClr val="BC6242"/>
          </a:solidFill>
          <a:ln/>
        </p:spPr>
        <p:txBody>
          <a:bodyPr/>
          <a:lstStyle/>
          <a:p>
            <a:endParaRPr lang="en-US"/>
          </a:p>
        </p:txBody>
      </p:sp>
      <p:sp>
        <p:nvSpPr>
          <p:cNvPr id="11" name="Text 8"/>
          <p:cNvSpPr/>
          <p:nvPr/>
        </p:nvSpPr>
        <p:spPr>
          <a:xfrm>
            <a:off x="1005840" y="2660904"/>
            <a:ext cx="4617720" cy="548640"/>
          </a:xfrm>
          <a:prstGeom prst="rect">
            <a:avLst/>
          </a:prstGeom>
          <a:noFill/>
          <a:ln/>
        </p:spPr>
        <p:txBody>
          <a:bodyPr wrap="square" lIns="0" tIns="0" rIns="0" bIns="0" rtlCol="0" anchor="t"/>
          <a:lstStyle/>
          <a:p>
            <a:pPr marL="0" indent="0">
              <a:lnSpc>
                <a:spcPts val="1700"/>
              </a:lnSpc>
              <a:buNone/>
            </a:pPr>
            <a:r>
              <a:rPr lang="en-US" sz="1350" b="1" dirty="0">
                <a:solidFill>
                  <a:srgbClr val="F7F3E9"/>
                </a:solidFill>
                <a:latin typeface="Calibri" pitchFamily="34" charset="0"/>
                <a:ea typeface="Calibri" pitchFamily="34" charset="-122"/>
                <a:cs typeface="Calibri" pitchFamily="34" charset="-120"/>
              </a:rPr>
              <a:t>Self-management means fewer crises and easier de-escalation.</a:t>
            </a:r>
            <a:endParaRPr lang="en-US" sz="1350" dirty="0"/>
          </a:p>
        </p:txBody>
      </p:sp>
      <p:sp>
        <p:nvSpPr>
          <p:cNvPr id="12" name="Shape 9"/>
          <p:cNvSpPr/>
          <p:nvPr/>
        </p:nvSpPr>
        <p:spPr>
          <a:xfrm>
            <a:off x="658368" y="3392424"/>
            <a:ext cx="219456" cy="219456"/>
          </a:xfrm>
          <a:prstGeom prst="ellipse">
            <a:avLst/>
          </a:prstGeom>
          <a:solidFill>
            <a:srgbClr val="BC6242"/>
          </a:solidFill>
          <a:ln/>
        </p:spPr>
        <p:txBody>
          <a:bodyPr/>
          <a:lstStyle/>
          <a:p>
            <a:endParaRPr lang="en-US"/>
          </a:p>
        </p:txBody>
      </p:sp>
      <p:sp>
        <p:nvSpPr>
          <p:cNvPr id="13" name="Text 10"/>
          <p:cNvSpPr/>
          <p:nvPr/>
        </p:nvSpPr>
        <p:spPr>
          <a:xfrm>
            <a:off x="1005840" y="3264408"/>
            <a:ext cx="4617720" cy="548640"/>
          </a:xfrm>
          <a:prstGeom prst="rect">
            <a:avLst/>
          </a:prstGeom>
          <a:noFill/>
          <a:ln/>
        </p:spPr>
        <p:txBody>
          <a:bodyPr wrap="square" lIns="0" tIns="0" rIns="0" bIns="0" rtlCol="0" anchor="t"/>
          <a:lstStyle/>
          <a:p>
            <a:pPr marL="0" indent="0">
              <a:lnSpc>
                <a:spcPts val="1700"/>
              </a:lnSpc>
              <a:buNone/>
            </a:pPr>
            <a:r>
              <a:rPr lang="en-US" sz="1350" b="1" dirty="0">
                <a:solidFill>
                  <a:srgbClr val="F7F3E9"/>
                </a:solidFill>
                <a:latin typeface="Calibri" pitchFamily="34" charset="0"/>
                <a:ea typeface="Calibri" pitchFamily="34" charset="-122"/>
                <a:cs typeface="Calibri" pitchFamily="34" charset="-120"/>
              </a:rPr>
              <a:t>Lighter reactive workload protects staff from burnout.</a:t>
            </a:r>
            <a:endParaRPr lang="en-US" sz="1350" dirty="0"/>
          </a:p>
        </p:txBody>
      </p:sp>
      <p:sp>
        <p:nvSpPr>
          <p:cNvPr id="14" name="Shape 11"/>
          <p:cNvSpPr/>
          <p:nvPr/>
        </p:nvSpPr>
        <p:spPr>
          <a:xfrm>
            <a:off x="658368" y="3995928"/>
            <a:ext cx="219456" cy="219456"/>
          </a:xfrm>
          <a:prstGeom prst="ellipse">
            <a:avLst/>
          </a:prstGeom>
          <a:solidFill>
            <a:srgbClr val="BC6242"/>
          </a:solidFill>
          <a:ln/>
        </p:spPr>
        <p:txBody>
          <a:bodyPr/>
          <a:lstStyle/>
          <a:p>
            <a:endParaRPr lang="en-US"/>
          </a:p>
        </p:txBody>
      </p:sp>
      <p:sp>
        <p:nvSpPr>
          <p:cNvPr id="15" name="Text 12"/>
          <p:cNvSpPr/>
          <p:nvPr/>
        </p:nvSpPr>
        <p:spPr>
          <a:xfrm>
            <a:off x="1005840" y="3867912"/>
            <a:ext cx="4617720" cy="548640"/>
          </a:xfrm>
          <a:prstGeom prst="rect">
            <a:avLst/>
          </a:prstGeom>
          <a:noFill/>
          <a:ln/>
        </p:spPr>
        <p:txBody>
          <a:bodyPr wrap="square" lIns="0" tIns="0" rIns="0" bIns="0" rtlCol="0" anchor="t"/>
          <a:lstStyle/>
          <a:p>
            <a:pPr marL="0" indent="0">
              <a:lnSpc>
                <a:spcPts val="1700"/>
              </a:lnSpc>
              <a:buNone/>
            </a:pPr>
            <a:r>
              <a:rPr lang="en-US" sz="1350" b="1" dirty="0">
                <a:solidFill>
                  <a:srgbClr val="F7F3E9"/>
                </a:solidFill>
                <a:latin typeface="Calibri" pitchFamily="34" charset="0"/>
                <a:ea typeface="Calibri" pitchFamily="34" charset="-122"/>
                <a:cs typeface="Calibri" pitchFamily="34" charset="-120"/>
              </a:rPr>
              <a:t>Shared plans keep the whole care team aligned across shifts.</a:t>
            </a:r>
            <a:endParaRPr lang="en-U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7F1E6"/>
        </a:solidFill>
        <a:effectLst/>
      </p:bgPr>
    </p:bg>
    <p:spTree>
      <p:nvGrpSpPr>
        <p:cNvPr id="1" name=""/>
        <p:cNvGrpSpPr/>
        <p:nvPr/>
      </p:nvGrpSpPr>
      <p:grpSpPr>
        <a:xfrm>
          <a:off x="0" y="0"/>
          <a:ext cx="0" cy="0"/>
          <a:chOff x="0" y="0"/>
          <a:chExt cx="0" cy="0"/>
        </a:xfrm>
      </p:grpSpPr>
      <p:sp>
        <p:nvSpPr>
          <p:cNvPr id="2" name="Shape 0"/>
          <p:cNvSpPr/>
          <p:nvPr/>
        </p:nvSpPr>
        <p:spPr>
          <a:xfrm>
            <a:off x="0" y="0"/>
            <a:ext cx="1828800" cy="1828800"/>
          </a:xfrm>
          <a:prstGeom prst="ellipse">
            <a:avLst/>
          </a:prstGeom>
          <a:solidFill>
            <a:srgbClr val="ECE1CC"/>
          </a:solidFill>
          <a:ln/>
        </p:spPr>
        <p:txBody>
          <a:bodyPr/>
          <a:lstStyle/>
          <a:p>
            <a:endParaRPr lang="en-US"/>
          </a:p>
        </p:txBody>
      </p:sp>
      <p:sp>
        <p:nvSpPr>
          <p:cNvPr id="3" name="Text 1"/>
          <p:cNvSpPr/>
          <p:nvPr/>
        </p:nvSpPr>
        <p:spPr>
          <a:xfrm>
            <a:off x="640080" y="457200"/>
            <a:ext cx="5486400" cy="274320"/>
          </a:xfrm>
          <a:prstGeom prst="rect">
            <a:avLst/>
          </a:prstGeom>
          <a:noFill/>
          <a:ln/>
        </p:spPr>
        <p:txBody>
          <a:bodyPr wrap="square" lIns="0" tIns="0" rIns="0" bIns="0" rtlCol="0" anchor="ctr"/>
          <a:lstStyle/>
          <a:p>
            <a:pPr marL="0" indent="0">
              <a:buNone/>
            </a:pPr>
            <a:r>
              <a:rPr lang="en-US" sz="1200" b="1" kern="0" spc="300" dirty="0">
                <a:solidFill>
                  <a:srgbClr val="BC6242"/>
                </a:solidFill>
                <a:latin typeface="Calibri" pitchFamily="34" charset="0"/>
                <a:ea typeface="Calibri" pitchFamily="34" charset="-122"/>
                <a:cs typeface="Calibri" pitchFamily="34" charset="-120"/>
              </a:rPr>
              <a:t>QUICK REFERENCE</a:t>
            </a:r>
            <a:endParaRPr lang="en-US" sz="1200" dirty="0"/>
          </a:p>
        </p:txBody>
      </p:sp>
      <p:sp>
        <p:nvSpPr>
          <p:cNvPr id="4" name="Text 2"/>
          <p:cNvSpPr/>
          <p:nvPr/>
        </p:nvSpPr>
        <p:spPr>
          <a:xfrm>
            <a:off x="640080" y="731520"/>
            <a:ext cx="5486400" cy="640080"/>
          </a:xfrm>
          <a:prstGeom prst="rect">
            <a:avLst/>
          </a:prstGeom>
          <a:noFill/>
          <a:ln/>
        </p:spPr>
        <p:txBody>
          <a:bodyPr wrap="square" rtlCol="0" anchor="ctr"/>
          <a:lstStyle/>
          <a:p>
            <a:pPr marL="0" indent="0">
              <a:buNone/>
            </a:pPr>
            <a:r>
              <a:rPr lang="en-US" sz="2800" b="1" dirty="0">
                <a:solidFill>
                  <a:srgbClr val="33302A"/>
                </a:solidFill>
                <a:latin typeface="Georgia" pitchFamily="34" charset="0"/>
                <a:ea typeface="Georgia" pitchFamily="34" charset="-122"/>
                <a:cs typeface="Georgia" pitchFamily="34" charset="-120"/>
              </a:rPr>
              <a:t>WRAP at a glance</a:t>
            </a:r>
            <a:endParaRPr lang="en-US" sz="2800" dirty="0"/>
          </a:p>
        </p:txBody>
      </p:sp>
      <p:sp>
        <p:nvSpPr>
          <p:cNvPr id="5" name="Shape 3"/>
          <p:cNvSpPr/>
          <p:nvPr/>
        </p:nvSpPr>
        <p:spPr>
          <a:xfrm>
            <a:off x="6446520" y="365760"/>
            <a:ext cx="2377440" cy="1325880"/>
          </a:xfrm>
          <a:prstGeom prst="roundRect">
            <a:avLst>
              <a:gd name="adj" fmla="val 2759"/>
            </a:avLst>
          </a:prstGeom>
          <a:solidFill>
            <a:srgbClr val="FFFFFF"/>
          </a:solidFill>
          <a:ln w="254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pic>
        <p:nvPicPr>
          <p:cNvPr id="6" name="Image 0" descr="/agent/turn2/workspace/images/image-39f9db4c5a79de468faf8b31ac651338.jpg"/>
          <p:cNvPicPr>
            <a:picLocks noChangeAspect="1"/>
          </p:cNvPicPr>
          <p:nvPr/>
        </p:nvPicPr>
        <p:blipFill>
          <a:blip r:embed="rId3"/>
          <a:srcRect t="14112" b="14112"/>
          <a:stretch/>
        </p:blipFill>
        <p:spPr>
          <a:xfrm>
            <a:off x="6528816" y="448056"/>
            <a:ext cx="2212848" cy="1161288"/>
          </a:xfrm>
          <a:prstGeom prst="rect">
            <a:avLst/>
          </a:prstGeom>
        </p:spPr>
      </p:pic>
      <p:sp>
        <p:nvSpPr>
          <p:cNvPr id="7" name="Shape 4"/>
          <p:cNvSpPr/>
          <p:nvPr/>
        </p:nvSpPr>
        <p:spPr>
          <a:xfrm>
            <a:off x="640080" y="1847088"/>
            <a:ext cx="3886200" cy="1325880"/>
          </a:xfrm>
          <a:prstGeom prst="roundRect">
            <a:avLst>
              <a:gd name="adj" fmla="val 6207"/>
            </a:avLst>
          </a:prstGeom>
          <a:solidFill>
            <a:srgbClr val="FBF7EE"/>
          </a:solidFill>
          <a:ln w="127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sp>
        <p:nvSpPr>
          <p:cNvPr id="8" name="Shape 5"/>
          <p:cNvSpPr/>
          <p:nvPr/>
        </p:nvSpPr>
        <p:spPr>
          <a:xfrm>
            <a:off x="640080" y="1847088"/>
            <a:ext cx="82296" cy="1325880"/>
          </a:xfrm>
          <a:prstGeom prst="rect">
            <a:avLst/>
          </a:prstGeom>
          <a:solidFill>
            <a:srgbClr val="6E8060"/>
          </a:solidFill>
          <a:ln/>
        </p:spPr>
        <p:txBody>
          <a:bodyPr/>
          <a:lstStyle/>
          <a:p>
            <a:endParaRPr lang="en-US"/>
          </a:p>
        </p:txBody>
      </p:sp>
      <p:sp>
        <p:nvSpPr>
          <p:cNvPr id="9" name="Text 6"/>
          <p:cNvSpPr/>
          <p:nvPr/>
        </p:nvSpPr>
        <p:spPr>
          <a:xfrm>
            <a:off x="914400" y="1975104"/>
            <a:ext cx="3383280" cy="310896"/>
          </a:xfrm>
          <a:prstGeom prst="rect">
            <a:avLst/>
          </a:prstGeom>
          <a:noFill/>
          <a:ln/>
        </p:spPr>
        <p:txBody>
          <a:bodyPr wrap="square" lIns="0" tIns="0" rIns="0" bIns="0" rtlCol="0" anchor="ctr"/>
          <a:lstStyle/>
          <a:p>
            <a:pPr marL="0" indent="0">
              <a:buNone/>
            </a:pPr>
            <a:r>
              <a:rPr lang="en-US" sz="1450" b="1" dirty="0">
                <a:solidFill>
                  <a:srgbClr val="33302A"/>
                </a:solidFill>
                <a:latin typeface="Georgia" pitchFamily="34" charset="0"/>
                <a:ea typeface="Georgia" pitchFamily="34" charset="-122"/>
                <a:cs typeface="Georgia" pitchFamily="34" charset="-120"/>
              </a:rPr>
              <a:t>What WRAP is</a:t>
            </a:r>
            <a:endParaRPr lang="en-US" sz="1450" dirty="0"/>
          </a:p>
        </p:txBody>
      </p:sp>
      <p:sp>
        <p:nvSpPr>
          <p:cNvPr id="10" name="Text 7"/>
          <p:cNvSpPr/>
          <p:nvPr/>
        </p:nvSpPr>
        <p:spPr>
          <a:xfrm>
            <a:off x="1024128" y="2322576"/>
            <a:ext cx="3337560" cy="777240"/>
          </a:xfrm>
          <a:prstGeom prst="rect">
            <a:avLst/>
          </a:prstGeom>
          <a:noFill/>
          <a:ln/>
        </p:spPr>
        <p:txBody>
          <a:bodyPr wrap="square" rtlCol="0" anchor="t"/>
          <a:lstStyle/>
          <a:p>
            <a:pPr marL="152400" indent="-152400">
              <a:lnSpc>
                <a:spcPts val="1300"/>
              </a:lnSpc>
              <a:buSzPct val="100000"/>
              <a:buChar char="•"/>
            </a:pPr>
            <a:r>
              <a:rPr lang="en-US" sz="1050" dirty="0">
                <a:solidFill>
                  <a:srgbClr val="766F62"/>
                </a:solidFill>
                <a:latin typeface="Calibri" pitchFamily="34" charset="0"/>
                <a:ea typeface="Calibri" pitchFamily="34" charset="-122"/>
                <a:cs typeface="Calibri" pitchFamily="34" charset="-120"/>
              </a:rPr>
              <a:t>Voluntary, self-directed plan the guest owns (SAMHSA, 2010).</a:t>
            </a:r>
            <a:endParaRPr lang="en-US" sz="1050" dirty="0"/>
          </a:p>
          <a:p>
            <a:pPr marL="152400" indent="-152400">
              <a:lnSpc>
                <a:spcPts val="1300"/>
              </a:lnSpc>
              <a:buSzPct val="100000"/>
              <a:buChar char="•"/>
            </a:pPr>
            <a:r>
              <a:rPr lang="en-US" sz="1050" dirty="0">
                <a:solidFill>
                  <a:srgbClr val="766F62"/>
                </a:solidFill>
                <a:latin typeface="Calibri" pitchFamily="34" charset="0"/>
                <a:ea typeface="Calibri" pitchFamily="34" charset="-122"/>
                <a:cs typeface="Calibri" pitchFamily="34" charset="-120"/>
              </a:rPr>
              <a:t>Five concepts: Hope · Responsibility · Education · Self-advocacy · Support.</a:t>
            </a:r>
            <a:endParaRPr lang="en-US" sz="1050" dirty="0"/>
          </a:p>
        </p:txBody>
      </p:sp>
      <p:sp>
        <p:nvSpPr>
          <p:cNvPr id="11" name="Shape 8"/>
          <p:cNvSpPr/>
          <p:nvPr/>
        </p:nvSpPr>
        <p:spPr>
          <a:xfrm>
            <a:off x="4800600" y="1847088"/>
            <a:ext cx="3886200" cy="1325880"/>
          </a:xfrm>
          <a:prstGeom prst="roundRect">
            <a:avLst>
              <a:gd name="adj" fmla="val 6207"/>
            </a:avLst>
          </a:prstGeom>
          <a:solidFill>
            <a:srgbClr val="FBF7EE"/>
          </a:solidFill>
          <a:ln w="127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sp>
        <p:nvSpPr>
          <p:cNvPr id="12" name="Shape 9"/>
          <p:cNvSpPr/>
          <p:nvPr/>
        </p:nvSpPr>
        <p:spPr>
          <a:xfrm>
            <a:off x="4800600" y="1847088"/>
            <a:ext cx="82296" cy="1325880"/>
          </a:xfrm>
          <a:prstGeom prst="rect">
            <a:avLst/>
          </a:prstGeom>
          <a:solidFill>
            <a:srgbClr val="BC6242"/>
          </a:solidFill>
          <a:ln/>
        </p:spPr>
        <p:txBody>
          <a:bodyPr/>
          <a:lstStyle/>
          <a:p>
            <a:endParaRPr lang="en-US"/>
          </a:p>
        </p:txBody>
      </p:sp>
      <p:sp>
        <p:nvSpPr>
          <p:cNvPr id="13" name="Text 10"/>
          <p:cNvSpPr/>
          <p:nvPr/>
        </p:nvSpPr>
        <p:spPr>
          <a:xfrm>
            <a:off x="5074920" y="1975104"/>
            <a:ext cx="3383280" cy="310896"/>
          </a:xfrm>
          <a:prstGeom prst="rect">
            <a:avLst/>
          </a:prstGeom>
          <a:noFill/>
          <a:ln/>
        </p:spPr>
        <p:txBody>
          <a:bodyPr wrap="square" lIns="0" tIns="0" rIns="0" bIns="0" rtlCol="0" anchor="ctr"/>
          <a:lstStyle/>
          <a:p>
            <a:pPr marL="0" indent="0">
              <a:buNone/>
            </a:pPr>
            <a:r>
              <a:rPr lang="en-US" sz="1450" b="1" dirty="0">
                <a:solidFill>
                  <a:srgbClr val="33302A"/>
                </a:solidFill>
                <a:latin typeface="Georgia" pitchFamily="34" charset="0"/>
                <a:ea typeface="Georgia" pitchFamily="34" charset="-122"/>
                <a:cs typeface="Georgia" pitchFamily="34" charset="-120"/>
              </a:rPr>
              <a:t>Where it fits</a:t>
            </a:r>
            <a:endParaRPr lang="en-US" sz="1450" dirty="0"/>
          </a:p>
        </p:txBody>
      </p:sp>
      <p:sp>
        <p:nvSpPr>
          <p:cNvPr id="14" name="Text 11"/>
          <p:cNvSpPr/>
          <p:nvPr/>
        </p:nvSpPr>
        <p:spPr>
          <a:xfrm>
            <a:off x="5184648" y="2322576"/>
            <a:ext cx="3337560" cy="777240"/>
          </a:xfrm>
          <a:prstGeom prst="rect">
            <a:avLst/>
          </a:prstGeom>
          <a:noFill/>
          <a:ln/>
        </p:spPr>
        <p:txBody>
          <a:bodyPr wrap="square" rtlCol="0" anchor="t"/>
          <a:lstStyle/>
          <a:p>
            <a:pPr marL="152400" indent="-152400">
              <a:lnSpc>
                <a:spcPts val="1300"/>
              </a:lnSpc>
              <a:buSzPct val="100000"/>
              <a:buChar char="•"/>
            </a:pPr>
            <a:r>
              <a:rPr lang="en-US" sz="1050" dirty="0">
                <a:solidFill>
                  <a:srgbClr val="766F62"/>
                </a:solidFill>
                <a:latin typeface="Calibri" pitchFamily="34" charset="0"/>
                <a:ea typeface="Calibri" pitchFamily="34" charset="-122"/>
                <a:cs typeface="Calibri" pitchFamily="34" charset="-120"/>
              </a:rPr>
              <a:t>Bridges medically fragile needs with low-barrier flexibility.</a:t>
            </a:r>
            <a:endParaRPr lang="en-US" sz="1050" dirty="0"/>
          </a:p>
          <a:p>
            <a:pPr marL="152400" indent="-152400">
              <a:lnSpc>
                <a:spcPts val="1300"/>
              </a:lnSpc>
              <a:buSzPct val="100000"/>
              <a:buChar char="•"/>
            </a:pPr>
            <a:r>
              <a:rPr lang="en-US" sz="1050" dirty="0">
                <a:solidFill>
                  <a:srgbClr val="766F62"/>
                </a:solidFill>
                <a:latin typeface="Calibri" pitchFamily="34" charset="0"/>
                <a:ea typeface="Calibri" pitchFamily="34" charset="-122"/>
                <a:cs typeface="Calibri" pitchFamily="34" charset="-120"/>
              </a:rPr>
              <a:t>Threads through intake, daily plan, warning signs, and crisis plan.</a:t>
            </a:r>
            <a:endParaRPr lang="en-US" sz="1050" dirty="0"/>
          </a:p>
        </p:txBody>
      </p:sp>
      <p:sp>
        <p:nvSpPr>
          <p:cNvPr id="15" name="Shape 12"/>
          <p:cNvSpPr/>
          <p:nvPr/>
        </p:nvSpPr>
        <p:spPr>
          <a:xfrm>
            <a:off x="640080" y="3319272"/>
            <a:ext cx="3886200" cy="1325880"/>
          </a:xfrm>
          <a:prstGeom prst="roundRect">
            <a:avLst>
              <a:gd name="adj" fmla="val 6207"/>
            </a:avLst>
          </a:prstGeom>
          <a:solidFill>
            <a:srgbClr val="FBF7EE"/>
          </a:solidFill>
          <a:ln w="127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sp>
        <p:nvSpPr>
          <p:cNvPr id="16" name="Shape 13"/>
          <p:cNvSpPr/>
          <p:nvPr/>
        </p:nvSpPr>
        <p:spPr>
          <a:xfrm>
            <a:off x="640080" y="3319272"/>
            <a:ext cx="82296" cy="1325880"/>
          </a:xfrm>
          <a:prstGeom prst="rect">
            <a:avLst/>
          </a:prstGeom>
          <a:solidFill>
            <a:srgbClr val="6E8060"/>
          </a:solidFill>
          <a:ln/>
        </p:spPr>
        <p:txBody>
          <a:bodyPr/>
          <a:lstStyle/>
          <a:p>
            <a:endParaRPr lang="en-US"/>
          </a:p>
        </p:txBody>
      </p:sp>
      <p:sp>
        <p:nvSpPr>
          <p:cNvPr id="17" name="Text 14"/>
          <p:cNvSpPr/>
          <p:nvPr/>
        </p:nvSpPr>
        <p:spPr>
          <a:xfrm>
            <a:off x="914400" y="3447288"/>
            <a:ext cx="3383280" cy="310896"/>
          </a:xfrm>
          <a:prstGeom prst="rect">
            <a:avLst/>
          </a:prstGeom>
          <a:noFill/>
          <a:ln/>
        </p:spPr>
        <p:txBody>
          <a:bodyPr wrap="square" lIns="0" tIns="0" rIns="0" bIns="0" rtlCol="0" anchor="ctr"/>
          <a:lstStyle/>
          <a:p>
            <a:pPr marL="0" indent="0">
              <a:buNone/>
            </a:pPr>
            <a:r>
              <a:rPr lang="en-US" sz="1450" b="1" dirty="0">
                <a:solidFill>
                  <a:srgbClr val="33302A"/>
                </a:solidFill>
                <a:latin typeface="Georgia" pitchFamily="34" charset="0"/>
                <a:ea typeface="Georgia" pitchFamily="34" charset="-122"/>
                <a:cs typeface="Georgia" pitchFamily="34" charset="-120"/>
              </a:rPr>
              <a:t>What staff gain</a:t>
            </a:r>
            <a:endParaRPr lang="en-US" sz="1450" dirty="0"/>
          </a:p>
        </p:txBody>
      </p:sp>
      <p:sp>
        <p:nvSpPr>
          <p:cNvPr id="18" name="Text 15"/>
          <p:cNvSpPr/>
          <p:nvPr/>
        </p:nvSpPr>
        <p:spPr>
          <a:xfrm>
            <a:off x="1024128" y="3794760"/>
            <a:ext cx="3337560" cy="777240"/>
          </a:xfrm>
          <a:prstGeom prst="rect">
            <a:avLst/>
          </a:prstGeom>
          <a:noFill/>
          <a:ln/>
        </p:spPr>
        <p:txBody>
          <a:bodyPr wrap="square" rtlCol="0" anchor="t"/>
          <a:lstStyle/>
          <a:p>
            <a:pPr marL="152400" indent="-152400">
              <a:lnSpc>
                <a:spcPts val="1300"/>
              </a:lnSpc>
              <a:buSzPct val="100000"/>
              <a:buChar char="•"/>
            </a:pPr>
            <a:r>
              <a:rPr lang="en-US" sz="1050" dirty="0">
                <a:solidFill>
                  <a:srgbClr val="766F62"/>
                </a:solidFill>
                <a:latin typeface="Calibri" pitchFamily="34" charset="0"/>
                <a:ea typeface="Calibri" pitchFamily="34" charset="-122"/>
                <a:cs typeface="Calibri" pitchFamily="34" charset="-120"/>
              </a:rPr>
              <a:t>Fewer crises and easier de-escalation.</a:t>
            </a:r>
            <a:endParaRPr lang="en-US" sz="1050" dirty="0"/>
          </a:p>
          <a:p>
            <a:pPr marL="152400" indent="-152400">
              <a:lnSpc>
                <a:spcPts val="1300"/>
              </a:lnSpc>
              <a:buSzPct val="100000"/>
              <a:buChar char="•"/>
            </a:pPr>
            <a:r>
              <a:rPr lang="en-US" sz="1050" dirty="0">
                <a:solidFill>
                  <a:srgbClr val="766F62"/>
                </a:solidFill>
                <a:latin typeface="Calibri" pitchFamily="34" charset="0"/>
                <a:ea typeface="Calibri" pitchFamily="34" charset="-122"/>
                <a:cs typeface="Calibri" pitchFamily="34" charset="-120"/>
              </a:rPr>
              <a:t>Calmer space and trust-based relationships.</a:t>
            </a:r>
            <a:endParaRPr lang="en-US" sz="1050" dirty="0"/>
          </a:p>
          <a:p>
            <a:pPr marL="152400" indent="-152400">
              <a:lnSpc>
                <a:spcPts val="1300"/>
              </a:lnSpc>
              <a:buSzPct val="100000"/>
              <a:buChar char="•"/>
            </a:pPr>
            <a:r>
              <a:rPr lang="en-US" sz="1050" dirty="0">
                <a:solidFill>
                  <a:srgbClr val="766F62"/>
                </a:solidFill>
                <a:latin typeface="Calibri" pitchFamily="34" charset="0"/>
                <a:ea typeface="Calibri" pitchFamily="34" charset="-122"/>
                <a:cs typeface="Calibri" pitchFamily="34" charset="-120"/>
              </a:rPr>
              <a:t>Lighter load, less burnout, better coordination.</a:t>
            </a:r>
            <a:endParaRPr lang="en-US" sz="1050" dirty="0"/>
          </a:p>
        </p:txBody>
      </p:sp>
      <p:sp>
        <p:nvSpPr>
          <p:cNvPr id="19" name="Shape 16"/>
          <p:cNvSpPr/>
          <p:nvPr/>
        </p:nvSpPr>
        <p:spPr>
          <a:xfrm>
            <a:off x="4800600" y="3319272"/>
            <a:ext cx="3886200" cy="1325880"/>
          </a:xfrm>
          <a:prstGeom prst="roundRect">
            <a:avLst>
              <a:gd name="adj" fmla="val 6207"/>
            </a:avLst>
          </a:prstGeom>
          <a:solidFill>
            <a:srgbClr val="FBF7EE"/>
          </a:solidFill>
          <a:ln w="127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sp>
        <p:nvSpPr>
          <p:cNvPr id="20" name="Shape 17"/>
          <p:cNvSpPr/>
          <p:nvPr/>
        </p:nvSpPr>
        <p:spPr>
          <a:xfrm>
            <a:off x="4800600" y="3319272"/>
            <a:ext cx="82296" cy="1325880"/>
          </a:xfrm>
          <a:prstGeom prst="rect">
            <a:avLst/>
          </a:prstGeom>
          <a:solidFill>
            <a:srgbClr val="BC6242"/>
          </a:solidFill>
          <a:ln/>
        </p:spPr>
        <p:txBody>
          <a:bodyPr/>
          <a:lstStyle/>
          <a:p>
            <a:endParaRPr lang="en-US"/>
          </a:p>
        </p:txBody>
      </p:sp>
      <p:sp>
        <p:nvSpPr>
          <p:cNvPr id="21" name="Text 18"/>
          <p:cNvSpPr/>
          <p:nvPr/>
        </p:nvSpPr>
        <p:spPr>
          <a:xfrm>
            <a:off x="5074920" y="3447288"/>
            <a:ext cx="3383280" cy="310896"/>
          </a:xfrm>
          <a:prstGeom prst="rect">
            <a:avLst/>
          </a:prstGeom>
          <a:noFill/>
          <a:ln/>
        </p:spPr>
        <p:txBody>
          <a:bodyPr wrap="square" lIns="0" tIns="0" rIns="0" bIns="0" rtlCol="0" anchor="ctr"/>
          <a:lstStyle/>
          <a:p>
            <a:pPr marL="0" indent="0">
              <a:buNone/>
            </a:pPr>
            <a:r>
              <a:rPr lang="en-US" sz="1450" b="1" dirty="0">
                <a:solidFill>
                  <a:srgbClr val="33302A"/>
                </a:solidFill>
                <a:latin typeface="Georgia" pitchFamily="34" charset="0"/>
                <a:ea typeface="Georgia" pitchFamily="34" charset="-122"/>
                <a:cs typeface="Georgia" pitchFamily="34" charset="-120"/>
              </a:rPr>
              <a:t>The staff role</a:t>
            </a:r>
            <a:endParaRPr lang="en-US" sz="1450" dirty="0"/>
          </a:p>
        </p:txBody>
      </p:sp>
      <p:sp>
        <p:nvSpPr>
          <p:cNvPr id="22" name="Text 19"/>
          <p:cNvSpPr/>
          <p:nvPr/>
        </p:nvSpPr>
        <p:spPr>
          <a:xfrm>
            <a:off x="5184648" y="3794760"/>
            <a:ext cx="3337560" cy="777240"/>
          </a:xfrm>
          <a:prstGeom prst="rect">
            <a:avLst/>
          </a:prstGeom>
          <a:noFill/>
          <a:ln/>
        </p:spPr>
        <p:txBody>
          <a:bodyPr wrap="square" rtlCol="0" anchor="t"/>
          <a:lstStyle/>
          <a:p>
            <a:pPr marL="152400" indent="-152400">
              <a:lnSpc>
                <a:spcPts val="1300"/>
              </a:lnSpc>
              <a:buSzPct val="100000"/>
              <a:buChar char="•"/>
            </a:pPr>
            <a:r>
              <a:rPr lang="en-US" sz="1050" dirty="0">
                <a:solidFill>
                  <a:srgbClr val="766F62"/>
                </a:solidFill>
                <a:latin typeface="Calibri" pitchFamily="34" charset="0"/>
                <a:ea typeface="Calibri" pitchFamily="34" charset="-122"/>
                <a:cs typeface="Calibri" pitchFamily="34" charset="-120"/>
              </a:rPr>
              <a:t>Invite WRAP — never require it.</a:t>
            </a:r>
            <a:endParaRPr lang="en-US" sz="1050" dirty="0"/>
          </a:p>
          <a:p>
            <a:pPr marL="152400" indent="-152400">
              <a:lnSpc>
                <a:spcPts val="1300"/>
              </a:lnSpc>
              <a:buSzPct val="100000"/>
              <a:buChar char="•"/>
            </a:pPr>
            <a:r>
              <a:rPr lang="en-US" sz="1050" dirty="0">
                <a:solidFill>
                  <a:srgbClr val="766F62"/>
                </a:solidFill>
                <a:latin typeface="Calibri" pitchFamily="34" charset="0"/>
                <a:ea typeface="Calibri" pitchFamily="34" charset="-122"/>
                <a:cs typeface="Calibri" pitchFamily="34" charset="-120"/>
              </a:rPr>
              <a:t>Know the plan exists and honor it.</a:t>
            </a:r>
            <a:endParaRPr lang="en-US" sz="1050" dirty="0"/>
          </a:p>
          <a:p>
            <a:pPr marL="152400" indent="-152400">
              <a:lnSpc>
                <a:spcPts val="1300"/>
              </a:lnSpc>
              <a:buSzPct val="100000"/>
              <a:buChar char="•"/>
            </a:pPr>
            <a:r>
              <a:rPr lang="en-US" sz="1050" dirty="0">
                <a:solidFill>
                  <a:srgbClr val="766F62"/>
                </a:solidFill>
                <a:latin typeface="Calibri" pitchFamily="34" charset="0"/>
                <a:ea typeface="Calibri" pitchFamily="34" charset="-122"/>
                <a:cs typeface="Calibri" pitchFamily="34" charset="-120"/>
              </a:rPr>
              <a:t>Use it for smoother handoffs across shifts.</a:t>
            </a:r>
            <a:endParaRPr lang="en-US" sz="1050" dirty="0"/>
          </a:p>
        </p:txBody>
      </p:sp>
      <p:sp>
        <p:nvSpPr>
          <p:cNvPr id="23" name="Shape 20"/>
          <p:cNvSpPr/>
          <p:nvPr/>
        </p:nvSpPr>
        <p:spPr>
          <a:xfrm>
            <a:off x="640080" y="4617720"/>
            <a:ext cx="8092440" cy="411480"/>
          </a:xfrm>
          <a:prstGeom prst="roundRect">
            <a:avLst>
              <a:gd name="adj" fmla="val 17778"/>
            </a:avLst>
          </a:prstGeom>
          <a:solidFill>
            <a:srgbClr val="55654A"/>
          </a:solidFill>
          <a:ln/>
        </p:spPr>
        <p:txBody>
          <a:bodyPr/>
          <a:lstStyle/>
          <a:p>
            <a:endParaRPr lang="en-US"/>
          </a:p>
        </p:txBody>
      </p:sp>
      <p:sp>
        <p:nvSpPr>
          <p:cNvPr id="24" name="Text 21"/>
          <p:cNvSpPr/>
          <p:nvPr/>
        </p:nvSpPr>
        <p:spPr>
          <a:xfrm>
            <a:off x="914400" y="4617720"/>
            <a:ext cx="7589520" cy="411480"/>
          </a:xfrm>
          <a:prstGeom prst="rect">
            <a:avLst/>
          </a:prstGeom>
          <a:noFill/>
          <a:ln/>
        </p:spPr>
        <p:txBody>
          <a:bodyPr wrap="square" lIns="0" tIns="0" rIns="0" bIns="0" rtlCol="0" anchor="ctr"/>
          <a:lstStyle/>
          <a:p>
            <a:pPr marL="0" indent="0">
              <a:buNone/>
            </a:pPr>
            <a:r>
              <a:rPr lang="en-US" sz="1250" b="1" dirty="0">
                <a:solidFill>
                  <a:srgbClr val="E7D8B5"/>
                </a:solidFill>
                <a:latin typeface="Calibri" pitchFamily="34" charset="0"/>
                <a:ea typeface="Calibri" pitchFamily="34" charset="-122"/>
                <a:cs typeface="Calibri" pitchFamily="34" charset="-120"/>
              </a:rPr>
              <a:t>Bottom line:  </a:t>
            </a:r>
            <a:r>
              <a:rPr lang="en-US" sz="1250" dirty="0">
                <a:solidFill>
                  <a:srgbClr val="FBF7EE"/>
                </a:solidFill>
                <a:latin typeface="Calibri" pitchFamily="34" charset="0"/>
                <a:ea typeface="Calibri" pitchFamily="34" charset="-122"/>
                <a:cs typeface="Calibri" pitchFamily="34" charset="-120"/>
              </a:rPr>
              <a:t>supporting WRAP isn't extra work — it's what makes the work more sustainable.</a:t>
            </a:r>
            <a:endParaRPr lang="en-US" sz="12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7F1E6"/>
        </a:solidFill>
        <a:effectLst/>
      </p:bgPr>
    </p:bg>
    <p:spTree>
      <p:nvGrpSpPr>
        <p:cNvPr id="1" name=""/>
        <p:cNvGrpSpPr/>
        <p:nvPr/>
      </p:nvGrpSpPr>
      <p:grpSpPr>
        <a:xfrm>
          <a:off x="0" y="0"/>
          <a:ext cx="0" cy="0"/>
          <a:chOff x="0" y="0"/>
          <a:chExt cx="0" cy="0"/>
        </a:xfrm>
      </p:grpSpPr>
      <p:pic>
        <p:nvPicPr>
          <p:cNvPr id="2" name="Image 0" descr="/agent/turn2/workspace/images/image-32d758198cc1dcccaa5be96e98f31458.jpg"/>
          <p:cNvPicPr>
            <a:picLocks noChangeAspect="1"/>
          </p:cNvPicPr>
          <p:nvPr/>
        </p:nvPicPr>
        <p:blipFill>
          <a:blip r:embed="rId3"/>
          <a:srcRect l="4000" r="4000"/>
          <a:stretch/>
        </p:blipFill>
        <p:spPr>
          <a:xfrm>
            <a:off x="5989320" y="0"/>
            <a:ext cx="3154680" cy="5143500"/>
          </a:xfrm>
          <a:prstGeom prst="rect">
            <a:avLst/>
          </a:prstGeom>
        </p:spPr>
      </p:pic>
      <p:sp>
        <p:nvSpPr>
          <p:cNvPr id="3" name="Shape 0"/>
          <p:cNvSpPr/>
          <p:nvPr/>
        </p:nvSpPr>
        <p:spPr>
          <a:xfrm>
            <a:off x="5879592" y="0"/>
            <a:ext cx="109728" cy="5143500"/>
          </a:xfrm>
          <a:prstGeom prst="rect">
            <a:avLst/>
          </a:prstGeom>
          <a:solidFill>
            <a:srgbClr val="6E8060"/>
          </a:solidFill>
          <a:ln/>
        </p:spPr>
        <p:txBody>
          <a:bodyPr/>
          <a:lstStyle/>
          <a:p>
            <a:endParaRPr lang="en-US"/>
          </a:p>
        </p:txBody>
      </p:sp>
      <p:sp>
        <p:nvSpPr>
          <p:cNvPr id="4" name="Text 1"/>
          <p:cNvSpPr/>
          <p:nvPr/>
        </p:nvSpPr>
        <p:spPr>
          <a:xfrm>
            <a:off x="640080" y="502920"/>
            <a:ext cx="5486400" cy="274320"/>
          </a:xfrm>
          <a:prstGeom prst="rect">
            <a:avLst/>
          </a:prstGeom>
          <a:noFill/>
          <a:ln/>
        </p:spPr>
        <p:txBody>
          <a:bodyPr wrap="square" lIns="0" tIns="0" rIns="0" bIns="0" rtlCol="0" anchor="ctr"/>
          <a:lstStyle/>
          <a:p>
            <a:pPr marL="0" indent="0">
              <a:buNone/>
            </a:pPr>
            <a:r>
              <a:rPr lang="en-US" sz="1200" b="1" kern="0" spc="300" dirty="0">
                <a:solidFill>
                  <a:srgbClr val="BC6242"/>
                </a:solidFill>
                <a:latin typeface="Calibri" pitchFamily="34" charset="0"/>
                <a:ea typeface="Calibri" pitchFamily="34" charset="-122"/>
                <a:cs typeface="Calibri" pitchFamily="34" charset="-120"/>
              </a:rPr>
              <a:t>THE CONTEXT</a:t>
            </a:r>
            <a:endParaRPr lang="en-US" sz="1200" dirty="0"/>
          </a:p>
        </p:txBody>
      </p:sp>
      <p:sp>
        <p:nvSpPr>
          <p:cNvPr id="5" name="Text 2"/>
          <p:cNvSpPr/>
          <p:nvPr/>
        </p:nvSpPr>
        <p:spPr>
          <a:xfrm>
            <a:off x="640080" y="777240"/>
            <a:ext cx="5120640" cy="914400"/>
          </a:xfrm>
          <a:prstGeom prst="rect">
            <a:avLst/>
          </a:prstGeom>
          <a:noFill/>
          <a:ln/>
        </p:spPr>
        <p:txBody>
          <a:bodyPr wrap="square" rtlCol="0" anchor="ctr"/>
          <a:lstStyle/>
          <a:p>
            <a:pPr marL="0" indent="0">
              <a:lnSpc>
                <a:spcPts val="2800"/>
              </a:lnSpc>
              <a:buNone/>
            </a:pPr>
            <a:r>
              <a:rPr lang="en-US" sz="2500" b="1" dirty="0">
                <a:solidFill>
                  <a:srgbClr val="33302A"/>
                </a:solidFill>
                <a:latin typeface="Georgia" pitchFamily="34" charset="0"/>
                <a:ea typeface="Georgia" pitchFamily="34" charset="-122"/>
                <a:cs typeface="Georgia" pitchFamily="34" charset="-120"/>
              </a:rPr>
              <a:t>Complex needs, high-pressure shifts</a:t>
            </a:r>
            <a:endParaRPr lang="en-US" sz="2500" dirty="0"/>
          </a:p>
        </p:txBody>
      </p:sp>
      <p:sp>
        <p:nvSpPr>
          <p:cNvPr id="6" name="Text 3"/>
          <p:cNvSpPr/>
          <p:nvPr/>
        </p:nvSpPr>
        <p:spPr>
          <a:xfrm>
            <a:off x="640080" y="1783080"/>
            <a:ext cx="5120640" cy="822960"/>
          </a:xfrm>
          <a:prstGeom prst="rect">
            <a:avLst/>
          </a:prstGeom>
          <a:noFill/>
          <a:ln/>
        </p:spPr>
        <p:txBody>
          <a:bodyPr wrap="square" rtlCol="0" anchor="ctr"/>
          <a:lstStyle/>
          <a:p>
            <a:pPr marL="0" indent="0">
              <a:lnSpc>
                <a:spcPts val="1900"/>
              </a:lnSpc>
              <a:buNone/>
            </a:pPr>
            <a:r>
              <a:rPr lang="en-US" sz="1300" dirty="0">
                <a:solidFill>
                  <a:srgbClr val="766F62"/>
                </a:solidFill>
                <a:latin typeface="Calibri" pitchFamily="34" charset="0"/>
                <a:ea typeface="Calibri" pitchFamily="34" charset="-122"/>
                <a:cs typeface="Calibri" pitchFamily="34" charset="-120"/>
              </a:rPr>
              <a:t>Guests recovering in medical respite often carry overlapping medical, mental health, and substance use needs — raising the stakes and the workload on every shift.</a:t>
            </a:r>
            <a:endParaRPr lang="en-US" sz="1300" dirty="0"/>
          </a:p>
        </p:txBody>
      </p:sp>
      <p:sp>
        <p:nvSpPr>
          <p:cNvPr id="7" name="Shape 4"/>
          <p:cNvSpPr/>
          <p:nvPr/>
        </p:nvSpPr>
        <p:spPr>
          <a:xfrm>
            <a:off x="640080" y="2697480"/>
            <a:ext cx="2395728" cy="1005840"/>
          </a:xfrm>
          <a:prstGeom prst="roundRect">
            <a:avLst>
              <a:gd name="adj" fmla="val 8182"/>
            </a:avLst>
          </a:prstGeom>
          <a:solidFill>
            <a:srgbClr val="FBF7EE"/>
          </a:solidFill>
          <a:ln w="127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sp>
        <p:nvSpPr>
          <p:cNvPr id="8" name="Shape 5"/>
          <p:cNvSpPr/>
          <p:nvPr/>
        </p:nvSpPr>
        <p:spPr>
          <a:xfrm>
            <a:off x="822960" y="2880360"/>
            <a:ext cx="384048" cy="384048"/>
          </a:xfrm>
          <a:prstGeom prst="ellipse">
            <a:avLst/>
          </a:prstGeom>
          <a:solidFill>
            <a:srgbClr val="6E8060"/>
          </a:solidFill>
          <a:ln/>
        </p:spPr>
        <p:txBody>
          <a:bodyPr/>
          <a:lstStyle/>
          <a:p>
            <a:endParaRPr lang="en-US"/>
          </a:p>
        </p:txBody>
      </p:sp>
      <p:sp>
        <p:nvSpPr>
          <p:cNvPr id="9" name="Text 6"/>
          <p:cNvSpPr/>
          <p:nvPr/>
        </p:nvSpPr>
        <p:spPr>
          <a:xfrm>
            <a:off x="822960" y="2880360"/>
            <a:ext cx="384048" cy="384048"/>
          </a:xfrm>
          <a:prstGeom prst="rect">
            <a:avLst/>
          </a:prstGeom>
          <a:noFill/>
          <a:ln/>
        </p:spPr>
        <p:txBody>
          <a:bodyPr wrap="square" rtlCol="0" anchor="ctr"/>
          <a:lstStyle/>
          <a:p>
            <a:pPr marL="0" indent="0" algn="ctr">
              <a:buNone/>
            </a:pPr>
            <a:r>
              <a:rPr lang="en-US" sz="1500" b="1" dirty="0">
                <a:solidFill>
                  <a:srgbClr val="FFFFFF"/>
                </a:solidFill>
                <a:latin typeface="Georgia" pitchFamily="34" charset="0"/>
                <a:ea typeface="Georgia" pitchFamily="34" charset="-122"/>
                <a:cs typeface="Georgia" pitchFamily="34" charset="-120"/>
              </a:rPr>
              <a:t>1</a:t>
            </a:r>
            <a:endParaRPr lang="en-US" sz="1500" dirty="0"/>
          </a:p>
        </p:txBody>
      </p:sp>
      <p:sp>
        <p:nvSpPr>
          <p:cNvPr id="10" name="Text 7"/>
          <p:cNvSpPr/>
          <p:nvPr/>
        </p:nvSpPr>
        <p:spPr>
          <a:xfrm>
            <a:off x="1298448" y="2880360"/>
            <a:ext cx="1554480" cy="384048"/>
          </a:xfrm>
          <a:prstGeom prst="rect">
            <a:avLst/>
          </a:prstGeom>
          <a:noFill/>
          <a:ln/>
        </p:spPr>
        <p:txBody>
          <a:bodyPr wrap="square" lIns="0" tIns="0" rIns="0" bIns="0" rtlCol="0" anchor="ctr"/>
          <a:lstStyle/>
          <a:p>
            <a:pPr marL="0" indent="0">
              <a:buNone/>
            </a:pPr>
            <a:r>
              <a:rPr lang="en-US" sz="1250" b="1" dirty="0">
                <a:solidFill>
                  <a:srgbClr val="33302A"/>
                </a:solidFill>
                <a:latin typeface="Calibri" pitchFamily="34" charset="0"/>
                <a:ea typeface="Calibri" pitchFamily="34" charset="-122"/>
                <a:cs typeface="Calibri" pitchFamily="34" charset="-120"/>
              </a:rPr>
              <a:t>Layered needs</a:t>
            </a:r>
            <a:endParaRPr lang="en-US" sz="1250" dirty="0"/>
          </a:p>
        </p:txBody>
      </p:sp>
      <p:sp>
        <p:nvSpPr>
          <p:cNvPr id="11" name="Text 8"/>
          <p:cNvSpPr/>
          <p:nvPr/>
        </p:nvSpPr>
        <p:spPr>
          <a:xfrm>
            <a:off x="841248" y="3300984"/>
            <a:ext cx="1993392" cy="347472"/>
          </a:xfrm>
          <a:prstGeom prst="rect">
            <a:avLst/>
          </a:prstGeom>
          <a:noFill/>
          <a:ln/>
        </p:spPr>
        <p:txBody>
          <a:bodyPr wrap="square" lIns="0" tIns="0" rIns="0" bIns="0" rtlCol="0" anchor="ctr"/>
          <a:lstStyle/>
          <a:p>
            <a:pPr marL="0" indent="0">
              <a:lnSpc>
                <a:spcPts val="1200"/>
              </a:lnSpc>
              <a:buNone/>
            </a:pPr>
            <a:r>
              <a:rPr lang="en-US" sz="1000" dirty="0">
                <a:solidFill>
                  <a:srgbClr val="766F62"/>
                </a:solidFill>
                <a:latin typeface="Calibri" pitchFamily="34" charset="0"/>
                <a:ea typeface="Calibri" pitchFamily="34" charset="-122"/>
                <a:cs typeface="Calibri" pitchFamily="34" charset="-120"/>
              </a:rPr>
              <a:t>Illness, injury, behavioral health, and social needs at once.</a:t>
            </a:r>
            <a:endParaRPr lang="en-US" sz="1000" dirty="0"/>
          </a:p>
        </p:txBody>
      </p:sp>
      <p:sp>
        <p:nvSpPr>
          <p:cNvPr id="12" name="Shape 9"/>
          <p:cNvSpPr/>
          <p:nvPr/>
        </p:nvSpPr>
        <p:spPr>
          <a:xfrm>
            <a:off x="3236976" y="2697480"/>
            <a:ext cx="2395728" cy="1005840"/>
          </a:xfrm>
          <a:prstGeom prst="roundRect">
            <a:avLst>
              <a:gd name="adj" fmla="val 8182"/>
            </a:avLst>
          </a:prstGeom>
          <a:solidFill>
            <a:srgbClr val="FBF7EE"/>
          </a:solidFill>
          <a:ln w="127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sp>
        <p:nvSpPr>
          <p:cNvPr id="13" name="Shape 10"/>
          <p:cNvSpPr/>
          <p:nvPr/>
        </p:nvSpPr>
        <p:spPr>
          <a:xfrm>
            <a:off x="3419856" y="2880360"/>
            <a:ext cx="384048" cy="384048"/>
          </a:xfrm>
          <a:prstGeom prst="ellipse">
            <a:avLst/>
          </a:prstGeom>
          <a:solidFill>
            <a:srgbClr val="6E8060"/>
          </a:solidFill>
          <a:ln/>
        </p:spPr>
        <p:txBody>
          <a:bodyPr/>
          <a:lstStyle/>
          <a:p>
            <a:endParaRPr lang="en-US"/>
          </a:p>
        </p:txBody>
      </p:sp>
      <p:sp>
        <p:nvSpPr>
          <p:cNvPr id="14" name="Text 11"/>
          <p:cNvSpPr/>
          <p:nvPr/>
        </p:nvSpPr>
        <p:spPr>
          <a:xfrm>
            <a:off x="3419856" y="2880360"/>
            <a:ext cx="384048" cy="384048"/>
          </a:xfrm>
          <a:prstGeom prst="rect">
            <a:avLst/>
          </a:prstGeom>
          <a:noFill/>
          <a:ln/>
        </p:spPr>
        <p:txBody>
          <a:bodyPr wrap="square" rtlCol="0" anchor="ctr"/>
          <a:lstStyle/>
          <a:p>
            <a:pPr marL="0" indent="0" algn="ctr">
              <a:buNone/>
            </a:pPr>
            <a:r>
              <a:rPr lang="en-US" sz="1500" b="1" dirty="0">
                <a:solidFill>
                  <a:srgbClr val="FFFFFF"/>
                </a:solidFill>
                <a:latin typeface="Georgia" pitchFamily="34" charset="0"/>
                <a:ea typeface="Georgia" pitchFamily="34" charset="-122"/>
                <a:cs typeface="Georgia" pitchFamily="34" charset="-120"/>
              </a:rPr>
              <a:t>2</a:t>
            </a:r>
            <a:endParaRPr lang="en-US" sz="1500" dirty="0"/>
          </a:p>
        </p:txBody>
      </p:sp>
      <p:sp>
        <p:nvSpPr>
          <p:cNvPr id="15" name="Text 12"/>
          <p:cNvSpPr/>
          <p:nvPr/>
        </p:nvSpPr>
        <p:spPr>
          <a:xfrm>
            <a:off x="3895344" y="2880360"/>
            <a:ext cx="1554480" cy="384048"/>
          </a:xfrm>
          <a:prstGeom prst="rect">
            <a:avLst/>
          </a:prstGeom>
          <a:noFill/>
          <a:ln/>
        </p:spPr>
        <p:txBody>
          <a:bodyPr wrap="square" lIns="0" tIns="0" rIns="0" bIns="0" rtlCol="0" anchor="ctr"/>
          <a:lstStyle/>
          <a:p>
            <a:pPr marL="0" indent="0">
              <a:buNone/>
            </a:pPr>
            <a:r>
              <a:rPr lang="en-US" sz="1250" b="1" dirty="0">
                <a:solidFill>
                  <a:srgbClr val="33302A"/>
                </a:solidFill>
                <a:latin typeface="Calibri" pitchFamily="34" charset="0"/>
                <a:ea typeface="Calibri" pitchFamily="34" charset="-122"/>
                <a:cs typeface="Calibri" pitchFamily="34" charset="-120"/>
              </a:rPr>
              <a:t>Reactive days</a:t>
            </a:r>
            <a:endParaRPr lang="en-US" sz="1250" dirty="0"/>
          </a:p>
        </p:txBody>
      </p:sp>
      <p:sp>
        <p:nvSpPr>
          <p:cNvPr id="16" name="Text 13"/>
          <p:cNvSpPr/>
          <p:nvPr/>
        </p:nvSpPr>
        <p:spPr>
          <a:xfrm>
            <a:off x="3438144" y="3300984"/>
            <a:ext cx="1993392" cy="347472"/>
          </a:xfrm>
          <a:prstGeom prst="rect">
            <a:avLst/>
          </a:prstGeom>
          <a:noFill/>
          <a:ln/>
        </p:spPr>
        <p:txBody>
          <a:bodyPr wrap="square" lIns="0" tIns="0" rIns="0" bIns="0" rtlCol="0" anchor="ctr"/>
          <a:lstStyle/>
          <a:p>
            <a:pPr marL="0" indent="0">
              <a:lnSpc>
                <a:spcPts val="1200"/>
              </a:lnSpc>
              <a:buNone/>
            </a:pPr>
            <a:r>
              <a:rPr lang="en-US" sz="1000" dirty="0">
                <a:solidFill>
                  <a:srgbClr val="766F62"/>
                </a:solidFill>
                <a:latin typeface="Calibri" pitchFamily="34" charset="0"/>
                <a:ea typeface="Calibri" pitchFamily="34" charset="-122"/>
                <a:cs typeface="Calibri" pitchFamily="34" charset="-120"/>
              </a:rPr>
              <a:t>Without a plan, staff absorb crises as they happen.</a:t>
            </a:r>
            <a:endParaRPr lang="en-US" sz="1000" dirty="0"/>
          </a:p>
        </p:txBody>
      </p:sp>
      <p:sp>
        <p:nvSpPr>
          <p:cNvPr id="17" name="Shape 14"/>
          <p:cNvSpPr/>
          <p:nvPr/>
        </p:nvSpPr>
        <p:spPr>
          <a:xfrm>
            <a:off x="640080" y="3886200"/>
            <a:ext cx="2395728" cy="1005840"/>
          </a:xfrm>
          <a:prstGeom prst="roundRect">
            <a:avLst>
              <a:gd name="adj" fmla="val 8182"/>
            </a:avLst>
          </a:prstGeom>
          <a:solidFill>
            <a:srgbClr val="FBF7EE"/>
          </a:solidFill>
          <a:ln w="127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sp>
        <p:nvSpPr>
          <p:cNvPr id="18" name="Shape 15"/>
          <p:cNvSpPr/>
          <p:nvPr/>
        </p:nvSpPr>
        <p:spPr>
          <a:xfrm>
            <a:off x="822960" y="4069080"/>
            <a:ext cx="384048" cy="384048"/>
          </a:xfrm>
          <a:prstGeom prst="ellipse">
            <a:avLst/>
          </a:prstGeom>
          <a:solidFill>
            <a:srgbClr val="6E8060"/>
          </a:solidFill>
          <a:ln/>
        </p:spPr>
        <p:txBody>
          <a:bodyPr/>
          <a:lstStyle/>
          <a:p>
            <a:endParaRPr lang="en-US"/>
          </a:p>
        </p:txBody>
      </p:sp>
      <p:sp>
        <p:nvSpPr>
          <p:cNvPr id="19" name="Text 16"/>
          <p:cNvSpPr/>
          <p:nvPr/>
        </p:nvSpPr>
        <p:spPr>
          <a:xfrm>
            <a:off x="822960" y="4069080"/>
            <a:ext cx="384048" cy="384048"/>
          </a:xfrm>
          <a:prstGeom prst="rect">
            <a:avLst/>
          </a:prstGeom>
          <a:noFill/>
          <a:ln/>
        </p:spPr>
        <p:txBody>
          <a:bodyPr wrap="square" rtlCol="0" anchor="ctr"/>
          <a:lstStyle/>
          <a:p>
            <a:pPr marL="0" indent="0" algn="ctr">
              <a:buNone/>
            </a:pPr>
            <a:r>
              <a:rPr lang="en-US" sz="1500" b="1" dirty="0">
                <a:solidFill>
                  <a:srgbClr val="FFFFFF"/>
                </a:solidFill>
                <a:latin typeface="Georgia" pitchFamily="34" charset="0"/>
                <a:ea typeface="Georgia" pitchFamily="34" charset="-122"/>
                <a:cs typeface="Georgia" pitchFamily="34" charset="-120"/>
              </a:rPr>
              <a:t>3</a:t>
            </a:r>
            <a:endParaRPr lang="en-US" sz="1500" dirty="0"/>
          </a:p>
        </p:txBody>
      </p:sp>
      <p:sp>
        <p:nvSpPr>
          <p:cNvPr id="20" name="Text 17"/>
          <p:cNvSpPr/>
          <p:nvPr/>
        </p:nvSpPr>
        <p:spPr>
          <a:xfrm>
            <a:off x="1298448" y="4069080"/>
            <a:ext cx="1554480" cy="384048"/>
          </a:xfrm>
          <a:prstGeom prst="rect">
            <a:avLst/>
          </a:prstGeom>
          <a:noFill/>
          <a:ln/>
        </p:spPr>
        <p:txBody>
          <a:bodyPr wrap="square" lIns="0" tIns="0" rIns="0" bIns="0" rtlCol="0" anchor="ctr"/>
          <a:lstStyle/>
          <a:p>
            <a:pPr marL="0" indent="0">
              <a:buNone/>
            </a:pPr>
            <a:r>
              <a:rPr lang="en-US" sz="1250" b="1" dirty="0">
                <a:solidFill>
                  <a:srgbClr val="33302A"/>
                </a:solidFill>
                <a:latin typeface="Calibri" pitchFamily="34" charset="0"/>
                <a:ea typeface="Calibri" pitchFamily="34" charset="-122"/>
                <a:cs typeface="Calibri" pitchFamily="34" charset="-120"/>
              </a:rPr>
              <a:t>Strain &amp; turnover</a:t>
            </a:r>
            <a:endParaRPr lang="en-US" sz="1250" dirty="0"/>
          </a:p>
        </p:txBody>
      </p:sp>
      <p:sp>
        <p:nvSpPr>
          <p:cNvPr id="21" name="Text 18"/>
          <p:cNvSpPr/>
          <p:nvPr/>
        </p:nvSpPr>
        <p:spPr>
          <a:xfrm>
            <a:off x="841248" y="4489704"/>
            <a:ext cx="1993392" cy="347472"/>
          </a:xfrm>
          <a:prstGeom prst="rect">
            <a:avLst/>
          </a:prstGeom>
          <a:noFill/>
          <a:ln/>
        </p:spPr>
        <p:txBody>
          <a:bodyPr wrap="square" lIns="0" tIns="0" rIns="0" bIns="0" rtlCol="0" anchor="ctr"/>
          <a:lstStyle/>
          <a:p>
            <a:pPr marL="0" indent="0">
              <a:lnSpc>
                <a:spcPts val="1200"/>
              </a:lnSpc>
              <a:buNone/>
            </a:pPr>
            <a:r>
              <a:rPr lang="en-US" sz="1000" dirty="0">
                <a:solidFill>
                  <a:srgbClr val="766F62"/>
                </a:solidFill>
                <a:latin typeface="Calibri" pitchFamily="34" charset="0"/>
                <a:ea typeface="Calibri" pitchFamily="34" charset="-122"/>
                <a:cs typeface="Calibri" pitchFamily="34" charset="-120"/>
              </a:rPr>
              <a:t>Constant crisis response drives stress and burnout.</a:t>
            </a:r>
            <a:endParaRPr lang="en-US" sz="1000" dirty="0"/>
          </a:p>
        </p:txBody>
      </p:sp>
      <p:sp>
        <p:nvSpPr>
          <p:cNvPr id="22" name="Shape 19"/>
          <p:cNvSpPr/>
          <p:nvPr/>
        </p:nvSpPr>
        <p:spPr>
          <a:xfrm>
            <a:off x="3236976" y="3886200"/>
            <a:ext cx="2395728" cy="1005840"/>
          </a:xfrm>
          <a:prstGeom prst="roundRect">
            <a:avLst>
              <a:gd name="adj" fmla="val 8182"/>
            </a:avLst>
          </a:prstGeom>
          <a:solidFill>
            <a:srgbClr val="ECE1CC"/>
          </a:solidFill>
          <a:ln w="127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sp>
        <p:nvSpPr>
          <p:cNvPr id="23" name="Shape 20"/>
          <p:cNvSpPr/>
          <p:nvPr/>
        </p:nvSpPr>
        <p:spPr>
          <a:xfrm>
            <a:off x="3419856" y="4069080"/>
            <a:ext cx="384048" cy="384048"/>
          </a:xfrm>
          <a:prstGeom prst="ellipse">
            <a:avLst/>
          </a:prstGeom>
          <a:solidFill>
            <a:srgbClr val="BC6242"/>
          </a:solidFill>
          <a:ln/>
        </p:spPr>
        <p:txBody>
          <a:bodyPr/>
          <a:lstStyle/>
          <a:p>
            <a:endParaRPr lang="en-US"/>
          </a:p>
        </p:txBody>
      </p:sp>
      <p:sp>
        <p:nvSpPr>
          <p:cNvPr id="24" name="Text 21"/>
          <p:cNvSpPr/>
          <p:nvPr/>
        </p:nvSpPr>
        <p:spPr>
          <a:xfrm>
            <a:off x="3419856" y="4069080"/>
            <a:ext cx="384048" cy="384048"/>
          </a:xfrm>
          <a:prstGeom prst="rect">
            <a:avLst/>
          </a:prstGeom>
          <a:noFill/>
          <a:ln/>
        </p:spPr>
        <p:txBody>
          <a:bodyPr wrap="square" rtlCol="0" anchor="ctr"/>
          <a:lstStyle/>
          <a:p>
            <a:pPr marL="0" indent="0" algn="ctr">
              <a:buNone/>
            </a:pPr>
            <a:r>
              <a:rPr lang="en-US" sz="1500" b="1" dirty="0">
                <a:solidFill>
                  <a:srgbClr val="FFFFFF"/>
                </a:solidFill>
                <a:latin typeface="Georgia" pitchFamily="34" charset="0"/>
                <a:ea typeface="Georgia" pitchFamily="34" charset="-122"/>
                <a:cs typeface="Georgia" pitchFamily="34" charset="-120"/>
              </a:rPr>
              <a:t>4</a:t>
            </a:r>
            <a:endParaRPr lang="en-US" sz="1500" dirty="0"/>
          </a:p>
        </p:txBody>
      </p:sp>
      <p:sp>
        <p:nvSpPr>
          <p:cNvPr id="25" name="Text 22"/>
          <p:cNvSpPr/>
          <p:nvPr/>
        </p:nvSpPr>
        <p:spPr>
          <a:xfrm>
            <a:off x="3895344" y="4069080"/>
            <a:ext cx="1554480" cy="384048"/>
          </a:xfrm>
          <a:prstGeom prst="rect">
            <a:avLst/>
          </a:prstGeom>
          <a:noFill/>
          <a:ln/>
        </p:spPr>
        <p:txBody>
          <a:bodyPr wrap="square" lIns="0" tIns="0" rIns="0" bIns="0" rtlCol="0" anchor="ctr"/>
          <a:lstStyle/>
          <a:p>
            <a:pPr marL="0" indent="0">
              <a:buNone/>
            </a:pPr>
            <a:r>
              <a:rPr lang="en-US" sz="1250" b="1" dirty="0">
                <a:solidFill>
                  <a:srgbClr val="33302A"/>
                </a:solidFill>
                <a:latin typeface="Calibri" pitchFamily="34" charset="0"/>
                <a:ea typeface="Calibri" pitchFamily="34" charset="-122"/>
                <a:cs typeface="Calibri" pitchFamily="34" charset="-120"/>
              </a:rPr>
              <a:t>A better way</a:t>
            </a:r>
            <a:endParaRPr lang="en-US" sz="1250" dirty="0"/>
          </a:p>
        </p:txBody>
      </p:sp>
      <p:sp>
        <p:nvSpPr>
          <p:cNvPr id="26" name="Text 23"/>
          <p:cNvSpPr/>
          <p:nvPr/>
        </p:nvSpPr>
        <p:spPr>
          <a:xfrm>
            <a:off x="3438144" y="4489704"/>
            <a:ext cx="1993392" cy="347472"/>
          </a:xfrm>
          <a:prstGeom prst="rect">
            <a:avLst/>
          </a:prstGeom>
          <a:noFill/>
          <a:ln/>
        </p:spPr>
        <p:txBody>
          <a:bodyPr wrap="square" lIns="0" tIns="0" rIns="0" bIns="0" rtlCol="0" anchor="ctr"/>
          <a:lstStyle/>
          <a:p>
            <a:pPr marL="0" indent="0">
              <a:lnSpc>
                <a:spcPts val="1200"/>
              </a:lnSpc>
              <a:buNone/>
            </a:pPr>
            <a:r>
              <a:rPr lang="en-US" sz="1000" dirty="0">
                <a:solidFill>
                  <a:srgbClr val="766F62"/>
                </a:solidFill>
                <a:latin typeface="Calibri" pitchFamily="34" charset="0"/>
                <a:ea typeface="Calibri" pitchFamily="34" charset="-122"/>
                <a:cs typeface="Calibri" pitchFamily="34" charset="-120"/>
              </a:rPr>
              <a:t>A tool guests own shifts work from reacting to supporting.</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7F1E6"/>
        </a:solidFill>
        <a:effectLst/>
      </p:bgPr>
    </p:bg>
    <p:spTree>
      <p:nvGrpSpPr>
        <p:cNvPr id="1" name=""/>
        <p:cNvGrpSpPr/>
        <p:nvPr/>
      </p:nvGrpSpPr>
      <p:grpSpPr>
        <a:xfrm>
          <a:off x="0" y="0"/>
          <a:ext cx="0" cy="0"/>
          <a:chOff x="0" y="0"/>
          <a:chExt cx="0" cy="0"/>
        </a:xfrm>
      </p:grpSpPr>
      <p:pic>
        <p:nvPicPr>
          <p:cNvPr id="2" name="Image 0" descr="/agent/turn1/workspace/images/image-84895725853d9a107096e039d53502b1.jpg"/>
          <p:cNvPicPr>
            <a:picLocks noChangeAspect="1"/>
          </p:cNvPicPr>
          <p:nvPr/>
        </p:nvPicPr>
        <p:blipFill>
          <a:blip r:embed="rId3"/>
          <a:srcRect l="20547" r="20547"/>
          <a:stretch/>
        </p:blipFill>
        <p:spPr>
          <a:xfrm>
            <a:off x="0" y="0"/>
            <a:ext cx="3200400" cy="5143500"/>
          </a:xfrm>
          <a:prstGeom prst="rect">
            <a:avLst/>
          </a:prstGeom>
        </p:spPr>
      </p:pic>
      <p:sp>
        <p:nvSpPr>
          <p:cNvPr id="3" name="Shape 0"/>
          <p:cNvSpPr/>
          <p:nvPr/>
        </p:nvSpPr>
        <p:spPr>
          <a:xfrm>
            <a:off x="3200400" y="0"/>
            <a:ext cx="109728" cy="5143500"/>
          </a:xfrm>
          <a:prstGeom prst="rect">
            <a:avLst/>
          </a:prstGeom>
          <a:solidFill>
            <a:srgbClr val="6E8060"/>
          </a:solidFill>
          <a:ln/>
        </p:spPr>
        <p:txBody>
          <a:bodyPr/>
          <a:lstStyle/>
          <a:p>
            <a:endParaRPr lang="en-US"/>
          </a:p>
        </p:txBody>
      </p:sp>
      <p:sp>
        <p:nvSpPr>
          <p:cNvPr id="4" name="Text 1"/>
          <p:cNvSpPr/>
          <p:nvPr/>
        </p:nvSpPr>
        <p:spPr>
          <a:xfrm>
            <a:off x="3611880" y="457200"/>
            <a:ext cx="5486400" cy="274320"/>
          </a:xfrm>
          <a:prstGeom prst="rect">
            <a:avLst/>
          </a:prstGeom>
          <a:noFill/>
          <a:ln/>
        </p:spPr>
        <p:txBody>
          <a:bodyPr wrap="square" lIns="0" tIns="0" rIns="0" bIns="0" rtlCol="0" anchor="ctr"/>
          <a:lstStyle/>
          <a:p>
            <a:pPr marL="0" indent="0">
              <a:buNone/>
            </a:pPr>
            <a:r>
              <a:rPr lang="en-US" sz="1200" b="1" kern="0" spc="300" dirty="0">
                <a:solidFill>
                  <a:srgbClr val="BC6242"/>
                </a:solidFill>
                <a:latin typeface="Calibri" pitchFamily="34" charset="0"/>
                <a:ea typeface="Calibri" pitchFamily="34" charset="-122"/>
                <a:cs typeface="Calibri" pitchFamily="34" charset="-120"/>
              </a:rPr>
              <a:t>WHAT IS WRAP?</a:t>
            </a:r>
            <a:endParaRPr lang="en-US" sz="1200" dirty="0"/>
          </a:p>
        </p:txBody>
      </p:sp>
      <p:sp>
        <p:nvSpPr>
          <p:cNvPr id="5" name="Text 2"/>
          <p:cNvSpPr/>
          <p:nvPr/>
        </p:nvSpPr>
        <p:spPr>
          <a:xfrm>
            <a:off x="3611880" y="731520"/>
            <a:ext cx="5212080" cy="594360"/>
          </a:xfrm>
          <a:prstGeom prst="rect">
            <a:avLst/>
          </a:prstGeom>
          <a:noFill/>
          <a:ln/>
        </p:spPr>
        <p:txBody>
          <a:bodyPr wrap="square" rtlCol="0" anchor="ctr"/>
          <a:lstStyle/>
          <a:p>
            <a:pPr marL="0" indent="0">
              <a:buNone/>
            </a:pPr>
            <a:r>
              <a:rPr lang="en-US" sz="2500" b="1" dirty="0">
                <a:solidFill>
                  <a:srgbClr val="33302A"/>
                </a:solidFill>
                <a:latin typeface="Georgia" pitchFamily="34" charset="0"/>
                <a:ea typeface="Georgia" pitchFamily="34" charset="-122"/>
                <a:cs typeface="Georgia" pitchFamily="34" charset="-120"/>
              </a:rPr>
              <a:t>A wellness plan the guest owns</a:t>
            </a:r>
            <a:endParaRPr lang="en-US" sz="2500" dirty="0"/>
          </a:p>
        </p:txBody>
      </p:sp>
      <p:sp>
        <p:nvSpPr>
          <p:cNvPr id="6" name="Text 3"/>
          <p:cNvSpPr/>
          <p:nvPr/>
        </p:nvSpPr>
        <p:spPr>
          <a:xfrm>
            <a:off x="3611880" y="1325880"/>
            <a:ext cx="5212080" cy="868680"/>
          </a:xfrm>
          <a:prstGeom prst="rect">
            <a:avLst/>
          </a:prstGeom>
          <a:noFill/>
          <a:ln/>
        </p:spPr>
        <p:txBody>
          <a:bodyPr wrap="square" rtlCol="0" anchor="ctr"/>
          <a:lstStyle/>
          <a:p>
            <a:pPr marL="0" indent="0">
              <a:lnSpc>
                <a:spcPts val="1900"/>
              </a:lnSpc>
              <a:buNone/>
            </a:pPr>
            <a:r>
              <a:rPr lang="en-US" sz="1300" dirty="0">
                <a:solidFill>
                  <a:srgbClr val="766F62"/>
                </a:solidFill>
                <a:latin typeface="Calibri" pitchFamily="34" charset="0"/>
                <a:ea typeface="Calibri" pitchFamily="34" charset="-122"/>
                <a:cs typeface="Calibri" pitchFamily="34" charset="-120"/>
              </a:rPr>
              <a:t>The Wellness Recovery Action Plan is an evidence-based, voluntary, self-directed process (recognized by SAMHSA in 2010). Guests build their own plan around five key concepts:</a:t>
            </a:r>
            <a:endParaRPr lang="en-US" sz="1300" dirty="0"/>
          </a:p>
        </p:txBody>
      </p:sp>
      <p:sp>
        <p:nvSpPr>
          <p:cNvPr id="7" name="Shape 4"/>
          <p:cNvSpPr/>
          <p:nvPr/>
        </p:nvSpPr>
        <p:spPr>
          <a:xfrm>
            <a:off x="3611880" y="2414016"/>
            <a:ext cx="256032" cy="256032"/>
          </a:xfrm>
          <a:prstGeom prst="ellipse">
            <a:avLst/>
          </a:prstGeom>
          <a:solidFill>
            <a:srgbClr val="6E8060"/>
          </a:solidFill>
          <a:ln/>
        </p:spPr>
        <p:txBody>
          <a:bodyPr/>
          <a:lstStyle/>
          <a:p>
            <a:endParaRPr lang="en-US"/>
          </a:p>
        </p:txBody>
      </p:sp>
      <p:sp>
        <p:nvSpPr>
          <p:cNvPr id="8" name="Text 5"/>
          <p:cNvSpPr/>
          <p:nvPr/>
        </p:nvSpPr>
        <p:spPr>
          <a:xfrm>
            <a:off x="4023360" y="2340864"/>
            <a:ext cx="4800600" cy="411480"/>
          </a:xfrm>
          <a:prstGeom prst="rect">
            <a:avLst/>
          </a:prstGeom>
          <a:noFill/>
          <a:ln/>
        </p:spPr>
        <p:txBody>
          <a:bodyPr wrap="square" lIns="0" tIns="0" rIns="0" bIns="0" rtlCol="0" anchor="ctr"/>
          <a:lstStyle/>
          <a:p>
            <a:pPr marL="0" indent="0">
              <a:buNone/>
            </a:pPr>
            <a:r>
              <a:rPr lang="en-US" sz="1300" b="1" dirty="0">
                <a:solidFill>
                  <a:srgbClr val="33302A"/>
                </a:solidFill>
                <a:latin typeface="Calibri" pitchFamily="34" charset="0"/>
                <a:ea typeface="Calibri" pitchFamily="34" charset="-122"/>
                <a:cs typeface="Calibri" pitchFamily="34" charset="-120"/>
              </a:rPr>
              <a:t>Hope  </a:t>
            </a:r>
            <a:r>
              <a:rPr lang="en-US" sz="1300" i="1" dirty="0">
                <a:solidFill>
                  <a:srgbClr val="766F62"/>
                </a:solidFill>
                <a:latin typeface="Calibri" pitchFamily="34" charset="0"/>
                <a:ea typeface="Calibri" pitchFamily="34" charset="-122"/>
                <a:cs typeface="Calibri" pitchFamily="34" charset="-120"/>
              </a:rPr>
              <a:t>— Belief that recovery is possible</a:t>
            </a:r>
            <a:endParaRPr lang="en-US" sz="1300" dirty="0"/>
          </a:p>
        </p:txBody>
      </p:sp>
      <p:sp>
        <p:nvSpPr>
          <p:cNvPr id="9" name="Shape 6"/>
          <p:cNvSpPr/>
          <p:nvPr/>
        </p:nvSpPr>
        <p:spPr>
          <a:xfrm>
            <a:off x="3611880" y="2907792"/>
            <a:ext cx="256032" cy="256032"/>
          </a:xfrm>
          <a:prstGeom prst="ellipse">
            <a:avLst/>
          </a:prstGeom>
          <a:solidFill>
            <a:srgbClr val="BC6242"/>
          </a:solidFill>
          <a:ln/>
        </p:spPr>
        <p:txBody>
          <a:bodyPr/>
          <a:lstStyle/>
          <a:p>
            <a:endParaRPr lang="en-US"/>
          </a:p>
        </p:txBody>
      </p:sp>
      <p:sp>
        <p:nvSpPr>
          <p:cNvPr id="10" name="Text 7"/>
          <p:cNvSpPr/>
          <p:nvPr/>
        </p:nvSpPr>
        <p:spPr>
          <a:xfrm>
            <a:off x="4023360" y="2834640"/>
            <a:ext cx="4800600" cy="411480"/>
          </a:xfrm>
          <a:prstGeom prst="rect">
            <a:avLst/>
          </a:prstGeom>
          <a:noFill/>
          <a:ln/>
        </p:spPr>
        <p:txBody>
          <a:bodyPr wrap="square" lIns="0" tIns="0" rIns="0" bIns="0" rtlCol="0" anchor="ctr"/>
          <a:lstStyle/>
          <a:p>
            <a:pPr marL="0" indent="0">
              <a:buNone/>
            </a:pPr>
            <a:r>
              <a:rPr lang="en-US" sz="1300" b="1" dirty="0">
                <a:solidFill>
                  <a:srgbClr val="33302A"/>
                </a:solidFill>
                <a:latin typeface="Calibri" pitchFamily="34" charset="0"/>
                <a:ea typeface="Calibri" pitchFamily="34" charset="-122"/>
                <a:cs typeface="Calibri" pitchFamily="34" charset="-120"/>
              </a:rPr>
              <a:t>Personal responsibility  </a:t>
            </a:r>
            <a:r>
              <a:rPr lang="en-US" sz="1300" i="1" dirty="0">
                <a:solidFill>
                  <a:srgbClr val="766F62"/>
                </a:solidFill>
                <a:latin typeface="Calibri" pitchFamily="34" charset="0"/>
                <a:ea typeface="Calibri" pitchFamily="34" charset="-122"/>
                <a:cs typeface="Calibri" pitchFamily="34" charset="-120"/>
              </a:rPr>
              <a:t>— Owning one's own wellness</a:t>
            </a:r>
            <a:endParaRPr lang="en-US" sz="1300" dirty="0"/>
          </a:p>
        </p:txBody>
      </p:sp>
      <p:sp>
        <p:nvSpPr>
          <p:cNvPr id="11" name="Shape 8"/>
          <p:cNvSpPr/>
          <p:nvPr/>
        </p:nvSpPr>
        <p:spPr>
          <a:xfrm>
            <a:off x="3611880" y="3401568"/>
            <a:ext cx="256032" cy="256032"/>
          </a:xfrm>
          <a:prstGeom prst="ellipse">
            <a:avLst/>
          </a:prstGeom>
          <a:solidFill>
            <a:srgbClr val="6E8060"/>
          </a:solidFill>
          <a:ln/>
        </p:spPr>
        <p:txBody>
          <a:bodyPr/>
          <a:lstStyle/>
          <a:p>
            <a:endParaRPr lang="en-US"/>
          </a:p>
        </p:txBody>
      </p:sp>
      <p:sp>
        <p:nvSpPr>
          <p:cNvPr id="12" name="Text 9"/>
          <p:cNvSpPr/>
          <p:nvPr/>
        </p:nvSpPr>
        <p:spPr>
          <a:xfrm>
            <a:off x="4023360" y="3328416"/>
            <a:ext cx="4800600" cy="411480"/>
          </a:xfrm>
          <a:prstGeom prst="rect">
            <a:avLst/>
          </a:prstGeom>
          <a:noFill/>
          <a:ln/>
        </p:spPr>
        <p:txBody>
          <a:bodyPr wrap="square" lIns="0" tIns="0" rIns="0" bIns="0" rtlCol="0" anchor="ctr"/>
          <a:lstStyle/>
          <a:p>
            <a:pPr marL="0" indent="0">
              <a:buNone/>
            </a:pPr>
            <a:r>
              <a:rPr lang="en-US" sz="1300" b="1" dirty="0">
                <a:solidFill>
                  <a:srgbClr val="33302A"/>
                </a:solidFill>
                <a:latin typeface="Calibri" pitchFamily="34" charset="0"/>
                <a:ea typeface="Calibri" pitchFamily="34" charset="-122"/>
                <a:cs typeface="Calibri" pitchFamily="34" charset="-120"/>
              </a:rPr>
              <a:t>Education  </a:t>
            </a:r>
            <a:r>
              <a:rPr lang="en-US" sz="1300" i="1" dirty="0">
                <a:solidFill>
                  <a:srgbClr val="766F62"/>
                </a:solidFill>
                <a:latin typeface="Calibri" pitchFamily="34" charset="0"/>
                <a:ea typeface="Calibri" pitchFamily="34" charset="-122"/>
                <a:cs typeface="Calibri" pitchFamily="34" charset="-120"/>
              </a:rPr>
              <a:t>— Learning what helps and what hurts</a:t>
            </a:r>
            <a:endParaRPr lang="en-US" sz="1300" dirty="0"/>
          </a:p>
        </p:txBody>
      </p:sp>
      <p:sp>
        <p:nvSpPr>
          <p:cNvPr id="13" name="Shape 10"/>
          <p:cNvSpPr/>
          <p:nvPr/>
        </p:nvSpPr>
        <p:spPr>
          <a:xfrm>
            <a:off x="3611880" y="3895344"/>
            <a:ext cx="256032" cy="256032"/>
          </a:xfrm>
          <a:prstGeom prst="ellipse">
            <a:avLst/>
          </a:prstGeom>
          <a:solidFill>
            <a:srgbClr val="BC6242"/>
          </a:solidFill>
          <a:ln/>
        </p:spPr>
        <p:txBody>
          <a:bodyPr/>
          <a:lstStyle/>
          <a:p>
            <a:endParaRPr lang="en-US"/>
          </a:p>
        </p:txBody>
      </p:sp>
      <p:sp>
        <p:nvSpPr>
          <p:cNvPr id="14" name="Text 11"/>
          <p:cNvSpPr/>
          <p:nvPr/>
        </p:nvSpPr>
        <p:spPr>
          <a:xfrm>
            <a:off x="4023360" y="3822192"/>
            <a:ext cx="4800600" cy="411480"/>
          </a:xfrm>
          <a:prstGeom prst="rect">
            <a:avLst/>
          </a:prstGeom>
          <a:noFill/>
          <a:ln/>
        </p:spPr>
        <p:txBody>
          <a:bodyPr wrap="square" lIns="0" tIns="0" rIns="0" bIns="0" rtlCol="0" anchor="ctr"/>
          <a:lstStyle/>
          <a:p>
            <a:pPr marL="0" indent="0">
              <a:buNone/>
            </a:pPr>
            <a:r>
              <a:rPr lang="en-US" sz="1300" b="1" dirty="0">
                <a:solidFill>
                  <a:srgbClr val="33302A"/>
                </a:solidFill>
                <a:latin typeface="Calibri" pitchFamily="34" charset="0"/>
                <a:ea typeface="Calibri" pitchFamily="34" charset="-122"/>
                <a:cs typeface="Calibri" pitchFamily="34" charset="-120"/>
              </a:rPr>
              <a:t>Self-advocacy  </a:t>
            </a:r>
            <a:r>
              <a:rPr lang="en-US" sz="1300" i="1" dirty="0">
                <a:solidFill>
                  <a:srgbClr val="766F62"/>
                </a:solidFill>
                <a:latin typeface="Calibri" pitchFamily="34" charset="0"/>
                <a:ea typeface="Calibri" pitchFamily="34" charset="-122"/>
                <a:cs typeface="Calibri" pitchFamily="34" charset="-120"/>
              </a:rPr>
              <a:t>— Voicing needs clearly</a:t>
            </a:r>
            <a:endParaRPr lang="en-US" sz="1300" dirty="0"/>
          </a:p>
        </p:txBody>
      </p:sp>
      <p:sp>
        <p:nvSpPr>
          <p:cNvPr id="15" name="Shape 12"/>
          <p:cNvSpPr/>
          <p:nvPr/>
        </p:nvSpPr>
        <p:spPr>
          <a:xfrm>
            <a:off x="3611880" y="4389120"/>
            <a:ext cx="256032" cy="256032"/>
          </a:xfrm>
          <a:prstGeom prst="ellipse">
            <a:avLst/>
          </a:prstGeom>
          <a:solidFill>
            <a:srgbClr val="6E8060"/>
          </a:solidFill>
          <a:ln/>
        </p:spPr>
        <p:txBody>
          <a:bodyPr/>
          <a:lstStyle/>
          <a:p>
            <a:endParaRPr lang="en-US"/>
          </a:p>
        </p:txBody>
      </p:sp>
      <p:sp>
        <p:nvSpPr>
          <p:cNvPr id="16" name="Text 13"/>
          <p:cNvSpPr/>
          <p:nvPr/>
        </p:nvSpPr>
        <p:spPr>
          <a:xfrm>
            <a:off x="4023360" y="4315968"/>
            <a:ext cx="4800600" cy="411480"/>
          </a:xfrm>
          <a:prstGeom prst="rect">
            <a:avLst/>
          </a:prstGeom>
          <a:noFill/>
          <a:ln/>
        </p:spPr>
        <p:txBody>
          <a:bodyPr wrap="square" lIns="0" tIns="0" rIns="0" bIns="0" rtlCol="0" anchor="ctr"/>
          <a:lstStyle/>
          <a:p>
            <a:pPr marL="0" indent="0">
              <a:buNone/>
            </a:pPr>
            <a:r>
              <a:rPr lang="en-US" sz="1300" b="1" dirty="0">
                <a:solidFill>
                  <a:srgbClr val="33302A"/>
                </a:solidFill>
                <a:latin typeface="Calibri" pitchFamily="34" charset="0"/>
                <a:ea typeface="Calibri" pitchFamily="34" charset="-122"/>
                <a:cs typeface="Calibri" pitchFamily="34" charset="-120"/>
              </a:rPr>
              <a:t>Support  </a:t>
            </a:r>
            <a:r>
              <a:rPr lang="en-US" sz="1300" i="1" dirty="0">
                <a:solidFill>
                  <a:srgbClr val="766F62"/>
                </a:solidFill>
                <a:latin typeface="Calibri" pitchFamily="34" charset="0"/>
                <a:ea typeface="Calibri" pitchFamily="34" charset="-122"/>
                <a:cs typeface="Calibri" pitchFamily="34" charset="-120"/>
              </a:rPr>
              <a:t>— Giving and receiving help</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7F1E6"/>
        </a:solidFill>
        <a:effectLst/>
      </p:bgPr>
    </p:bg>
    <p:spTree>
      <p:nvGrpSpPr>
        <p:cNvPr id="1" name=""/>
        <p:cNvGrpSpPr/>
        <p:nvPr/>
      </p:nvGrpSpPr>
      <p:grpSpPr>
        <a:xfrm>
          <a:off x="0" y="0"/>
          <a:ext cx="0" cy="0"/>
          <a:chOff x="0" y="0"/>
          <a:chExt cx="0" cy="0"/>
        </a:xfrm>
      </p:grpSpPr>
      <p:pic>
        <p:nvPicPr>
          <p:cNvPr id="2" name="Image 0" descr="/agent/turn2/workspace/images/image-7c55f115ca08d5a79c3cee20a99e0c86.jpg"/>
          <p:cNvPicPr>
            <a:picLocks noChangeAspect="1"/>
          </p:cNvPicPr>
          <p:nvPr/>
        </p:nvPicPr>
        <p:blipFill>
          <a:blip r:embed="rId3"/>
          <a:srcRect l="21370" r="21370"/>
          <a:stretch/>
        </p:blipFill>
        <p:spPr>
          <a:xfrm>
            <a:off x="5989320" y="0"/>
            <a:ext cx="3154680" cy="5143500"/>
          </a:xfrm>
          <a:prstGeom prst="rect">
            <a:avLst/>
          </a:prstGeom>
        </p:spPr>
      </p:pic>
      <p:sp>
        <p:nvSpPr>
          <p:cNvPr id="3" name="Shape 0"/>
          <p:cNvSpPr/>
          <p:nvPr/>
        </p:nvSpPr>
        <p:spPr>
          <a:xfrm>
            <a:off x="5879592" y="0"/>
            <a:ext cx="109728" cy="5143500"/>
          </a:xfrm>
          <a:prstGeom prst="rect">
            <a:avLst/>
          </a:prstGeom>
          <a:solidFill>
            <a:srgbClr val="BC6242"/>
          </a:solidFill>
          <a:ln/>
        </p:spPr>
        <p:txBody>
          <a:bodyPr/>
          <a:lstStyle/>
          <a:p>
            <a:endParaRPr lang="en-US"/>
          </a:p>
        </p:txBody>
      </p:sp>
      <p:sp>
        <p:nvSpPr>
          <p:cNvPr id="4" name="Text 1"/>
          <p:cNvSpPr/>
          <p:nvPr/>
        </p:nvSpPr>
        <p:spPr>
          <a:xfrm>
            <a:off x="640080" y="502920"/>
            <a:ext cx="5486400" cy="274320"/>
          </a:xfrm>
          <a:prstGeom prst="rect">
            <a:avLst/>
          </a:prstGeom>
          <a:noFill/>
          <a:ln/>
        </p:spPr>
        <p:txBody>
          <a:bodyPr wrap="square" lIns="0" tIns="0" rIns="0" bIns="0" rtlCol="0" anchor="ctr"/>
          <a:lstStyle/>
          <a:p>
            <a:pPr marL="0" indent="0">
              <a:buNone/>
            </a:pPr>
            <a:r>
              <a:rPr lang="en-US" sz="1200" b="1" kern="0" spc="300" dirty="0">
                <a:solidFill>
                  <a:srgbClr val="BC6242"/>
                </a:solidFill>
                <a:latin typeface="Calibri" pitchFamily="34" charset="0"/>
                <a:ea typeface="Calibri" pitchFamily="34" charset="-122"/>
                <a:cs typeface="Calibri" pitchFamily="34" charset="-120"/>
              </a:rPr>
              <a:t>OUR SETTING</a:t>
            </a:r>
            <a:endParaRPr lang="en-US" sz="1200" dirty="0"/>
          </a:p>
        </p:txBody>
      </p:sp>
      <p:sp>
        <p:nvSpPr>
          <p:cNvPr id="5" name="Text 2"/>
          <p:cNvSpPr/>
          <p:nvPr/>
        </p:nvSpPr>
        <p:spPr>
          <a:xfrm>
            <a:off x="640080" y="777240"/>
            <a:ext cx="5212080" cy="548640"/>
          </a:xfrm>
          <a:prstGeom prst="rect">
            <a:avLst/>
          </a:prstGeom>
          <a:noFill/>
          <a:ln/>
        </p:spPr>
        <p:txBody>
          <a:bodyPr wrap="square" rtlCol="0" anchor="ctr"/>
          <a:lstStyle/>
          <a:p>
            <a:pPr marL="0" indent="0">
              <a:buNone/>
            </a:pPr>
            <a:r>
              <a:rPr lang="en-US" sz="2600" b="1" dirty="0">
                <a:solidFill>
                  <a:srgbClr val="33302A"/>
                </a:solidFill>
                <a:latin typeface="Georgia" pitchFamily="34" charset="0"/>
                <a:ea typeface="Georgia" pitchFamily="34" charset="-122"/>
                <a:cs typeface="Georgia" pitchFamily="34" charset="-120"/>
              </a:rPr>
              <a:t>Two models, one shared goal</a:t>
            </a:r>
            <a:endParaRPr lang="en-US" sz="2600" dirty="0"/>
          </a:p>
        </p:txBody>
      </p:sp>
      <p:sp>
        <p:nvSpPr>
          <p:cNvPr id="6" name="Shape 3"/>
          <p:cNvSpPr/>
          <p:nvPr/>
        </p:nvSpPr>
        <p:spPr>
          <a:xfrm>
            <a:off x="640080" y="1554480"/>
            <a:ext cx="5120640" cy="1225296"/>
          </a:xfrm>
          <a:prstGeom prst="roundRect">
            <a:avLst>
              <a:gd name="adj" fmla="val 6716"/>
            </a:avLst>
          </a:prstGeom>
          <a:solidFill>
            <a:srgbClr val="FBF7EE"/>
          </a:solidFill>
          <a:ln w="127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sp>
        <p:nvSpPr>
          <p:cNvPr id="7" name="Shape 4"/>
          <p:cNvSpPr/>
          <p:nvPr/>
        </p:nvSpPr>
        <p:spPr>
          <a:xfrm>
            <a:off x="640080" y="1554480"/>
            <a:ext cx="82296" cy="1225296"/>
          </a:xfrm>
          <a:prstGeom prst="rect">
            <a:avLst/>
          </a:prstGeom>
          <a:solidFill>
            <a:srgbClr val="6E8060"/>
          </a:solidFill>
          <a:ln/>
        </p:spPr>
        <p:txBody>
          <a:bodyPr/>
          <a:lstStyle/>
          <a:p>
            <a:endParaRPr lang="en-US"/>
          </a:p>
        </p:txBody>
      </p:sp>
      <p:sp>
        <p:nvSpPr>
          <p:cNvPr id="8" name="Text 5"/>
          <p:cNvSpPr/>
          <p:nvPr/>
        </p:nvSpPr>
        <p:spPr>
          <a:xfrm>
            <a:off x="914400" y="1719072"/>
            <a:ext cx="4572000" cy="365760"/>
          </a:xfrm>
          <a:prstGeom prst="rect">
            <a:avLst/>
          </a:prstGeom>
          <a:noFill/>
          <a:ln/>
        </p:spPr>
        <p:txBody>
          <a:bodyPr wrap="square" lIns="0" tIns="0" rIns="0" bIns="0" rtlCol="0" anchor="ctr"/>
          <a:lstStyle/>
          <a:p>
            <a:pPr marL="0" indent="0">
              <a:buNone/>
            </a:pPr>
            <a:r>
              <a:rPr lang="en-US" sz="1600" b="1" dirty="0">
                <a:solidFill>
                  <a:srgbClr val="33302A"/>
                </a:solidFill>
                <a:latin typeface="Georgia" pitchFamily="34" charset="0"/>
                <a:ea typeface="Georgia" pitchFamily="34" charset="-122"/>
                <a:cs typeface="Georgia" pitchFamily="34" charset="-120"/>
              </a:rPr>
              <a:t>Medical Respite Program</a:t>
            </a:r>
            <a:endParaRPr lang="en-US" sz="1600" dirty="0"/>
          </a:p>
        </p:txBody>
      </p:sp>
      <p:sp>
        <p:nvSpPr>
          <p:cNvPr id="9" name="Text 6"/>
          <p:cNvSpPr/>
          <p:nvPr/>
        </p:nvSpPr>
        <p:spPr>
          <a:xfrm>
            <a:off x="914400" y="2121408"/>
            <a:ext cx="4617720" cy="585216"/>
          </a:xfrm>
          <a:prstGeom prst="rect">
            <a:avLst/>
          </a:prstGeom>
          <a:noFill/>
          <a:ln/>
        </p:spPr>
        <p:txBody>
          <a:bodyPr wrap="square" lIns="0" tIns="0" rIns="0" bIns="0" rtlCol="0" anchor="ctr"/>
          <a:lstStyle/>
          <a:p>
            <a:pPr marL="0" indent="0">
              <a:lnSpc>
                <a:spcPts val="1500"/>
              </a:lnSpc>
              <a:buNone/>
            </a:pPr>
            <a:r>
              <a:rPr lang="en-US" sz="1150" dirty="0">
                <a:solidFill>
                  <a:srgbClr val="766F62"/>
                </a:solidFill>
                <a:latin typeface="Calibri" pitchFamily="34" charset="0"/>
                <a:ea typeface="Calibri" pitchFamily="34" charset="-122"/>
                <a:cs typeface="Calibri" pitchFamily="34" charset="-120"/>
              </a:rPr>
              <a:t>Short-term, post-hospital recuperative care — a safe place to rest and heal with medical oversight, reducing readmissions and ER visits.</a:t>
            </a:r>
            <a:endParaRPr lang="en-US" sz="1150" dirty="0"/>
          </a:p>
        </p:txBody>
      </p:sp>
      <p:sp>
        <p:nvSpPr>
          <p:cNvPr id="10" name="Shape 7"/>
          <p:cNvSpPr/>
          <p:nvPr/>
        </p:nvSpPr>
        <p:spPr>
          <a:xfrm>
            <a:off x="640080" y="2852928"/>
            <a:ext cx="5120640" cy="1225296"/>
          </a:xfrm>
          <a:prstGeom prst="roundRect">
            <a:avLst>
              <a:gd name="adj" fmla="val 6716"/>
            </a:avLst>
          </a:prstGeom>
          <a:solidFill>
            <a:srgbClr val="FBF7EE"/>
          </a:solidFill>
          <a:ln w="12700">
            <a:solidFill>
              <a:srgbClr val="ECE1CC"/>
            </a:solidFill>
            <a:prstDash val="solid"/>
          </a:ln>
          <a:effectLst>
            <a:outerShdw blurRad="101600" dist="38100" dir="8100000" algn="bl" rotWithShape="0">
              <a:srgbClr val="000000">
                <a:alpha val="16000"/>
              </a:srgbClr>
            </a:outerShdw>
          </a:effectLst>
        </p:spPr>
        <p:txBody>
          <a:bodyPr/>
          <a:lstStyle/>
          <a:p>
            <a:endParaRPr lang="en-US"/>
          </a:p>
        </p:txBody>
      </p:sp>
      <p:sp>
        <p:nvSpPr>
          <p:cNvPr id="11" name="Shape 8"/>
          <p:cNvSpPr/>
          <p:nvPr/>
        </p:nvSpPr>
        <p:spPr>
          <a:xfrm>
            <a:off x="640080" y="2852928"/>
            <a:ext cx="82296" cy="1225296"/>
          </a:xfrm>
          <a:prstGeom prst="rect">
            <a:avLst/>
          </a:prstGeom>
          <a:solidFill>
            <a:srgbClr val="BC6242"/>
          </a:solidFill>
          <a:ln/>
        </p:spPr>
        <p:txBody>
          <a:bodyPr/>
          <a:lstStyle/>
          <a:p>
            <a:endParaRPr lang="en-US"/>
          </a:p>
        </p:txBody>
      </p:sp>
      <p:sp>
        <p:nvSpPr>
          <p:cNvPr id="12" name="Text 9"/>
          <p:cNvSpPr/>
          <p:nvPr/>
        </p:nvSpPr>
        <p:spPr>
          <a:xfrm>
            <a:off x="914400" y="3017520"/>
            <a:ext cx="4572000" cy="365760"/>
          </a:xfrm>
          <a:prstGeom prst="rect">
            <a:avLst/>
          </a:prstGeom>
          <a:noFill/>
          <a:ln/>
        </p:spPr>
        <p:txBody>
          <a:bodyPr wrap="square" lIns="0" tIns="0" rIns="0" bIns="0" rtlCol="0" anchor="ctr"/>
          <a:lstStyle/>
          <a:p>
            <a:pPr marL="0" indent="0">
              <a:buNone/>
            </a:pPr>
            <a:r>
              <a:rPr lang="en-US" sz="1600" b="1" dirty="0">
                <a:solidFill>
                  <a:srgbClr val="33302A"/>
                </a:solidFill>
                <a:latin typeface="Georgia" pitchFamily="34" charset="0"/>
                <a:ea typeface="Georgia" pitchFamily="34" charset="-122"/>
                <a:cs typeface="Georgia" pitchFamily="34" charset="-120"/>
              </a:rPr>
              <a:t>Low Barrier Shelter</a:t>
            </a:r>
            <a:endParaRPr lang="en-US" sz="1600" dirty="0"/>
          </a:p>
        </p:txBody>
      </p:sp>
      <p:sp>
        <p:nvSpPr>
          <p:cNvPr id="13" name="Text 10"/>
          <p:cNvSpPr/>
          <p:nvPr/>
        </p:nvSpPr>
        <p:spPr>
          <a:xfrm>
            <a:off x="914400" y="3419856"/>
            <a:ext cx="4617720" cy="585216"/>
          </a:xfrm>
          <a:prstGeom prst="rect">
            <a:avLst/>
          </a:prstGeom>
          <a:noFill/>
          <a:ln/>
        </p:spPr>
        <p:txBody>
          <a:bodyPr wrap="square" lIns="0" tIns="0" rIns="0" bIns="0" rtlCol="0" anchor="ctr"/>
          <a:lstStyle/>
          <a:p>
            <a:pPr marL="0" indent="0">
              <a:lnSpc>
                <a:spcPts val="1500"/>
              </a:lnSpc>
              <a:buNone/>
            </a:pPr>
            <a:r>
              <a:rPr lang="en-US" sz="1150" dirty="0">
                <a:solidFill>
                  <a:srgbClr val="766F62"/>
                </a:solidFill>
                <a:latin typeface="Calibri" pitchFamily="34" charset="0"/>
                <a:ea typeface="Calibri" pitchFamily="34" charset="-122"/>
                <a:cs typeface="Calibri" pitchFamily="34" charset="-120"/>
              </a:rPr>
              <a:t>Meets people where they are: no sobriety, ID, or strict-curfew requirements. Harm reduction keeps people engaged in care.</a:t>
            </a:r>
            <a:endParaRPr lang="en-US" sz="1150" dirty="0"/>
          </a:p>
        </p:txBody>
      </p:sp>
      <p:sp>
        <p:nvSpPr>
          <p:cNvPr id="14" name="Shape 11"/>
          <p:cNvSpPr/>
          <p:nvPr/>
        </p:nvSpPr>
        <p:spPr>
          <a:xfrm>
            <a:off x="640080" y="4160520"/>
            <a:ext cx="5120640" cy="822960"/>
          </a:xfrm>
          <a:prstGeom prst="roundRect">
            <a:avLst>
              <a:gd name="adj" fmla="val 8889"/>
            </a:avLst>
          </a:prstGeom>
          <a:solidFill>
            <a:srgbClr val="ECE1CC"/>
          </a:solidFill>
          <a:ln/>
        </p:spPr>
        <p:txBody>
          <a:bodyPr/>
          <a:lstStyle/>
          <a:p>
            <a:endParaRPr lang="en-US"/>
          </a:p>
        </p:txBody>
      </p:sp>
      <p:sp>
        <p:nvSpPr>
          <p:cNvPr id="15" name="Text 12"/>
          <p:cNvSpPr/>
          <p:nvPr/>
        </p:nvSpPr>
        <p:spPr>
          <a:xfrm>
            <a:off x="868680" y="4160520"/>
            <a:ext cx="4663440" cy="822960"/>
          </a:xfrm>
          <a:prstGeom prst="rect">
            <a:avLst/>
          </a:prstGeom>
          <a:noFill/>
          <a:ln/>
        </p:spPr>
        <p:txBody>
          <a:bodyPr wrap="square" rtlCol="0" anchor="ctr"/>
          <a:lstStyle/>
          <a:p>
            <a:pPr marL="0" indent="0">
              <a:lnSpc>
                <a:spcPts val="1500"/>
              </a:lnSpc>
              <a:buNone/>
            </a:pPr>
            <a:r>
              <a:rPr lang="en-US" sz="1150" b="1" dirty="0">
                <a:solidFill>
                  <a:srgbClr val="55654A"/>
                </a:solidFill>
                <a:latin typeface="Calibri" pitchFamily="34" charset="0"/>
                <a:ea typeface="Calibri" pitchFamily="34" charset="-122"/>
                <a:cs typeface="Calibri" pitchFamily="34" charset="-120"/>
              </a:rPr>
              <a:t>Where they meet:  </a:t>
            </a:r>
            <a:r>
              <a:rPr lang="en-US" sz="1150" dirty="0">
                <a:solidFill>
                  <a:srgbClr val="33302A"/>
                </a:solidFill>
                <a:latin typeface="Calibri" pitchFamily="34" charset="0"/>
                <a:ea typeface="Calibri" pitchFamily="34" charset="-122"/>
                <a:cs typeface="Calibri" pitchFamily="34" charset="-120"/>
              </a:rPr>
              <a:t>medically fragile guests need stability, yet the setting stays flexible — a self-management tool fits perfectly between the two.</a:t>
            </a:r>
            <a:endParaRPr lang="en-US" sz="11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55654A"/>
        </a:solidFill>
        <a:effectLst/>
      </p:bgPr>
    </p:bg>
    <p:spTree>
      <p:nvGrpSpPr>
        <p:cNvPr id="1" name=""/>
        <p:cNvGrpSpPr/>
        <p:nvPr/>
      </p:nvGrpSpPr>
      <p:grpSpPr>
        <a:xfrm>
          <a:off x="0" y="0"/>
          <a:ext cx="0" cy="0"/>
          <a:chOff x="0" y="0"/>
          <a:chExt cx="0" cy="0"/>
        </a:xfrm>
      </p:grpSpPr>
      <p:pic>
        <p:nvPicPr>
          <p:cNvPr id="2" name="Image 0" descr="/agent/turn2/workspace/images/image-c50472d5b82cf39932eda79a318e7772.jpg"/>
          <p:cNvPicPr>
            <a:picLocks noChangeAspect="1"/>
          </p:cNvPicPr>
          <p:nvPr/>
        </p:nvPicPr>
        <p:blipFill>
          <a:blip r:embed="rId3"/>
          <a:srcRect l="4000" r="4000"/>
          <a:stretch/>
        </p:blipFill>
        <p:spPr>
          <a:xfrm>
            <a:off x="5989320" y="0"/>
            <a:ext cx="3154680" cy="5143500"/>
          </a:xfrm>
          <a:prstGeom prst="rect">
            <a:avLst/>
          </a:prstGeom>
        </p:spPr>
      </p:pic>
      <p:sp>
        <p:nvSpPr>
          <p:cNvPr id="3" name="Shape 0"/>
          <p:cNvSpPr/>
          <p:nvPr/>
        </p:nvSpPr>
        <p:spPr>
          <a:xfrm>
            <a:off x="5879592" y="0"/>
            <a:ext cx="109728" cy="5143500"/>
          </a:xfrm>
          <a:prstGeom prst="rect">
            <a:avLst/>
          </a:prstGeom>
          <a:solidFill>
            <a:srgbClr val="E7D8B5"/>
          </a:solidFill>
          <a:ln/>
        </p:spPr>
        <p:txBody>
          <a:bodyPr/>
          <a:lstStyle/>
          <a:p>
            <a:endParaRPr lang="en-US"/>
          </a:p>
        </p:txBody>
      </p:sp>
      <p:sp>
        <p:nvSpPr>
          <p:cNvPr id="4" name="Text 1"/>
          <p:cNvSpPr/>
          <p:nvPr/>
        </p:nvSpPr>
        <p:spPr>
          <a:xfrm>
            <a:off x="640080" y="502920"/>
            <a:ext cx="5486400" cy="274320"/>
          </a:xfrm>
          <a:prstGeom prst="rect">
            <a:avLst/>
          </a:prstGeom>
          <a:noFill/>
          <a:ln/>
        </p:spPr>
        <p:txBody>
          <a:bodyPr wrap="square" lIns="0" tIns="0" rIns="0" bIns="0" rtlCol="0" anchor="ctr"/>
          <a:lstStyle/>
          <a:p>
            <a:pPr marL="0" indent="0">
              <a:buNone/>
            </a:pPr>
            <a:r>
              <a:rPr lang="en-US" sz="1200" b="1" kern="0" spc="300" dirty="0">
                <a:solidFill>
                  <a:srgbClr val="E7D8B5"/>
                </a:solidFill>
                <a:latin typeface="Calibri" pitchFamily="34" charset="0"/>
                <a:ea typeface="Calibri" pitchFamily="34" charset="-122"/>
                <a:cs typeface="Calibri" pitchFamily="34" charset="-120"/>
              </a:rPr>
              <a:t>PROGRAM INTEGRATION</a:t>
            </a:r>
            <a:endParaRPr lang="en-US" sz="1200" dirty="0"/>
          </a:p>
        </p:txBody>
      </p:sp>
      <p:sp>
        <p:nvSpPr>
          <p:cNvPr id="5" name="Text 2"/>
          <p:cNvSpPr/>
          <p:nvPr/>
        </p:nvSpPr>
        <p:spPr>
          <a:xfrm>
            <a:off x="640080" y="777240"/>
            <a:ext cx="5212080" cy="822960"/>
          </a:xfrm>
          <a:prstGeom prst="rect">
            <a:avLst/>
          </a:prstGeom>
          <a:noFill/>
          <a:ln/>
        </p:spPr>
        <p:txBody>
          <a:bodyPr wrap="square" rtlCol="0" anchor="ctr"/>
          <a:lstStyle/>
          <a:p>
            <a:pPr marL="0" indent="0">
              <a:lnSpc>
                <a:spcPts val="2700"/>
              </a:lnSpc>
              <a:buNone/>
            </a:pPr>
            <a:r>
              <a:rPr lang="en-US" sz="2400" b="1" dirty="0">
                <a:solidFill>
                  <a:srgbClr val="FBF7EE"/>
                </a:solidFill>
                <a:latin typeface="Georgia" pitchFamily="34" charset="0"/>
                <a:ea typeface="Georgia" pitchFamily="34" charset="-122"/>
                <a:cs typeface="Georgia" pitchFamily="34" charset="-120"/>
              </a:rPr>
              <a:t>How WRAP plugs into respite care</a:t>
            </a:r>
            <a:endParaRPr lang="en-US" sz="2400" dirty="0"/>
          </a:p>
        </p:txBody>
      </p:sp>
      <p:sp>
        <p:nvSpPr>
          <p:cNvPr id="6" name="Text 3"/>
          <p:cNvSpPr/>
          <p:nvPr/>
        </p:nvSpPr>
        <p:spPr>
          <a:xfrm>
            <a:off x="640080" y="1600200"/>
            <a:ext cx="5120640" cy="548640"/>
          </a:xfrm>
          <a:prstGeom prst="rect">
            <a:avLst/>
          </a:prstGeom>
          <a:noFill/>
          <a:ln/>
        </p:spPr>
        <p:txBody>
          <a:bodyPr wrap="square" rtlCol="0" anchor="ctr"/>
          <a:lstStyle/>
          <a:p>
            <a:pPr marL="0" indent="0">
              <a:lnSpc>
                <a:spcPts val="1700"/>
              </a:lnSpc>
              <a:buNone/>
            </a:pPr>
            <a:r>
              <a:rPr lang="en-US" sz="1250" dirty="0">
                <a:solidFill>
                  <a:srgbClr val="E4E7DA"/>
                </a:solidFill>
                <a:latin typeface="Calibri" pitchFamily="34" charset="0"/>
                <a:ea typeface="Calibri" pitchFamily="34" charset="-122"/>
                <a:cs typeface="Calibri" pitchFamily="34" charset="-120"/>
              </a:rPr>
              <a:t>WRAP is the guest's own plan; staff simply know it exists and honor it. It threads through moments that already happen each shift.</a:t>
            </a:r>
            <a:endParaRPr lang="en-US" sz="1250" dirty="0"/>
          </a:p>
        </p:txBody>
      </p:sp>
      <p:sp>
        <p:nvSpPr>
          <p:cNvPr id="7" name="Shape 4"/>
          <p:cNvSpPr/>
          <p:nvPr/>
        </p:nvSpPr>
        <p:spPr>
          <a:xfrm>
            <a:off x="640080" y="2194560"/>
            <a:ext cx="5120640" cy="658368"/>
          </a:xfrm>
          <a:prstGeom prst="roundRect">
            <a:avLst>
              <a:gd name="adj" fmla="val 9722"/>
            </a:avLst>
          </a:prstGeom>
          <a:solidFill>
            <a:srgbClr val="62734F"/>
          </a:solidFill>
          <a:ln w="12700">
            <a:solidFill>
              <a:srgbClr val="9AA886"/>
            </a:solidFill>
            <a:prstDash val="solid"/>
          </a:ln>
        </p:spPr>
        <p:txBody>
          <a:bodyPr/>
          <a:lstStyle/>
          <a:p>
            <a:endParaRPr lang="en-US"/>
          </a:p>
        </p:txBody>
      </p:sp>
      <p:sp>
        <p:nvSpPr>
          <p:cNvPr id="8" name="Shape 5"/>
          <p:cNvSpPr/>
          <p:nvPr/>
        </p:nvSpPr>
        <p:spPr>
          <a:xfrm>
            <a:off x="804672" y="2322576"/>
            <a:ext cx="402336" cy="402336"/>
          </a:xfrm>
          <a:prstGeom prst="ellipse">
            <a:avLst/>
          </a:prstGeom>
          <a:solidFill>
            <a:srgbClr val="BC6242"/>
          </a:solidFill>
          <a:ln/>
        </p:spPr>
        <p:txBody>
          <a:bodyPr/>
          <a:lstStyle/>
          <a:p>
            <a:endParaRPr lang="en-US"/>
          </a:p>
        </p:txBody>
      </p:sp>
      <p:sp>
        <p:nvSpPr>
          <p:cNvPr id="9" name="Text 6"/>
          <p:cNvSpPr/>
          <p:nvPr/>
        </p:nvSpPr>
        <p:spPr>
          <a:xfrm>
            <a:off x="804672" y="2322576"/>
            <a:ext cx="402336" cy="402336"/>
          </a:xfrm>
          <a:prstGeom prst="rect">
            <a:avLst/>
          </a:prstGeom>
          <a:noFill/>
          <a:ln/>
        </p:spPr>
        <p:txBody>
          <a:bodyPr wrap="square" rtlCol="0" anchor="ctr"/>
          <a:lstStyle/>
          <a:p>
            <a:pPr marL="0" indent="0" algn="ctr">
              <a:buNone/>
            </a:pPr>
            <a:r>
              <a:rPr lang="en-US" sz="1500" b="1" dirty="0">
                <a:solidFill>
                  <a:srgbClr val="FBF7EE"/>
                </a:solidFill>
                <a:latin typeface="Georgia" pitchFamily="34" charset="0"/>
                <a:ea typeface="Georgia" pitchFamily="34" charset="-122"/>
                <a:cs typeface="Georgia" pitchFamily="34" charset="-120"/>
              </a:rPr>
              <a:t>1</a:t>
            </a:r>
            <a:endParaRPr lang="en-US" sz="1500" dirty="0"/>
          </a:p>
        </p:txBody>
      </p:sp>
      <p:sp>
        <p:nvSpPr>
          <p:cNvPr id="10" name="Text 7"/>
          <p:cNvSpPr/>
          <p:nvPr/>
        </p:nvSpPr>
        <p:spPr>
          <a:xfrm>
            <a:off x="1335024" y="2286000"/>
            <a:ext cx="4206240" cy="274320"/>
          </a:xfrm>
          <a:prstGeom prst="rect">
            <a:avLst/>
          </a:prstGeom>
          <a:noFill/>
          <a:ln/>
        </p:spPr>
        <p:txBody>
          <a:bodyPr wrap="square" lIns="0" tIns="0" rIns="0" bIns="0" rtlCol="0" anchor="ctr"/>
          <a:lstStyle/>
          <a:p>
            <a:pPr marL="0" indent="0">
              <a:buNone/>
            </a:pPr>
            <a:r>
              <a:rPr lang="en-US" sz="1300" b="1" dirty="0">
                <a:solidFill>
                  <a:srgbClr val="FBF7EE"/>
                </a:solidFill>
                <a:latin typeface="Calibri" pitchFamily="34" charset="0"/>
                <a:ea typeface="Calibri" pitchFamily="34" charset="-122"/>
                <a:cs typeface="Calibri" pitchFamily="34" charset="-120"/>
              </a:rPr>
              <a:t>Intake &amp; rest</a:t>
            </a:r>
            <a:endParaRPr lang="en-US" sz="1300" dirty="0"/>
          </a:p>
        </p:txBody>
      </p:sp>
      <p:sp>
        <p:nvSpPr>
          <p:cNvPr id="11" name="Text 8"/>
          <p:cNvSpPr/>
          <p:nvPr/>
        </p:nvSpPr>
        <p:spPr>
          <a:xfrm>
            <a:off x="1335024" y="2542032"/>
            <a:ext cx="4206240" cy="256032"/>
          </a:xfrm>
          <a:prstGeom prst="rect">
            <a:avLst/>
          </a:prstGeom>
          <a:noFill/>
          <a:ln/>
        </p:spPr>
        <p:txBody>
          <a:bodyPr wrap="square" lIns="0" tIns="0" rIns="0" bIns="0" rtlCol="0" anchor="ctr"/>
          <a:lstStyle/>
          <a:p>
            <a:pPr marL="0" indent="0">
              <a:lnSpc>
                <a:spcPts val="1200"/>
              </a:lnSpc>
              <a:buNone/>
            </a:pPr>
            <a:r>
              <a:rPr lang="en-US" sz="1050" dirty="0">
                <a:solidFill>
                  <a:srgbClr val="E4E7DA"/>
                </a:solidFill>
                <a:latin typeface="Calibri" pitchFamily="34" charset="0"/>
                <a:ea typeface="Calibri" pitchFamily="34" charset="-122"/>
                <a:cs typeface="Calibri" pitchFamily="34" charset="-120"/>
              </a:rPr>
              <a:t>Guest settles in; staff invite WRAP, never require it.</a:t>
            </a:r>
            <a:endParaRPr lang="en-US" sz="1050" dirty="0"/>
          </a:p>
        </p:txBody>
      </p:sp>
      <p:sp>
        <p:nvSpPr>
          <p:cNvPr id="12" name="Shape 9"/>
          <p:cNvSpPr/>
          <p:nvPr/>
        </p:nvSpPr>
        <p:spPr>
          <a:xfrm>
            <a:off x="640080" y="2907792"/>
            <a:ext cx="5120640" cy="658368"/>
          </a:xfrm>
          <a:prstGeom prst="roundRect">
            <a:avLst>
              <a:gd name="adj" fmla="val 9722"/>
            </a:avLst>
          </a:prstGeom>
          <a:solidFill>
            <a:srgbClr val="62734F"/>
          </a:solidFill>
          <a:ln w="12700">
            <a:solidFill>
              <a:srgbClr val="9AA886"/>
            </a:solidFill>
            <a:prstDash val="solid"/>
          </a:ln>
        </p:spPr>
        <p:txBody>
          <a:bodyPr/>
          <a:lstStyle/>
          <a:p>
            <a:endParaRPr lang="en-US"/>
          </a:p>
        </p:txBody>
      </p:sp>
      <p:sp>
        <p:nvSpPr>
          <p:cNvPr id="13" name="Shape 10"/>
          <p:cNvSpPr/>
          <p:nvPr/>
        </p:nvSpPr>
        <p:spPr>
          <a:xfrm>
            <a:off x="804672" y="3035808"/>
            <a:ext cx="402336" cy="402336"/>
          </a:xfrm>
          <a:prstGeom prst="ellipse">
            <a:avLst/>
          </a:prstGeom>
          <a:solidFill>
            <a:srgbClr val="BC6242"/>
          </a:solidFill>
          <a:ln/>
        </p:spPr>
        <p:txBody>
          <a:bodyPr/>
          <a:lstStyle/>
          <a:p>
            <a:endParaRPr lang="en-US"/>
          </a:p>
        </p:txBody>
      </p:sp>
      <p:sp>
        <p:nvSpPr>
          <p:cNvPr id="14" name="Text 11"/>
          <p:cNvSpPr/>
          <p:nvPr/>
        </p:nvSpPr>
        <p:spPr>
          <a:xfrm>
            <a:off x="804672" y="3035808"/>
            <a:ext cx="402336" cy="402336"/>
          </a:xfrm>
          <a:prstGeom prst="rect">
            <a:avLst/>
          </a:prstGeom>
          <a:noFill/>
          <a:ln/>
        </p:spPr>
        <p:txBody>
          <a:bodyPr wrap="square" rtlCol="0" anchor="ctr"/>
          <a:lstStyle/>
          <a:p>
            <a:pPr marL="0" indent="0" algn="ctr">
              <a:buNone/>
            </a:pPr>
            <a:r>
              <a:rPr lang="en-US" sz="1500" b="1" dirty="0">
                <a:solidFill>
                  <a:srgbClr val="FBF7EE"/>
                </a:solidFill>
                <a:latin typeface="Georgia" pitchFamily="34" charset="0"/>
                <a:ea typeface="Georgia" pitchFamily="34" charset="-122"/>
                <a:cs typeface="Georgia" pitchFamily="34" charset="-120"/>
              </a:rPr>
              <a:t>2</a:t>
            </a:r>
            <a:endParaRPr lang="en-US" sz="1500" dirty="0"/>
          </a:p>
        </p:txBody>
      </p:sp>
      <p:sp>
        <p:nvSpPr>
          <p:cNvPr id="15" name="Text 12"/>
          <p:cNvSpPr/>
          <p:nvPr/>
        </p:nvSpPr>
        <p:spPr>
          <a:xfrm>
            <a:off x="1335024" y="2999232"/>
            <a:ext cx="4206240" cy="274320"/>
          </a:xfrm>
          <a:prstGeom prst="rect">
            <a:avLst/>
          </a:prstGeom>
          <a:noFill/>
          <a:ln/>
        </p:spPr>
        <p:txBody>
          <a:bodyPr wrap="square" lIns="0" tIns="0" rIns="0" bIns="0" rtlCol="0" anchor="ctr"/>
          <a:lstStyle/>
          <a:p>
            <a:pPr marL="0" indent="0">
              <a:buNone/>
            </a:pPr>
            <a:r>
              <a:rPr lang="en-US" sz="1300" b="1" dirty="0">
                <a:solidFill>
                  <a:srgbClr val="FBF7EE"/>
                </a:solidFill>
                <a:latin typeface="Calibri" pitchFamily="34" charset="0"/>
                <a:ea typeface="Calibri" pitchFamily="34" charset="-122"/>
                <a:cs typeface="Calibri" pitchFamily="34" charset="-120"/>
              </a:rPr>
              <a:t>Daily plan</a:t>
            </a:r>
            <a:endParaRPr lang="en-US" sz="1300" dirty="0"/>
          </a:p>
        </p:txBody>
      </p:sp>
      <p:sp>
        <p:nvSpPr>
          <p:cNvPr id="16" name="Text 13"/>
          <p:cNvSpPr/>
          <p:nvPr/>
        </p:nvSpPr>
        <p:spPr>
          <a:xfrm>
            <a:off x="1335024" y="3255264"/>
            <a:ext cx="4206240" cy="256032"/>
          </a:xfrm>
          <a:prstGeom prst="rect">
            <a:avLst/>
          </a:prstGeom>
          <a:noFill/>
          <a:ln/>
        </p:spPr>
        <p:txBody>
          <a:bodyPr wrap="square" lIns="0" tIns="0" rIns="0" bIns="0" rtlCol="0" anchor="ctr"/>
          <a:lstStyle/>
          <a:p>
            <a:pPr marL="0" indent="0">
              <a:lnSpc>
                <a:spcPts val="1200"/>
              </a:lnSpc>
              <a:buNone/>
            </a:pPr>
            <a:r>
              <a:rPr lang="en-US" sz="1050" dirty="0">
                <a:solidFill>
                  <a:srgbClr val="E4E7DA"/>
                </a:solidFill>
                <a:latin typeface="Calibri" pitchFamily="34" charset="0"/>
                <a:ea typeface="Calibri" pitchFamily="34" charset="-122"/>
                <a:cs typeface="Calibri" pitchFamily="34" charset="-120"/>
              </a:rPr>
              <a:t>A daily wellness routine guides quieter, steadier days.</a:t>
            </a:r>
            <a:endParaRPr lang="en-US" sz="1050" dirty="0"/>
          </a:p>
        </p:txBody>
      </p:sp>
      <p:sp>
        <p:nvSpPr>
          <p:cNvPr id="17" name="Shape 14"/>
          <p:cNvSpPr/>
          <p:nvPr/>
        </p:nvSpPr>
        <p:spPr>
          <a:xfrm>
            <a:off x="640080" y="3621024"/>
            <a:ext cx="5120640" cy="658368"/>
          </a:xfrm>
          <a:prstGeom prst="roundRect">
            <a:avLst>
              <a:gd name="adj" fmla="val 9722"/>
            </a:avLst>
          </a:prstGeom>
          <a:solidFill>
            <a:srgbClr val="62734F"/>
          </a:solidFill>
          <a:ln w="12700">
            <a:solidFill>
              <a:srgbClr val="9AA886"/>
            </a:solidFill>
            <a:prstDash val="solid"/>
          </a:ln>
        </p:spPr>
        <p:txBody>
          <a:bodyPr/>
          <a:lstStyle/>
          <a:p>
            <a:endParaRPr lang="en-US"/>
          </a:p>
        </p:txBody>
      </p:sp>
      <p:sp>
        <p:nvSpPr>
          <p:cNvPr id="18" name="Shape 15"/>
          <p:cNvSpPr/>
          <p:nvPr/>
        </p:nvSpPr>
        <p:spPr>
          <a:xfrm>
            <a:off x="804672" y="3749040"/>
            <a:ext cx="402336" cy="402336"/>
          </a:xfrm>
          <a:prstGeom prst="ellipse">
            <a:avLst/>
          </a:prstGeom>
          <a:solidFill>
            <a:srgbClr val="BC6242"/>
          </a:solidFill>
          <a:ln/>
        </p:spPr>
        <p:txBody>
          <a:bodyPr/>
          <a:lstStyle/>
          <a:p>
            <a:endParaRPr lang="en-US"/>
          </a:p>
        </p:txBody>
      </p:sp>
      <p:sp>
        <p:nvSpPr>
          <p:cNvPr id="19" name="Text 16"/>
          <p:cNvSpPr/>
          <p:nvPr/>
        </p:nvSpPr>
        <p:spPr>
          <a:xfrm>
            <a:off x="804672" y="3749040"/>
            <a:ext cx="402336" cy="402336"/>
          </a:xfrm>
          <a:prstGeom prst="rect">
            <a:avLst/>
          </a:prstGeom>
          <a:noFill/>
          <a:ln/>
        </p:spPr>
        <p:txBody>
          <a:bodyPr wrap="square" rtlCol="0" anchor="ctr"/>
          <a:lstStyle/>
          <a:p>
            <a:pPr marL="0" indent="0" algn="ctr">
              <a:buNone/>
            </a:pPr>
            <a:r>
              <a:rPr lang="en-US" sz="1500" b="1" dirty="0">
                <a:solidFill>
                  <a:srgbClr val="FBF7EE"/>
                </a:solidFill>
                <a:latin typeface="Georgia" pitchFamily="34" charset="0"/>
                <a:ea typeface="Georgia" pitchFamily="34" charset="-122"/>
                <a:cs typeface="Georgia" pitchFamily="34" charset="-120"/>
              </a:rPr>
              <a:t>3</a:t>
            </a:r>
            <a:endParaRPr lang="en-US" sz="1500" dirty="0"/>
          </a:p>
        </p:txBody>
      </p:sp>
      <p:sp>
        <p:nvSpPr>
          <p:cNvPr id="20" name="Text 17"/>
          <p:cNvSpPr/>
          <p:nvPr/>
        </p:nvSpPr>
        <p:spPr>
          <a:xfrm>
            <a:off x="1335024" y="3712464"/>
            <a:ext cx="4206240" cy="274320"/>
          </a:xfrm>
          <a:prstGeom prst="rect">
            <a:avLst/>
          </a:prstGeom>
          <a:noFill/>
          <a:ln/>
        </p:spPr>
        <p:txBody>
          <a:bodyPr wrap="square" lIns="0" tIns="0" rIns="0" bIns="0" rtlCol="0" anchor="ctr"/>
          <a:lstStyle/>
          <a:p>
            <a:pPr marL="0" indent="0">
              <a:buNone/>
            </a:pPr>
            <a:r>
              <a:rPr lang="en-US" sz="1300" b="1" dirty="0">
                <a:solidFill>
                  <a:srgbClr val="FBF7EE"/>
                </a:solidFill>
                <a:latin typeface="Calibri" pitchFamily="34" charset="0"/>
                <a:ea typeface="Calibri" pitchFamily="34" charset="-122"/>
                <a:cs typeface="Calibri" pitchFamily="34" charset="-120"/>
              </a:rPr>
              <a:t>Early warning signs</a:t>
            </a:r>
            <a:endParaRPr lang="en-US" sz="1300" dirty="0"/>
          </a:p>
        </p:txBody>
      </p:sp>
      <p:sp>
        <p:nvSpPr>
          <p:cNvPr id="21" name="Text 18"/>
          <p:cNvSpPr/>
          <p:nvPr/>
        </p:nvSpPr>
        <p:spPr>
          <a:xfrm>
            <a:off x="1335024" y="3968496"/>
            <a:ext cx="4206240" cy="256032"/>
          </a:xfrm>
          <a:prstGeom prst="rect">
            <a:avLst/>
          </a:prstGeom>
          <a:noFill/>
          <a:ln/>
        </p:spPr>
        <p:txBody>
          <a:bodyPr wrap="square" lIns="0" tIns="0" rIns="0" bIns="0" rtlCol="0" anchor="ctr"/>
          <a:lstStyle/>
          <a:p>
            <a:pPr marL="0" indent="0">
              <a:lnSpc>
                <a:spcPts val="1200"/>
              </a:lnSpc>
              <a:buNone/>
            </a:pPr>
            <a:r>
              <a:rPr lang="en-US" sz="1050" dirty="0">
                <a:solidFill>
                  <a:srgbClr val="E4E7DA"/>
                </a:solidFill>
                <a:latin typeface="Calibri" pitchFamily="34" charset="0"/>
                <a:ea typeface="Calibri" pitchFamily="34" charset="-122"/>
                <a:cs typeface="Calibri" pitchFamily="34" charset="-120"/>
              </a:rPr>
              <a:t>Guest and staff spot trouble before it becomes a crisis.</a:t>
            </a:r>
            <a:endParaRPr lang="en-US" sz="1050" dirty="0"/>
          </a:p>
        </p:txBody>
      </p:sp>
      <p:sp>
        <p:nvSpPr>
          <p:cNvPr id="22" name="Shape 19"/>
          <p:cNvSpPr/>
          <p:nvPr/>
        </p:nvSpPr>
        <p:spPr>
          <a:xfrm>
            <a:off x="640080" y="4334256"/>
            <a:ext cx="5120640" cy="658368"/>
          </a:xfrm>
          <a:prstGeom prst="roundRect">
            <a:avLst>
              <a:gd name="adj" fmla="val 9722"/>
            </a:avLst>
          </a:prstGeom>
          <a:solidFill>
            <a:srgbClr val="62734F"/>
          </a:solidFill>
          <a:ln w="12700">
            <a:solidFill>
              <a:srgbClr val="9AA886"/>
            </a:solidFill>
            <a:prstDash val="solid"/>
          </a:ln>
        </p:spPr>
        <p:txBody>
          <a:bodyPr/>
          <a:lstStyle/>
          <a:p>
            <a:endParaRPr lang="en-US"/>
          </a:p>
        </p:txBody>
      </p:sp>
      <p:sp>
        <p:nvSpPr>
          <p:cNvPr id="23" name="Shape 20"/>
          <p:cNvSpPr/>
          <p:nvPr/>
        </p:nvSpPr>
        <p:spPr>
          <a:xfrm>
            <a:off x="804672" y="4462272"/>
            <a:ext cx="402336" cy="402336"/>
          </a:xfrm>
          <a:prstGeom prst="ellipse">
            <a:avLst/>
          </a:prstGeom>
          <a:solidFill>
            <a:srgbClr val="BC6242"/>
          </a:solidFill>
          <a:ln/>
        </p:spPr>
        <p:txBody>
          <a:bodyPr/>
          <a:lstStyle/>
          <a:p>
            <a:endParaRPr lang="en-US"/>
          </a:p>
        </p:txBody>
      </p:sp>
      <p:sp>
        <p:nvSpPr>
          <p:cNvPr id="24" name="Text 21"/>
          <p:cNvSpPr/>
          <p:nvPr/>
        </p:nvSpPr>
        <p:spPr>
          <a:xfrm>
            <a:off x="804672" y="4462272"/>
            <a:ext cx="402336" cy="402336"/>
          </a:xfrm>
          <a:prstGeom prst="rect">
            <a:avLst/>
          </a:prstGeom>
          <a:noFill/>
          <a:ln/>
        </p:spPr>
        <p:txBody>
          <a:bodyPr wrap="square" rtlCol="0" anchor="ctr"/>
          <a:lstStyle/>
          <a:p>
            <a:pPr marL="0" indent="0" algn="ctr">
              <a:buNone/>
            </a:pPr>
            <a:r>
              <a:rPr lang="en-US" sz="1500" b="1" dirty="0">
                <a:solidFill>
                  <a:srgbClr val="FBF7EE"/>
                </a:solidFill>
                <a:latin typeface="Georgia" pitchFamily="34" charset="0"/>
                <a:ea typeface="Georgia" pitchFamily="34" charset="-122"/>
                <a:cs typeface="Georgia" pitchFamily="34" charset="-120"/>
              </a:rPr>
              <a:t>4</a:t>
            </a:r>
            <a:endParaRPr lang="en-US" sz="1500" dirty="0"/>
          </a:p>
        </p:txBody>
      </p:sp>
      <p:sp>
        <p:nvSpPr>
          <p:cNvPr id="25" name="Text 22"/>
          <p:cNvSpPr/>
          <p:nvPr/>
        </p:nvSpPr>
        <p:spPr>
          <a:xfrm>
            <a:off x="1335024" y="4425696"/>
            <a:ext cx="4206240" cy="274320"/>
          </a:xfrm>
          <a:prstGeom prst="rect">
            <a:avLst/>
          </a:prstGeom>
          <a:noFill/>
          <a:ln/>
        </p:spPr>
        <p:txBody>
          <a:bodyPr wrap="square" lIns="0" tIns="0" rIns="0" bIns="0" rtlCol="0" anchor="ctr"/>
          <a:lstStyle/>
          <a:p>
            <a:pPr marL="0" indent="0">
              <a:buNone/>
            </a:pPr>
            <a:r>
              <a:rPr lang="en-US" sz="1300" b="1" dirty="0">
                <a:solidFill>
                  <a:srgbClr val="FBF7EE"/>
                </a:solidFill>
                <a:latin typeface="Calibri" pitchFamily="34" charset="0"/>
                <a:ea typeface="Calibri" pitchFamily="34" charset="-122"/>
                <a:cs typeface="Calibri" pitchFamily="34" charset="-120"/>
              </a:rPr>
              <a:t>Crisis plan</a:t>
            </a:r>
            <a:endParaRPr lang="en-US" sz="1300" dirty="0"/>
          </a:p>
        </p:txBody>
      </p:sp>
      <p:sp>
        <p:nvSpPr>
          <p:cNvPr id="26" name="Text 23"/>
          <p:cNvSpPr/>
          <p:nvPr/>
        </p:nvSpPr>
        <p:spPr>
          <a:xfrm>
            <a:off x="1335024" y="4681728"/>
            <a:ext cx="4206240" cy="256032"/>
          </a:xfrm>
          <a:prstGeom prst="rect">
            <a:avLst/>
          </a:prstGeom>
          <a:noFill/>
          <a:ln/>
        </p:spPr>
        <p:txBody>
          <a:bodyPr wrap="square" lIns="0" tIns="0" rIns="0" bIns="0" rtlCol="0" anchor="ctr"/>
          <a:lstStyle/>
          <a:p>
            <a:pPr marL="0" indent="0">
              <a:lnSpc>
                <a:spcPts val="1200"/>
              </a:lnSpc>
              <a:buNone/>
            </a:pPr>
            <a:r>
              <a:rPr lang="en-US" sz="1050" dirty="0">
                <a:solidFill>
                  <a:srgbClr val="E4E7DA"/>
                </a:solidFill>
                <a:latin typeface="Calibri" pitchFamily="34" charset="0"/>
                <a:ea typeface="Calibri" pitchFamily="34" charset="-122"/>
                <a:cs typeface="Calibri" pitchFamily="34" charset="-120"/>
              </a:rPr>
              <a:t>A pre-written plan tells staff how to help if things escalate.</a:t>
            </a:r>
            <a:endParaRPr lang="en-US" sz="10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7F1E6"/>
        </a:solidFill>
        <a:effectLst/>
      </p:bgPr>
    </p:bg>
    <p:spTree>
      <p:nvGrpSpPr>
        <p:cNvPr id="1" name=""/>
        <p:cNvGrpSpPr/>
        <p:nvPr/>
      </p:nvGrpSpPr>
      <p:grpSpPr>
        <a:xfrm>
          <a:off x="0" y="0"/>
          <a:ext cx="0" cy="0"/>
          <a:chOff x="0" y="0"/>
          <a:chExt cx="0" cy="0"/>
        </a:xfrm>
      </p:grpSpPr>
      <p:pic>
        <p:nvPicPr>
          <p:cNvPr id="2" name="Image 0" descr="/agent/turn1/workspace/images/image-0a964681f861c7c05934e066fd988097.jpg"/>
          <p:cNvPicPr>
            <a:picLocks noChangeAspect="1"/>
          </p:cNvPicPr>
          <p:nvPr/>
        </p:nvPicPr>
        <p:blipFill>
          <a:blip r:embed="rId3"/>
          <a:srcRect l="24437" r="24438"/>
          <a:stretch/>
        </p:blipFill>
        <p:spPr>
          <a:xfrm>
            <a:off x="5852160" y="0"/>
            <a:ext cx="3291840" cy="5143500"/>
          </a:xfrm>
          <a:prstGeom prst="rect">
            <a:avLst/>
          </a:prstGeom>
        </p:spPr>
      </p:pic>
      <p:sp>
        <p:nvSpPr>
          <p:cNvPr id="3" name="Shape 0"/>
          <p:cNvSpPr/>
          <p:nvPr/>
        </p:nvSpPr>
        <p:spPr>
          <a:xfrm>
            <a:off x="5742432" y="0"/>
            <a:ext cx="109728" cy="5143500"/>
          </a:xfrm>
          <a:prstGeom prst="rect">
            <a:avLst/>
          </a:prstGeom>
          <a:solidFill>
            <a:srgbClr val="BC6242"/>
          </a:solidFill>
          <a:ln/>
        </p:spPr>
        <p:txBody>
          <a:bodyPr/>
          <a:lstStyle/>
          <a:p>
            <a:endParaRPr lang="en-US"/>
          </a:p>
        </p:txBody>
      </p:sp>
      <p:sp>
        <p:nvSpPr>
          <p:cNvPr id="4" name="Text 1"/>
          <p:cNvSpPr/>
          <p:nvPr/>
        </p:nvSpPr>
        <p:spPr>
          <a:xfrm>
            <a:off x="640080" y="502920"/>
            <a:ext cx="5486400" cy="274320"/>
          </a:xfrm>
          <a:prstGeom prst="rect">
            <a:avLst/>
          </a:prstGeom>
          <a:noFill/>
          <a:ln/>
        </p:spPr>
        <p:txBody>
          <a:bodyPr wrap="square" lIns="0" tIns="0" rIns="0" bIns="0" rtlCol="0" anchor="ctr"/>
          <a:lstStyle/>
          <a:p>
            <a:pPr marL="0" indent="0">
              <a:buNone/>
            </a:pPr>
            <a:r>
              <a:rPr lang="en-US" sz="1200" b="1" kern="0" spc="300" dirty="0">
                <a:solidFill>
                  <a:srgbClr val="BC6242"/>
                </a:solidFill>
                <a:latin typeface="Calibri" pitchFamily="34" charset="0"/>
                <a:ea typeface="Calibri" pitchFamily="34" charset="-122"/>
                <a:cs typeface="Calibri" pitchFamily="34" charset="-120"/>
              </a:rPr>
              <a:t>STAFF BENEFIT 01</a:t>
            </a:r>
            <a:endParaRPr lang="en-US" sz="1200" dirty="0"/>
          </a:p>
        </p:txBody>
      </p:sp>
      <p:sp>
        <p:nvSpPr>
          <p:cNvPr id="5" name="Text 2"/>
          <p:cNvSpPr/>
          <p:nvPr/>
        </p:nvSpPr>
        <p:spPr>
          <a:xfrm>
            <a:off x="640080" y="777240"/>
            <a:ext cx="5029200" cy="914400"/>
          </a:xfrm>
          <a:prstGeom prst="rect">
            <a:avLst/>
          </a:prstGeom>
          <a:noFill/>
          <a:ln/>
        </p:spPr>
        <p:txBody>
          <a:bodyPr wrap="square" rtlCol="0" anchor="ctr"/>
          <a:lstStyle/>
          <a:p>
            <a:pPr marL="0" indent="0">
              <a:lnSpc>
                <a:spcPts val="2800"/>
              </a:lnSpc>
              <a:buNone/>
            </a:pPr>
            <a:r>
              <a:rPr lang="en-US" sz="2500" b="1" dirty="0">
                <a:solidFill>
                  <a:srgbClr val="33302A"/>
                </a:solidFill>
                <a:latin typeface="Georgia" pitchFamily="34" charset="0"/>
                <a:ea typeface="Georgia" pitchFamily="34" charset="-122"/>
                <a:cs typeface="Georgia" pitchFamily="34" charset="-120"/>
              </a:rPr>
              <a:t>Fewer crises — and easier de-escalation</a:t>
            </a:r>
            <a:endParaRPr lang="en-US" sz="2500" dirty="0"/>
          </a:p>
        </p:txBody>
      </p:sp>
      <p:sp>
        <p:nvSpPr>
          <p:cNvPr id="6" name="Shape 3"/>
          <p:cNvSpPr/>
          <p:nvPr/>
        </p:nvSpPr>
        <p:spPr>
          <a:xfrm>
            <a:off x="640080" y="1801368"/>
            <a:ext cx="365760" cy="365760"/>
          </a:xfrm>
          <a:prstGeom prst="ellipse">
            <a:avLst/>
          </a:prstGeom>
          <a:solidFill>
            <a:srgbClr val="6E8060"/>
          </a:solidFill>
          <a:ln/>
        </p:spPr>
        <p:txBody>
          <a:bodyPr/>
          <a:lstStyle/>
          <a:p>
            <a:endParaRPr lang="en-US"/>
          </a:p>
        </p:txBody>
      </p:sp>
      <p:sp>
        <p:nvSpPr>
          <p:cNvPr id="7" name="Text 4"/>
          <p:cNvSpPr/>
          <p:nvPr/>
        </p:nvSpPr>
        <p:spPr>
          <a:xfrm>
            <a:off x="640080" y="1801368"/>
            <a:ext cx="365760" cy="365760"/>
          </a:xfrm>
          <a:prstGeom prst="rect">
            <a:avLst/>
          </a:prstGeom>
          <a:noFill/>
          <a:ln/>
        </p:spPr>
        <p:txBody>
          <a:bodyPr wrap="square"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1</a:t>
            </a:r>
            <a:endParaRPr lang="en-US" sz="1400" dirty="0"/>
          </a:p>
        </p:txBody>
      </p:sp>
      <p:sp>
        <p:nvSpPr>
          <p:cNvPr id="8" name="Text 5"/>
          <p:cNvSpPr/>
          <p:nvPr/>
        </p:nvSpPr>
        <p:spPr>
          <a:xfrm>
            <a:off x="1143000" y="1737360"/>
            <a:ext cx="4480560" cy="365760"/>
          </a:xfrm>
          <a:prstGeom prst="rect">
            <a:avLst/>
          </a:prstGeom>
          <a:noFill/>
          <a:ln/>
        </p:spPr>
        <p:txBody>
          <a:bodyPr wrap="square" lIns="0" tIns="0" rIns="0" bIns="0" rtlCol="0" anchor="ctr"/>
          <a:lstStyle/>
          <a:p>
            <a:pPr marL="0" indent="0">
              <a:buNone/>
            </a:pPr>
            <a:r>
              <a:rPr lang="en-US" sz="1500" b="1" dirty="0">
                <a:solidFill>
                  <a:srgbClr val="33302A"/>
                </a:solidFill>
                <a:latin typeface="Calibri" pitchFamily="34" charset="0"/>
                <a:ea typeface="Calibri" pitchFamily="34" charset="-122"/>
                <a:cs typeface="Calibri" pitchFamily="34" charset="-120"/>
              </a:rPr>
              <a:t>Early warning signs</a:t>
            </a:r>
            <a:endParaRPr lang="en-US" sz="1500" dirty="0"/>
          </a:p>
        </p:txBody>
      </p:sp>
      <p:sp>
        <p:nvSpPr>
          <p:cNvPr id="9" name="Text 6"/>
          <p:cNvSpPr/>
          <p:nvPr/>
        </p:nvSpPr>
        <p:spPr>
          <a:xfrm>
            <a:off x="1143000" y="2093976"/>
            <a:ext cx="4526280" cy="685800"/>
          </a:xfrm>
          <a:prstGeom prst="rect">
            <a:avLst/>
          </a:prstGeom>
          <a:noFill/>
          <a:ln/>
        </p:spPr>
        <p:txBody>
          <a:bodyPr wrap="square" lIns="0" tIns="0" rIns="0" bIns="0" rtlCol="0" anchor="ctr"/>
          <a:lstStyle/>
          <a:p>
            <a:pPr marL="0" indent="0">
              <a:lnSpc>
                <a:spcPts val="1600"/>
              </a:lnSpc>
              <a:buNone/>
            </a:pPr>
            <a:r>
              <a:rPr lang="en-US" sz="1200" dirty="0">
                <a:solidFill>
                  <a:srgbClr val="766F62"/>
                </a:solidFill>
                <a:latin typeface="Calibri" pitchFamily="34" charset="0"/>
                <a:ea typeface="Calibri" pitchFamily="34" charset="-122"/>
                <a:cs typeface="Calibri" pitchFamily="34" charset="-120"/>
              </a:rPr>
              <a:t>Guests name their own triggers and warning signs, so staff can step in before a situation escalates.</a:t>
            </a:r>
            <a:endParaRPr lang="en-US" sz="1200" dirty="0"/>
          </a:p>
        </p:txBody>
      </p:sp>
      <p:sp>
        <p:nvSpPr>
          <p:cNvPr id="10" name="Shape 7"/>
          <p:cNvSpPr/>
          <p:nvPr/>
        </p:nvSpPr>
        <p:spPr>
          <a:xfrm>
            <a:off x="640080" y="2880360"/>
            <a:ext cx="365760" cy="365760"/>
          </a:xfrm>
          <a:prstGeom prst="ellipse">
            <a:avLst/>
          </a:prstGeom>
          <a:solidFill>
            <a:srgbClr val="6E8060"/>
          </a:solidFill>
          <a:ln/>
        </p:spPr>
        <p:txBody>
          <a:bodyPr/>
          <a:lstStyle/>
          <a:p>
            <a:endParaRPr lang="en-US"/>
          </a:p>
        </p:txBody>
      </p:sp>
      <p:sp>
        <p:nvSpPr>
          <p:cNvPr id="11" name="Text 8"/>
          <p:cNvSpPr/>
          <p:nvPr/>
        </p:nvSpPr>
        <p:spPr>
          <a:xfrm>
            <a:off x="640080" y="2880360"/>
            <a:ext cx="365760" cy="365760"/>
          </a:xfrm>
          <a:prstGeom prst="rect">
            <a:avLst/>
          </a:prstGeom>
          <a:noFill/>
          <a:ln/>
        </p:spPr>
        <p:txBody>
          <a:bodyPr wrap="square"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2</a:t>
            </a:r>
            <a:endParaRPr lang="en-US" sz="1400" dirty="0"/>
          </a:p>
        </p:txBody>
      </p:sp>
      <p:sp>
        <p:nvSpPr>
          <p:cNvPr id="12" name="Text 9"/>
          <p:cNvSpPr/>
          <p:nvPr/>
        </p:nvSpPr>
        <p:spPr>
          <a:xfrm>
            <a:off x="1143000" y="2816352"/>
            <a:ext cx="4480560" cy="365760"/>
          </a:xfrm>
          <a:prstGeom prst="rect">
            <a:avLst/>
          </a:prstGeom>
          <a:noFill/>
          <a:ln/>
        </p:spPr>
        <p:txBody>
          <a:bodyPr wrap="square" lIns="0" tIns="0" rIns="0" bIns="0" rtlCol="0" anchor="ctr"/>
          <a:lstStyle/>
          <a:p>
            <a:pPr marL="0" indent="0">
              <a:buNone/>
            </a:pPr>
            <a:r>
              <a:rPr lang="en-US" sz="1500" b="1" dirty="0">
                <a:solidFill>
                  <a:srgbClr val="33302A"/>
                </a:solidFill>
                <a:latin typeface="Calibri" pitchFamily="34" charset="0"/>
                <a:ea typeface="Calibri" pitchFamily="34" charset="-122"/>
                <a:cs typeface="Calibri" pitchFamily="34" charset="-120"/>
              </a:rPr>
              <a:t>A ready-made roadmap</a:t>
            </a:r>
            <a:endParaRPr lang="en-US" sz="1500" dirty="0"/>
          </a:p>
        </p:txBody>
      </p:sp>
      <p:sp>
        <p:nvSpPr>
          <p:cNvPr id="13" name="Text 10"/>
          <p:cNvSpPr/>
          <p:nvPr/>
        </p:nvSpPr>
        <p:spPr>
          <a:xfrm>
            <a:off x="1143000" y="3172968"/>
            <a:ext cx="4526280" cy="685800"/>
          </a:xfrm>
          <a:prstGeom prst="rect">
            <a:avLst/>
          </a:prstGeom>
          <a:noFill/>
          <a:ln/>
        </p:spPr>
        <p:txBody>
          <a:bodyPr wrap="square" lIns="0" tIns="0" rIns="0" bIns="0" rtlCol="0" anchor="ctr"/>
          <a:lstStyle/>
          <a:p>
            <a:pPr marL="0" indent="0">
              <a:lnSpc>
                <a:spcPts val="1600"/>
              </a:lnSpc>
              <a:buNone/>
            </a:pPr>
            <a:r>
              <a:rPr lang="en-US" sz="1200" dirty="0">
                <a:solidFill>
                  <a:srgbClr val="766F62"/>
                </a:solidFill>
                <a:latin typeface="Calibri" pitchFamily="34" charset="0"/>
                <a:ea typeface="Calibri" pitchFamily="34" charset="-122"/>
                <a:cs typeface="Calibri" pitchFamily="34" charset="-120"/>
              </a:rPr>
              <a:t>The crisis plan tells staff what calms this person and what to avoid — no guessing in the moment.</a:t>
            </a:r>
            <a:endParaRPr lang="en-US" sz="1200" dirty="0"/>
          </a:p>
        </p:txBody>
      </p:sp>
      <p:sp>
        <p:nvSpPr>
          <p:cNvPr id="14" name="Shape 11"/>
          <p:cNvSpPr/>
          <p:nvPr/>
        </p:nvSpPr>
        <p:spPr>
          <a:xfrm>
            <a:off x="640080" y="3959352"/>
            <a:ext cx="365760" cy="365760"/>
          </a:xfrm>
          <a:prstGeom prst="ellipse">
            <a:avLst/>
          </a:prstGeom>
          <a:solidFill>
            <a:srgbClr val="6E8060"/>
          </a:solidFill>
          <a:ln/>
        </p:spPr>
        <p:txBody>
          <a:bodyPr/>
          <a:lstStyle/>
          <a:p>
            <a:endParaRPr lang="en-US"/>
          </a:p>
        </p:txBody>
      </p:sp>
      <p:sp>
        <p:nvSpPr>
          <p:cNvPr id="15" name="Text 12"/>
          <p:cNvSpPr/>
          <p:nvPr/>
        </p:nvSpPr>
        <p:spPr>
          <a:xfrm>
            <a:off x="640080" y="3959352"/>
            <a:ext cx="365760" cy="365760"/>
          </a:xfrm>
          <a:prstGeom prst="rect">
            <a:avLst/>
          </a:prstGeom>
          <a:noFill/>
          <a:ln/>
        </p:spPr>
        <p:txBody>
          <a:bodyPr wrap="square"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3</a:t>
            </a:r>
            <a:endParaRPr lang="en-US" sz="1400" dirty="0"/>
          </a:p>
        </p:txBody>
      </p:sp>
      <p:sp>
        <p:nvSpPr>
          <p:cNvPr id="16" name="Text 13"/>
          <p:cNvSpPr/>
          <p:nvPr/>
        </p:nvSpPr>
        <p:spPr>
          <a:xfrm>
            <a:off x="1143000" y="3895344"/>
            <a:ext cx="4480560" cy="365760"/>
          </a:xfrm>
          <a:prstGeom prst="rect">
            <a:avLst/>
          </a:prstGeom>
          <a:noFill/>
          <a:ln/>
        </p:spPr>
        <p:txBody>
          <a:bodyPr wrap="square" lIns="0" tIns="0" rIns="0" bIns="0" rtlCol="0" anchor="ctr"/>
          <a:lstStyle/>
          <a:p>
            <a:pPr marL="0" indent="0">
              <a:buNone/>
            </a:pPr>
            <a:r>
              <a:rPr lang="en-US" sz="1500" b="1" dirty="0">
                <a:solidFill>
                  <a:srgbClr val="33302A"/>
                </a:solidFill>
                <a:latin typeface="Calibri" pitchFamily="34" charset="0"/>
                <a:ea typeface="Calibri" pitchFamily="34" charset="-122"/>
                <a:cs typeface="Calibri" pitchFamily="34" charset="-120"/>
              </a:rPr>
              <a:t>Calmer responses</a:t>
            </a:r>
            <a:endParaRPr lang="en-US" sz="1500" dirty="0"/>
          </a:p>
        </p:txBody>
      </p:sp>
      <p:sp>
        <p:nvSpPr>
          <p:cNvPr id="17" name="Text 14"/>
          <p:cNvSpPr/>
          <p:nvPr/>
        </p:nvSpPr>
        <p:spPr>
          <a:xfrm>
            <a:off x="1143000" y="4251960"/>
            <a:ext cx="4526280" cy="685800"/>
          </a:xfrm>
          <a:prstGeom prst="rect">
            <a:avLst/>
          </a:prstGeom>
          <a:noFill/>
          <a:ln/>
        </p:spPr>
        <p:txBody>
          <a:bodyPr wrap="square" lIns="0" tIns="0" rIns="0" bIns="0" rtlCol="0" anchor="ctr"/>
          <a:lstStyle/>
          <a:p>
            <a:pPr marL="0" indent="0">
              <a:lnSpc>
                <a:spcPts val="1600"/>
              </a:lnSpc>
              <a:buNone/>
            </a:pPr>
            <a:r>
              <a:rPr lang="en-US" sz="1200" dirty="0">
                <a:solidFill>
                  <a:srgbClr val="766F62"/>
                </a:solidFill>
                <a:latin typeface="Calibri" pitchFamily="34" charset="0"/>
                <a:ea typeface="Calibri" pitchFamily="34" charset="-122"/>
                <a:cs typeface="Calibri" pitchFamily="34" charset="-120"/>
              </a:rPr>
              <a:t>De-escalation follows the guest's own preferences, which lands better and resolves faster.</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7F1E6"/>
        </a:solidFill>
        <a:effectLst/>
      </p:bgPr>
    </p:bg>
    <p:spTree>
      <p:nvGrpSpPr>
        <p:cNvPr id="1" name=""/>
        <p:cNvGrpSpPr/>
        <p:nvPr/>
      </p:nvGrpSpPr>
      <p:grpSpPr>
        <a:xfrm>
          <a:off x="0" y="0"/>
          <a:ext cx="0" cy="0"/>
          <a:chOff x="0" y="0"/>
          <a:chExt cx="0" cy="0"/>
        </a:xfrm>
      </p:grpSpPr>
      <p:pic>
        <p:nvPicPr>
          <p:cNvPr id="2" name="Image 0" descr="/agent/turn2/workspace/images/image-98f4c8ec0934cacab9a143adbe7ff6e4.jpg"/>
          <p:cNvPicPr>
            <a:picLocks noChangeAspect="1"/>
          </p:cNvPicPr>
          <p:nvPr/>
        </p:nvPicPr>
        <p:blipFill>
          <a:blip r:embed="rId3"/>
          <a:srcRect l="4000" r="4000"/>
          <a:stretch/>
        </p:blipFill>
        <p:spPr>
          <a:xfrm>
            <a:off x="5989320" y="0"/>
            <a:ext cx="3154680" cy="5143500"/>
          </a:xfrm>
          <a:prstGeom prst="rect">
            <a:avLst/>
          </a:prstGeom>
        </p:spPr>
      </p:pic>
      <p:sp>
        <p:nvSpPr>
          <p:cNvPr id="3" name="Shape 0"/>
          <p:cNvSpPr/>
          <p:nvPr/>
        </p:nvSpPr>
        <p:spPr>
          <a:xfrm>
            <a:off x="5879592" y="0"/>
            <a:ext cx="109728" cy="5143500"/>
          </a:xfrm>
          <a:prstGeom prst="rect">
            <a:avLst/>
          </a:prstGeom>
          <a:solidFill>
            <a:srgbClr val="6E8060"/>
          </a:solidFill>
          <a:ln/>
        </p:spPr>
        <p:txBody>
          <a:bodyPr/>
          <a:lstStyle/>
          <a:p>
            <a:endParaRPr lang="en-US"/>
          </a:p>
        </p:txBody>
      </p:sp>
      <p:sp>
        <p:nvSpPr>
          <p:cNvPr id="4" name="Text 1"/>
          <p:cNvSpPr/>
          <p:nvPr/>
        </p:nvSpPr>
        <p:spPr>
          <a:xfrm>
            <a:off x="640080" y="457200"/>
            <a:ext cx="5486400" cy="274320"/>
          </a:xfrm>
          <a:prstGeom prst="rect">
            <a:avLst/>
          </a:prstGeom>
          <a:noFill/>
          <a:ln/>
        </p:spPr>
        <p:txBody>
          <a:bodyPr wrap="square" lIns="0" tIns="0" rIns="0" bIns="0" rtlCol="0" anchor="ctr"/>
          <a:lstStyle/>
          <a:p>
            <a:pPr marL="0" indent="0">
              <a:buNone/>
            </a:pPr>
            <a:r>
              <a:rPr lang="en-US" sz="1200" b="1" kern="0" spc="300" dirty="0">
                <a:solidFill>
                  <a:srgbClr val="BC6242"/>
                </a:solidFill>
                <a:latin typeface="Calibri" pitchFamily="34" charset="0"/>
                <a:ea typeface="Calibri" pitchFamily="34" charset="-122"/>
                <a:cs typeface="Calibri" pitchFamily="34" charset="-120"/>
              </a:rPr>
              <a:t>STAFF BENEFIT 02</a:t>
            </a:r>
            <a:endParaRPr lang="en-US" sz="1200" dirty="0"/>
          </a:p>
        </p:txBody>
      </p:sp>
      <p:sp>
        <p:nvSpPr>
          <p:cNvPr id="5" name="Text 2"/>
          <p:cNvSpPr/>
          <p:nvPr/>
        </p:nvSpPr>
        <p:spPr>
          <a:xfrm>
            <a:off x="640080" y="749808"/>
            <a:ext cx="5120640" cy="822960"/>
          </a:xfrm>
          <a:prstGeom prst="rect">
            <a:avLst/>
          </a:prstGeom>
          <a:noFill/>
          <a:ln/>
        </p:spPr>
        <p:txBody>
          <a:bodyPr wrap="square" rtlCol="0" anchor="ctr"/>
          <a:lstStyle/>
          <a:p>
            <a:pPr marL="0" indent="0">
              <a:lnSpc>
                <a:spcPts val="2700"/>
              </a:lnSpc>
              <a:buNone/>
            </a:pPr>
            <a:r>
              <a:rPr lang="en-US" sz="2400" b="1" dirty="0">
                <a:solidFill>
                  <a:srgbClr val="33302A"/>
                </a:solidFill>
                <a:latin typeface="Georgia" pitchFamily="34" charset="0"/>
                <a:ea typeface="Georgia" pitchFamily="34" charset="-122"/>
                <a:cs typeface="Georgia" pitchFamily="34" charset="-120"/>
              </a:rPr>
              <a:t>A calmer space and stronger relationships</a:t>
            </a:r>
            <a:endParaRPr lang="en-US" sz="2400" dirty="0"/>
          </a:p>
        </p:txBody>
      </p:sp>
      <p:sp>
        <p:nvSpPr>
          <p:cNvPr id="6" name="Text 3"/>
          <p:cNvSpPr/>
          <p:nvPr/>
        </p:nvSpPr>
        <p:spPr>
          <a:xfrm>
            <a:off x="640080" y="1572768"/>
            <a:ext cx="5074920" cy="548640"/>
          </a:xfrm>
          <a:prstGeom prst="rect">
            <a:avLst/>
          </a:prstGeom>
          <a:noFill/>
          <a:ln/>
        </p:spPr>
        <p:txBody>
          <a:bodyPr wrap="square" rtlCol="0" anchor="ctr"/>
          <a:lstStyle/>
          <a:p>
            <a:pPr marL="0" indent="0">
              <a:lnSpc>
                <a:spcPts val="1700"/>
              </a:lnSpc>
              <a:buNone/>
            </a:pPr>
            <a:r>
              <a:rPr lang="en-US" sz="1250" dirty="0">
                <a:solidFill>
                  <a:srgbClr val="766F62"/>
                </a:solidFill>
                <a:latin typeface="Calibri" pitchFamily="34" charset="0"/>
                <a:ea typeface="Calibri" pitchFamily="34" charset="-122"/>
                <a:cs typeface="Calibri" pitchFamily="34" charset="-120"/>
              </a:rPr>
              <a:t>When guests engage their own wellness tools, the environment steadies — and the relationship shifts from enforcement to partnership.</a:t>
            </a:r>
            <a:endParaRPr lang="en-US" sz="1250" dirty="0"/>
          </a:p>
        </p:txBody>
      </p:sp>
      <p:sp>
        <p:nvSpPr>
          <p:cNvPr id="7" name="Shape 4"/>
          <p:cNvSpPr/>
          <p:nvPr/>
        </p:nvSpPr>
        <p:spPr>
          <a:xfrm>
            <a:off x="640080" y="2258568"/>
            <a:ext cx="384048" cy="384048"/>
          </a:xfrm>
          <a:prstGeom prst="ellipse">
            <a:avLst/>
          </a:prstGeom>
          <a:solidFill>
            <a:srgbClr val="6E8060"/>
          </a:solidFill>
          <a:ln/>
        </p:spPr>
        <p:txBody>
          <a:bodyPr/>
          <a:lstStyle/>
          <a:p>
            <a:endParaRPr lang="en-US"/>
          </a:p>
        </p:txBody>
      </p:sp>
      <p:sp>
        <p:nvSpPr>
          <p:cNvPr id="8" name="Text 5"/>
          <p:cNvSpPr/>
          <p:nvPr/>
        </p:nvSpPr>
        <p:spPr>
          <a:xfrm>
            <a:off x="640080" y="2258568"/>
            <a:ext cx="384048" cy="384048"/>
          </a:xfrm>
          <a:prstGeom prst="rect">
            <a:avLst/>
          </a:prstGeom>
          <a:noFill/>
          <a:ln/>
        </p:spPr>
        <p:txBody>
          <a:bodyPr wrap="square" rtlCol="0" anchor="ctr"/>
          <a:lstStyle/>
          <a:p>
            <a:pPr marL="0" indent="0" algn="ctr">
              <a:buNone/>
            </a:pPr>
            <a:r>
              <a:rPr lang="en-US" sz="1500" b="1" dirty="0">
                <a:solidFill>
                  <a:srgbClr val="FBF7EE"/>
                </a:solidFill>
                <a:latin typeface="Georgia" pitchFamily="34" charset="0"/>
                <a:ea typeface="Georgia" pitchFamily="34" charset="-122"/>
                <a:cs typeface="Georgia" pitchFamily="34" charset="-120"/>
              </a:rPr>
              <a:t>1</a:t>
            </a:r>
            <a:endParaRPr lang="en-US" sz="1500" dirty="0"/>
          </a:p>
        </p:txBody>
      </p:sp>
      <p:sp>
        <p:nvSpPr>
          <p:cNvPr id="9" name="Text 6"/>
          <p:cNvSpPr/>
          <p:nvPr/>
        </p:nvSpPr>
        <p:spPr>
          <a:xfrm>
            <a:off x="1161288" y="2194560"/>
            <a:ext cx="4526280" cy="365760"/>
          </a:xfrm>
          <a:prstGeom prst="rect">
            <a:avLst/>
          </a:prstGeom>
          <a:noFill/>
          <a:ln/>
        </p:spPr>
        <p:txBody>
          <a:bodyPr wrap="square" lIns="0" tIns="0" rIns="0" bIns="0" rtlCol="0" anchor="ctr"/>
          <a:lstStyle/>
          <a:p>
            <a:pPr marL="0" indent="0">
              <a:buNone/>
            </a:pPr>
            <a:r>
              <a:rPr lang="en-US" sz="1500" b="1" dirty="0">
                <a:solidFill>
                  <a:srgbClr val="33302A"/>
                </a:solidFill>
                <a:latin typeface="Georgia" pitchFamily="34" charset="0"/>
                <a:ea typeface="Georgia" pitchFamily="34" charset="-122"/>
                <a:cs typeface="Georgia" pitchFamily="34" charset="-120"/>
              </a:rPr>
              <a:t>Safer for everyone</a:t>
            </a:r>
            <a:endParaRPr lang="en-US" sz="1500" dirty="0"/>
          </a:p>
        </p:txBody>
      </p:sp>
      <p:sp>
        <p:nvSpPr>
          <p:cNvPr id="10" name="Text 7"/>
          <p:cNvSpPr/>
          <p:nvPr/>
        </p:nvSpPr>
        <p:spPr>
          <a:xfrm>
            <a:off x="1161288" y="2569464"/>
            <a:ext cx="4572000" cy="548640"/>
          </a:xfrm>
          <a:prstGeom prst="rect">
            <a:avLst/>
          </a:prstGeom>
          <a:noFill/>
          <a:ln/>
        </p:spPr>
        <p:txBody>
          <a:bodyPr wrap="square" lIns="0" tIns="0" rIns="0" bIns="0" rtlCol="0" anchor="ctr"/>
          <a:lstStyle/>
          <a:p>
            <a:pPr marL="0" indent="0">
              <a:lnSpc>
                <a:spcPts val="1500"/>
              </a:lnSpc>
              <a:buNone/>
            </a:pPr>
            <a:r>
              <a:rPr lang="en-US" sz="1150" dirty="0">
                <a:solidFill>
                  <a:srgbClr val="766F62"/>
                </a:solidFill>
                <a:latin typeface="Calibri" pitchFamily="34" charset="0"/>
                <a:ea typeface="Calibri" pitchFamily="34" charset="-122"/>
                <a:cs typeface="Calibri" pitchFamily="34" charset="-120"/>
              </a:rPr>
              <a:t>Predictable routines and shared plans reduce conflict and protect guests and staff alike.</a:t>
            </a:r>
            <a:endParaRPr lang="en-US" sz="1150" dirty="0"/>
          </a:p>
        </p:txBody>
      </p:sp>
      <p:sp>
        <p:nvSpPr>
          <p:cNvPr id="11" name="Shape 8"/>
          <p:cNvSpPr/>
          <p:nvPr/>
        </p:nvSpPr>
        <p:spPr>
          <a:xfrm>
            <a:off x="640080" y="3127248"/>
            <a:ext cx="384048" cy="384048"/>
          </a:xfrm>
          <a:prstGeom prst="ellipse">
            <a:avLst/>
          </a:prstGeom>
          <a:solidFill>
            <a:srgbClr val="BC6242"/>
          </a:solidFill>
          <a:ln/>
        </p:spPr>
        <p:txBody>
          <a:bodyPr/>
          <a:lstStyle/>
          <a:p>
            <a:endParaRPr lang="en-US"/>
          </a:p>
        </p:txBody>
      </p:sp>
      <p:sp>
        <p:nvSpPr>
          <p:cNvPr id="12" name="Text 9"/>
          <p:cNvSpPr/>
          <p:nvPr/>
        </p:nvSpPr>
        <p:spPr>
          <a:xfrm>
            <a:off x="640080" y="3127248"/>
            <a:ext cx="384048" cy="384048"/>
          </a:xfrm>
          <a:prstGeom prst="rect">
            <a:avLst/>
          </a:prstGeom>
          <a:noFill/>
          <a:ln/>
        </p:spPr>
        <p:txBody>
          <a:bodyPr wrap="square" rtlCol="0" anchor="ctr"/>
          <a:lstStyle/>
          <a:p>
            <a:pPr marL="0" indent="0" algn="ctr">
              <a:buNone/>
            </a:pPr>
            <a:r>
              <a:rPr lang="en-US" sz="1500" b="1" dirty="0">
                <a:solidFill>
                  <a:srgbClr val="FBF7EE"/>
                </a:solidFill>
                <a:latin typeface="Georgia" pitchFamily="34" charset="0"/>
                <a:ea typeface="Georgia" pitchFamily="34" charset="-122"/>
                <a:cs typeface="Georgia" pitchFamily="34" charset="-120"/>
              </a:rPr>
              <a:t>2</a:t>
            </a:r>
            <a:endParaRPr lang="en-US" sz="1500" dirty="0"/>
          </a:p>
        </p:txBody>
      </p:sp>
      <p:sp>
        <p:nvSpPr>
          <p:cNvPr id="13" name="Text 10"/>
          <p:cNvSpPr/>
          <p:nvPr/>
        </p:nvSpPr>
        <p:spPr>
          <a:xfrm>
            <a:off x="1161288" y="3063240"/>
            <a:ext cx="4526280" cy="365760"/>
          </a:xfrm>
          <a:prstGeom prst="rect">
            <a:avLst/>
          </a:prstGeom>
          <a:noFill/>
          <a:ln/>
        </p:spPr>
        <p:txBody>
          <a:bodyPr wrap="square" lIns="0" tIns="0" rIns="0" bIns="0" rtlCol="0" anchor="ctr"/>
          <a:lstStyle/>
          <a:p>
            <a:pPr marL="0" indent="0">
              <a:buNone/>
            </a:pPr>
            <a:r>
              <a:rPr lang="en-US" sz="1500" b="1" dirty="0">
                <a:solidFill>
                  <a:srgbClr val="33302A"/>
                </a:solidFill>
                <a:latin typeface="Georgia" pitchFamily="34" charset="0"/>
                <a:ea typeface="Georgia" pitchFamily="34" charset="-122"/>
                <a:cs typeface="Georgia" pitchFamily="34" charset="-120"/>
              </a:rPr>
              <a:t>Trust, not enforcement</a:t>
            </a:r>
            <a:endParaRPr lang="en-US" sz="1500" dirty="0"/>
          </a:p>
        </p:txBody>
      </p:sp>
      <p:sp>
        <p:nvSpPr>
          <p:cNvPr id="14" name="Text 11"/>
          <p:cNvSpPr/>
          <p:nvPr/>
        </p:nvSpPr>
        <p:spPr>
          <a:xfrm>
            <a:off x="1161288" y="3438144"/>
            <a:ext cx="4572000" cy="548640"/>
          </a:xfrm>
          <a:prstGeom prst="rect">
            <a:avLst/>
          </a:prstGeom>
          <a:noFill/>
          <a:ln/>
        </p:spPr>
        <p:txBody>
          <a:bodyPr wrap="square" lIns="0" tIns="0" rIns="0" bIns="0" rtlCol="0" anchor="ctr"/>
          <a:lstStyle/>
          <a:p>
            <a:pPr marL="0" indent="0">
              <a:lnSpc>
                <a:spcPts val="1500"/>
              </a:lnSpc>
              <a:buNone/>
            </a:pPr>
            <a:r>
              <a:rPr lang="en-US" sz="1150" dirty="0">
                <a:solidFill>
                  <a:srgbClr val="766F62"/>
                </a:solidFill>
                <a:latin typeface="Calibri" pitchFamily="34" charset="0"/>
                <a:ea typeface="Calibri" pitchFamily="34" charset="-122"/>
                <a:cs typeface="Calibri" pitchFamily="34" charset="-120"/>
              </a:rPr>
              <a:t>Honoring a guest's own plan builds rapport; staff become collaborators, not rule-keepers.</a:t>
            </a:r>
            <a:endParaRPr lang="en-US" sz="1150" dirty="0"/>
          </a:p>
        </p:txBody>
      </p:sp>
      <p:sp>
        <p:nvSpPr>
          <p:cNvPr id="15" name="Shape 12"/>
          <p:cNvSpPr/>
          <p:nvPr/>
        </p:nvSpPr>
        <p:spPr>
          <a:xfrm>
            <a:off x="640080" y="3995928"/>
            <a:ext cx="384048" cy="384048"/>
          </a:xfrm>
          <a:prstGeom prst="ellipse">
            <a:avLst/>
          </a:prstGeom>
          <a:solidFill>
            <a:srgbClr val="6E8060"/>
          </a:solidFill>
          <a:ln/>
        </p:spPr>
        <p:txBody>
          <a:bodyPr/>
          <a:lstStyle/>
          <a:p>
            <a:endParaRPr lang="en-US"/>
          </a:p>
        </p:txBody>
      </p:sp>
      <p:sp>
        <p:nvSpPr>
          <p:cNvPr id="16" name="Text 13"/>
          <p:cNvSpPr/>
          <p:nvPr/>
        </p:nvSpPr>
        <p:spPr>
          <a:xfrm>
            <a:off x="640080" y="3995928"/>
            <a:ext cx="384048" cy="384048"/>
          </a:xfrm>
          <a:prstGeom prst="rect">
            <a:avLst/>
          </a:prstGeom>
          <a:noFill/>
          <a:ln/>
        </p:spPr>
        <p:txBody>
          <a:bodyPr wrap="square" rtlCol="0" anchor="ctr"/>
          <a:lstStyle/>
          <a:p>
            <a:pPr marL="0" indent="0" algn="ctr">
              <a:buNone/>
            </a:pPr>
            <a:r>
              <a:rPr lang="en-US" sz="1500" b="1" dirty="0">
                <a:solidFill>
                  <a:srgbClr val="FBF7EE"/>
                </a:solidFill>
                <a:latin typeface="Georgia" pitchFamily="34" charset="0"/>
                <a:ea typeface="Georgia" pitchFamily="34" charset="-122"/>
                <a:cs typeface="Georgia" pitchFamily="34" charset="-120"/>
              </a:rPr>
              <a:t>3</a:t>
            </a:r>
            <a:endParaRPr lang="en-US" sz="1500" dirty="0"/>
          </a:p>
        </p:txBody>
      </p:sp>
      <p:sp>
        <p:nvSpPr>
          <p:cNvPr id="17" name="Text 14"/>
          <p:cNvSpPr/>
          <p:nvPr/>
        </p:nvSpPr>
        <p:spPr>
          <a:xfrm>
            <a:off x="1161288" y="3931920"/>
            <a:ext cx="4526280" cy="365760"/>
          </a:xfrm>
          <a:prstGeom prst="rect">
            <a:avLst/>
          </a:prstGeom>
          <a:noFill/>
          <a:ln/>
        </p:spPr>
        <p:txBody>
          <a:bodyPr wrap="square" lIns="0" tIns="0" rIns="0" bIns="0" rtlCol="0" anchor="ctr"/>
          <a:lstStyle/>
          <a:p>
            <a:pPr marL="0" indent="0">
              <a:buNone/>
            </a:pPr>
            <a:r>
              <a:rPr lang="en-US" sz="1500" b="1" dirty="0">
                <a:solidFill>
                  <a:srgbClr val="33302A"/>
                </a:solidFill>
                <a:latin typeface="Georgia" pitchFamily="34" charset="0"/>
                <a:ea typeface="Georgia" pitchFamily="34" charset="-122"/>
                <a:cs typeface="Georgia" pitchFamily="34" charset="-120"/>
              </a:rPr>
              <a:t>A common language</a:t>
            </a:r>
            <a:endParaRPr lang="en-US" sz="1500" dirty="0"/>
          </a:p>
        </p:txBody>
      </p:sp>
      <p:sp>
        <p:nvSpPr>
          <p:cNvPr id="18" name="Text 15"/>
          <p:cNvSpPr/>
          <p:nvPr/>
        </p:nvSpPr>
        <p:spPr>
          <a:xfrm>
            <a:off x="1161288" y="4306824"/>
            <a:ext cx="4572000" cy="548640"/>
          </a:xfrm>
          <a:prstGeom prst="rect">
            <a:avLst/>
          </a:prstGeom>
          <a:noFill/>
          <a:ln/>
        </p:spPr>
        <p:txBody>
          <a:bodyPr wrap="square" lIns="0" tIns="0" rIns="0" bIns="0" rtlCol="0" anchor="ctr"/>
          <a:lstStyle/>
          <a:p>
            <a:pPr marL="0" indent="0">
              <a:lnSpc>
                <a:spcPts val="1500"/>
              </a:lnSpc>
              <a:buNone/>
            </a:pPr>
            <a:r>
              <a:rPr lang="en-US" sz="1150" dirty="0">
                <a:solidFill>
                  <a:srgbClr val="766F62"/>
                </a:solidFill>
                <a:latin typeface="Calibri" pitchFamily="34" charset="0"/>
                <a:ea typeface="Calibri" pitchFamily="34" charset="-122"/>
                <a:cs typeface="Calibri" pitchFamily="34" charset="-120"/>
              </a:rPr>
              <a:t>Hope, responsibility, and self-advocacy give both sides shared words for hard moments.</a:t>
            </a:r>
            <a:endParaRPr lang="en-US" sz="11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7F1E6"/>
        </a:solidFill>
        <a:effectLst/>
      </p:bgPr>
    </p:bg>
    <p:spTree>
      <p:nvGrpSpPr>
        <p:cNvPr id="1" name=""/>
        <p:cNvGrpSpPr/>
        <p:nvPr/>
      </p:nvGrpSpPr>
      <p:grpSpPr>
        <a:xfrm>
          <a:off x="0" y="0"/>
          <a:ext cx="0" cy="0"/>
          <a:chOff x="0" y="0"/>
          <a:chExt cx="0" cy="0"/>
        </a:xfrm>
      </p:grpSpPr>
      <p:pic>
        <p:nvPicPr>
          <p:cNvPr id="2" name="Image 0" descr="/agent/turn1/workspace/images/image-a2a5b57aa0f1fa8fb4e26fd1d4a7f8c2.jpg"/>
          <p:cNvPicPr>
            <a:picLocks noChangeAspect="1"/>
          </p:cNvPicPr>
          <p:nvPr/>
        </p:nvPicPr>
        <p:blipFill>
          <a:blip r:embed="rId3"/>
          <a:srcRect l="18069" r="18069"/>
          <a:stretch/>
        </p:blipFill>
        <p:spPr>
          <a:xfrm>
            <a:off x="0" y="0"/>
            <a:ext cx="3200400" cy="5143500"/>
          </a:xfrm>
          <a:prstGeom prst="rect">
            <a:avLst/>
          </a:prstGeom>
        </p:spPr>
      </p:pic>
      <p:sp>
        <p:nvSpPr>
          <p:cNvPr id="3" name="Shape 0"/>
          <p:cNvSpPr/>
          <p:nvPr/>
        </p:nvSpPr>
        <p:spPr>
          <a:xfrm>
            <a:off x="3200400" y="0"/>
            <a:ext cx="109728" cy="5143500"/>
          </a:xfrm>
          <a:prstGeom prst="rect">
            <a:avLst/>
          </a:prstGeom>
          <a:solidFill>
            <a:srgbClr val="6E8060"/>
          </a:solidFill>
          <a:ln/>
        </p:spPr>
        <p:txBody>
          <a:bodyPr/>
          <a:lstStyle/>
          <a:p>
            <a:endParaRPr lang="en-US"/>
          </a:p>
        </p:txBody>
      </p:sp>
      <p:sp>
        <p:nvSpPr>
          <p:cNvPr id="4" name="Text 1"/>
          <p:cNvSpPr/>
          <p:nvPr/>
        </p:nvSpPr>
        <p:spPr>
          <a:xfrm>
            <a:off x="3611880" y="502920"/>
            <a:ext cx="5486400" cy="274320"/>
          </a:xfrm>
          <a:prstGeom prst="rect">
            <a:avLst/>
          </a:prstGeom>
          <a:noFill/>
          <a:ln/>
        </p:spPr>
        <p:txBody>
          <a:bodyPr wrap="square" lIns="0" tIns="0" rIns="0" bIns="0" rtlCol="0" anchor="ctr"/>
          <a:lstStyle/>
          <a:p>
            <a:pPr marL="0" indent="0">
              <a:buNone/>
            </a:pPr>
            <a:r>
              <a:rPr lang="en-US" sz="1200" b="1" kern="0" spc="300" dirty="0">
                <a:solidFill>
                  <a:srgbClr val="BC6242"/>
                </a:solidFill>
                <a:latin typeface="Calibri" pitchFamily="34" charset="0"/>
                <a:ea typeface="Calibri" pitchFamily="34" charset="-122"/>
                <a:cs typeface="Calibri" pitchFamily="34" charset="-120"/>
              </a:rPr>
              <a:t>STAFF BENEFIT 03</a:t>
            </a:r>
            <a:endParaRPr lang="en-US" sz="1200" dirty="0"/>
          </a:p>
        </p:txBody>
      </p:sp>
      <p:sp>
        <p:nvSpPr>
          <p:cNvPr id="5" name="Text 2"/>
          <p:cNvSpPr/>
          <p:nvPr/>
        </p:nvSpPr>
        <p:spPr>
          <a:xfrm>
            <a:off x="3611880" y="777240"/>
            <a:ext cx="5212080" cy="548640"/>
          </a:xfrm>
          <a:prstGeom prst="rect">
            <a:avLst/>
          </a:prstGeom>
          <a:noFill/>
          <a:ln/>
        </p:spPr>
        <p:txBody>
          <a:bodyPr wrap="square" rtlCol="0" anchor="ctr"/>
          <a:lstStyle/>
          <a:p>
            <a:pPr marL="0" indent="0">
              <a:buNone/>
            </a:pPr>
            <a:r>
              <a:rPr lang="en-US" sz="2600" b="1" dirty="0">
                <a:solidFill>
                  <a:srgbClr val="33302A"/>
                </a:solidFill>
                <a:latin typeface="Georgia" pitchFamily="34" charset="0"/>
                <a:ea typeface="Georgia" pitchFamily="34" charset="-122"/>
                <a:cs typeface="Georgia" pitchFamily="34" charset="-120"/>
              </a:rPr>
              <a:t>Lighter workload, less burnout</a:t>
            </a:r>
            <a:endParaRPr lang="en-US" sz="2600" dirty="0"/>
          </a:p>
        </p:txBody>
      </p:sp>
      <p:sp>
        <p:nvSpPr>
          <p:cNvPr id="6" name="Text 3"/>
          <p:cNvSpPr/>
          <p:nvPr/>
        </p:nvSpPr>
        <p:spPr>
          <a:xfrm>
            <a:off x="3611880" y="1371600"/>
            <a:ext cx="5212080" cy="640080"/>
          </a:xfrm>
          <a:prstGeom prst="rect">
            <a:avLst/>
          </a:prstGeom>
          <a:noFill/>
          <a:ln/>
        </p:spPr>
        <p:txBody>
          <a:bodyPr wrap="square" rtlCol="0" anchor="ctr"/>
          <a:lstStyle/>
          <a:p>
            <a:pPr marL="0" indent="0">
              <a:lnSpc>
                <a:spcPts val="1900"/>
              </a:lnSpc>
              <a:buNone/>
            </a:pPr>
            <a:r>
              <a:rPr lang="en-US" sz="1350" dirty="0">
                <a:solidFill>
                  <a:srgbClr val="766F62"/>
                </a:solidFill>
                <a:latin typeface="Calibri" pitchFamily="34" charset="0"/>
                <a:ea typeface="Calibri" pitchFamily="34" charset="-122"/>
                <a:cs typeface="Calibri" pitchFamily="34" charset="-120"/>
              </a:rPr>
              <a:t>Self-management shifts effort from staff to the guest — and constant crisis response is the biggest driver of frontline burnout.</a:t>
            </a:r>
            <a:endParaRPr lang="en-US" sz="1350" dirty="0"/>
          </a:p>
        </p:txBody>
      </p:sp>
      <p:sp>
        <p:nvSpPr>
          <p:cNvPr id="7" name="Shape 4"/>
          <p:cNvSpPr/>
          <p:nvPr/>
        </p:nvSpPr>
        <p:spPr>
          <a:xfrm>
            <a:off x="3611880" y="2194560"/>
            <a:ext cx="5212080" cy="749808"/>
          </a:xfrm>
          <a:prstGeom prst="roundRect">
            <a:avLst>
              <a:gd name="adj" fmla="val 8537"/>
            </a:avLst>
          </a:prstGeom>
          <a:solidFill>
            <a:srgbClr val="FBF7EE"/>
          </a:solidFill>
          <a:ln w="12700">
            <a:solidFill>
              <a:srgbClr val="ECE1CC"/>
            </a:solidFill>
            <a:prstDash val="solid"/>
          </a:ln>
        </p:spPr>
        <p:txBody>
          <a:bodyPr/>
          <a:lstStyle/>
          <a:p>
            <a:endParaRPr lang="en-US"/>
          </a:p>
        </p:txBody>
      </p:sp>
      <p:sp>
        <p:nvSpPr>
          <p:cNvPr id="8" name="Shape 5"/>
          <p:cNvSpPr/>
          <p:nvPr/>
        </p:nvSpPr>
        <p:spPr>
          <a:xfrm>
            <a:off x="3611880" y="2194560"/>
            <a:ext cx="73152" cy="749808"/>
          </a:xfrm>
          <a:prstGeom prst="rect">
            <a:avLst/>
          </a:prstGeom>
          <a:solidFill>
            <a:srgbClr val="6E8060"/>
          </a:solidFill>
          <a:ln/>
        </p:spPr>
        <p:txBody>
          <a:bodyPr/>
          <a:lstStyle/>
          <a:p>
            <a:endParaRPr lang="en-US"/>
          </a:p>
        </p:txBody>
      </p:sp>
      <p:sp>
        <p:nvSpPr>
          <p:cNvPr id="9" name="Text 6"/>
          <p:cNvSpPr/>
          <p:nvPr/>
        </p:nvSpPr>
        <p:spPr>
          <a:xfrm>
            <a:off x="3840480" y="2286000"/>
            <a:ext cx="4846320" cy="301752"/>
          </a:xfrm>
          <a:prstGeom prst="rect">
            <a:avLst/>
          </a:prstGeom>
          <a:noFill/>
          <a:ln/>
        </p:spPr>
        <p:txBody>
          <a:bodyPr wrap="square" lIns="0" tIns="0" rIns="0" bIns="0" rtlCol="0" anchor="ctr"/>
          <a:lstStyle/>
          <a:p>
            <a:pPr marL="0" indent="0">
              <a:buNone/>
            </a:pPr>
            <a:r>
              <a:rPr lang="en-US" sz="1350" b="1" dirty="0">
                <a:solidFill>
                  <a:srgbClr val="33302A"/>
                </a:solidFill>
                <a:latin typeface="Calibri" pitchFamily="34" charset="0"/>
                <a:ea typeface="Calibri" pitchFamily="34" charset="-122"/>
                <a:cs typeface="Calibri" pitchFamily="34" charset="-120"/>
              </a:rPr>
              <a:t>From reacting to supporting</a:t>
            </a:r>
            <a:endParaRPr lang="en-US" sz="1350" dirty="0"/>
          </a:p>
        </p:txBody>
      </p:sp>
      <p:sp>
        <p:nvSpPr>
          <p:cNvPr id="10" name="Text 7"/>
          <p:cNvSpPr/>
          <p:nvPr/>
        </p:nvSpPr>
        <p:spPr>
          <a:xfrm>
            <a:off x="3840480" y="2578608"/>
            <a:ext cx="4846320" cy="347472"/>
          </a:xfrm>
          <a:prstGeom prst="rect">
            <a:avLst/>
          </a:prstGeom>
          <a:noFill/>
          <a:ln/>
        </p:spPr>
        <p:txBody>
          <a:bodyPr wrap="square" lIns="0" tIns="0" rIns="0" bIns="0" rtlCol="0" anchor="ctr"/>
          <a:lstStyle/>
          <a:p>
            <a:pPr marL="0" indent="0">
              <a:lnSpc>
                <a:spcPts val="1400"/>
              </a:lnSpc>
              <a:buNone/>
            </a:pPr>
            <a:r>
              <a:rPr lang="en-US" sz="1100" dirty="0">
                <a:solidFill>
                  <a:srgbClr val="766F62"/>
                </a:solidFill>
                <a:latin typeface="Calibri" pitchFamily="34" charset="0"/>
                <a:ea typeface="Calibri" pitchFamily="34" charset="-122"/>
                <a:cs typeface="Calibri" pitchFamily="34" charset="-120"/>
              </a:rPr>
              <a:t>Less time absorbing emergencies, more on planned, proactive care.</a:t>
            </a:r>
            <a:endParaRPr lang="en-US" sz="1100" dirty="0"/>
          </a:p>
        </p:txBody>
      </p:sp>
      <p:sp>
        <p:nvSpPr>
          <p:cNvPr id="11" name="Shape 8"/>
          <p:cNvSpPr/>
          <p:nvPr/>
        </p:nvSpPr>
        <p:spPr>
          <a:xfrm>
            <a:off x="3611880" y="3063240"/>
            <a:ext cx="5212080" cy="749808"/>
          </a:xfrm>
          <a:prstGeom prst="roundRect">
            <a:avLst>
              <a:gd name="adj" fmla="val 8537"/>
            </a:avLst>
          </a:prstGeom>
          <a:solidFill>
            <a:srgbClr val="FBF7EE"/>
          </a:solidFill>
          <a:ln w="12700">
            <a:solidFill>
              <a:srgbClr val="ECE1CC"/>
            </a:solidFill>
            <a:prstDash val="solid"/>
          </a:ln>
        </p:spPr>
        <p:txBody>
          <a:bodyPr/>
          <a:lstStyle/>
          <a:p>
            <a:endParaRPr lang="en-US"/>
          </a:p>
        </p:txBody>
      </p:sp>
      <p:sp>
        <p:nvSpPr>
          <p:cNvPr id="12" name="Shape 9"/>
          <p:cNvSpPr/>
          <p:nvPr/>
        </p:nvSpPr>
        <p:spPr>
          <a:xfrm>
            <a:off x="3611880" y="3063240"/>
            <a:ext cx="73152" cy="749808"/>
          </a:xfrm>
          <a:prstGeom prst="rect">
            <a:avLst/>
          </a:prstGeom>
          <a:solidFill>
            <a:srgbClr val="BC6242"/>
          </a:solidFill>
          <a:ln/>
        </p:spPr>
        <p:txBody>
          <a:bodyPr/>
          <a:lstStyle/>
          <a:p>
            <a:endParaRPr lang="en-US"/>
          </a:p>
        </p:txBody>
      </p:sp>
      <p:sp>
        <p:nvSpPr>
          <p:cNvPr id="13" name="Text 10"/>
          <p:cNvSpPr/>
          <p:nvPr/>
        </p:nvSpPr>
        <p:spPr>
          <a:xfrm>
            <a:off x="3840480" y="3154680"/>
            <a:ext cx="4846320" cy="301752"/>
          </a:xfrm>
          <a:prstGeom prst="rect">
            <a:avLst/>
          </a:prstGeom>
          <a:noFill/>
          <a:ln/>
        </p:spPr>
        <p:txBody>
          <a:bodyPr wrap="square" lIns="0" tIns="0" rIns="0" bIns="0" rtlCol="0" anchor="ctr"/>
          <a:lstStyle/>
          <a:p>
            <a:pPr marL="0" indent="0">
              <a:buNone/>
            </a:pPr>
            <a:r>
              <a:rPr lang="en-US" sz="1350" b="1" dirty="0">
                <a:solidFill>
                  <a:srgbClr val="33302A"/>
                </a:solidFill>
                <a:latin typeface="Calibri" pitchFamily="34" charset="0"/>
                <a:ea typeface="Calibri" pitchFamily="34" charset="-122"/>
                <a:cs typeface="Calibri" pitchFamily="34" charset="-120"/>
              </a:rPr>
              <a:t>Guests carry more of the load</a:t>
            </a:r>
            <a:endParaRPr lang="en-US" sz="1350" dirty="0"/>
          </a:p>
        </p:txBody>
      </p:sp>
      <p:sp>
        <p:nvSpPr>
          <p:cNvPr id="14" name="Text 11"/>
          <p:cNvSpPr/>
          <p:nvPr/>
        </p:nvSpPr>
        <p:spPr>
          <a:xfrm>
            <a:off x="3840480" y="3447288"/>
            <a:ext cx="4846320" cy="347472"/>
          </a:xfrm>
          <a:prstGeom prst="rect">
            <a:avLst/>
          </a:prstGeom>
          <a:noFill/>
          <a:ln/>
        </p:spPr>
        <p:txBody>
          <a:bodyPr wrap="square" lIns="0" tIns="0" rIns="0" bIns="0" rtlCol="0" anchor="ctr"/>
          <a:lstStyle/>
          <a:p>
            <a:pPr marL="0" indent="0">
              <a:lnSpc>
                <a:spcPts val="1400"/>
              </a:lnSpc>
              <a:buNone/>
            </a:pPr>
            <a:r>
              <a:rPr lang="en-US" sz="1100" dirty="0">
                <a:solidFill>
                  <a:srgbClr val="766F62"/>
                </a:solidFill>
                <a:latin typeface="Calibri" pitchFamily="34" charset="0"/>
                <a:ea typeface="Calibri" pitchFamily="34" charset="-122"/>
                <a:cs typeface="Calibri" pitchFamily="34" charset="-120"/>
              </a:rPr>
              <a:t>Personal responsibility means staff aren't the sole engine of every guest's wellness.</a:t>
            </a:r>
            <a:endParaRPr lang="en-US" sz="1100" dirty="0"/>
          </a:p>
        </p:txBody>
      </p:sp>
      <p:sp>
        <p:nvSpPr>
          <p:cNvPr id="15" name="Shape 12"/>
          <p:cNvSpPr/>
          <p:nvPr/>
        </p:nvSpPr>
        <p:spPr>
          <a:xfrm>
            <a:off x="3611880" y="3931920"/>
            <a:ext cx="5212080" cy="749808"/>
          </a:xfrm>
          <a:prstGeom prst="roundRect">
            <a:avLst>
              <a:gd name="adj" fmla="val 8537"/>
            </a:avLst>
          </a:prstGeom>
          <a:solidFill>
            <a:srgbClr val="FBF7EE"/>
          </a:solidFill>
          <a:ln w="12700">
            <a:solidFill>
              <a:srgbClr val="ECE1CC"/>
            </a:solidFill>
            <a:prstDash val="solid"/>
          </a:ln>
        </p:spPr>
        <p:txBody>
          <a:bodyPr/>
          <a:lstStyle/>
          <a:p>
            <a:endParaRPr lang="en-US"/>
          </a:p>
        </p:txBody>
      </p:sp>
      <p:sp>
        <p:nvSpPr>
          <p:cNvPr id="16" name="Shape 13"/>
          <p:cNvSpPr/>
          <p:nvPr/>
        </p:nvSpPr>
        <p:spPr>
          <a:xfrm>
            <a:off x="3611880" y="3931920"/>
            <a:ext cx="73152" cy="749808"/>
          </a:xfrm>
          <a:prstGeom prst="rect">
            <a:avLst/>
          </a:prstGeom>
          <a:solidFill>
            <a:srgbClr val="6E8060"/>
          </a:solidFill>
          <a:ln/>
        </p:spPr>
        <p:txBody>
          <a:bodyPr/>
          <a:lstStyle/>
          <a:p>
            <a:endParaRPr lang="en-US"/>
          </a:p>
        </p:txBody>
      </p:sp>
      <p:sp>
        <p:nvSpPr>
          <p:cNvPr id="17" name="Text 14"/>
          <p:cNvSpPr/>
          <p:nvPr/>
        </p:nvSpPr>
        <p:spPr>
          <a:xfrm>
            <a:off x="3840480" y="4023360"/>
            <a:ext cx="4846320" cy="301752"/>
          </a:xfrm>
          <a:prstGeom prst="rect">
            <a:avLst/>
          </a:prstGeom>
          <a:noFill/>
          <a:ln/>
        </p:spPr>
        <p:txBody>
          <a:bodyPr wrap="square" lIns="0" tIns="0" rIns="0" bIns="0" rtlCol="0" anchor="ctr"/>
          <a:lstStyle/>
          <a:p>
            <a:pPr marL="0" indent="0">
              <a:buNone/>
            </a:pPr>
            <a:r>
              <a:rPr lang="en-US" sz="1350" b="1" dirty="0">
                <a:solidFill>
                  <a:srgbClr val="33302A"/>
                </a:solidFill>
                <a:latin typeface="Calibri" pitchFamily="34" charset="0"/>
                <a:ea typeface="Calibri" pitchFamily="34" charset="-122"/>
                <a:cs typeface="Calibri" pitchFamily="34" charset="-120"/>
              </a:rPr>
              <a:t>Sustainable shifts</a:t>
            </a:r>
            <a:endParaRPr lang="en-US" sz="1350" dirty="0"/>
          </a:p>
        </p:txBody>
      </p:sp>
      <p:sp>
        <p:nvSpPr>
          <p:cNvPr id="18" name="Text 15"/>
          <p:cNvSpPr/>
          <p:nvPr/>
        </p:nvSpPr>
        <p:spPr>
          <a:xfrm>
            <a:off x="3840480" y="4315968"/>
            <a:ext cx="4846320" cy="347472"/>
          </a:xfrm>
          <a:prstGeom prst="rect">
            <a:avLst/>
          </a:prstGeom>
          <a:noFill/>
          <a:ln/>
        </p:spPr>
        <p:txBody>
          <a:bodyPr wrap="square" lIns="0" tIns="0" rIns="0" bIns="0" rtlCol="0" anchor="ctr"/>
          <a:lstStyle/>
          <a:p>
            <a:pPr marL="0" indent="0">
              <a:lnSpc>
                <a:spcPts val="1400"/>
              </a:lnSpc>
              <a:buNone/>
            </a:pPr>
            <a:r>
              <a:rPr lang="en-US" sz="1100" dirty="0">
                <a:solidFill>
                  <a:srgbClr val="766F62"/>
                </a:solidFill>
                <a:latin typeface="Calibri" pitchFamily="34" charset="0"/>
                <a:ea typeface="Calibri" pitchFamily="34" charset="-122"/>
                <a:cs typeface="Calibri" pitchFamily="34" charset="-120"/>
              </a:rPr>
              <a:t>Fewer high-stress incidents protects staff energy, morale, and retention.</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7F1E6"/>
        </a:solidFill>
        <a:effectLst/>
      </p:bgPr>
    </p:bg>
    <p:spTree>
      <p:nvGrpSpPr>
        <p:cNvPr id="1" name=""/>
        <p:cNvGrpSpPr/>
        <p:nvPr/>
      </p:nvGrpSpPr>
      <p:grpSpPr>
        <a:xfrm>
          <a:off x="0" y="0"/>
          <a:ext cx="0" cy="0"/>
          <a:chOff x="0" y="0"/>
          <a:chExt cx="0" cy="0"/>
        </a:xfrm>
      </p:grpSpPr>
      <p:sp>
        <p:nvSpPr>
          <p:cNvPr id="2" name="Text 0"/>
          <p:cNvSpPr/>
          <p:nvPr/>
        </p:nvSpPr>
        <p:spPr>
          <a:xfrm>
            <a:off x="640080" y="502920"/>
            <a:ext cx="5486400" cy="274320"/>
          </a:xfrm>
          <a:prstGeom prst="rect">
            <a:avLst/>
          </a:prstGeom>
          <a:noFill/>
          <a:ln/>
        </p:spPr>
        <p:txBody>
          <a:bodyPr wrap="square" lIns="0" tIns="0" rIns="0" bIns="0" rtlCol="0" anchor="ctr"/>
          <a:lstStyle/>
          <a:p>
            <a:pPr marL="0" indent="0">
              <a:buNone/>
            </a:pPr>
            <a:r>
              <a:rPr lang="en-US" sz="1200" b="1" kern="0" spc="300" dirty="0">
                <a:solidFill>
                  <a:srgbClr val="BC6242"/>
                </a:solidFill>
                <a:latin typeface="Calibri" pitchFamily="34" charset="0"/>
                <a:ea typeface="Calibri" pitchFamily="34" charset="-122"/>
                <a:cs typeface="Calibri" pitchFamily="34" charset="-120"/>
              </a:rPr>
              <a:t>STAFF BENEFIT 04</a:t>
            </a:r>
            <a:endParaRPr lang="en-US" sz="1200" dirty="0"/>
          </a:p>
        </p:txBody>
      </p:sp>
      <p:sp>
        <p:nvSpPr>
          <p:cNvPr id="3" name="Text 1"/>
          <p:cNvSpPr/>
          <p:nvPr/>
        </p:nvSpPr>
        <p:spPr>
          <a:xfrm>
            <a:off x="640080" y="777240"/>
            <a:ext cx="8229600" cy="548640"/>
          </a:xfrm>
          <a:prstGeom prst="rect">
            <a:avLst/>
          </a:prstGeom>
          <a:noFill/>
          <a:ln/>
        </p:spPr>
        <p:txBody>
          <a:bodyPr wrap="square" rtlCol="0" anchor="ctr"/>
          <a:lstStyle/>
          <a:p>
            <a:pPr marL="0" indent="0">
              <a:buNone/>
            </a:pPr>
            <a:r>
              <a:rPr lang="en-US" sz="2800" b="1" dirty="0">
                <a:solidFill>
                  <a:srgbClr val="33302A"/>
                </a:solidFill>
                <a:latin typeface="Georgia" pitchFamily="34" charset="0"/>
                <a:ea typeface="Georgia" pitchFamily="34" charset="-122"/>
                <a:cs typeface="Georgia" pitchFamily="34" charset="-120"/>
              </a:rPr>
              <a:t>Better care coordination and continuity</a:t>
            </a:r>
            <a:endParaRPr lang="en-US" sz="2800" dirty="0"/>
          </a:p>
        </p:txBody>
      </p:sp>
      <p:pic>
        <p:nvPicPr>
          <p:cNvPr id="4" name="Image 0" descr="/agent/turn1/workspace/images/image-f22b8077424bb4158b81a530d86066d2.jpg"/>
          <p:cNvPicPr>
            <a:picLocks noChangeAspect="1"/>
          </p:cNvPicPr>
          <p:nvPr/>
        </p:nvPicPr>
        <p:blipFill>
          <a:blip r:embed="rId3"/>
          <a:srcRect l="16912" r="16912"/>
          <a:stretch/>
        </p:blipFill>
        <p:spPr>
          <a:xfrm>
            <a:off x="5806440" y="1554480"/>
            <a:ext cx="3337560" cy="3108960"/>
          </a:xfrm>
          <a:prstGeom prst="rect">
            <a:avLst/>
          </a:prstGeom>
        </p:spPr>
      </p:pic>
      <p:sp>
        <p:nvSpPr>
          <p:cNvPr id="5" name="Shape 2"/>
          <p:cNvSpPr/>
          <p:nvPr/>
        </p:nvSpPr>
        <p:spPr>
          <a:xfrm>
            <a:off x="5806440" y="1554480"/>
            <a:ext cx="3337560" cy="3108960"/>
          </a:xfrm>
          <a:prstGeom prst="roundRect">
            <a:avLst>
              <a:gd name="adj" fmla="val 588"/>
            </a:avLst>
          </a:prstGeom>
          <a:solidFill>
            <a:srgbClr val="FFFFFF"/>
          </a:solidFill>
          <a:ln w="25400">
            <a:solidFill>
              <a:srgbClr val="ECE1CC"/>
            </a:solidFill>
            <a:prstDash val="solid"/>
          </a:ln>
        </p:spPr>
        <p:txBody>
          <a:bodyPr/>
          <a:lstStyle/>
          <a:p>
            <a:endParaRPr lang="en-US"/>
          </a:p>
        </p:txBody>
      </p:sp>
      <p:pic>
        <p:nvPicPr>
          <p:cNvPr id="6" name="Image 1" descr="/agent/turn1/workspace/images/image-f22b8077424bb4158b81a530d86066d2.jpg"/>
          <p:cNvPicPr>
            <a:picLocks noChangeAspect="1"/>
          </p:cNvPicPr>
          <p:nvPr/>
        </p:nvPicPr>
        <p:blipFill>
          <a:blip r:embed="rId3"/>
          <a:srcRect l="16770" r="16770"/>
          <a:stretch/>
        </p:blipFill>
        <p:spPr>
          <a:xfrm>
            <a:off x="5897880" y="1645920"/>
            <a:ext cx="3154680" cy="2926080"/>
          </a:xfrm>
          <a:prstGeom prst="rect">
            <a:avLst/>
          </a:prstGeom>
        </p:spPr>
      </p:pic>
      <p:sp>
        <p:nvSpPr>
          <p:cNvPr id="7" name="Text 3"/>
          <p:cNvSpPr/>
          <p:nvPr/>
        </p:nvSpPr>
        <p:spPr>
          <a:xfrm>
            <a:off x="640080" y="1417320"/>
            <a:ext cx="4937760" cy="640080"/>
          </a:xfrm>
          <a:prstGeom prst="rect">
            <a:avLst/>
          </a:prstGeom>
          <a:noFill/>
          <a:ln/>
        </p:spPr>
        <p:txBody>
          <a:bodyPr wrap="square" rtlCol="0" anchor="ctr"/>
          <a:lstStyle/>
          <a:p>
            <a:pPr marL="0" indent="0">
              <a:lnSpc>
                <a:spcPts val="2000"/>
              </a:lnSpc>
              <a:buNone/>
            </a:pPr>
            <a:r>
              <a:rPr lang="en-US" sz="1400" dirty="0">
                <a:solidFill>
                  <a:srgbClr val="766F62"/>
                </a:solidFill>
                <a:latin typeface="Calibri" pitchFamily="34" charset="0"/>
                <a:ea typeface="Calibri" pitchFamily="34" charset="-122"/>
                <a:cs typeface="Calibri" pitchFamily="34" charset="-120"/>
              </a:rPr>
              <a:t>When a guest chooses to share their plan, it becomes a shared reference across the whole care team.</a:t>
            </a:r>
            <a:endParaRPr lang="en-US" sz="1400" dirty="0"/>
          </a:p>
        </p:txBody>
      </p:sp>
      <p:sp>
        <p:nvSpPr>
          <p:cNvPr id="8" name="Shape 4"/>
          <p:cNvSpPr/>
          <p:nvPr/>
        </p:nvSpPr>
        <p:spPr>
          <a:xfrm>
            <a:off x="640080" y="2258568"/>
            <a:ext cx="347472" cy="347472"/>
          </a:xfrm>
          <a:prstGeom prst="ellipse">
            <a:avLst/>
          </a:prstGeom>
          <a:solidFill>
            <a:srgbClr val="6E8060"/>
          </a:solidFill>
          <a:ln/>
        </p:spPr>
        <p:txBody>
          <a:bodyPr/>
          <a:lstStyle/>
          <a:p>
            <a:endParaRPr lang="en-US"/>
          </a:p>
        </p:txBody>
      </p:sp>
      <p:sp>
        <p:nvSpPr>
          <p:cNvPr id="9" name="Text 5"/>
          <p:cNvSpPr/>
          <p:nvPr/>
        </p:nvSpPr>
        <p:spPr>
          <a:xfrm>
            <a:off x="640080" y="2258568"/>
            <a:ext cx="347472" cy="347472"/>
          </a:xfrm>
          <a:prstGeom prst="rect">
            <a:avLst/>
          </a:prstGeom>
          <a:noFill/>
          <a:ln/>
        </p:spPr>
        <p:txBody>
          <a:bodyPr wrap="square" rtlCol="0" anchor="ctr"/>
          <a:lstStyle/>
          <a:p>
            <a:pPr marL="0" indent="0" algn="ctr">
              <a:buNone/>
            </a:pPr>
            <a:r>
              <a:rPr lang="en-US" sz="1300" b="1" dirty="0">
                <a:solidFill>
                  <a:srgbClr val="FFFFFF"/>
                </a:solidFill>
                <a:latin typeface="Georgia" pitchFamily="34" charset="0"/>
                <a:ea typeface="Georgia" pitchFamily="34" charset="-122"/>
                <a:cs typeface="Georgia" pitchFamily="34" charset="-120"/>
              </a:rPr>
              <a:t>1</a:t>
            </a:r>
            <a:endParaRPr lang="en-US" sz="1300" dirty="0"/>
          </a:p>
        </p:txBody>
      </p:sp>
      <p:sp>
        <p:nvSpPr>
          <p:cNvPr id="10" name="Text 6"/>
          <p:cNvSpPr/>
          <p:nvPr/>
        </p:nvSpPr>
        <p:spPr>
          <a:xfrm>
            <a:off x="1115568" y="2194560"/>
            <a:ext cx="4480560" cy="320040"/>
          </a:xfrm>
          <a:prstGeom prst="rect">
            <a:avLst/>
          </a:prstGeom>
          <a:noFill/>
          <a:ln/>
        </p:spPr>
        <p:txBody>
          <a:bodyPr wrap="square" lIns="0" tIns="0" rIns="0" bIns="0" rtlCol="0" anchor="ctr"/>
          <a:lstStyle/>
          <a:p>
            <a:pPr marL="0" indent="0">
              <a:buNone/>
            </a:pPr>
            <a:r>
              <a:rPr lang="en-US" sz="1400" b="1" dirty="0">
                <a:solidFill>
                  <a:srgbClr val="33302A"/>
                </a:solidFill>
                <a:latin typeface="Calibri" pitchFamily="34" charset="0"/>
                <a:ea typeface="Calibri" pitchFamily="34" charset="-122"/>
                <a:cs typeface="Calibri" pitchFamily="34" charset="-120"/>
              </a:rPr>
              <a:t>Continuity across shifts</a:t>
            </a:r>
            <a:endParaRPr lang="en-US" sz="1400" dirty="0"/>
          </a:p>
        </p:txBody>
      </p:sp>
      <p:sp>
        <p:nvSpPr>
          <p:cNvPr id="11" name="Text 7"/>
          <p:cNvSpPr/>
          <p:nvPr/>
        </p:nvSpPr>
        <p:spPr>
          <a:xfrm>
            <a:off x="1115568" y="2532888"/>
            <a:ext cx="4526280" cy="502920"/>
          </a:xfrm>
          <a:prstGeom prst="rect">
            <a:avLst/>
          </a:prstGeom>
          <a:noFill/>
          <a:ln/>
        </p:spPr>
        <p:txBody>
          <a:bodyPr wrap="square" lIns="0" tIns="0" rIns="0" bIns="0" rtlCol="0" anchor="ctr"/>
          <a:lstStyle/>
          <a:p>
            <a:pPr marL="0" indent="0">
              <a:lnSpc>
                <a:spcPts val="1500"/>
              </a:lnSpc>
              <a:buNone/>
            </a:pPr>
            <a:r>
              <a:rPr lang="en-US" sz="1150" dirty="0">
                <a:solidFill>
                  <a:srgbClr val="766F62"/>
                </a:solidFill>
                <a:latin typeface="Calibri" pitchFamily="34" charset="0"/>
                <a:ea typeface="Calibri" pitchFamily="34" charset="-122"/>
                <a:cs typeface="Calibri" pitchFamily="34" charset="-120"/>
              </a:rPr>
              <a:t>New and night staff instantly know how this guest wants to be supported.</a:t>
            </a:r>
            <a:endParaRPr lang="en-US" sz="1150" dirty="0"/>
          </a:p>
        </p:txBody>
      </p:sp>
      <p:sp>
        <p:nvSpPr>
          <p:cNvPr id="12" name="Shape 8"/>
          <p:cNvSpPr/>
          <p:nvPr/>
        </p:nvSpPr>
        <p:spPr>
          <a:xfrm>
            <a:off x="640080" y="3099816"/>
            <a:ext cx="347472" cy="347472"/>
          </a:xfrm>
          <a:prstGeom prst="ellipse">
            <a:avLst/>
          </a:prstGeom>
          <a:solidFill>
            <a:srgbClr val="BC6242"/>
          </a:solidFill>
          <a:ln/>
        </p:spPr>
        <p:txBody>
          <a:bodyPr/>
          <a:lstStyle/>
          <a:p>
            <a:endParaRPr lang="en-US"/>
          </a:p>
        </p:txBody>
      </p:sp>
      <p:sp>
        <p:nvSpPr>
          <p:cNvPr id="13" name="Text 9"/>
          <p:cNvSpPr/>
          <p:nvPr/>
        </p:nvSpPr>
        <p:spPr>
          <a:xfrm>
            <a:off x="640080" y="3099816"/>
            <a:ext cx="347472" cy="347472"/>
          </a:xfrm>
          <a:prstGeom prst="rect">
            <a:avLst/>
          </a:prstGeom>
          <a:noFill/>
          <a:ln/>
        </p:spPr>
        <p:txBody>
          <a:bodyPr wrap="square" rtlCol="0" anchor="ctr"/>
          <a:lstStyle/>
          <a:p>
            <a:pPr marL="0" indent="0" algn="ctr">
              <a:buNone/>
            </a:pPr>
            <a:r>
              <a:rPr lang="en-US" sz="1300" b="1" dirty="0">
                <a:solidFill>
                  <a:srgbClr val="FFFFFF"/>
                </a:solidFill>
                <a:latin typeface="Georgia" pitchFamily="34" charset="0"/>
                <a:ea typeface="Georgia" pitchFamily="34" charset="-122"/>
                <a:cs typeface="Georgia" pitchFamily="34" charset="-120"/>
              </a:rPr>
              <a:t>2</a:t>
            </a:r>
            <a:endParaRPr lang="en-US" sz="1300" dirty="0"/>
          </a:p>
        </p:txBody>
      </p:sp>
      <p:sp>
        <p:nvSpPr>
          <p:cNvPr id="14" name="Text 10"/>
          <p:cNvSpPr/>
          <p:nvPr/>
        </p:nvSpPr>
        <p:spPr>
          <a:xfrm>
            <a:off x="1115568" y="3035808"/>
            <a:ext cx="4480560" cy="320040"/>
          </a:xfrm>
          <a:prstGeom prst="rect">
            <a:avLst/>
          </a:prstGeom>
          <a:noFill/>
          <a:ln/>
        </p:spPr>
        <p:txBody>
          <a:bodyPr wrap="square" lIns="0" tIns="0" rIns="0" bIns="0" rtlCol="0" anchor="ctr"/>
          <a:lstStyle/>
          <a:p>
            <a:pPr marL="0" indent="0">
              <a:buNone/>
            </a:pPr>
            <a:r>
              <a:rPr lang="en-US" sz="1400" b="1" dirty="0">
                <a:solidFill>
                  <a:srgbClr val="33302A"/>
                </a:solidFill>
                <a:latin typeface="Calibri" pitchFamily="34" charset="0"/>
                <a:ea typeface="Calibri" pitchFamily="34" charset="-122"/>
                <a:cs typeface="Calibri" pitchFamily="34" charset="-120"/>
              </a:rPr>
              <a:t>One aligned team</a:t>
            </a:r>
            <a:endParaRPr lang="en-US" sz="1400" dirty="0"/>
          </a:p>
        </p:txBody>
      </p:sp>
      <p:sp>
        <p:nvSpPr>
          <p:cNvPr id="15" name="Text 11"/>
          <p:cNvSpPr/>
          <p:nvPr/>
        </p:nvSpPr>
        <p:spPr>
          <a:xfrm>
            <a:off x="1115568" y="3374136"/>
            <a:ext cx="4526280" cy="502920"/>
          </a:xfrm>
          <a:prstGeom prst="rect">
            <a:avLst/>
          </a:prstGeom>
          <a:noFill/>
          <a:ln/>
        </p:spPr>
        <p:txBody>
          <a:bodyPr wrap="square" lIns="0" tIns="0" rIns="0" bIns="0" rtlCol="0" anchor="ctr"/>
          <a:lstStyle/>
          <a:p>
            <a:pPr marL="0" indent="0">
              <a:lnSpc>
                <a:spcPts val="1500"/>
              </a:lnSpc>
              <a:buNone/>
            </a:pPr>
            <a:r>
              <a:rPr lang="en-US" sz="1150" dirty="0">
                <a:solidFill>
                  <a:srgbClr val="766F62"/>
                </a:solidFill>
                <a:latin typeface="Calibri" pitchFamily="34" charset="0"/>
                <a:ea typeface="Calibri" pitchFamily="34" charset="-122"/>
                <a:cs typeface="Calibri" pitchFamily="34" charset="-120"/>
              </a:rPr>
              <a:t>Shelter staff, nurses, and case managers work from the same playbook.</a:t>
            </a:r>
            <a:endParaRPr lang="en-US" sz="1150" dirty="0"/>
          </a:p>
        </p:txBody>
      </p:sp>
      <p:sp>
        <p:nvSpPr>
          <p:cNvPr id="16" name="Shape 12"/>
          <p:cNvSpPr/>
          <p:nvPr/>
        </p:nvSpPr>
        <p:spPr>
          <a:xfrm>
            <a:off x="640080" y="3941064"/>
            <a:ext cx="347472" cy="347472"/>
          </a:xfrm>
          <a:prstGeom prst="ellipse">
            <a:avLst/>
          </a:prstGeom>
          <a:solidFill>
            <a:srgbClr val="6E8060"/>
          </a:solidFill>
          <a:ln/>
        </p:spPr>
        <p:txBody>
          <a:bodyPr/>
          <a:lstStyle/>
          <a:p>
            <a:endParaRPr lang="en-US"/>
          </a:p>
        </p:txBody>
      </p:sp>
      <p:sp>
        <p:nvSpPr>
          <p:cNvPr id="17" name="Text 13"/>
          <p:cNvSpPr/>
          <p:nvPr/>
        </p:nvSpPr>
        <p:spPr>
          <a:xfrm>
            <a:off x="640080" y="3941064"/>
            <a:ext cx="347472" cy="347472"/>
          </a:xfrm>
          <a:prstGeom prst="rect">
            <a:avLst/>
          </a:prstGeom>
          <a:noFill/>
          <a:ln/>
        </p:spPr>
        <p:txBody>
          <a:bodyPr wrap="square" rtlCol="0" anchor="ctr"/>
          <a:lstStyle/>
          <a:p>
            <a:pPr marL="0" indent="0" algn="ctr">
              <a:buNone/>
            </a:pPr>
            <a:r>
              <a:rPr lang="en-US" sz="1300" b="1" dirty="0">
                <a:solidFill>
                  <a:srgbClr val="FFFFFF"/>
                </a:solidFill>
                <a:latin typeface="Georgia" pitchFamily="34" charset="0"/>
                <a:ea typeface="Georgia" pitchFamily="34" charset="-122"/>
                <a:cs typeface="Georgia" pitchFamily="34" charset="-120"/>
              </a:rPr>
              <a:t>3</a:t>
            </a:r>
            <a:endParaRPr lang="en-US" sz="1300" dirty="0"/>
          </a:p>
        </p:txBody>
      </p:sp>
      <p:sp>
        <p:nvSpPr>
          <p:cNvPr id="18" name="Text 14"/>
          <p:cNvSpPr/>
          <p:nvPr/>
        </p:nvSpPr>
        <p:spPr>
          <a:xfrm>
            <a:off x="1115568" y="3877056"/>
            <a:ext cx="4480560" cy="320040"/>
          </a:xfrm>
          <a:prstGeom prst="rect">
            <a:avLst/>
          </a:prstGeom>
          <a:noFill/>
          <a:ln/>
        </p:spPr>
        <p:txBody>
          <a:bodyPr wrap="square" lIns="0" tIns="0" rIns="0" bIns="0" rtlCol="0" anchor="ctr"/>
          <a:lstStyle/>
          <a:p>
            <a:pPr marL="0" indent="0">
              <a:buNone/>
            </a:pPr>
            <a:r>
              <a:rPr lang="en-US" sz="1400" b="1" dirty="0">
                <a:solidFill>
                  <a:srgbClr val="33302A"/>
                </a:solidFill>
                <a:latin typeface="Calibri" pitchFamily="34" charset="0"/>
                <a:ea typeface="Calibri" pitchFamily="34" charset="-122"/>
                <a:cs typeface="Calibri" pitchFamily="34" charset="-120"/>
              </a:rPr>
              <a:t>Smoother handoffs</a:t>
            </a:r>
            <a:endParaRPr lang="en-US" sz="1400" dirty="0"/>
          </a:p>
        </p:txBody>
      </p:sp>
      <p:sp>
        <p:nvSpPr>
          <p:cNvPr id="19" name="Text 15"/>
          <p:cNvSpPr/>
          <p:nvPr/>
        </p:nvSpPr>
        <p:spPr>
          <a:xfrm>
            <a:off x="1115568" y="4215384"/>
            <a:ext cx="4526280" cy="502920"/>
          </a:xfrm>
          <a:prstGeom prst="rect">
            <a:avLst/>
          </a:prstGeom>
          <a:noFill/>
          <a:ln/>
        </p:spPr>
        <p:txBody>
          <a:bodyPr wrap="square" lIns="0" tIns="0" rIns="0" bIns="0" rtlCol="0" anchor="ctr"/>
          <a:lstStyle/>
          <a:p>
            <a:pPr marL="0" indent="0">
              <a:lnSpc>
                <a:spcPts val="1500"/>
              </a:lnSpc>
              <a:buNone/>
            </a:pPr>
            <a:r>
              <a:rPr lang="en-US" sz="1150" dirty="0">
                <a:solidFill>
                  <a:srgbClr val="766F62"/>
                </a:solidFill>
                <a:latin typeface="Calibri" pitchFamily="34" charset="0"/>
                <a:ea typeface="Calibri" pitchFamily="34" charset="-122"/>
                <a:cs typeface="Calibri" pitchFamily="34" charset="-120"/>
              </a:rPr>
              <a:t>The plan travels with the guest — into discharge, housing, and follow-up care.</a:t>
            </a:r>
            <a:endParaRPr lang="en-US" sz="11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2218</Words>
  <Application>Microsoft Office PowerPoint</Application>
  <PresentationFormat>On-screen Show (16:9)</PresentationFormat>
  <Paragraphs>153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2026-06-14T20:48:21Z</dcterms:created>
  <dcterms:modified xsi:type="dcterms:W3CDTF">2026-06-14T21:17:16Z</dcterms:modified>
</cp:coreProperties>
</file>