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5" d="100"/>
          <a:sy n="75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Welcome; frame WRAP as a practical companion, not a replacement, for the Steps.
• WRAP = self-designed wellness plan created by Mary Ellen Copeland.
• Twelve Steps = spiritual program of recovery.
• Goal today: show where they reinforce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was developed by Mary Ellen Copeland with peers in the 1990s.
• Emphasize self-authorship: no clinician dictates it.
• Name the five key concepts and six sections briefly.
• Stress it is a living document.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Both rest on honesty, humility and support — different vocabularies, same instincts.
• Steps supply the spiritual why; WRAP supplies the operational how.
• Neither replaces the other; they interlock.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Toolbox = the menu; Daily Maintenance = today’s order.
• Ask the group to name three tools they already use.
• Written routine reduces decision fatigue on low days.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Distinguish external triggers from internal warning signs.
• Link directly to Step 4 and Step 10 inventory work.
• Early detection is the point — relapse starts long before a drink or 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Crisis Plan is written in advance and shared with trusted supporters.
• Ties to Step 1 — admitting limits is strength, not failure.
• Post-crisis plan covers re-entry: rest, meetings, responsibilities resumed gradually.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WRAP support team overlaps heavily with home group and sponsor.
• Written contacts remove hesitation about “bothering” someone.
• Sharing the plan is itself Twelfth Step service.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Many in the rooms also manage a mental health condition.
• WRAP gives language for medication, sleep and mood without conflict with the Steps.
• Reinforce: complement, not substitute.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Suggest one section per day, in order.
• Keep it short and in your own words — it is a working document.
• Review with sponsor or peer; revisit monthly and after any setback.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• Close by restating the partnership: spiritual program plus practical plan.
• Invite one commitment — start the Wellness Toolbox this week.
• Offer WRAP resources and remind: not a substitute for clinical 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214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A2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854cdf9e-e156-4b83-8dea-c4d91cde067d/f425ca9c3ec84c3f.jpg"/>
          <p:cNvPicPr>
            <a:picLocks noChangeAspect="1"/>
          </p:cNvPicPr>
          <p:nvPr/>
        </p:nvPicPr>
        <p:blipFill>
          <a:blip r:embed="rId3"/>
          <a:srcRect l="28000" r="18497"/>
          <a:stretch/>
        </p:blipFill>
        <p:spPr>
          <a:xfrm>
            <a:off x="5669280" y="0"/>
            <a:ext cx="651967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85216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1828800"/>
            <a:ext cx="475488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+ The Twelve Steps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31520" y="384048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Wellness Recovery Action Plan strengthens daily Twelve Step practice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731520" y="5120640"/>
            <a:ext cx="1463040" cy="1097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WRAP Is</a:t>
            </a:r>
            <a:endParaRPr lang="en-US" sz="3200" dirty="0"/>
          </a:p>
        </p:txBody>
      </p:sp>
      <p:pic>
        <p:nvPicPr>
          <p:cNvPr id="4" name="Image 0" descr="/tmp/htmlgen-assets/854cdf9e-e156-4b83-8dea-c4d91cde067d/de1052fe6efd4bbc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49440" y="1463040"/>
            <a:ext cx="4754880" cy="31729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463040"/>
            <a:ext cx="585216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personal, self-written wellness plan — you own every word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on five key concepts: hope, personal responsibility, education, self-advocacy, support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sections: Wellness Toolbox, Daily Maintenance, Triggers, Early Warning Signs, When Things Break Down, Crisis Plan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Evidence-informed and widely used in peer recovery settings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— it evolves as you do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Two Approaches Meet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521208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51560" y="16459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Twelve Steps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51560" y="224028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self-examination (Steps 4, 10)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Reliance on a Higher Power and on fellowship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Amends and relationship repair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inventory and prayer/meditation (Step 11)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to others (Step 12)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309360" y="1417320"/>
            <a:ext cx="5212080" cy="4480560"/>
          </a:xfrm>
          <a:prstGeom prst="roundRect">
            <a:avLst>
              <a:gd name="adj" fmla="val 2449"/>
            </a:avLst>
          </a:prstGeom>
          <a:solidFill>
            <a:srgbClr val="B85042"/>
          </a:solidFill>
          <a:ln w="12700">
            <a:solidFill>
              <a:srgbClr val="B8504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83680" y="1645920"/>
            <a:ext cx="4663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83680" y="2240280"/>
            <a:ext cx="46634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awareness of triggers and warning signs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named support team and when to call them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Concrete action steps, not just intentions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maintenance list to keep wellness steady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decisions for crisis and post-crisis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1: A Wellness Toolbox for Daily Practice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1463040"/>
            <a:ext cx="33832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51560" y="171907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toolbox-7b16e7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" y="1865376"/>
            <a:ext cx="347472" cy="347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1737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Toolbox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51560" y="2487168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what reliably keeps you well: meetings, sponsor calls, sleep, prayer, movement, reading.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43400" y="1463040"/>
            <a:ext cx="33832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17720" y="171907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calendar-checkmark-5238440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1865376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737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617720" y="2487168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Turns “one day at a time” into a specific, checkable daily routine.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09560" y="1463040"/>
            <a:ext cx="338328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183880" y="171907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agent/turn1/workspace/output/_anthropic_assets/icon-lightbulb-011b2c5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184" y="1865376"/>
            <a:ext cx="347472" cy="3474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61120" y="173736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Clarity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83880" y="2487168"/>
            <a:ext cx="2834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Removes guesswork on hard days — the plan already decided for you.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777240" y="3794760"/>
            <a:ext cx="10515600" cy="2103120"/>
          </a:xfrm>
          <a:prstGeom prst="roundRect">
            <a:avLst>
              <a:gd name="adj" fmla="val 5217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1188720" y="4160520"/>
            <a:ext cx="9692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F3C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11 asks for daily conscious contact. WRAP’s Daily Maintenance List makes that ask concrete — a written, repeatable morning and evening practice you can actually measure.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2: Triggers and Early Warning Signs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1463040"/>
            <a:ext cx="5212080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97280" y="173736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warning-931c5b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1872" y="1901952"/>
            <a:ext cx="356616" cy="35661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6596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1097280" y="2651760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events that press on recovery: conflict, money stress, anniversaries, certain places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Naming them in writing is Step 4 honesty in practical form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trigger gets a planned response — call, meeting, literature, walk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309360" y="1463040"/>
            <a:ext cx="5212080" cy="429768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629400" y="173736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document-heart-pulse-cc3f67f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992" y="1901952"/>
            <a:ext cx="356616" cy="35661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498080" y="178308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6629400" y="2651760"/>
            <a:ext cx="44805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shifts: isolating, skipping meetings, resentment, irritability, poor sleep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“dry drunk” pattern spotted early, before it becomes a slip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4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 signs let your support team see what you may not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3: A Written Plan for When Things Break Down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77240" y="1554480"/>
            <a:ext cx="603504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the point at which self-management is no longer enough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Pre-decides who to call first — sponsor, doctor, crisis line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Lists what helps and what makes things worse, in your own words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Plan and Post-Crisis Plan protect dignity when you cannot advocate for yourself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shame: the plan was made by a well version of you, for a struggling one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132320" y="1554480"/>
            <a:ext cx="4389120" cy="4023360"/>
          </a:xfrm>
          <a:prstGeom prst="roundRect">
            <a:avLst>
              <a:gd name="adj" fmla="val 2727"/>
            </a:avLst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869680" y="1965960"/>
            <a:ext cx="914400" cy="91440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 descr="/agent/turn1/workspace/output/_anthropic_assets/icon-shield-3bb1fd0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0" y="21945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498080" y="315468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“We admitted we were powerless…”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7498080" y="4069080"/>
            <a:ext cx="3657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1 humility becomes an actionable safety net rather than a crisis improvised alone.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4: Strengthening Sponsorship and Fellowship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150876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51560" y="176479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agent/turn1/workspace/output/_anthropic_assets/icon-people-team-417b830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864" y="1911096"/>
            <a:ext cx="347472" cy="347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82880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Shared Language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051560" y="2532888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Gives sponsor and sponsee concrete items to review rather than vague check-ins.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343400" y="150876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17720" y="176479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agent/turn1/workspace/output/_anthropic_assets/icon-clipboard-task-9f95fa9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024" y="1911096"/>
            <a:ext cx="347472" cy="34747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Step Work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617720" y="2532888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Trigger and warning-sign lists feed directly into Step 4 and Step 10 inventories.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7909560" y="1508760"/>
            <a:ext cx="338328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183880" y="1764792"/>
            <a:ext cx="640080" cy="64008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agent/turn1/workspace/output/_anthropic_assets/icon-document-heart-pulse-cc3f67f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0184" y="1911096"/>
            <a:ext cx="347472" cy="34747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6112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Service in Action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183880" y="2532888"/>
            <a:ext cx="2834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Sharing your plan models honesty and helps newcomers build their own (Step 12).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777240" y="4114800"/>
            <a:ext cx="10515600" cy="173736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5"/>
          <p:cNvSpPr/>
          <p:nvPr/>
        </p:nvSpPr>
        <p:spPr>
          <a:xfrm>
            <a:off x="1188720" y="443484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team, in WRAP terms, is the fellowship written down: names, roles, phone numbers, and exactly when to reach out.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Benefit 5: Covering the Whole Person</a:t>
            </a:r>
            <a:endParaRPr lang="en-US" sz="3200" dirty="0"/>
          </a:p>
        </p:txBody>
      </p:sp>
      <p:pic>
        <p:nvPicPr>
          <p:cNvPr id="4" name="Image 0" descr="/tmp/htmlgen-assets/854cdf9e-e156-4b83-8dea-c4d91cde067d/f425ca9c3ec84c3f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66560" y="1463040"/>
            <a:ext cx="4754880" cy="267919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77240" y="1554480"/>
            <a:ext cx="566928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Steps address the spiritual malady; WRAP addresses sleep, medication, mood, nutrition and stress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Especially useful in dual recovery — addiction plus depression, anxiety, bipolar or trauma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Complements, never replaces, clinical care or a sponsor’s guidance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Keeps physical and mental health on the recovery agenda, not sidelined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766560" y="4343400"/>
            <a:ext cx="4754880" cy="1463040"/>
          </a:xfrm>
          <a:prstGeom prst="roundRect">
            <a:avLst>
              <a:gd name="adj" fmla="val 7500"/>
            </a:avLst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132320" y="461772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F3C3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Spiritual, mental and physical wellness held in one plan.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E8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77240" y="411480"/>
            <a:ext cx="10881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to Start: Six Sections, One Week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77240" y="155448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033272" y="178308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33272" y="18288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691640" y="181051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Wellness Toolbox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33272" y="246888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 everything that keeps you well.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43400" y="155448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99432" y="178308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99432" y="18288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257800" y="181051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Daily Maintenance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599432" y="246888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do every day, plus what to watch.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7909560" y="155448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165592" y="178308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165592" y="18288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823960" y="181051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Triggers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165592" y="246888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pressures and your planned responses.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77240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1033272" y="393192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033272" y="3977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691640" y="39593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Warning Signs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033272" y="46177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Subtle internal shifts and quick actions.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343400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99432" y="393192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99432" y="3977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257800" y="39593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Things Break Down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599432" y="46177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Signs it is serious and what must happen.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7909560" y="3703320"/>
            <a:ext cx="32918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 w="12700">
            <a:solidFill>
              <a:srgbClr val="A7BEA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165592" y="3931920"/>
            <a:ext cx="548640" cy="548640"/>
          </a:xfrm>
          <a:prstGeom prst="ellipse">
            <a:avLst/>
          </a:prstGeom>
          <a:solidFill>
            <a:srgbClr val="B8504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165592" y="3977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823960" y="39593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7A34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Crisis &amp; Post-Crisis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165592" y="4617720"/>
            <a:ext cx="2788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3A2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Supporters, decisions, and the way back.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7A34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854cdf9e-e156-4b83-8dea-c4d91cde067d/de1052fe6efd4bbc.jpg"/>
          <p:cNvPicPr>
            <a:picLocks noChangeAspect="1"/>
          </p:cNvPicPr>
          <p:nvPr/>
        </p:nvPicPr>
        <p:blipFill>
          <a:blip r:embed="rId3"/>
          <a:srcRect l="25333" r="21334"/>
          <a:stretch/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486400" y="0"/>
            <a:ext cx="6702552" cy="6858000"/>
          </a:xfrm>
          <a:prstGeom prst="rect">
            <a:avLst/>
          </a:prstGeom>
          <a:solidFill>
            <a:srgbClr val="7A34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126480" y="1828800"/>
            <a:ext cx="54864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Steps give direction.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WRAP keeps the map in your pocket.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126480" y="3931920"/>
            <a:ext cx="5394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it yourself — ownership is the active ingredient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it with your sponsor and support team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●"/>
            </a:pPr>
            <a:r>
              <a:rPr lang="en-US" sz="1500" dirty="0">
                <a:solidFill>
                  <a:srgbClr val="E7E8D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it daily; revise it whenever life changes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126480" y="5760720"/>
            <a:ext cx="1463040" cy="109728"/>
          </a:xfrm>
          <a:prstGeom prst="rect">
            <a:avLst/>
          </a:prstGeom>
          <a:solidFill>
            <a:srgbClr val="A7BEAE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1147</Words>
  <Application>Microsoft Office PowerPoint</Application>
  <PresentationFormat>Widescreen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WRAP of DC</dc:creator>
  <cp:lastModifiedBy>WRAP of DC</cp:lastModifiedBy>
  <cp:revision>1</cp:revision>
  <dcterms:created xsi:type="dcterms:W3CDTF">2026-09-25T21:14:22Z</dcterms:created>
  <dcterms:modified xsi:type="dcterms:W3CDTF">2026-09-25T23:05:37Z</dcterms:modified>
</cp:coreProperties>
</file>