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WRAP) for Suicide Prevention" id="{A59AF0EE-CCE9-490B-8CCE-56592793302A}">
          <p14:sldIdLst>
            <p14:sldId id="2561"/>
            <p14:sldId id="2562"/>
          </p14:sldIdLst>
        </p14:section>
        <p14:section name="Understanding Wellness Recovery Action Plan (WRAP)" id="{5348B64B-D883-4BA8-946C-D33141F591E2}">
          <p14:sldIdLst>
            <p14:sldId id="2563"/>
            <p14:sldId id="2564"/>
            <p14:sldId id="2565"/>
            <p14:sldId id="2566"/>
          </p14:sldIdLst>
        </p14:section>
        <p14:section name="Identifying Signs of Crisis" id="{4727A468-8835-4FC2-8A6F-DEE910EB5DDB}">
          <p14:sldIdLst>
            <p14:sldId id="2567"/>
            <p14:sldId id="2568"/>
            <p14:sldId id="2569"/>
            <p14:sldId id="2570"/>
          </p14:sldIdLst>
        </p14:section>
        <p14:section name="Building a Support Network" id="{9B379F91-F8D5-4565-974C-2640F19CD84C}">
          <p14:sldIdLst>
            <p14:sldId id="2571"/>
            <p14:sldId id="2572"/>
            <p14:sldId id="2573"/>
            <p14:sldId id="2574"/>
          </p14:sldIdLst>
        </p14:section>
        <p14:section name="Developing and Implementing a WRAP for Suicide Prevention" id="{4EAB0334-E70D-40C8-838E-618C07A0F3F4}">
          <p14:sldIdLst>
            <p14:sldId id="2575"/>
            <p14:sldId id="2576"/>
            <p14:sldId id="2577"/>
            <p14:sldId id="2578"/>
          </p14:sldIdLst>
        </p14:section>
        <p14:section name="Case Studies and Success Stories" id="{868F3A01-E01C-40A9-9991-8AB3312D1B55}">
          <p14:sldIdLst>
            <p14:sldId id="2579"/>
            <p14:sldId id="2580"/>
            <p14:sldId id="2581"/>
            <p14:sldId id="2582"/>
          </p14:sldIdLst>
        </p14:section>
        <p14:section name="Conclusion" id="{68C051ED-D9A5-4AEB-8147-69F9B1A69954}">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23C1F-5F4C-4F9C-A7ED-22A89054D31B}"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C7784725-D579-4921-9069-19B49E12FCC8}">
      <dgm:prSet/>
      <dgm:spPr/>
      <dgm:t>
        <a:bodyPr/>
        <a:lstStyle/>
        <a:p>
          <a:pPr>
            <a:lnSpc>
              <a:spcPct val="100000"/>
            </a:lnSpc>
            <a:defRPr b="1"/>
          </a:pPr>
          <a:r>
            <a:rPr lang="en-US"/>
            <a:t>Individual Triggers</a:t>
          </a:r>
        </a:p>
      </dgm:t>
    </dgm:pt>
    <dgm:pt modelId="{E76F7E67-E2BA-499E-93C1-5A0A17A4190D}" type="parTrans" cxnId="{6B75AE26-D914-45B5-B3C9-EEC443937882}">
      <dgm:prSet/>
      <dgm:spPr/>
      <dgm:t>
        <a:bodyPr/>
        <a:lstStyle/>
        <a:p>
          <a:endParaRPr lang="en-US"/>
        </a:p>
      </dgm:t>
    </dgm:pt>
    <dgm:pt modelId="{820783C5-D731-433E-9891-F638F22B67B7}" type="sibTrans" cxnId="{6B75AE26-D914-45B5-B3C9-EEC443937882}">
      <dgm:prSet/>
      <dgm:spPr/>
      <dgm:t>
        <a:bodyPr/>
        <a:lstStyle/>
        <a:p>
          <a:pPr>
            <a:lnSpc>
              <a:spcPct val="100000"/>
            </a:lnSpc>
            <a:defRPr b="1"/>
          </a:pPr>
          <a:endParaRPr lang="en-US"/>
        </a:p>
      </dgm:t>
    </dgm:pt>
    <dgm:pt modelId="{2FD48218-8D36-49EF-9C04-0750A4B7A827}">
      <dgm:prSet/>
      <dgm:spPr/>
      <dgm:t>
        <a:bodyPr/>
        <a:lstStyle/>
        <a:p>
          <a:pPr>
            <a:lnSpc>
              <a:spcPct val="100000"/>
            </a:lnSpc>
          </a:pPr>
          <a:r>
            <a:rPr lang="en-US"/>
            <a:t>Triggers can vary significantly from person to person, often including stress, trauma, or personal loss.</a:t>
          </a:r>
        </a:p>
      </dgm:t>
    </dgm:pt>
    <dgm:pt modelId="{E278DF03-469C-499C-AE60-37EB9E7AE901}" type="parTrans" cxnId="{60CC1D96-DA68-40D6-805C-E1AA983A0DEB}">
      <dgm:prSet/>
      <dgm:spPr/>
      <dgm:t>
        <a:bodyPr/>
        <a:lstStyle/>
        <a:p>
          <a:endParaRPr lang="en-US"/>
        </a:p>
      </dgm:t>
    </dgm:pt>
    <dgm:pt modelId="{68AF30BB-BE10-4BFD-89F4-0CE6C1B4E8B3}" type="sibTrans" cxnId="{60CC1D96-DA68-40D6-805C-E1AA983A0DEB}">
      <dgm:prSet/>
      <dgm:spPr/>
      <dgm:t>
        <a:bodyPr/>
        <a:lstStyle/>
        <a:p>
          <a:endParaRPr lang="en-US"/>
        </a:p>
      </dgm:t>
    </dgm:pt>
    <dgm:pt modelId="{FD0FD0DB-57A7-4852-BC24-40B385CA5224}">
      <dgm:prSet/>
      <dgm:spPr/>
      <dgm:t>
        <a:bodyPr/>
        <a:lstStyle/>
        <a:p>
          <a:pPr>
            <a:lnSpc>
              <a:spcPct val="100000"/>
            </a:lnSpc>
            <a:defRPr b="1"/>
          </a:pPr>
          <a:r>
            <a:rPr lang="en-US"/>
            <a:t>Importance of Awareness</a:t>
          </a:r>
        </a:p>
      </dgm:t>
    </dgm:pt>
    <dgm:pt modelId="{C5D1C727-908D-492D-A70D-0B1B827A35C5}" type="parTrans" cxnId="{7AA25AAC-CCB2-4700-B395-D602A5EAB1D9}">
      <dgm:prSet/>
      <dgm:spPr/>
      <dgm:t>
        <a:bodyPr/>
        <a:lstStyle/>
        <a:p>
          <a:endParaRPr lang="en-US"/>
        </a:p>
      </dgm:t>
    </dgm:pt>
    <dgm:pt modelId="{82005BA3-E632-462C-BDAF-743BDEB903B8}" type="sibTrans" cxnId="{7AA25AAC-CCB2-4700-B395-D602A5EAB1D9}">
      <dgm:prSet/>
      <dgm:spPr/>
      <dgm:t>
        <a:bodyPr/>
        <a:lstStyle/>
        <a:p>
          <a:pPr>
            <a:lnSpc>
              <a:spcPct val="100000"/>
            </a:lnSpc>
            <a:defRPr b="1"/>
          </a:pPr>
          <a:endParaRPr lang="en-US"/>
        </a:p>
      </dgm:t>
    </dgm:pt>
    <dgm:pt modelId="{C155E5A8-DF63-4EB5-9055-E76C4D5D619E}">
      <dgm:prSet/>
      <dgm:spPr/>
      <dgm:t>
        <a:bodyPr/>
        <a:lstStyle/>
        <a:p>
          <a:pPr>
            <a:lnSpc>
              <a:spcPct val="100000"/>
            </a:lnSpc>
          </a:pPr>
          <a:r>
            <a:rPr lang="en-US"/>
            <a:t>Understanding personal triggers is essential for preventing crises and managing mental health effectively.</a:t>
          </a:r>
        </a:p>
      </dgm:t>
    </dgm:pt>
    <dgm:pt modelId="{78B45959-DE5A-4F3F-A084-16F183CF19E8}" type="parTrans" cxnId="{BEE3ADDA-68DC-402E-AF9B-A6030C639AAE}">
      <dgm:prSet/>
      <dgm:spPr/>
      <dgm:t>
        <a:bodyPr/>
        <a:lstStyle/>
        <a:p>
          <a:endParaRPr lang="en-US"/>
        </a:p>
      </dgm:t>
    </dgm:pt>
    <dgm:pt modelId="{4FBBB455-B90D-4D7A-BBE6-85FE0A76EE43}" type="sibTrans" cxnId="{BEE3ADDA-68DC-402E-AF9B-A6030C639AAE}">
      <dgm:prSet/>
      <dgm:spPr/>
      <dgm:t>
        <a:bodyPr/>
        <a:lstStyle/>
        <a:p>
          <a:endParaRPr lang="en-US"/>
        </a:p>
      </dgm:t>
    </dgm:pt>
    <dgm:pt modelId="{D426C938-65E3-489C-B47F-F3A37F0BCF78}">
      <dgm:prSet/>
      <dgm:spPr/>
      <dgm:t>
        <a:bodyPr/>
        <a:lstStyle/>
        <a:p>
          <a:pPr>
            <a:lnSpc>
              <a:spcPct val="100000"/>
            </a:lnSpc>
            <a:defRPr b="1"/>
          </a:pPr>
          <a:r>
            <a:rPr lang="en-US"/>
            <a:t>Risk Factors</a:t>
          </a:r>
        </a:p>
      </dgm:t>
    </dgm:pt>
    <dgm:pt modelId="{A725C6DA-B9EB-41BF-9B37-DB9BCC382527}" type="parTrans" cxnId="{BBDD58A2-230C-4E70-AEEA-7BC12D9FA48F}">
      <dgm:prSet/>
      <dgm:spPr/>
      <dgm:t>
        <a:bodyPr/>
        <a:lstStyle/>
        <a:p>
          <a:endParaRPr lang="en-US"/>
        </a:p>
      </dgm:t>
    </dgm:pt>
    <dgm:pt modelId="{56EAB77F-8C75-4DE9-9152-307D0C70AC43}" type="sibTrans" cxnId="{BBDD58A2-230C-4E70-AEEA-7BC12D9FA48F}">
      <dgm:prSet/>
      <dgm:spPr/>
      <dgm:t>
        <a:bodyPr/>
        <a:lstStyle/>
        <a:p>
          <a:endParaRPr lang="en-US"/>
        </a:p>
      </dgm:t>
    </dgm:pt>
    <dgm:pt modelId="{85CE2CFF-CF9D-4CF3-8E54-7F7C32A2EBB7}">
      <dgm:prSet/>
      <dgm:spPr/>
      <dgm:t>
        <a:bodyPr/>
        <a:lstStyle/>
        <a:p>
          <a:pPr>
            <a:lnSpc>
              <a:spcPct val="100000"/>
            </a:lnSpc>
          </a:pPr>
          <a:r>
            <a:rPr lang="en-US"/>
            <a:t>Identifying risk factors alongside triggers can help in creating effective mental health management strategies.</a:t>
          </a:r>
        </a:p>
      </dgm:t>
    </dgm:pt>
    <dgm:pt modelId="{0523CEF3-5FB2-4A9A-9979-F7A7D3E3C6A5}" type="parTrans" cxnId="{0A1E030D-8276-42DA-8589-0C14766A18F7}">
      <dgm:prSet/>
      <dgm:spPr/>
      <dgm:t>
        <a:bodyPr/>
        <a:lstStyle/>
        <a:p>
          <a:endParaRPr lang="en-US"/>
        </a:p>
      </dgm:t>
    </dgm:pt>
    <dgm:pt modelId="{338D6C0E-6F60-48E9-B38C-7218752F5C69}" type="sibTrans" cxnId="{0A1E030D-8276-42DA-8589-0C14766A18F7}">
      <dgm:prSet/>
      <dgm:spPr/>
      <dgm:t>
        <a:bodyPr/>
        <a:lstStyle/>
        <a:p>
          <a:endParaRPr lang="en-US"/>
        </a:p>
      </dgm:t>
    </dgm:pt>
    <dgm:pt modelId="{BCB88E96-0257-40B7-BD9A-24915B33D51B}" type="pres">
      <dgm:prSet presAssocID="{C3F23C1F-5F4C-4F9C-A7ED-22A89054D31B}" presName="Root" presStyleCnt="0">
        <dgm:presLayoutVars>
          <dgm:dir/>
          <dgm:resizeHandles val="exact"/>
        </dgm:presLayoutVars>
      </dgm:prSet>
      <dgm:spPr/>
    </dgm:pt>
    <dgm:pt modelId="{86230260-8903-4B88-8C06-81A6A02B0695}" type="pres">
      <dgm:prSet presAssocID="{C7784725-D579-4921-9069-19B49E12FCC8}" presName="Composite" presStyleCnt="0"/>
      <dgm:spPr/>
    </dgm:pt>
    <dgm:pt modelId="{105AEC01-44B9-401C-91EB-BD67CF20B009}" type="pres">
      <dgm:prSet presAssocID="{C7784725-D579-4921-9069-19B49E12FCC8}"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3364" r="19888" b="4"/>
          <a:stretch/>
        </a:blipFill>
      </dgm:spPr>
      <dgm:extLst>
        <a:ext uri="{E40237B7-FDA0-4F09-8148-C483321AD2D9}">
          <dgm14:cNvPr xmlns:dgm14="http://schemas.microsoft.com/office/drawing/2010/diagram" id="0" name="" descr="Shot of a young couple blowing their noses while sitting on the sofa at home"/>
        </a:ext>
      </dgm:extLst>
    </dgm:pt>
    <dgm:pt modelId="{854F184D-C71A-41FD-88E6-B47A70E6F79A}" type="pres">
      <dgm:prSet presAssocID="{C7784725-D579-4921-9069-19B49E12FCC8}" presName="Subtitle" presStyleLbl="revTx" presStyleIdx="0" presStyleCnt="6">
        <dgm:presLayoutVars>
          <dgm:chMax val="0"/>
          <dgm:bulletEnabled/>
        </dgm:presLayoutVars>
      </dgm:prSet>
      <dgm:spPr/>
    </dgm:pt>
    <dgm:pt modelId="{99B5FA87-80F7-4AA1-810C-555274614A5A}" type="pres">
      <dgm:prSet presAssocID="{C7784725-D579-4921-9069-19B49E12FCC8}" presName="Description" presStyleLbl="revTx" presStyleIdx="1" presStyleCnt="6">
        <dgm:presLayoutVars>
          <dgm:bulletEnabled/>
        </dgm:presLayoutVars>
      </dgm:prSet>
      <dgm:spPr/>
    </dgm:pt>
    <dgm:pt modelId="{02C12CBF-A61F-456F-AFD9-6C23CD0D066B}" type="pres">
      <dgm:prSet presAssocID="{820783C5-D731-433E-9891-F638F22B67B7}" presName="sibTrans" presStyleLbl="sibTrans2D1" presStyleIdx="0" presStyleCnt="0"/>
      <dgm:spPr/>
    </dgm:pt>
    <dgm:pt modelId="{9304E4BF-14D8-443F-9431-AFB51DBEE7CB}" type="pres">
      <dgm:prSet presAssocID="{FD0FD0DB-57A7-4852-BC24-40B385CA5224}" presName="Composite" presStyleCnt="0"/>
      <dgm:spPr/>
    </dgm:pt>
    <dgm:pt modelId="{2A334204-5FB0-4633-A1C5-94CD5B2C1125}" type="pres">
      <dgm:prSet presAssocID="{FD0FD0DB-57A7-4852-BC24-40B385CA522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3249" r="3" b="4"/>
          <a:stretch/>
        </a:blipFill>
      </dgm:spPr>
      <dgm:extLst>
        <a:ext uri="{E40237B7-FDA0-4F09-8148-C483321AD2D9}">
          <dgm14:cNvPr xmlns:dgm14="http://schemas.microsoft.com/office/drawing/2010/diagram" id="0" name="" descr="Reminder alarm in human's mind"/>
        </a:ext>
      </dgm:extLst>
    </dgm:pt>
    <dgm:pt modelId="{D568346E-0C18-41C6-A4AD-3B8C1CACBFD5}" type="pres">
      <dgm:prSet presAssocID="{FD0FD0DB-57A7-4852-BC24-40B385CA5224}" presName="Subtitle" presStyleLbl="revTx" presStyleIdx="2" presStyleCnt="6">
        <dgm:presLayoutVars>
          <dgm:chMax val="0"/>
          <dgm:bulletEnabled/>
        </dgm:presLayoutVars>
      </dgm:prSet>
      <dgm:spPr/>
    </dgm:pt>
    <dgm:pt modelId="{0581ABA5-87A2-4360-8A3E-A57B533E6685}" type="pres">
      <dgm:prSet presAssocID="{FD0FD0DB-57A7-4852-BC24-40B385CA5224}" presName="Description" presStyleLbl="revTx" presStyleIdx="3" presStyleCnt="6">
        <dgm:presLayoutVars>
          <dgm:bulletEnabled/>
        </dgm:presLayoutVars>
      </dgm:prSet>
      <dgm:spPr/>
    </dgm:pt>
    <dgm:pt modelId="{E33E91E7-8D3C-4F2D-8800-260F0E2B3381}" type="pres">
      <dgm:prSet presAssocID="{82005BA3-E632-462C-BDAF-743BDEB903B8}" presName="sibTrans" presStyleLbl="sibTrans2D1" presStyleIdx="0" presStyleCnt="0"/>
      <dgm:spPr/>
    </dgm:pt>
    <dgm:pt modelId="{7576503D-5CD1-4AD6-8A21-7ADE660F8581}" type="pres">
      <dgm:prSet presAssocID="{D426C938-65E3-489C-B47F-F3A37F0BCF78}" presName="Composite" presStyleCnt="0"/>
      <dgm:spPr/>
    </dgm:pt>
    <dgm:pt modelId="{472C25FD-8138-4090-A7C8-BE8E4695A625}" type="pres">
      <dgm:prSet presAssocID="{D426C938-65E3-489C-B47F-F3A37F0BCF7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488" r="21765" b="4"/>
          <a:stretch/>
        </a:blipFill>
      </dgm:spPr>
      <dgm:extLst>
        <a:ext uri="{E40237B7-FDA0-4F09-8148-C483321AD2D9}">
          <dgm14:cNvPr xmlns:dgm14="http://schemas.microsoft.com/office/drawing/2010/diagram" id="0" name="" descr="Risk and business planning"/>
        </a:ext>
      </dgm:extLst>
    </dgm:pt>
    <dgm:pt modelId="{6452A4EF-C548-4EB1-87F0-44B627EA4455}" type="pres">
      <dgm:prSet presAssocID="{D426C938-65E3-489C-B47F-F3A37F0BCF78}" presName="Subtitle" presStyleLbl="revTx" presStyleIdx="4" presStyleCnt="6">
        <dgm:presLayoutVars>
          <dgm:chMax val="0"/>
          <dgm:bulletEnabled/>
        </dgm:presLayoutVars>
      </dgm:prSet>
      <dgm:spPr/>
    </dgm:pt>
    <dgm:pt modelId="{45CBEE9A-EBEA-4FA2-8EA8-0C5EC31B4425}" type="pres">
      <dgm:prSet presAssocID="{D426C938-65E3-489C-B47F-F3A37F0BCF78}" presName="Description" presStyleLbl="revTx" presStyleIdx="5" presStyleCnt="6">
        <dgm:presLayoutVars>
          <dgm:bulletEnabled/>
        </dgm:presLayoutVars>
      </dgm:prSet>
      <dgm:spPr/>
    </dgm:pt>
  </dgm:ptLst>
  <dgm:cxnLst>
    <dgm:cxn modelId="{0A1E030D-8276-42DA-8589-0C14766A18F7}" srcId="{D426C938-65E3-489C-B47F-F3A37F0BCF78}" destId="{85CE2CFF-CF9D-4CF3-8E54-7F7C32A2EBB7}" srcOrd="0" destOrd="0" parTransId="{0523CEF3-5FB2-4A9A-9979-F7A7D3E3C6A5}" sibTransId="{338D6C0E-6F60-48E9-B38C-7218752F5C69}"/>
    <dgm:cxn modelId="{B77C6B1D-ADC1-4F80-877A-90D53C504288}" type="presOf" srcId="{85CE2CFF-CF9D-4CF3-8E54-7F7C32A2EBB7}" destId="{45CBEE9A-EBEA-4FA2-8EA8-0C5EC31B4425}" srcOrd="0" destOrd="0" presId="urn:microsoft.com/office/officeart/2024/3/layout/verticalVisualTextBlock1"/>
    <dgm:cxn modelId="{21B37623-1698-4202-A4D4-3E53A0107769}" type="presOf" srcId="{820783C5-D731-433E-9891-F638F22B67B7}" destId="{02C12CBF-A61F-456F-AFD9-6C23CD0D066B}" srcOrd="0" destOrd="0" presId="urn:microsoft.com/office/officeart/2024/3/layout/verticalVisualTextBlock1"/>
    <dgm:cxn modelId="{6B75AE26-D914-45B5-B3C9-EEC443937882}" srcId="{C3F23C1F-5F4C-4F9C-A7ED-22A89054D31B}" destId="{C7784725-D579-4921-9069-19B49E12FCC8}" srcOrd="0" destOrd="0" parTransId="{E76F7E67-E2BA-499E-93C1-5A0A17A4190D}" sibTransId="{820783C5-D731-433E-9891-F638F22B67B7}"/>
    <dgm:cxn modelId="{8817C132-5A3F-434C-9FD4-A8F98B471292}" type="presOf" srcId="{2FD48218-8D36-49EF-9C04-0750A4B7A827}" destId="{99B5FA87-80F7-4AA1-810C-555274614A5A}" srcOrd="0" destOrd="0" presId="urn:microsoft.com/office/officeart/2024/3/layout/verticalVisualTextBlock1"/>
    <dgm:cxn modelId="{A7FE014C-1E53-4044-B59E-FE9971CD2BE5}" type="presOf" srcId="{C155E5A8-DF63-4EB5-9055-E76C4D5D619E}" destId="{0581ABA5-87A2-4360-8A3E-A57B533E6685}" srcOrd="0" destOrd="0" presId="urn:microsoft.com/office/officeart/2024/3/layout/verticalVisualTextBlock1"/>
    <dgm:cxn modelId="{AB03D888-5B40-49BA-9DC3-A27E1E4A13A5}" type="presOf" srcId="{D426C938-65E3-489C-B47F-F3A37F0BCF78}" destId="{6452A4EF-C548-4EB1-87F0-44B627EA4455}" srcOrd="0" destOrd="0" presId="urn:microsoft.com/office/officeart/2024/3/layout/verticalVisualTextBlock1"/>
    <dgm:cxn modelId="{F8EF9C92-6272-4485-9F74-3C4256BDA526}" type="presOf" srcId="{C3F23C1F-5F4C-4F9C-A7ED-22A89054D31B}" destId="{BCB88E96-0257-40B7-BD9A-24915B33D51B}" srcOrd="0" destOrd="0" presId="urn:microsoft.com/office/officeart/2024/3/layout/verticalVisualTextBlock1"/>
    <dgm:cxn modelId="{60CC1D96-DA68-40D6-805C-E1AA983A0DEB}" srcId="{C7784725-D579-4921-9069-19B49E12FCC8}" destId="{2FD48218-8D36-49EF-9C04-0750A4B7A827}" srcOrd="0" destOrd="0" parTransId="{E278DF03-469C-499C-AE60-37EB9E7AE901}" sibTransId="{68AF30BB-BE10-4BFD-89F4-0CE6C1B4E8B3}"/>
    <dgm:cxn modelId="{BBDD58A2-230C-4E70-AEEA-7BC12D9FA48F}" srcId="{C3F23C1F-5F4C-4F9C-A7ED-22A89054D31B}" destId="{D426C938-65E3-489C-B47F-F3A37F0BCF78}" srcOrd="2" destOrd="0" parTransId="{A725C6DA-B9EB-41BF-9B37-DB9BCC382527}" sibTransId="{56EAB77F-8C75-4DE9-9152-307D0C70AC43}"/>
    <dgm:cxn modelId="{8152C9AA-79B8-4E7A-B7C7-B88FB5DE9676}" type="presOf" srcId="{FD0FD0DB-57A7-4852-BC24-40B385CA5224}" destId="{D568346E-0C18-41C6-A4AD-3B8C1CACBFD5}" srcOrd="0" destOrd="0" presId="urn:microsoft.com/office/officeart/2024/3/layout/verticalVisualTextBlock1"/>
    <dgm:cxn modelId="{7AA25AAC-CCB2-4700-B395-D602A5EAB1D9}" srcId="{C3F23C1F-5F4C-4F9C-A7ED-22A89054D31B}" destId="{FD0FD0DB-57A7-4852-BC24-40B385CA5224}" srcOrd="1" destOrd="0" parTransId="{C5D1C727-908D-492D-A70D-0B1B827A35C5}" sibTransId="{82005BA3-E632-462C-BDAF-743BDEB903B8}"/>
    <dgm:cxn modelId="{4C7524C4-14A2-4EAB-A12C-CCC891668A54}" type="presOf" srcId="{C7784725-D579-4921-9069-19B49E12FCC8}" destId="{854F184D-C71A-41FD-88E6-B47A70E6F79A}" srcOrd="0" destOrd="0" presId="urn:microsoft.com/office/officeart/2024/3/layout/verticalVisualTextBlock1"/>
    <dgm:cxn modelId="{BEE3ADDA-68DC-402E-AF9B-A6030C639AAE}" srcId="{FD0FD0DB-57A7-4852-BC24-40B385CA5224}" destId="{C155E5A8-DF63-4EB5-9055-E76C4D5D619E}" srcOrd="0" destOrd="0" parTransId="{78B45959-DE5A-4F3F-A084-16F183CF19E8}" sibTransId="{4FBBB455-B90D-4D7A-BBE6-85FE0A76EE43}"/>
    <dgm:cxn modelId="{5747F1E1-E711-4C7D-B63E-4A934D9954CB}" type="presOf" srcId="{82005BA3-E632-462C-BDAF-743BDEB903B8}" destId="{E33E91E7-8D3C-4F2D-8800-260F0E2B3381}" srcOrd="0" destOrd="0" presId="urn:microsoft.com/office/officeart/2024/3/layout/verticalVisualTextBlock1"/>
    <dgm:cxn modelId="{337E3A04-9EB9-4339-9875-653E17DBF9E1}" type="presParOf" srcId="{BCB88E96-0257-40B7-BD9A-24915B33D51B}" destId="{86230260-8903-4B88-8C06-81A6A02B0695}" srcOrd="0" destOrd="0" presId="urn:microsoft.com/office/officeart/2024/3/layout/verticalVisualTextBlock1"/>
    <dgm:cxn modelId="{31D3267B-7467-4F25-B77C-7A570E376805}" type="presParOf" srcId="{86230260-8903-4B88-8C06-81A6A02B0695}" destId="{105AEC01-44B9-401C-91EB-BD67CF20B009}" srcOrd="0" destOrd="0" presId="urn:microsoft.com/office/officeart/2024/3/layout/verticalVisualTextBlock1"/>
    <dgm:cxn modelId="{F84831EB-1BAB-4A56-996B-2593CEC5F847}" type="presParOf" srcId="{86230260-8903-4B88-8C06-81A6A02B0695}" destId="{854F184D-C71A-41FD-88E6-B47A70E6F79A}" srcOrd="1" destOrd="0" presId="urn:microsoft.com/office/officeart/2024/3/layout/verticalVisualTextBlock1"/>
    <dgm:cxn modelId="{C0BD613A-8AC0-4759-AED4-31816BEFE153}" type="presParOf" srcId="{86230260-8903-4B88-8C06-81A6A02B0695}" destId="{99B5FA87-80F7-4AA1-810C-555274614A5A}" srcOrd="2" destOrd="0" presId="urn:microsoft.com/office/officeart/2024/3/layout/verticalVisualTextBlock1"/>
    <dgm:cxn modelId="{AFBF3A07-B18D-45F8-BCF3-56C4C76DD95F}" type="presParOf" srcId="{BCB88E96-0257-40B7-BD9A-24915B33D51B}" destId="{02C12CBF-A61F-456F-AFD9-6C23CD0D066B}" srcOrd="1" destOrd="0" presId="urn:microsoft.com/office/officeart/2024/3/layout/verticalVisualTextBlock1"/>
    <dgm:cxn modelId="{856FCF72-9090-4B79-9826-C5F7C765700E}" type="presParOf" srcId="{BCB88E96-0257-40B7-BD9A-24915B33D51B}" destId="{9304E4BF-14D8-443F-9431-AFB51DBEE7CB}" srcOrd="2" destOrd="0" presId="urn:microsoft.com/office/officeart/2024/3/layout/verticalVisualTextBlock1"/>
    <dgm:cxn modelId="{071902B7-FE46-4400-AA8C-183C7981A622}" type="presParOf" srcId="{9304E4BF-14D8-443F-9431-AFB51DBEE7CB}" destId="{2A334204-5FB0-4633-A1C5-94CD5B2C1125}" srcOrd="0" destOrd="0" presId="urn:microsoft.com/office/officeart/2024/3/layout/verticalVisualTextBlock1"/>
    <dgm:cxn modelId="{D1D42A5B-5CFC-4221-AB2A-D1CE299CBC0F}" type="presParOf" srcId="{9304E4BF-14D8-443F-9431-AFB51DBEE7CB}" destId="{D568346E-0C18-41C6-A4AD-3B8C1CACBFD5}" srcOrd="1" destOrd="0" presId="urn:microsoft.com/office/officeart/2024/3/layout/verticalVisualTextBlock1"/>
    <dgm:cxn modelId="{61EBC344-AA75-4C4A-A141-FBE30E8E7876}" type="presParOf" srcId="{9304E4BF-14D8-443F-9431-AFB51DBEE7CB}" destId="{0581ABA5-87A2-4360-8A3E-A57B533E6685}" srcOrd="2" destOrd="0" presId="urn:microsoft.com/office/officeart/2024/3/layout/verticalVisualTextBlock1"/>
    <dgm:cxn modelId="{A55F917E-2BC1-467A-B82D-10A0F3AA0A7C}" type="presParOf" srcId="{BCB88E96-0257-40B7-BD9A-24915B33D51B}" destId="{E33E91E7-8D3C-4F2D-8800-260F0E2B3381}" srcOrd="3" destOrd="0" presId="urn:microsoft.com/office/officeart/2024/3/layout/verticalVisualTextBlock1"/>
    <dgm:cxn modelId="{895C01AC-1194-4072-9387-82B7D1A755C7}" type="presParOf" srcId="{BCB88E96-0257-40B7-BD9A-24915B33D51B}" destId="{7576503D-5CD1-4AD6-8A21-7ADE660F8581}" srcOrd="4" destOrd="0" presId="urn:microsoft.com/office/officeart/2024/3/layout/verticalVisualTextBlock1"/>
    <dgm:cxn modelId="{1A80DDCA-8CF6-4218-BD64-DFE76C7BD353}" type="presParOf" srcId="{7576503D-5CD1-4AD6-8A21-7ADE660F8581}" destId="{472C25FD-8138-4090-A7C8-BE8E4695A625}" srcOrd="0" destOrd="0" presId="urn:microsoft.com/office/officeart/2024/3/layout/verticalVisualTextBlock1"/>
    <dgm:cxn modelId="{71CF9A44-814F-4089-B084-84CF0A6F31E9}" type="presParOf" srcId="{7576503D-5CD1-4AD6-8A21-7ADE660F8581}" destId="{6452A4EF-C548-4EB1-87F0-44B627EA4455}" srcOrd="1" destOrd="0" presId="urn:microsoft.com/office/officeart/2024/3/layout/verticalVisualTextBlock1"/>
    <dgm:cxn modelId="{0ADD561C-F4FD-40B0-919E-46311C224925}" type="presParOf" srcId="{7576503D-5CD1-4AD6-8A21-7ADE660F8581}" destId="{45CBEE9A-EBEA-4FA2-8EA8-0C5EC31B442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E7EC6-80BA-4F3D-9D03-7FC4B641FEBE}"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37EF5BF2-37FC-43D0-A68E-52F65C746237}">
      <dgm:prSet/>
      <dgm:spPr/>
      <dgm:t>
        <a:bodyPr/>
        <a:lstStyle/>
        <a:p>
          <a:pPr>
            <a:lnSpc>
              <a:spcPct val="100000"/>
            </a:lnSpc>
            <a:defRPr b="1"/>
          </a:pPr>
          <a:r>
            <a:rPr lang="en-US"/>
            <a:t>Shared Experiences</a:t>
          </a:r>
        </a:p>
      </dgm:t>
    </dgm:pt>
    <dgm:pt modelId="{6393A124-DDB9-4281-9ADC-0B7252F127C6}" type="parTrans" cxnId="{46314C16-59BB-4244-B16D-87794DB017A7}">
      <dgm:prSet/>
      <dgm:spPr/>
      <dgm:t>
        <a:bodyPr/>
        <a:lstStyle/>
        <a:p>
          <a:endParaRPr lang="en-US"/>
        </a:p>
      </dgm:t>
    </dgm:pt>
    <dgm:pt modelId="{D59B1AA4-372D-41BF-AAC6-BFE71EA2CBD5}" type="sibTrans" cxnId="{46314C16-59BB-4244-B16D-87794DB017A7}">
      <dgm:prSet/>
      <dgm:spPr/>
      <dgm:t>
        <a:bodyPr/>
        <a:lstStyle/>
        <a:p>
          <a:pPr>
            <a:lnSpc>
              <a:spcPct val="100000"/>
            </a:lnSpc>
            <a:defRPr b="1"/>
          </a:pPr>
          <a:endParaRPr lang="en-US"/>
        </a:p>
      </dgm:t>
    </dgm:pt>
    <dgm:pt modelId="{808B0312-F3B8-435A-B85E-517B57783F31}">
      <dgm:prSet/>
      <dgm:spPr/>
      <dgm:t>
        <a:bodyPr/>
        <a:lstStyle/>
        <a:p>
          <a:pPr>
            <a:lnSpc>
              <a:spcPct val="100000"/>
            </a:lnSpc>
          </a:pPr>
          <a:r>
            <a:rPr lang="en-US"/>
            <a:t>Community support groups provide opportunities to share experiences, which can help individuals feel less isolated during their recovery.</a:t>
          </a:r>
        </a:p>
      </dgm:t>
    </dgm:pt>
    <dgm:pt modelId="{0FCA6B34-1E13-4FF6-9049-75C944811ED2}" type="parTrans" cxnId="{EFF17DB3-DC97-4A06-B877-1FEA61605D20}">
      <dgm:prSet/>
      <dgm:spPr/>
      <dgm:t>
        <a:bodyPr/>
        <a:lstStyle/>
        <a:p>
          <a:endParaRPr lang="en-US"/>
        </a:p>
      </dgm:t>
    </dgm:pt>
    <dgm:pt modelId="{9052B2E7-E57B-450E-9EF3-9088624589C8}" type="sibTrans" cxnId="{EFF17DB3-DC97-4A06-B877-1FEA61605D20}">
      <dgm:prSet/>
      <dgm:spPr/>
      <dgm:t>
        <a:bodyPr/>
        <a:lstStyle/>
        <a:p>
          <a:endParaRPr lang="en-US"/>
        </a:p>
      </dgm:t>
    </dgm:pt>
    <dgm:pt modelId="{FA118328-2A7F-4D93-830B-433F24063F08}">
      <dgm:prSet/>
      <dgm:spPr/>
      <dgm:t>
        <a:bodyPr/>
        <a:lstStyle/>
        <a:p>
          <a:pPr>
            <a:lnSpc>
              <a:spcPct val="100000"/>
            </a:lnSpc>
            <a:defRPr b="1"/>
          </a:pPr>
          <a:r>
            <a:rPr lang="en-US"/>
            <a:t>Sense of Belonging</a:t>
          </a:r>
        </a:p>
      </dgm:t>
    </dgm:pt>
    <dgm:pt modelId="{2F960CAB-6EF1-4420-8779-F5D09A2BA91C}" type="parTrans" cxnId="{6A714E20-89A7-49E5-8E06-6D13B5AD9655}">
      <dgm:prSet/>
      <dgm:spPr/>
      <dgm:t>
        <a:bodyPr/>
        <a:lstStyle/>
        <a:p>
          <a:endParaRPr lang="en-US"/>
        </a:p>
      </dgm:t>
    </dgm:pt>
    <dgm:pt modelId="{C586944E-B30D-417B-A273-D921BC51F419}" type="sibTrans" cxnId="{6A714E20-89A7-49E5-8E06-6D13B5AD9655}">
      <dgm:prSet/>
      <dgm:spPr/>
      <dgm:t>
        <a:bodyPr/>
        <a:lstStyle/>
        <a:p>
          <a:pPr>
            <a:lnSpc>
              <a:spcPct val="100000"/>
            </a:lnSpc>
            <a:defRPr b="1"/>
          </a:pPr>
          <a:endParaRPr lang="en-US"/>
        </a:p>
      </dgm:t>
    </dgm:pt>
    <dgm:pt modelId="{F6B0883A-A66A-4F18-9E39-3B4E72EBE704}">
      <dgm:prSet/>
      <dgm:spPr/>
      <dgm:t>
        <a:bodyPr/>
        <a:lstStyle/>
        <a:p>
          <a:pPr>
            <a:lnSpc>
              <a:spcPct val="100000"/>
            </a:lnSpc>
          </a:pPr>
          <a:r>
            <a:rPr lang="en-US"/>
            <a:t>Being part of a peer group fosters a sense of belonging, helping individuals connect with others who have similar challenges.</a:t>
          </a:r>
        </a:p>
      </dgm:t>
    </dgm:pt>
    <dgm:pt modelId="{EB6B8F16-3E00-49C5-9C60-AE22F2033EB6}" type="parTrans" cxnId="{24506B05-68DF-4E75-8F7F-495CCFE265DF}">
      <dgm:prSet/>
      <dgm:spPr/>
      <dgm:t>
        <a:bodyPr/>
        <a:lstStyle/>
        <a:p>
          <a:endParaRPr lang="en-US"/>
        </a:p>
      </dgm:t>
    </dgm:pt>
    <dgm:pt modelId="{EE640B2B-D118-4914-A843-E78D6552C104}" type="sibTrans" cxnId="{24506B05-68DF-4E75-8F7F-495CCFE265DF}">
      <dgm:prSet/>
      <dgm:spPr/>
      <dgm:t>
        <a:bodyPr/>
        <a:lstStyle/>
        <a:p>
          <a:endParaRPr lang="en-US"/>
        </a:p>
      </dgm:t>
    </dgm:pt>
    <dgm:pt modelId="{CD91FAB9-951E-4032-BBEA-327ED007B748}">
      <dgm:prSet/>
      <dgm:spPr/>
      <dgm:t>
        <a:bodyPr/>
        <a:lstStyle/>
        <a:p>
          <a:pPr>
            <a:lnSpc>
              <a:spcPct val="100000"/>
            </a:lnSpc>
            <a:defRPr b="1"/>
          </a:pPr>
          <a:r>
            <a:rPr lang="en-US"/>
            <a:t>Understanding and Empathy</a:t>
          </a:r>
        </a:p>
      </dgm:t>
    </dgm:pt>
    <dgm:pt modelId="{7D71C67E-DA81-4716-8358-8C83B3EDA1F2}" type="parTrans" cxnId="{241F13D9-6A01-4576-AB83-282811EF7711}">
      <dgm:prSet/>
      <dgm:spPr/>
      <dgm:t>
        <a:bodyPr/>
        <a:lstStyle/>
        <a:p>
          <a:endParaRPr lang="en-US"/>
        </a:p>
      </dgm:t>
    </dgm:pt>
    <dgm:pt modelId="{31E77B9E-3C73-41B6-857C-6052C5C58CCD}" type="sibTrans" cxnId="{241F13D9-6A01-4576-AB83-282811EF7711}">
      <dgm:prSet/>
      <dgm:spPr/>
      <dgm:t>
        <a:bodyPr/>
        <a:lstStyle/>
        <a:p>
          <a:endParaRPr lang="en-US"/>
        </a:p>
      </dgm:t>
    </dgm:pt>
    <dgm:pt modelId="{F0ED184E-D8FA-4FDD-9E37-B21BC7AE4A73}">
      <dgm:prSet/>
      <dgm:spPr/>
      <dgm:t>
        <a:bodyPr/>
        <a:lstStyle/>
        <a:p>
          <a:pPr>
            <a:lnSpc>
              <a:spcPct val="100000"/>
            </a:lnSpc>
          </a:pPr>
          <a:r>
            <a:rPr lang="en-US"/>
            <a:t>Peer groups promote understanding and empathy, allowing individuals to share their journeys and support each other effectively.</a:t>
          </a:r>
        </a:p>
      </dgm:t>
    </dgm:pt>
    <dgm:pt modelId="{EE70A2CD-B268-427D-A3DC-761CCF824561}" type="parTrans" cxnId="{352CB2DF-375B-4DAF-814C-1F8F6FFE21FB}">
      <dgm:prSet/>
      <dgm:spPr/>
      <dgm:t>
        <a:bodyPr/>
        <a:lstStyle/>
        <a:p>
          <a:endParaRPr lang="en-US"/>
        </a:p>
      </dgm:t>
    </dgm:pt>
    <dgm:pt modelId="{445B06B4-0306-48D5-A5B9-D7C4F799499D}" type="sibTrans" cxnId="{352CB2DF-375B-4DAF-814C-1F8F6FFE21FB}">
      <dgm:prSet/>
      <dgm:spPr/>
      <dgm:t>
        <a:bodyPr/>
        <a:lstStyle/>
        <a:p>
          <a:endParaRPr lang="en-US"/>
        </a:p>
      </dgm:t>
    </dgm:pt>
    <dgm:pt modelId="{E51DCDCE-4D46-42E6-AC76-8E3CE7C9353B}" type="pres">
      <dgm:prSet presAssocID="{2A4E7EC6-80BA-4F3D-9D03-7FC4B641FEBE}" presName="Root" presStyleCnt="0">
        <dgm:presLayoutVars>
          <dgm:dir/>
          <dgm:resizeHandles val="exact"/>
        </dgm:presLayoutVars>
      </dgm:prSet>
      <dgm:spPr/>
    </dgm:pt>
    <dgm:pt modelId="{40611D4A-870F-4EB6-8FD9-55B321297073}" type="pres">
      <dgm:prSet presAssocID="{37EF5BF2-37FC-43D0-A68E-52F65C746237}" presName="Composite" presStyleCnt="0"/>
      <dgm:spPr/>
    </dgm:pt>
    <dgm:pt modelId="{DA056716-5571-4ACE-B743-9A12059604A3}" type="pres">
      <dgm:prSet presAssocID="{37EF5BF2-37FC-43D0-A68E-52F65C74623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4125" r="9128" b="4"/>
          <a:stretch/>
        </a:blipFill>
      </dgm:spPr>
      <dgm:extLst>
        <a:ext uri="{E40237B7-FDA0-4F09-8148-C483321AD2D9}">
          <dgm14:cNvPr xmlns:dgm14="http://schemas.microsoft.com/office/drawing/2010/diagram" id="0" name="" descr="Business team brainstorming"/>
        </a:ext>
      </dgm:extLst>
    </dgm:pt>
    <dgm:pt modelId="{E7E2F768-A590-4DBA-BC13-6343C191FB37}" type="pres">
      <dgm:prSet presAssocID="{37EF5BF2-37FC-43D0-A68E-52F65C746237}" presName="Subtitle" presStyleLbl="revTx" presStyleIdx="0" presStyleCnt="6">
        <dgm:presLayoutVars>
          <dgm:chMax val="0"/>
          <dgm:bulletEnabled/>
        </dgm:presLayoutVars>
      </dgm:prSet>
      <dgm:spPr/>
    </dgm:pt>
    <dgm:pt modelId="{206F178E-16D3-4071-9A6C-8F2C3E973C33}" type="pres">
      <dgm:prSet presAssocID="{37EF5BF2-37FC-43D0-A68E-52F65C746237}" presName="Description" presStyleLbl="revTx" presStyleIdx="1" presStyleCnt="6">
        <dgm:presLayoutVars>
          <dgm:bulletEnabled/>
        </dgm:presLayoutVars>
      </dgm:prSet>
      <dgm:spPr/>
    </dgm:pt>
    <dgm:pt modelId="{BAF0F2F9-8124-4712-B1F5-BD201261258D}" type="pres">
      <dgm:prSet presAssocID="{D59B1AA4-372D-41BF-AAC6-BFE71EA2CBD5}" presName="sibTrans" presStyleLbl="sibTrans2D1" presStyleIdx="0" presStyleCnt="0"/>
      <dgm:spPr/>
    </dgm:pt>
    <dgm:pt modelId="{8DBD5E4A-D8F7-48EE-85D8-EFE1F79B65EE}" type="pres">
      <dgm:prSet presAssocID="{FA118328-2A7F-4D93-830B-433F24063F08}" presName="Composite" presStyleCnt="0"/>
      <dgm:spPr/>
    </dgm:pt>
    <dgm:pt modelId="{C881F5EF-EB14-4702-A025-83AAB3BBFD90}" type="pres">
      <dgm:prSet presAssocID="{FA118328-2A7F-4D93-830B-433F24063F0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24997" b="-4"/>
          <a:stretch/>
        </a:blipFill>
      </dgm:spPr>
      <dgm:extLst>
        <a:ext uri="{E40237B7-FDA0-4F09-8148-C483321AD2D9}">
          <dgm14:cNvPr xmlns:dgm14="http://schemas.microsoft.com/office/drawing/2010/diagram" id="0" name="" descr="3D rendering of game pieces tied together with a rope"/>
        </a:ext>
      </dgm:extLst>
    </dgm:pt>
    <dgm:pt modelId="{F8C675E8-583C-49F9-A30A-70E3A6D50923}" type="pres">
      <dgm:prSet presAssocID="{FA118328-2A7F-4D93-830B-433F24063F08}" presName="Subtitle" presStyleLbl="revTx" presStyleIdx="2" presStyleCnt="6">
        <dgm:presLayoutVars>
          <dgm:chMax val="0"/>
          <dgm:bulletEnabled/>
        </dgm:presLayoutVars>
      </dgm:prSet>
      <dgm:spPr/>
    </dgm:pt>
    <dgm:pt modelId="{F819EBA2-9E15-49D5-AB2A-7F310FC63E3F}" type="pres">
      <dgm:prSet presAssocID="{FA118328-2A7F-4D93-830B-433F24063F08}" presName="Description" presStyleLbl="revTx" presStyleIdx="3" presStyleCnt="6">
        <dgm:presLayoutVars>
          <dgm:bulletEnabled/>
        </dgm:presLayoutVars>
      </dgm:prSet>
      <dgm:spPr/>
    </dgm:pt>
    <dgm:pt modelId="{91A2CFCE-5DB3-4783-BD23-344D85AD12C2}" type="pres">
      <dgm:prSet presAssocID="{C586944E-B30D-417B-A273-D921BC51F419}" presName="sibTrans" presStyleLbl="sibTrans2D1" presStyleIdx="0" presStyleCnt="0"/>
      <dgm:spPr/>
    </dgm:pt>
    <dgm:pt modelId="{E56BBE08-FECA-4C46-AF9D-8B2997802BA7}" type="pres">
      <dgm:prSet presAssocID="{CD91FAB9-951E-4032-BBEA-327ED007B748}" presName="Composite" presStyleCnt="0"/>
      <dgm:spPr/>
    </dgm:pt>
    <dgm:pt modelId="{9C4F3F19-2875-470F-871B-6F462F720435}" type="pres">
      <dgm:prSet presAssocID="{CD91FAB9-951E-4032-BBEA-327ED007B74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0749" r="12504" b="4"/>
          <a:stretch/>
        </a:blipFill>
      </dgm:spPr>
      <dgm:extLst>
        <a:ext uri="{E40237B7-FDA0-4F09-8148-C483321AD2D9}">
          <dgm14:cNvPr xmlns:dgm14="http://schemas.microsoft.com/office/drawing/2010/diagram" id="0" name="" descr="Mature woman placing Eager blue emoji pawn meets yellow pinocchio style emoji pawn. Emoji face drawing made contributor"/>
        </a:ext>
      </dgm:extLst>
    </dgm:pt>
    <dgm:pt modelId="{6491404C-AC5C-41A8-A295-B6F6229B90AD}" type="pres">
      <dgm:prSet presAssocID="{CD91FAB9-951E-4032-BBEA-327ED007B748}" presName="Subtitle" presStyleLbl="revTx" presStyleIdx="4" presStyleCnt="6">
        <dgm:presLayoutVars>
          <dgm:chMax val="0"/>
          <dgm:bulletEnabled/>
        </dgm:presLayoutVars>
      </dgm:prSet>
      <dgm:spPr/>
    </dgm:pt>
    <dgm:pt modelId="{733E5FF1-CADC-433C-89F8-4DC6662C5759}" type="pres">
      <dgm:prSet presAssocID="{CD91FAB9-951E-4032-BBEA-327ED007B748}" presName="Description" presStyleLbl="revTx" presStyleIdx="5" presStyleCnt="6">
        <dgm:presLayoutVars>
          <dgm:bulletEnabled/>
        </dgm:presLayoutVars>
      </dgm:prSet>
      <dgm:spPr/>
    </dgm:pt>
  </dgm:ptLst>
  <dgm:cxnLst>
    <dgm:cxn modelId="{24506B05-68DF-4E75-8F7F-495CCFE265DF}" srcId="{FA118328-2A7F-4D93-830B-433F24063F08}" destId="{F6B0883A-A66A-4F18-9E39-3B4E72EBE704}" srcOrd="0" destOrd="0" parTransId="{EB6B8F16-3E00-49C5-9C60-AE22F2033EB6}" sibTransId="{EE640B2B-D118-4914-A843-E78D6552C104}"/>
    <dgm:cxn modelId="{878BDD05-EE6F-4293-85BB-620A6DE02F09}" type="presOf" srcId="{37EF5BF2-37FC-43D0-A68E-52F65C746237}" destId="{E7E2F768-A590-4DBA-BC13-6343C191FB37}" srcOrd="0" destOrd="0" presId="urn:microsoft.com/office/officeart/2024/3/layout/verticalVisualTextBlock1"/>
    <dgm:cxn modelId="{46314C16-59BB-4244-B16D-87794DB017A7}" srcId="{2A4E7EC6-80BA-4F3D-9D03-7FC4B641FEBE}" destId="{37EF5BF2-37FC-43D0-A68E-52F65C746237}" srcOrd="0" destOrd="0" parTransId="{6393A124-DDB9-4281-9ADC-0B7252F127C6}" sibTransId="{D59B1AA4-372D-41BF-AAC6-BFE71EA2CBD5}"/>
    <dgm:cxn modelId="{81371E20-A1CB-4398-B349-DDDD00E82001}" type="presOf" srcId="{FA118328-2A7F-4D93-830B-433F24063F08}" destId="{F8C675E8-583C-49F9-A30A-70E3A6D50923}" srcOrd="0" destOrd="0" presId="urn:microsoft.com/office/officeart/2024/3/layout/verticalVisualTextBlock1"/>
    <dgm:cxn modelId="{6A714E20-89A7-49E5-8E06-6D13B5AD9655}" srcId="{2A4E7EC6-80BA-4F3D-9D03-7FC4B641FEBE}" destId="{FA118328-2A7F-4D93-830B-433F24063F08}" srcOrd="1" destOrd="0" parTransId="{2F960CAB-6EF1-4420-8779-F5D09A2BA91C}" sibTransId="{C586944E-B30D-417B-A273-D921BC51F419}"/>
    <dgm:cxn modelId="{79762333-F709-4461-A03A-DE560E6DD289}" type="presOf" srcId="{808B0312-F3B8-435A-B85E-517B57783F31}" destId="{206F178E-16D3-4071-9A6C-8F2C3E973C33}" srcOrd="0" destOrd="0" presId="urn:microsoft.com/office/officeart/2024/3/layout/verticalVisualTextBlock1"/>
    <dgm:cxn modelId="{53FFC565-71B1-4263-917D-729478D451B1}" type="presOf" srcId="{2A4E7EC6-80BA-4F3D-9D03-7FC4B641FEBE}" destId="{E51DCDCE-4D46-42E6-AC76-8E3CE7C9353B}" srcOrd="0" destOrd="0" presId="urn:microsoft.com/office/officeart/2024/3/layout/verticalVisualTextBlock1"/>
    <dgm:cxn modelId="{91E5066B-BADA-4FEE-A9B7-A72FFE7377AC}" type="presOf" srcId="{D59B1AA4-372D-41BF-AAC6-BFE71EA2CBD5}" destId="{BAF0F2F9-8124-4712-B1F5-BD201261258D}" srcOrd="0" destOrd="0" presId="urn:microsoft.com/office/officeart/2024/3/layout/verticalVisualTextBlock1"/>
    <dgm:cxn modelId="{99955D7F-3BE9-4788-AA06-30EA775E8E07}" type="presOf" srcId="{CD91FAB9-951E-4032-BBEA-327ED007B748}" destId="{6491404C-AC5C-41A8-A295-B6F6229B90AD}" srcOrd="0" destOrd="0" presId="urn:microsoft.com/office/officeart/2024/3/layout/verticalVisualTextBlock1"/>
    <dgm:cxn modelId="{CA764A9C-8FAA-48FC-848F-A5604559BFEF}" type="presOf" srcId="{F6B0883A-A66A-4F18-9E39-3B4E72EBE704}" destId="{F819EBA2-9E15-49D5-AB2A-7F310FC63E3F}" srcOrd="0" destOrd="0" presId="urn:microsoft.com/office/officeart/2024/3/layout/verticalVisualTextBlock1"/>
    <dgm:cxn modelId="{EFF17DB3-DC97-4A06-B877-1FEA61605D20}" srcId="{37EF5BF2-37FC-43D0-A68E-52F65C746237}" destId="{808B0312-F3B8-435A-B85E-517B57783F31}" srcOrd="0" destOrd="0" parTransId="{0FCA6B34-1E13-4FF6-9049-75C944811ED2}" sibTransId="{9052B2E7-E57B-450E-9EF3-9088624589C8}"/>
    <dgm:cxn modelId="{FEE2EAC4-3962-42A6-9AEB-31D16AF87C95}" type="presOf" srcId="{F0ED184E-D8FA-4FDD-9E37-B21BC7AE4A73}" destId="{733E5FF1-CADC-433C-89F8-4DC6662C5759}" srcOrd="0" destOrd="0" presId="urn:microsoft.com/office/officeart/2024/3/layout/verticalVisualTextBlock1"/>
    <dgm:cxn modelId="{241F13D9-6A01-4576-AB83-282811EF7711}" srcId="{2A4E7EC6-80BA-4F3D-9D03-7FC4B641FEBE}" destId="{CD91FAB9-951E-4032-BBEA-327ED007B748}" srcOrd="2" destOrd="0" parTransId="{7D71C67E-DA81-4716-8358-8C83B3EDA1F2}" sibTransId="{31E77B9E-3C73-41B6-857C-6052C5C58CCD}"/>
    <dgm:cxn modelId="{352CB2DF-375B-4DAF-814C-1F8F6FFE21FB}" srcId="{CD91FAB9-951E-4032-BBEA-327ED007B748}" destId="{F0ED184E-D8FA-4FDD-9E37-B21BC7AE4A73}" srcOrd="0" destOrd="0" parTransId="{EE70A2CD-B268-427D-A3DC-761CCF824561}" sibTransId="{445B06B4-0306-48D5-A5B9-D7C4F799499D}"/>
    <dgm:cxn modelId="{A039CAF4-4BB9-4D8F-A49E-38C01526DAE4}" type="presOf" srcId="{C586944E-B30D-417B-A273-D921BC51F419}" destId="{91A2CFCE-5DB3-4783-BD23-344D85AD12C2}" srcOrd="0" destOrd="0" presId="urn:microsoft.com/office/officeart/2024/3/layout/verticalVisualTextBlock1"/>
    <dgm:cxn modelId="{642B24C9-5769-438C-AAA0-B96F86BE5E50}" type="presParOf" srcId="{E51DCDCE-4D46-42E6-AC76-8E3CE7C9353B}" destId="{40611D4A-870F-4EB6-8FD9-55B321297073}" srcOrd="0" destOrd="0" presId="urn:microsoft.com/office/officeart/2024/3/layout/verticalVisualTextBlock1"/>
    <dgm:cxn modelId="{8015DF4C-C87E-45CB-8E54-C257DE7D05E8}" type="presParOf" srcId="{40611D4A-870F-4EB6-8FD9-55B321297073}" destId="{DA056716-5571-4ACE-B743-9A12059604A3}" srcOrd="0" destOrd="0" presId="urn:microsoft.com/office/officeart/2024/3/layout/verticalVisualTextBlock1"/>
    <dgm:cxn modelId="{0891976A-D9CD-4408-A2CC-70ACACA556F3}" type="presParOf" srcId="{40611D4A-870F-4EB6-8FD9-55B321297073}" destId="{E7E2F768-A590-4DBA-BC13-6343C191FB37}" srcOrd="1" destOrd="0" presId="urn:microsoft.com/office/officeart/2024/3/layout/verticalVisualTextBlock1"/>
    <dgm:cxn modelId="{9C69710F-EB89-47A7-A95A-F121146731C9}" type="presParOf" srcId="{40611D4A-870F-4EB6-8FD9-55B321297073}" destId="{206F178E-16D3-4071-9A6C-8F2C3E973C33}" srcOrd="2" destOrd="0" presId="urn:microsoft.com/office/officeart/2024/3/layout/verticalVisualTextBlock1"/>
    <dgm:cxn modelId="{FBF1AE4F-14AC-448A-A833-C7CF8DFD41AA}" type="presParOf" srcId="{E51DCDCE-4D46-42E6-AC76-8E3CE7C9353B}" destId="{BAF0F2F9-8124-4712-B1F5-BD201261258D}" srcOrd="1" destOrd="0" presId="urn:microsoft.com/office/officeart/2024/3/layout/verticalVisualTextBlock1"/>
    <dgm:cxn modelId="{109988C3-865C-4026-8DC5-0E3387F3F120}" type="presParOf" srcId="{E51DCDCE-4D46-42E6-AC76-8E3CE7C9353B}" destId="{8DBD5E4A-D8F7-48EE-85D8-EFE1F79B65EE}" srcOrd="2" destOrd="0" presId="urn:microsoft.com/office/officeart/2024/3/layout/verticalVisualTextBlock1"/>
    <dgm:cxn modelId="{28E29086-E871-4F7C-8E33-F45D42AA02CC}" type="presParOf" srcId="{8DBD5E4A-D8F7-48EE-85D8-EFE1F79B65EE}" destId="{C881F5EF-EB14-4702-A025-83AAB3BBFD90}" srcOrd="0" destOrd="0" presId="urn:microsoft.com/office/officeart/2024/3/layout/verticalVisualTextBlock1"/>
    <dgm:cxn modelId="{3C904376-17B7-4C23-8597-6A50B80567D7}" type="presParOf" srcId="{8DBD5E4A-D8F7-48EE-85D8-EFE1F79B65EE}" destId="{F8C675E8-583C-49F9-A30A-70E3A6D50923}" srcOrd="1" destOrd="0" presId="urn:microsoft.com/office/officeart/2024/3/layout/verticalVisualTextBlock1"/>
    <dgm:cxn modelId="{DFB3FF98-6739-4FFB-B952-79900925675B}" type="presParOf" srcId="{8DBD5E4A-D8F7-48EE-85D8-EFE1F79B65EE}" destId="{F819EBA2-9E15-49D5-AB2A-7F310FC63E3F}" srcOrd="2" destOrd="0" presId="urn:microsoft.com/office/officeart/2024/3/layout/verticalVisualTextBlock1"/>
    <dgm:cxn modelId="{65EBDBC5-AA11-47A3-B11C-CECE78DEAC56}" type="presParOf" srcId="{E51DCDCE-4D46-42E6-AC76-8E3CE7C9353B}" destId="{91A2CFCE-5DB3-4783-BD23-344D85AD12C2}" srcOrd="3" destOrd="0" presId="urn:microsoft.com/office/officeart/2024/3/layout/verticalVisualTextBlock1"/>
    <dgm:cxn modelId="{7BA4FBDD-63AC-4025-B491-3F945716EBC5}" type="presParOf" srcId="{E51DCDCE-4D46-42E6-AC76-8E3CE7C9353B}" destId="{E56BBE08-FECA-4C46-AF9D-8B2997802BA7}" srcOrd="4" destOrd="0" presId="urn:microsoft.com/office/officeart/2024/3/layout/verticalVisualTextBlock1"/>
    <dgm:cxn modelId="{3A62DA66-7622-404E-BD82-013CD3BE45B2}" type="presParOf" srcId="{E56BBE08-FECA-4C46-AF9D-8B2997802BA7}" destId="{9C4F3F19-2875-470F-871B-6F462F720435}" srcOrd="0" destOrd="0" presId="urn:microsoft.com/office/officeart/2024/3/layout/verticalVisualTextBlock1"/>
    <dgm:cxn modelId="{4D19892D-412A-4198-9687-F7FF67C9851A}" type="presParOf" srcId="{E56BBE08-FECA-4C46-AF9D-8B2997802BA7}" destId="{6491404C-AC5C-41A8-A295-B6F6229B90AD}" srcOrd="1" destOrd="0" presId="urn:microsoft.com/office/officeart/2024/3/layout/verticalVisualTextBlock1"/>
    <dgm:cxn modelId="{E769F563-4843-4EB7-BA25-A2C4F64A2607}" type="presParOf" srcId="{E56BBE08-FECA-4C46-AF9D-8B2997802BA7}" destId="{733E5FF1-CADC-433C-89F8-4DC6662C575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A843E-20A6-431F-B2BC-F73E5CACCBA2}"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5463E913-E189-4224-959D-F18A0E05BB3C}">
      <dgm:prSet/>
      <dgm:spPr/>
      <dgm:t>
        <a:bodyPr/>
        <a:lstStyle/>
        <a:p>
          <a:pPr>
            <a:lnSpc>
              <a:spcPct val="100000"/>
            </a:lnSpc>
            <a:defRPr b="1"/>
          </a:pPr>
          <a:r>
            <a:rPr lang="en-US"/>
            <a:t>Relaxation Techniques</a:t>
          </a:r>
        </a:p>
      </dgm:t>
    </dgm:pt>
    <dgm:pt modelId="{80164FA3-95B4-4ED7-94BD-D17614310FD7}" type="parTrans" cxnId="{4BC67370-6DA5-42CA-9B3E-6442BC2E52AD}">
      <dgm:prSet/>
      <dgm:spPr/>
      <dgm:t>
        <a:bodyPr/>
        <a:lstStyle/>
        <a:p>
          <a:endParaRPr lang="en-US"/>
        </a:p>
      </dgm:t>
    </dgm:pt>
    <dgm:pt modelId="{5C0573C8-4CD1-4B3C-B7E0-0C3708386A18}" type="sibTrans" cxnId="{4BC67370-6DA5-42CA-9B3E-6442BC2E52AD}">
      <dgm:prSet/>
      <dgm:spPr/>
      <dgm:t>
        <a:bodyPr/>
        <a:lstStyle/>
        <a:p>
          <a:pPr>
            <a:lnSpc>
              <a:spcPct val="100000"/>
            </a:lnSpc>
            <a:defRPr b="1"/>
          </a:pPr>
          <a:endParaRPr lang="en-US"/>
        </a:p>
      </dgm:t>
    </dgm:pt>
    <dgm:pt modelId="{5ED51981-C9B3-4B84-8AE5-135FD72858A9}">
      <dgm:prSet/>
      <dgm:spPr/>
      <dgm:t>
        <a:bodyPr/>
        <a:lstStyle/>
        <a:p>
          <a:pPr>
            <a:lnSpc>
              <a:spcPct val="100000"/>
            </a:lnSpc>
          </a:pPr>
          <a:r>
            <a:rPr lang="en-US"/>
            <a:t>Practicing relaxation techniques such as deep breathing and meditation can significantly reduce stress and enhance well-being.</a:t>
          </a:r>
        </a:p>
      </dgm:t>
    </dgm:pt>
    <dgm:pt modelId="{0D629DDE-DB71-40E3-BE05-3CC67BFFDE2A}" type="parTrans" cxnId="{A0771CBA-3703-4901-ADDC-F148EC5698E3}">
      <dgm:prSet/>
      <dgm:spPr/>
      <dgm:t>
        <a:bodyPr/>
        <a:lstStyle/>
        <a:p>
          <a:endParaRPr lang="en-US"/>
        </a:p>
      </dgm:t>
    </dgm:pt>
    <dgm:pt modelId="{E708B655-2328-494D-9285-D4660E37C01A}" type="sibTrans" cxnId="{A0771CBA-3703-4901-ADDC-F148EC5698E3}">
      <dgm:prSet/>
      <dgm:spPr/>
      <dgm:t>
        <a:bodyPr/>
        <a:lstStyle/>
        <a:p>
          <a:endParaRPr lang="en-US"/>
        </a:p>
      </dgm:t>
    </dgm:pt>
    <dgm:pt modelId="{4031BF55-3EBB-4BFA-A72E-22ADD242F8E4}">
      <dgm:prSet/>
      <dgm:spPr/>
      <dgm:t>
        <a:bodyPr/>
        <a:lstStyle/>
        <a:p>
          <a:pPr>
            <a:lnSpc>
              <a:spcPct val="100000"/>
            </a:lnSpc>
            <a:defRPr b="1"/>
          </a:pPr>
          <a:r>
            <a:rPr lang="en-US"/>
            <a:t>Mindfulness Practices</a:t>
          </a:r>
        </a:p>
      </dgm:t>
    </dgm:pt>
    <dgm:pt modelId="{AF9C9A86-0A55-4C9F-9AFB-AA81CF05DACE}" type="parTrans" cxnId="{563C79D6-C85E-4809-AF4F-C741405BF04C}">
      <dgm:prSet/>
      <dgm:spPr/>
      <dgm:t>
        <a:bodyPr/>
        <a:lstStyle/>
        <a:p>
          <a:endParaRPr lang="en-US"/>
        </a:p>
      </dgm:t>
    </dgm:pt>
    <dgm:pt modelId="{13EA4E1F-DC24-4E6C-87CF-D2B0418553C2}" type="sibTrans" cxnId="{563C79D6-C85E-4809-AF4F-C741405BF04C}">
      <dgm:prSet/>
      <dgm:spPr/>
      <dgm:t>
        <a:bodyPr/>
        <a:lstStyle/>
        <a:p>
          <a:pPr>
            <a:lnSpc>
              <a:spcPct val="100000"/>
            </a:lnSpc>
            <a:defRPr b="1"/>
          </a:pPr>
          <a:endParaRPr lang="en-US"/>
        </a:p>
      </dgm:t>
    </dgm:pt>
    <dgm:pt modelId="{E4837B95-FF97-4638-BAC0-C4B9F811FF89}">
      <dgm:prSet/>
      <dgm:spPr/>
      <dgm:t>
        <a:bodyPr/>
        <a:lstStyle/>
        <a:p>
          <a:pPr>
            <a:lnSpc>
              <a:spcPct val="100000"/>
            </a:lnSpc>
          </a:pPr>
          <a:r>
            <a:rPr lang="en-US"/>
            <a:t>Engaging in mindfulness practices helps individuals stay present and improve mental clarity, leading to better emotional health.</a:t>
          </a:r>
        </a:p>
      </dgm:t>
    </dgm:pt>
    <dgm:pt modelId="{E5A15142-6A4B-40FB-9D26-743E9085E97A}" type="parTrans" cxnId="{0C609DA0-6A51-4F73-97F2-E50D9A35FB67}">
      <dgm:prSet/>
      <dgm:spPr/>
      <dgm:t>
        <a:bodyPr/>
        <a:lstStyle/>
        <a:p>
          <a:endParaRPr lang="en-US"/>
        </a:p>
      </dgm:t>
    </dgm:pt>
    <dgm:pt modelId="{38287329-52B2-48C8-A477-EE41D6A8CA8A}" type="sibTrans" cxnId="{0C609DA0-6A51-4F73-97F2-E50D9A35FB67}">
      <dgm:prSet/>
      <dgm:spPr/>
      <dgm:t>
        <a:bodyPr/>
        <a:lstStyle/>
        <a:p>
          <a:endParaRPr lang="en-US"/>
        </a:p>
      </dgm:t>
    </dgm:pt>
    <dgm:pt modelId="{A25D58B1-9D62-401F-B3A7-AAC1A3EF35CD}">
      <dgm:prSet/>
      <dgm:spPr/>
      <dgm:t>
        <a:bodyPr/>
        <a:lstStyle/>
        <a:p>
          <a:pPr>
            <a:lnSpc>
              <a:spcPct val="100000"/>
            </a:lnSpc>
            <a:defRPr b="1"/>
          </a:pPr>
          <a:r>
            <a:rPr lang="en-US"/>
            <a:t>Self-Care Routines</a:t>
          </a:r>
        </a:p>
      </dgm:t>
    </dgm:pt>
    <dgm:pt modelId="{3F954D24-408A-49AD-A5FC-B97B7C1BD0E9}" type="parTrans" cxnId="{82FE8805-676B-4371-B722-53F71C5203F5}">
      <dgm:prSet/>
      <dgm:spPr/>
      <dgm:t>
        <a:bodyPr/>
        <a:lstStyle/>
        <a:p>
          <a:endParaRPr lang="en-US"/>
        </a:p>
      </dgm:t>
    </dgm:pt>
    <dgm:pt modelId="{1B85CE8A-BCFF-4489-A9A7-F617B1DDE812}" type="sibTrans" cxnId="{82FE8805-676B-4371-B722-53F71C5203F5}">
      <dgm:prSet/>
      <dgm:spPr/>
      <dgm:t>
        <a:bodyPr/>
        <a:lstStyle/>
        <a:p>
          <a:endParaRPr lang="en-US"/>
        </a:p>
      </dgm:t>
    </dgm:pt>
    <dgm:pt modelId="{DC928EF6-045C-44FF-BFCD-EFA6F1F5EA54}">
      <dgm:prSet/>
      <dgm:spPr/>
      <dgm:t>
        <a:bodyPr/>
        <a:lstStyle/>
        <a:p>
          <a:pPr>
            <a:lnSpc>
              <a:spcPct val="100000"/>
            </a:lnSpc>
          </a:pPr>
          <a:r>
            <a:rPr lang="en-US"/>
            <a:t>Establishing self-care routines is essential for personal wellness, allowing individuals to recharge and focus on their mental health.</a:t>
          </a:r>
        </a:p>
      </dgm:t>
    </dgm:pt>
    <dgm:pt modelId="{DD6D3042-E867-4043-B4DB-4C48A30421A2}" type="parTrans" cxnId="{E2FCEC70-05FE-4523-B3DF-B8B8F8589427}">
      <dgm:prSet/>
      <dgm:spPr/>
      <dgm:t>
        <a:bodyPr/>
        <a:lstStyle/>
        <a:p>
          <a:endParaRPr lang="en-US"/>
        </a:p>
      </dgm:t>
    </dgm:pt>
    <dgm:pt modelId="{5AB5C1B1-A8E3-42FF-AF67-5C65B5F06F8C}" type="sibTrans" cxnId="{E2FCEC70-05FE-4523-B3DF-B8B8F8589427}">
      <dgm:prSet/>
      <dgm:spPr/>
      <dgm:t>
        <a:bodyPr/>
        <a:lstStyle/>
        <a:p>
          <a:endParaRPr lang="en-US"/>
        </a:p>
      </dgm:t>
    </dgm:pt>
    <dgm:pt modelId="{CDD9C16D-35D2-4B09-B997-303D925D1545}" type="pres">
      <dgm:prSet presAssocID="{14EA843E-20A6-431F-B2BC-F73E5CACCBA2}" presName="Root" presStyleCnt="0">
        <dgm:presLayoutVars>
          <dgm:dir/>
          <dgm:resizeHandles val="exact"/>
        </dgm:presLayoutVars>
      </dgm:prSet>
      <dgm:spPr/>
    </dgm:pt>
    <dgm:pt modelId="{BB3FFAF8-F97F-4422-949F-DCFC35D6FF16}" type="pres">
      <dgm:prSet presAssocID="{5463E913-E189-4224-959D-F18A0E05BB3C}" presName="Composite" presStyleCnt="0"/>
      <dgm:spPr/>
    </dgm:pt>
    <dgm:pt modelId="{BA1AD8F1-7B92-4D22-B60F-A39E18FFAE03}" type="pres">
      <dgm:prSet presAssocID="{5463E913-E189-4224-959D-F18A0E05BB3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523" r="12724" b="-5"/>
          <a:stretch/>
        </a:blipFill>
      </dgm:spPr>
      <dgm:extLst>
        <a:ext uri="{E40237B7-FDA0-4F09-8148-C483321AD2D9}">
          <dgm14:cNvPr xmlns:dgm14="http://schemas.microsoft.com/office/drawing/2010/diagram" id="0" name="" descr="Meditation"/>
        </a:ext>
      </dgm:extLst>
    </dgm:pt>
    <dgm:pt modelId="{972C4D96-0E9A-42CC-9F25-535400361236}" type="pres">
      <dgm:prSet presAssocID="{5463E913-E189-4224-959D-F18A0E05BB3C}" presName="Subtitle" presStyleLbl="revTx" presStyleIdx="0" presStyleCnt="6">
        <dgm:presLayoutVars>
          <dgm:chMax val="0"/>
          <dgm:bulletEnabled/>
        </dgm:presLayoutVars>
      </dgm:prSet>
      <dgm:spPr/>
    </dgm:pt>
    <dgm:pt modelId="{38B4C979-1FA3-4CD6-BAEB-5BD39D7ADE02}" type="pres">
      <dgm:prSet presAssocID="{5463E913-E189-4224-959D-F18A0E05BB3C}" presName="Description" presStyleLbl="revTx" presStyleIdx="1" presStyleCnt="6">
        <dgm:presLayoutVars>
          <dgm:bulletEnabled/>
        </dgm:presLayoutVars>
      </dgm:prSet>
      <dgm:spPr/>
    </dgm:pt>
    <dgm:pt modelId="{D0EFFCC9-26A6-443A-B306-B215473CB1E4}" type="pres">
      <dgm:prSet presAssocID="{5C0573C8-4CD1-4B3C-B7E0-0C3708386A18}" presName="sibTrans" presStyleLbl="sibTrans2D1" presStyleIdx="0" presStyleCnt="0"/>
      <dgm:spPr/>
    </dgm:pt>
    <dgm:pt modelId="{57025B7B-DE58-4E98-8272-7CB3D0B6F270}" type="pres">
      <dgm:prSet presAssocID="{4031BF55-3EBB-4BFA-A72E-22ADD242F8E4}" presName="Composite" presStyleCnt="0"/>
      <dgm:spPr/>
    </dgm:pt>
    <dgm:pt modelId="{C79537A6-7537-45F3-B96C-8B9329B2C585}" type="pres">
      <dgm:prSet presAssocID="{4031BF55-3EBB-4BFA-A72E-22ADD242F8E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236" r="16016" b="4"/>
          <a:stretch/>
        </a:blipFill>
      </dgm:spPr>
      <dgm:extLst>
        <a:ext uri="{E40237B7-FDA0-4F09-8148-C483321AD2D9}">
          <dgm14:cNvPr xmlns:dgm14="http://schemas.microsoft.com/office/drawing/2010/diagram" id="0" name="" descr="http://www.mediafire.com/convkey/eae7/jbagvrjpllnvnpsfg.jpg"/>
        </a:ext>
      </dgm:extLst>
    </dgm:pt>
    <dgm:pt modelId="{4054BB06-6BC3-4980-AB66-E793D43A4380}" type="pres">
      <dgm:prSet presAssocID="{4031BF55-3EBB-4BFA-A72E-22ADD242F8E4}" presName="Subtitle" presStyleLbl="revTx" presStyleIdx="2" presStyleCnt="6">
        <dgm:presLayoutVars>
          <dgm:chMax val="0"/>
          <dgm:bulletEnabled/>
        </dgm:presLayoutVars>
      </dgm:prSet>
      <dgm:spPr/>
    </dgm:pt>
    <dgm:pt modelId="{6B3B8FD6-30C1-4E7D-B1E3-269069403F25}" type="pres">
      <dgm:prSet presAssocID="{4031BF55-3EBB-4BFA-A72E-22ADD242F8E4}" presName="Description" presStyleLbl="revTx" presStyleIdx="3" presStyleCnt="6">
        <dgm:presLayoutVars>
          <dgm:bulletEnabled/>
        </dgm:presLayoutVars>
      </dgm:prSet>
      <dgm:spPr/>
    </dgm:pt>
    <dgm:pt modelId="{3B5A7714-2180-4CD3-ADC1-23FFD6B734CA}" type="pres">
      <dgm:prSet presAssocID="{13EA4E1F-DC24-4E6C-87CF-D2B0418553C2}" presName="sibTrans" presStyleLbl="sibTrans2D1" presStyleIdx="0" presStyleCnt="0"/>
      <dgm:spPr/>
    </dgm:pt>
    <dgm:pt modelId="{7B751A23-CEF6-4ED6-B82A-72915CFEFE28}" type="pres">
      <dgm:prSet presAssocID="{A25D58B1-9D62-401F-B3A7-AAC1A3EF35CD}" presName="Composite" presStyleCnt="0"/>
      <dgm:spPr/>
    </dgm:pt>
    <dgm:pt modelId="{6CFCD343-C5E0-4150-9D69-BBAF19931E6D}" type="pres">
      <dgm:prSet presAssocID="{A25D58B1-9D62-401F-B3A7-AAC1A3EF35C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9177" r="4075" b="4"/>
          <a:stretch/>
        </a:blipFill>
      </dgm:spPr>
      <dgm:extLst>
        <a:ext uri="{E40237B7-FDA0-4F09-8148-C483321AD2D9}">
          <dgm14:cNvPr xmlns:dgm14="http://schemas.microsoft.com/office/drawing/2010/diagram" id="0" name="" descr="Diary and a cup of coffee on a turquoise napkin"/>
        </a:ext>
      </dgm:extLst>
    </dgm:pt>
    <dgm:pt modelId="{11F15D77-C9BD-4587-AD78-A8C0B342AF1E}" type="pres">
      <dgm:prSet presAssocID="{A25D58B1-9D62-401F-B3A7-AAC1A3EF35CD}" presName="Subtitle" presStyleLbl="revTx" presStyleIdx="4" presStyleCnt="6">
        <dgm:presLayoutVars>
          <dgm:chMax val="0"/>
          <dgm:bulletEnabled/>
        </dgm:presLayoutVars>
      </dgm:prSet>
      <dgm:spPr/>
    </dgm:pt>
    <dgm:pt modelId="{998A89F2-48C2-4C75-BC02-96AF60201E47}" type="pres">
      <dgm:prSet presAssocID="{A25D58B1-9D62-401F-B3A7-AAC1A3EF35CD}" presName="Description" presStyleLbl="revTx" presStyleIdx="5" presStyleCnt="6">
        <dgm:presLayoutVars>
          <dgm:bulletEnabled/>
        </dgm:presLayoutVars>
      </dgm:prSet>
      <dgm:spPr/>
    </dgm:pt>
  </dgm:ptLst>
  <dgm:cxnLst>
    <dgm:cxn modelId="{82FE8805-676B-4371-B722-53F71C5203F5}" srcId="{14EA843E-20A6-431F-B2BC-F73E5CACCBA2}" destId="{A25D58B1-9D62-401F-B3A7-AAC1A3EF35CD}" srcOrd="2" destOrd="0" parTransId="{3F954D24-408A-49AD-A5FC-B97B7C1BD0E9}" sibTransId="{1B85CE8A-BCFF-4489-A9A7-F617B1DDE812}"/>
    <dgm:cxn modelId="{F3342D0E-7C2C-4455-9897-342AC6FD2331}" type="presOf" srcId="{5463E913-E189-4224-959D-F18A0E05BB3C}" destId="{972C4D96-0E9A-42CC-9F25-535400361236}" srcOrd="0" destOrd="0" presId="urn:microsoft.com/office/officeart/2024/3/layout/verticalVisualTextBlock1"/>
    <dgm:cxn modelId="{DB0C6113-8097-4EF4-9CFF-3AD47725DDEA}" type="presOf" srcId="{5ED51981-C9B3-4B84-8AE5-135FD72858A9}" destId="{38B4C979-1FA3-4CD6-BAEB-5BD39D7ADE02}" srcOrd="0" destOrd="0" presId="urn:microsoft.com/office/officeart/2024/3/layout/verticalVisualTextBlock1"/>
    <dgm:cxn modelId="{2ABE3420-FA50-4CB1-8A4B-41940FAF9BF1}" type="presOf" srcId="{14EA843E-20A6-431F-B2BC-F73E5CACCBA2}" destId="{CDD9C16D-35D2-4B09-B997-303D925D1545}" srcOrd="0" destOrd="0" presId="urn:microsoft.com/office/officeart/2024/3/layout/verticalVisualTextBlock1"/>
    <dgm:cxn modelId="{02D5323E-17D7-4152-AE51-4918592620AB}" type="presOf" srcId="{A25D58B1-9D62-401F-B3A7-AAC1A3EF35CD}" destId="{11F15D77-C9BD-4587-AD78-A8C0B342AF1E}" srcOrd="0" destOrd="0" presId="urn:microsoft.com/office/officeart/2024/3/layout/verticalVisualTextBlock1"/>
    <dgm:cxn modelId="{12D4FB4A-410B-49A8-8FB6-D60E33FC1062}" type="presOf" srcId="{4031BF55-3EBB-4BFA-A72E-22ADD242F8E4}" destId="{4054BB06-6BC3-4980-AB66-E793D43A4380}" srcOrd="0" destOrd="0" presId="urn:microsoft.com/office/officeart/2024/3/layout/verticalVisualTextBlock1"/>
    <dgm:cxn modelId="{44910E6B-88F2-4755-8881-DBFF1182DEA6}" type="presOf" srcId="{E4837B95-FF97-4638-BAC0-C4B9F811FF89}" destId="{6B3B8FD6-30C1-4E7D-B1E3-269069403F25}" srcOrd="0" destOrd="0" presId="urn:microsoft.com/office/officeart/2024/3/layout/verticalVisualTextBlock1"/>
    <dgm:cxn modelId="{4BC67370-6DA5-42CA-9B3E-6442BC2E52AD}" srcId="{14EA843E-20A6-431F-B2BC-F73E5CACCBA2}" destId="{5463E913-E189-4224-959D-F18A0E05BB3C}" srcOrd="0" destOrd="0" parTransId="{80164FA3-95B4-4ED7-94BD-D17614310FD7}" sibTransId="{5C0573C8-4CD1-4B3C-B7E0-0C3708386A18}"/>
    <dgm:cxn modelId="{E2FCEC70-05FE-4523-B3DF-B8B8F8589427}" srcId="{A25D58B1-9D62-401F-B3A7-AAC1A3EF35CD}" destId="{DC928EF6-045C-44FF-BFCD-EFA6F1F5EA54}" srcOrd="0" destOrd="0" parTransId="{DD6D3042-E867-4043-B4DB-4C48A30421A2}" sibTransId="{5AB5C1B1-A8E3-42FF-AF67-5C65B5F06F8C}"/>
    <dgm:cxn modelId="{D22E0452-EF02-4FD4-A05B-069F34026655}" type="presOf" srcId="{13EA4E1F-DC24-4E6C-87CF-D2B0418553C2}" destId="{3B5A7714-2180-4CD3-ADC1-23FFD6B734CA}" srcOrd="0" destOrd="0" presId="urn:microsoft.com/office/officeart/2024/3/layout/verticalVisualTextBlock1"/>
    <dgm:cxn modelId="{0DDDA296-C56B-4D55-8837-B6D852F5F1A1}" type="presOf" srcId="{DC928EF6-045C-44FF-BFCD-EFA6F1F5EA54}" destId="{998A89F2-48C2-4C75-BC02-96AF60201E47}" srcOrd="0" destOrd="0" presId="urn:microsoft.com/office/officeart/2024/3/layout/verticalVisualTextBlock1"/>
    <dgm:cxn modelId="{0C609DA0-6A51-4F73-97F2-E50D9A35FB67}" srcId="{4031BF55-3EBB-4BFA-A72E-22ADD242F8E4}" destId="{E4837B95-FF97-4638-BAC0-C4B9F811FF89}" srcOrd="0" destOrd="0" parTransId="{E5A15142-6A4B-40FB-9D26-743E9085E97A}" sibTransId="{38287329-52B2-48C8-A477-EE41D6A8CA8A}"/>
    <dgm:cxn modelId="{A0771CBA-3703-4901-ADDC-F148EC5698E3}" srcId="{5463E913-E189-4224-959D-F18A0E05BB3C}" destId="{5ED51981-C9B3-4B84-8AE5-135FD72858A9}" srcOrd="0" destOrd="0" parTransId="{0D629DDE-DB71-40E3-BE05-3CC67BFFDE2A}" sibTransId="{E708B655-2328-494D-9285-D4660E37C01A}"/>
    <dgm:cxn modelId="{563C79D6-C85E-4809-AF4F-C741405BF04C}" srcId="{14EA843E-20A6-431F-B2BC-F73E5CACCBA2}" destId="{4031BF55-3EBB-4BFA-A72E-22ADD242F8E4}" srcOrd="1" destOrd="0" parTransId="{AF9C9A86-0A55-4C9F-9AFB-AA81CF05DACE}" sibTransId="{13EA4E1F-DC24-4E6C-87CF-D2B0418553C2}"/>
    <dgm:cxn modelId="{656EADE0-AEE0-4773-A477-44CBD6FA55EA}" type="presOf" srcId="{5C0573C8-4CD1-4B3C-B7E0-0C3708386A18}" destId="{D0EFFCC9-26A6-443A-B306-B215473CB1E4}" srcOrd="0" destOrd="0" presId="urn:microsoft.com/office/officeart/2024/3/layout/verticalVisualTextBlock1"/>
    <dgm:cxn modelId="{4D1D479F-B51F-4EF3-BE13-627676F6D39C}" type="presParOf" srcId="{CDD9C16D-35D2-4B09-B997-303D925D1545}" destId="{BB3FFAF8-F97F-4422-949F-DCFC35D6FF16}" srcOrd="0" destOrd="0" presId="urn:microsoft.com/office/officeart/2024/3/layout/verticalVisualTextBlock1"/>
    <dgm:cxn modelId="{471DFB87-5D91-4F2D-B2E0-C6D5A9A0835A}" type="presParOf" srcId="{BB3FFAF8-F97F-4422-949F-DCFC35D6FF16}" destId="{BA1AD8F1-7B92-4D22-B60F-A39E18FFAE03}" srcOrd="0" destOrd="0" presId="urn:microsoft.com/office/officeart/2024/3/layout/verticalVisualTextBlock1"/>
    <dgm:cxn modelId="{1C31951D-F99E-4C87-9C11-EC36A87C7B43}" type="presParOf" srcId="{BB3FFAF8-F97F-4422-949F-DCFC35D6FF16}" destId="{972C4D96-0E9A-42CC-9F25-535400361236}" srcOrd="1" destOrd="0" presId="urn:microsoft.com/office/officeart/2024/3/layout/verticalVisualTextBlock1"/>
    <dgm:cxn modelId="{08729F66-731D-4EAE-9006-2ACA70F94DC2}" type="presParOf" srcId="{BB3FFAF8-F97F-4422-949F-DCFC35D6FF16}" destId="{38B4C979-1FA3-4CD6-BAEB-5BD39D7ADE02}" srcOrd="2" destOrd="0" presId="urn:microsoft.com/office/officeart/2024/3/layout/verticalVisualTextBlock1"/>
    <dgm:cxn modelId="{0522A35E-736C-4458-A007-24E6445294A9}" type="presParOf" srcId="{CDD9C16D-35D2-4B09-B997-303D925D1545}" destId="{D0EFFCC9-26A6-443A-B306-B215473CB1E4}" srcOrd="1" destOrd="0" presId="urn:microsoft.com/office/officeart/2024/3/layout/verticalVisualTextBlock1"/>
    <dgm:cxn modelId="{94FEC4C8-8144-40E1-B508-E82DA92C5FCF}" type="presParOf" srcId="{CDD9C16D-35D2-4B09-B997-303D925D1545}" destId="{57025B7B-DE58-4E98-8272-7CB3D0B6F270}" srcOrd="2" destOrd="0" presId="urn:microsoft.com/office/officeart/2024/3/layout/verticalVisualTextBlock1"/>
    <dgm:cxn modelId="{C6F91AAB-6E5E-41D7-8D1B-0BA921D40FA3}" type="presParOf" srcId="{57025B7B-DE58-4E98-8272-7CB3D0B6F270}" destId="{C79537A6-7537-45F3-B96C-8B9329B2C585}" srcOrd="0" destOrd="0" presId="urn:microsoft.com/office/officeart/2024/3/layout/verticalVisualTextBlock1"/>
    <dgm:cxn modelId="{3DD64E00-10D9-4B08-B254-B383E8DF47E5}" type="presParOf" srcId="{57025B7B-DE58-4E98-8272-7CB3D0B6F270}" destId="{4054BB06-6BC3-4980-AB66-E793D43A4380}" srcOrd="1" destOrd="0" presId="urn:microsoft.com/office/officeart/2024/3/layout/verticalVisualTextBlock1"/>
    <dgm:cxn modelId="{2594EED5-B51F-478E-BE82-B9E4EEC6CFCB}" type="presParOf" srcId="{57025B7B-DE58-4E98-8272-7CB3D0B6F270}" destId="{6B3B8FD6-30C1-4E7D-B1E3-269069403F25}" srcOrd="2" destOrd="0" presId="urn:microsoft.com/office/officeart/2024/3/layout/verticalVisualTextBlock1"/>
    <dgm:cxn modelId="{D59AC0E2-6712-40F2-A3B5-ACDC42E2341A}" type="presParOf" srcId="{CDD9C16D-35D2-4B09-B997-303D925D1545}" destId="{3B5A7714-2180-4CD3-ADC1-23FFD6B734CA}" srcOrd="3" destOrd="0" presId="urn:microsoft.com/office/officeart/2024/3/layout/verticalVisualTextBlock1"/>
    <dgm:cxn modelId="{B6B37348-A0BB-42D4-96D1-26439566857D}" type="presParOf" srcId="{CDD9C16D-35D2-4B09-B997-303D925D1545}" destId="{7B751A23-CEF6-4ED6-B82A-72915CFEFE28}" srcOrd="4" destOrd="0" presId="urn:microsoft.com/office/officeart/2024/3/layout/verticalVisualTextBlock1"/>
    <dgm:cxn modelId="{454F3AA5-CB2B-475F-9580-4209316AB6DF}" type="presParOf" srcId="{7B751A23-CEF6-4ED6-B82A-72915CFEFE28}" destId="{6CFCD343-C5E0-4150-9D69-BBAF19931E6D}" srcOrd="0" destOrd="0" presId="urn:microsoft.com/office/officeart/2024/3/layout/verticalVisualTextBlock1"/>
    <dgm:cxn modelId="{26482C72-3FDD-4024-8238-043F8B1C35B3}" type="presParOf" srcId="{7B751A23-CEF6-4ED6-B82A-72915CFEFE28}" destId="{11F15D77-C9BD-4587-AD78-A8C0B342AF1E}" srcOrd="1" destOrd="0" presId="urn:microsoft.com/office/officeart/2024/3/layout/verticalVisualTextBlock1"/>
    <dgm:cxn modelId="{4306F706-3444-4281-B395-D48241EBC836}" type="presParOf" srcId="{7B751A23-CEF6-4ED6-B82A-72915CFEFE28}" destId="{998A89F2-48C2-4C75-BC02-96AF60201E4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D28119-51FF-4941-ADD9-E534A9F3A75C}"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AAFBCE66-9265-4D4F-A6B6-207265042461}">
      <dgm:prSet/>
      <dgm:spPr/>
      <dgm:t>
        <a:bodyPr/>
        <a:lstStyle/>
        <a:p>
          <a:pPr>
            <a:lnSpc>
              <a:spcPct val="100000"/>
            </a:lnSpc>
            <a:defRPr b="1"/>
          </a:pPr>
          <a:r>
            <a:rPr lang="en-US"/>
            <a:t>Individual Success Stories</a:t>
          </a:r>
        </a:p>
      </dgm:t>
    </dgm:pt>
    <dgm:pt modelId="{5A31C867-D825-4EBF-8BC8-9CC6B3AB8C7D}" type="parTrans" cxnId="{862A89A1-E4C9-47B9-8A37-DA47AC6C5A60}">
      <dgm:prSet/>
      <dgm:spPr/>
      <dgm:t>
        <a:bodyPr/>
        <a:lstStyle/>
        <a:p>
          <a:endParaRPr lang="en-US"/>
        </a:p>
      </dgm:t>
    </dgm:pt>
    <dgm:pt modelId="{337F7675-7F7B-4177-A96F-4CA81F4183B0}" type="sibTrans" cxnId="{862A89A1-E4C9-47B9-8A37-DA47AC6C5A60}">
      <dgm:prSet/>
      <dgm:spPr/>
      <dgm:t>
        <a:bodyPr/>
        <a:lstStyle/>
        <a:p>
          <a:pPr>
            <a:lnSpc>
              <a:spcPct val="100000"/>
            </a:lnSpc>
            <a:defRPr b="1"/>
          </a:pPr>
          <a:endParaRPr lang="en-US"/>
        </a:p>
      </dgm:t>
    </dgm:pt>
    <dgm:pt modelId="{42F2BDBF-5272-49DF-BCDF-282BB68D48E3}">
      <dgm:prSet/>
      <dgm:spPr/>
      <dgm:t>
        <a:bodyPr/>
        <a:lstStyle/>
        <a:p>
          <a:pPr>
            <a:lnSpc>
              <a:spcPct val="100000"/>
            </a:lnSpc>
          </a:pPr>
          <a:r>
            <a:rPr lang="en-US"/>
            <a:t>Many individuals have shared their personal success stories using WRAP strategies to improve their mental health.</a:t>
          </a:r>
        </a:p>
      </dgm:t>
    </dgm:pt>
    <dgm:pt modelId="{E9AF2E0B-1337-4AFE-9AF8-109DAF8BAF15}" type="parTrans" cxnId="{07A3DA8A-5793-4D1C-86CC-88622B725CE8}">
      <dgm:prSet/>
      <dgm:spPr/>
      <dgm:t>
        <a:bodyPr/>
        <a:lstStyle/>
        <a:p>
          <a:endParaRPr lang="en-US"/>
        </a:p>
      </dgm:t>
    </dgm:pt>
    <dgm:pt modelId="{5C957AF0-A20B-4868-BB48-11CD4C620D79}" type="sibTrans" cxnId="{07A3DA8A-5793-4D1C-86CC-88622B725CE8}">
      <dgm:prSet/>
      <dgm:spPr/>
      <dgm:t>
        <a:bodyPr/>
        <a:lstStyle/>
        <a:p>
          <a:endParaRPr lang="en-US"/>
        </a:p>
      </dgm:t>
    </dgm:pt>
    <dgm:pt modelId="{82696587-C13A-4CD9-BCFB-87F4C0B429D5}">
      <dgm:prSet/>
      <dgm:spPr/>
      <dgm:t>
        <a:bodyPr/>
        <a:lstStyle/>
        <a:p>
          <a:pPr>
            <a:lnSpc>
              <a:spcPct val="100000"/>
            </a:lnSpc>
            <a:defRPr b="1"/>
          </a:pPr>
          <a:r>
            <a:rPr lang="en-US"/>
            <a:t>Inspiration and Validation</a:t>
          </a:r>
        </a:p>
      </dgm:t>
    </dgm:pt>
    <dgm:pt modelId="{2E232B3B-E345-4FF6-A089-6C9D5E3D2CA6}" type="parTrans" cxnId="{25C8091F-69EF-42D1-8FA5-B8EE7D0B9A2C}">
      <dgm:prSet/>
      <dgm:spPr/>
      <dgm:t>
        <a:bodyPr/>
        <a:lstStyle/>
        <a:p>
          <a:endParaRPr lang="en-US"/>
        </a:p>
      </dgm:t>
    </dgm:pt>
    <dgm:pt modelId="{C89C2EE6-CE1B-42B7-94EF-99B1AF7B7E34}" type="sibTrans" cxnId="{25C8091F-69EF-42D1-8FA5-B8EE7D0B9A2C}">
      <dgm:prSet/>
      <dgm:spPr/>
      <dgm:t>
        <a:bodyPr/>
        <a:lstStyle/>
        <a:p>
          <a:pPr>
            <a:lnSpc>
              <a:spcPct val="100000"/>
            </a:lnSpc>
            <a:defRPr b="1"/>
          </a:pPr>
          <a:endParaRPr lang="en-US"/>
        </a:p>
      </dgm:t>
    </dgm:pt>
    <dgm:pt modelId="{139B4B9C-16DA-40BF-BF93-931BC4E702AE}">
      <dgm:prSet/>
      <dgm:spPr/>
      <dgm:t>
        <a:bodyPr/>
        <a:lstStyle/>
        <a:p>
          <a:pPr>
            <a:lnSpc>
              <a:spcPct val="100000"/>
            </a:lnSpc>
          </a:pPr>
          <a:r>
            <a:rPr lang="en-US"/>
            <a:t>These examples not only inspire others but also validate the effectiveness of WRAP in real-world situations.</a:t>
          </a:r>
        </a:p>
      </dgm:t>
    </dgm:pt>
    <dgm:pt modelId="{2C6F6BF2-3EC7-4C2A-A5DA-49C186CABB30}" type="parTrans" cxnId="{88601BA3-AC73-4AE3-B6EF-88D5203153BA}">
      <dgm:prSet/>
      <dgm:spPr/>
      <dgm:t>
        <a:bodyPr/>
        <a:lstStyle/>
        <a:p>
          <a:endParaRPr lang="en-US"/>
        </a:p>
      </dgm:t>
    </dgm:pt>
    <dgm:pt modelId="{0B43F40D-B4E1-45D8-BA50-E940995BC745}" type="sibTrans" cxnId="{88601BA3-AC73-4AE3-B6EF-88D5203153BA}">
      <dgm:prSet/>
      <dgm:spPr/>
      <dgm:t>
        <a:bodyPr/>
        <a:lstStyle/>
        <a:p>
          <a:endParaRPr lang="en-US"/>
        </a:p>
      </dgm:t>
    </dgm:pt>
    <dgm:pt modelId="{1E903DD9-10BD-4EAD-ABBF-BA9FA2402CA4}">
      <dgm:prSet/>
      <dgm:spPr/>
      <dgm:t>
        <a:bodyPr/>
        <a:lstStyle/>
        <a:p>
          <a:pPr>
            <a:lnSpc>
              <a:spcPct val="100000"/>
            </a:lnSpc>
            <a:defRPr b="1"/>
          </a:pPr>
          <a:r>
            <a:rPr lang="en-US"/>
            <a:t>Navigating Crises</a:t>
          </a:r>
        </a:p>
      </dgm:t>
    </dgm:pt>
    <dgm:pt modelId="{10B1CEB3-C7BB-4E06-9D27-1BEABCCB0C19}" type="parTrans" cxnId="{4BFE52D8-E3CC-41FE-8106-39946FD97233}">
      <dgm:prSet/>
      <dgm:spPr/>
      <dgm:t>
        <a:bodyPr/>
        <a:lstStyle/>
        <a:p>
          <a:endParaRPr lang="en-US"/>
        </a:p>
      </dgm:t>
    </dgm:pt>
    <dgm:pt modelId="{C2074EC6-ACFF-4B88-A274-DFA4D4A13CB5}" type="sibTrans" cxnId="{4BFE52D8-E3CC-41FE-8106-39946FD97233}">
      <dgm:prSet/>
      <dgm:spPr/>
      <dgm:t>
        <a:bodyPr/>
        <a:lstStyle/>
        <a:p>
          <a:endParaRPr lang="en-US"/>
        </a:p>
      </dgm:t>
    </dgm:pt>
    <dgm:pt modelId="{94AC0CD8-EBCC-4D39-9BA7-CF2406663803}">
      <dgm:prSet/>
      <dgm:spPr/>
      <dgm:t>
        <a:bodyPr/>
        <a:lstStyle/>
        <a:p>
          <a:pPr>
            <a:lnSpc>
              <a:spcPct val="100000"/>
            </a:lnSpc>
          </a:pPr>
          <a:r>
            <a:rPr lang="en-US"/>
            <a:t>Real-life cases highlight how WRAP can help individuals effectively navigate through mental health crises.</a:t>
          </a:r>
        </a:p>
      </dgm:t>
    </dgm:pt>
    <dgm:pt modelId="{BD6D8FAC-A279-4776-B75E-218526FEE8DF}" type="parTrans" cxnId="{AD910C8F-3E34-43C9-9686-8966C0568532}">
      <dgm:prSet/>
      <dgm:spPr/>
      <dgm:t>
        <a:bodyPr/>
        <a:lstStyle/>
        <a:p>
          <a:endParaRPr lang="en-US"/>
        </a:p>
      </dgm:t>
    </dgm:pt>
    <dgm:pt modelId="{A9BA3423-8841-40B3-A860-BCEBE2911147}" type="sibTrans" cxnId="{AD910C8F-3E34-43C9-9686-8966C0568532}">
      <dgm:prSet/>
      <dgm:spPr/>
      <dgm:t>
        <a:bodyPr/>
        <a:lstStyle/>
        <a:p>
          <a:endParaRPr lang="en-US"/>
        </a:p>
      </dgm:t>
    </dgm:pt>
    <dgm:pt modelId="{378BF765-6414-4D25-9A96-F69F59E11153}" type="pres">
      <dgm:prSet presAssocID="{D7D28119-51FF-4941-ADD9-E534A9F3A75C}" presName="Root" presStyleCnt="0">
        <dgm:presLayoutVars>
          <dgm:dir/>
          <dgm:resizeHandles val="exact"/>
        </dgm:presLayoutVars>
      </dgm:prSet>
      <dgm:spPr/>
    </dgm:pt>
    <dgm:pt modelId="{CE9C2042-40BC-49F9-BDF2-EEDD9BE0AB47}" type="pres">
      <dgm:prSet presAssocID="{AAFBCE66-9265-4D4F-A6B6-207265042461}" presName="Composite" presStyleCnt="0"/>
      <dgm:spPr/>
    </dgm:pt>
    <dgm:pt modelId="{2CCC5BDE-68BB-43E1-B03D-8107F9DF309B}" type="pres">
      <dgm:prSet presAssocID="{AAFBCE66-9265-4D4F-A6B6-20726504246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668" r="22585" b="4"/>
          <a:stretch/>
        </a:blipFill>
      </dgm:spPr>
      <dgm:extLst>
        <a:ext uri="{E40237B7-FDA0-4F09-8148-C483321AD2D9}">
          <dgm14:cNvPr xmlns:dgm14="http://schemas.microsoft.com/office/drawing/2010/diagram" id="0" name="" descr="Hispanic family meeting with a family therapist."/>
        </a:ext>
      </dgm:extLst>
    </dgm:pt>
    <dgm:pt modelId="{3902C89F-24BB-4C4D-87EF-B29061D3B889}" type="pres">
      <dgm:prSet presAssocID="{AAFBCE66-9265-4D4F-A6B6-207265042461}" presName="Subtitle" presStyleLbl="revTx" presStyleIdx="0" presStyleCnt="6">
        <dgm:presLayoutVars>
          <dgm:chMax val="0"/>
          <dgm:bulletEnabled/>
        </dgm:presLayoutVars>
      </dgm:prSet>
      <dgm:spPr/>
    </dgm:pt>
    <dgm:pt modelId="{8DD6A8E6-8FF3-4EA8-8A6F-D9474F308C5B}" type="pres">
      <dgm:prSet presAssocID="{AAFBCE66-9265-4D4F-A6B6-207265042461}" presName="Description" presStyleLbl="revTx" presStyleIdx="1" presStyleCnt="6">
        <dgm:presLayoutVars>
          <dgm:bulletEnabled/>
        </dgm:presLayoutVars>
      </dgm:prSet>
      <dgm:spPr/>
    </dgm:pt>
    <dgm:pt modelId="{D7BAFAAE-227C-4277-B8A2-E9AA8A308EE7}" type="pres">
      <dgm:prSet presAssocID="{337F7675-7F7B-4177-A96F-4CA81F4183B0}" presName="sibTrans" presStyleLbl="sibTrans2D1" presStyleIdx="0" presStyleCnt="0"/>
      <dgm:spPr/>
    </dgm:pt>
    <dgm:pt modelId="{48402458-6454-4189-9646-FB81ADF69CA4}" type="pres">
      <dgm:prSet presAssocID="{82696587-C13A-4CD9-BCFB-87F4C0B429D5}" presName="Composite" presStyleCnt="0"/>
      <dgm:spPr/>
    </dgm:pt>
    <dgm:pt modelId="{775DDFDD-18E4-42E9-9A1C-B88EAFF41ACB}" type="pres">
      <dgm:prSet presAssocID="{82696587-C13A-4CD9-BCFB-87F4C0B429D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231" r="20022" b="4"/>
          <a:stretch/>
        </a:blipFill>
      </dgm:spPr>
      <dgm:extLst>
        <a:ext uri="{E40237B7-FDA0-4F09-8148-C483321AD2D9}">
          <dgm14:cNvPr xmlns:dgm14="http://schemas.microsoft.com/office/drawing/2010/diagram" id="0" name="" descr="Cropped shot of a group of businesspeople sitting together and holding hands in a modern office"/>
        </a:ext>
      </dgm:extLst>
    </dgm:pt>
    <dgm:pt modelId="{49D6B6AA-BE2C-405D-A247-90EBC6D9B3A9}" type="pres">
      <dgm:prSet presAssocID="{82696587-C13A-4CD9-BCFB-87F4C0B429D5}" presName="Subtitle" presStyleLbl="revTx" presStyleIdx="2" presStyleCnt="6">
        <dgm:presLayoutVars>
          <dgm:chMax val="0"/>
          <dgm:bulletEnabled/>
        </dgm:presLayoutVars>
      </dgm:prSet>
      <dgm:spPr/>
    </dgm:pt>
    <dgm:pt modelId="{117C5CF7-BBB3-4723-865D-9EAA3CFF3869}" type="pres">
      <dgm:prSet presAssocID="{82696587-C13A-4CD9-BCFB-87F4C0B429D5}" presName="Description" presStyleLbl="revTx" presStyleIdx="3" presStyleCnt="6">
        <dgm:presLayoutVars>
          <dgm:bulletEnabled/>
        </dgm:presLayoutVars>
      </dgm:prSet>
      <dgm:spPr/>
    </dgm:pt>
    <dgm:pt modelId="{49D0DBDB-6DBC-415F-A9DE-523C696C7618}" type="pres">
      <dgm:prSet presAssocID="{C89C2EE6-CE1B-42B7-94EF-99B1AF7B7E34}" presName="sibTrans" presStyleLbl="sibTrans2D1" presStyleIdx="0" presStyleCnt="0"/>
      <dgm:spPr/>
    </dgm:pt>
    <dgm:pt modelId="{019A9F6D-269A-4A14-81E1-C467E060C90A}" type="pres">
      <dgm:prSet presAssocID="{1E903DD9-10BD-4EAD-ABBF-BA9FA2402CA4}" presName="Composite" presStyleCnt="0"/>
      <dgm:spPr/>
    </dgm:pt>
    <dgm:pt modelId="{8EAE08B8-1DD3-409E-BB14-30F19CEB41BD}" type="pres">
      <dgm:prSet presAssocID="{1E903DD9-10BD-4EAD-ABBF-BA9FA2402CA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492" r="16761" b="4"/>
          <a:stretch/>
        </a:blipFill>
      </dgm:spPr>
      <dgm:extLst>
        <a:ext uri="{E40237B7-FDA0-4F09-8148-C483321AD2D9}">
          <dgm14:cNvPr xmlns:dgm14="http://schemas.microsoft.com/office/drawing/2010/diagram" id="0" name="" descr="A small group of diverse adults sit together on chairs in a circle.  They are each dressed casually and are sharing their struggles with one another in a group therapy session.  A mature woman of African decent is leading the session."/>
        </a:ext>
      </dgm:extLst>
    </dgm:pt>
    <dgm:pt modelId="{CEE86F8C-A702-474D-9147-492FC70255FB}" type="pres">
      <dgm:prSet presAssocID="{1E903DD9-10BD-4EAD-ABBF-BA9FA2402CA4}" presName="Subtitle" presStyleLbl="revTx" presStyleIdx="4" presStyleCnt="6">
        <dgm:presLayoutVars>
          <dgm:chMax val="0"/>
          <dgm:bulletEnabled/>
        </dgm:presLayoutVars>
      </dgm:prSet>
      <dgm:spPr/>
    </dgm:pt>
    <dgm:pt modelId="{64DF4D1C-30B6-47E5-8D27-584ADF79FFE9}" type="pres">
      <dgm:prSet presAssocID="{1E903DD9-10BD-4EAD-ABBF-BA9FA2402CA4}" presName="Description" presStyleLbl="revTx" presStyleIdx="5" presStyleCnt="6">
        <dgm:presLayoutVars>
          <dgm:bulletEnabled/>
        </dgm:presLayoutVars>
      </dgm:prSet>
      <dgm:spPr/>
    </dgm:pt>
  </dgm:ptLst>
  <dgm:cxnLst>
    <dgm:cxn modelId="{38564D18-D497-4A5D-8638-C05726D10E68}" type="presOf" srcId="{42F2BDBF-5272-49DF-BCDF-282BB68D48E3}" destId="{8DD6A8E6-8FF3-4EA8-8A6F-D9474F308C5B}" srcOrd="0" destOrd="0" presId="urn:microsoft.com/office/officeart/2024/3/layout/verticalVisualTextBlock1"/>
    <dgm:cxn modelId="{25C8091F-69EF-42D1-8FA5-B8EE7D0B9A2C}" srcId="{D7D28119-51FF-4941-ADD9-E534A9F3A75C}" destId="{82696587-C13A-4CD9-BCFB-87F4C0B429D5}" srcOrd="1" destOrd="0" parTransId="{2E232B3B-E345-4FF6-A089-6C9D5E3D2CA6}" sibTransId="{C89C2EE6-CE1B-42B7-94EF-99B1AF7B7E34}"/>
    <dgm:cxn modelId="{15A6433C-BEB6-4601-AA3E-10F96437540C}" type="presOf" srcId="{337F7675-7F7B-4177-A96F-4CA81F4183B0}" destId="{D7BAFAAE-227C-4277-B8A2-E9AA8A308EE7}" srcOrd="0" destOrd="0" presId="urn:microsoft.com/office/officeart/2024/3/layout/verticalVisualTextBlock1"/>
    <dgm:cxn modelId="{5BB0295D-8D62-4C0B-AB6B-1B9DDA7189EB}" type="presOf" srcId="{AAFBCE66-9265-4D4F-A6B6-207265042461}" destId="{3902C89F-24BB-4C4D-87EF-B29061D3B889}" srcOrd="0" destOrd="0" presId="urn:microsoft.com/office/officeart/2024/3/layout/verticalVisualTextBlock1"/>
    <dgm:cxn modelId="{FA70F382-96C0-46E9-AD6E-BF1A45AF625B}" type="presOf" srcId="{D7D28119-51FF-4941-ADD9-E534A9F3A75C}" destId="{378BF765-6414-4D25-9A96-F69F59E11153}" srcOrd="0" destOrd="0" presId="urn:microsoft.com/office/officeart/2024/3/layout/verticalVisualTextBlock1"/>
    <dgm:cxn modelId="{07A3DA8A-5793-4D1C-86CC-88622B725CE8}" srcId="{AAFBCE66-9265-4D4F-A6B6-207265042461}" destId="{42F2BDBF-5272-49DF-BCDF-282BB68D48E3}" srcOrd="0" destOrd="0" parTransId="{E9AF2E0B-1337-4AFE-9AF8-109DAF8BAF15}" sibTransId="{5C957AF0-A20B-4868-BB48-11CD4C620D79}"/>
    <dgm:cxn modelId="{AD910C8F-3E34-43C9-9686-8966C0568532}" srcId="{1E903DD9-10BD-4EAD-ABBF-BA9FA2402CA4}" destId="{94AC0CD8-EBCC-4D39-9BA7-CF2406663803}" srcOrd="0" destOrd="0" parTransId="{BD6D8FAC-A279-4776-B75E-218526FEE8DF}" sibTransId="{A9BA3423-8841-40B3-A860-BCEBE2911147}"/>
    <dgm:cxn modelId="{862A89A1-E4C9-47B9-8A37-DA47AC6C5A60}" srcId="{D7D28119-51FF-4941-ADD9-E534A9F3A75C}" destId="{AAFBCE66-9265-4D4F-A6B6-207265042461}" srcOrd="0" destOrd="0" parTransId="{5A31C867-D825-4EBF-8BC8-9CC6B3AB8C7D}" sibTransId="{337F7675-7F7B-4177-A96F-4CA81F4183B0}"/>
    <dgm:cxn modelId="{88601BA3-AC73-4AE3-B6EF-88D5203153BA}" srcId="{82696587-C13A-4CD9-BCFB-87F4C0B429D5}" destId="{139B4B9C-16DA-40BF-BF93-931BC4E702AE}" srcOrd="0" destOrd="0" parTransId="{2C6F6BF2-3EC7-4C2A-A5DA-49C186CABB30}" sibTransId="{0B43F40D-B4E1-45D8-BA50-E940995BC745}"/>
    <dgm:cxn modelId="{7E8783AC-BD5C-4659-89C8-2FEFBCE1C888}" type="presOf" srcId="{82696587-C13A-4CD9-BCFB-87F4C0B429D5}" destId="{49D6B6AA-BE2C-405D-A247-90EBC6D9B3A9}" srcOrd="0" destOrd="0" presId="urn:microsoft.com/office/officeart/2024/3/layout/verticalVisualTextBlock1"/>
    <dgm:cxn modelId="{5B2AA9D2-5A9F-406A-ACC1-EA2E3183A65E}" type="presOf" srcId="{139B4B9C-16DA-40BF-BF93-931BC4E702AE}" destId="{117C5CF7-BBB3-4723-865D-9EAA3CFF3869}" srcOrd="0" destOrd="0" presId="urn:microsoft.com/office/officeart/2024/3/layout/verticalVisualTextBlock1"/>
    <dgm:cxn modelId="{4BFE52D8-E3CC-41FE-8106-39946FD97233}" srcId="{D7D28119-51FF-4941-ADD9-E534A9F3A75C}" destId="{1E903DD9-10BD-4EAD-ABBF-BA9FA2402CA4}" srcOrd="2" destOrd="0" parTransId="{10B1CEB3-C7BB-4E06-9D27-1BEABCCB0C19}" sibTransId="{C2074EC6-ACFF-4B88-A274-DFA4D4A13CB5}"/>
    <dgm:cxn modelId="{5F00F8E4-BF36-489B-A0BC-E4FA717A1E76}" type="presOf" srcId="{94AC0CD8-EBCC-4D39-9BA7-CF2406663803}" destId="{64DF4D1C-30B6-47E5-8D27-584ADF79FFE9}" srcOrd="0" destOrd="0" presId="urn:microsoft.com/office/officeart/2024/3/layout/verticalVisualTextBlock1"/>
    <dgm:cxn modelId="{49F4D1F1-3D50-426D-BD81-94B4466F0DE0}" type="presOf" srcId="{1E903DD9-10BD-4EAD-ABBF-BA9FA2402CA4}" destId="{CEE86F8C-A702-474D-9147-492FC70255FB}" srcOrd="0" destOrd="0" presId="urn:microsoft.com/office/officeart/2024/3/layout/verticalVisualTextBlock1"/>
    <dgm:cxn modelId="{7DFCCFF6-E904-4500-A752-81DD1C4D95DD}" type="presOf" srcId="{C89C2EE6-CE1B-42B7-94EF-99B1AF7B7E34}" destId="{49D0DBDB-6DBC-415F-A9DE-523C696C7618}" srcOrd="0" destOrd="0" presId="urn:microsoft.com/office/officeart/2024/3/layout/verticalVisualTextBlock1"/>
    <dgm:cxn modelId="{1161E34B-65C1-4C25-B84B-6D200995D30D}" type="presParOf" srcId="{378BF765-6414-4D25-9A96-F69F59E11153}" destId="{CE9C2042-40BC-49F9-BDF2-EEDD9BE0AB47}" srcOrd="0" destOrd="0" presId="urn:microsoft.com/office/officeart/2024/3/layout/verticalVisualTextBlock1"/>
    <dgm:cxn modelId="{968EC15D-E8AA-4D74-93D0-D44DD1E9F44B}" type="presParOf" srcId="{CE9C2042-40BC-49F9-BDF2-EEDD9BE0AB47}" destId="{2CCC5BDE-68BB-43E1-B03D-8107F9DF309B}" srcOrd="0" destOrd="0" presId="urn:microsoft.com/office/officeart/2024/3/layout/verticalVisualTextBlock1"/>
    <dgm:cxn modelId="{D0654C15-5DC0-46F2-BDCA-6E28545A00B9}" type="presParOf" srcId="{CE9C2042-40BC-49F9-BDF2-EEDD9BE0AB47}" destId="{3902C89F-24BB-4C4D-87EF-B29061D3B889}" srcOrd="1" destOrd="0" presId="urn:microsoft.com/office/officeart/2024/3/layout/verticalVisualTextBlock1"/>
    <dgm:cxn modelId="{979C3C62-D58B-48A5-8388-47583B5718E2}" type="presParOf" srcId="{CE9C2042-40BC-49F9-BDF2-EEDD9BE0AB47}" destId="{8DD6A8E6-8FF3-4EA8-8A6F-D9474F308C5B}" srcOrd="2" destOrd="0" presId="urn:microsoft.com/office/officeart/2024/3/layout/verticalVisualTextBlock1"/>
    <dgm:cxn modelId="{E08C5B16-0B00-4D19-BFC0-3276F98F23F1}" type="presParOf" srcId="{378BF765-6414-4D25-9A96-F69F59E11153}" destId="{D7BAFAAE-227C-4277-B8A2-E9AA8A308EE7}" srcOrd="1" destOrd="0" presId="urn:microsoft.com/office/officeart/2024/3/layout/verticalVisualTextBlock1"/>
    <dgm:cxn modelId="{0B00BCC2-B0BE-45BB-896C-5492EF5C0894}" type="presParOf" srcId="{378BF765-6414-4D25-9A96-F69F59E11153}" destId="{48402458-6454-4189-9646-FB81ADF69CA4}" srcOrd="2" destOrd="0" presId="urn:microsoft.com/office/officeart/2024/3/layout/verticalVisualTextBlock1"/>
    <dgm:cxn modelId="{47F975B2-A62C-4FDB-9DB1-8A93AA6372F9}" type="presParOf" srcId="{48402458-6454-4189-9646-FB81ADF69CA4}" destId="{775DDFDD-18E4-42E9-9A1C-B88EAFF41ACB}" srcOrd="0" destOrd="0" presId="urn:microsoft.com/office/officeart/2024/3/layout/verticalVisualTextBlock1"/>
    <dgm:cxn modelId="{695C39D4-73FD-4CA8-9249-4EF8FD19D267}" type="presParOf" srcId="{48402458-6454-4189-9646-FB81ADF69CA4}" destId="{49D6B6AA-BE2C-405D-A247-90EBC6D9B3A9}" srcOrd="1" destOrd="0" presId="urn:microsoft.com/office/officeart/2024/3/layout/verticalVisualTextBlock1"/>
    <dgm:cxn modelId="{E1B9A146-BC3B-4851-A3FA-D99975D417B0}" type="presParOf" srcId="{48402458-6454-4189-9646-FB81ADF69CA4}" destId="{117C5CF7-BBB3-4723-865D-9EAA3CFF3869}" srcOrd="2" destOrd="0" presId="urn:microsoft.com/office/officeart/2024/3/layout/verticalVisualTextBlock1"/>
    <dgm:cxn modelId="{FA85DC9E-2C6C-482C-AB4C-1052A0C37DE1}" type="presParOf" srcId="{378BF765-6414-4D25-9A96-F69F59E11153}" destId="{49D0DBDB-6DBC-415F-A9DE-523C696C7618}" srcOrd="3" destOrd="0" presId="urn:microsoft.com/office/officeart/2024/3/layout/verticalVisualTextBlock1"/>
    <dgm:cxn modelId="{6B0B4802-0130-4CC8-AC37-531B1007D1B5}" type="presParOf" srcId="{378BF765-6414-4D25-9A96-F69F59E11153}" destId="{019A9F6D-269A-4A14-81E1-C467E060C90A}" srcOrd="4" destOrd="0" presId="urn:microsoft.com/office/officeart/2024/3/layout/verticalVisualTextBlock1"/>
    <dgm:cxn modelId="{7E8C27DB-78AF-44E1-BBCB-DA970FFA439E}" type="presParOf" srcId="{019A9F6D-269A-4A14-81E1-C467E060C90A}" destId="{8EAE08B8-1DD3-409E-BB14-30F19CEB41BD}" srcOrd="0" destOrd="0" presId="urn:microsoft.com/office/officeart/2024/3/layout/verticalVisualTextBlock1"/>
    <dgm:cxn modelId="{14960D3F-2473-410D-981C-DDFBF7E72EEF}" type="presParOf" srcId="{019A9F6D-269A-4A14-81E1-C467E060C90A}" destId="{CEE86F8C-A702-474D-9147-492FC70255FB}" srcOrd="1" destOrd="0" presId="urn:microsoft.com/office/officeart/2024/3/layout/verticalVisualTextBlock1"/>
    <dgm:cxn modelId="{86AD2544-62AF-4FD2-8C94-3077BFA57F65}" type="presParOf" srcId="{019A9F6D-269A-4A14-81E1-C467E060C90A}" destId="{64DF4D1C-30B6-47E5-8D27-584ADF79FFE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40A4BF-9E68-4C6A-A23A-5CD335BA1EE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2B33C1DD-61E1-45CB-85D7-B9A262769FC9}">
      <dgm:prSet/>
      <dgm:spPr/>
      <dgm:t>
        <a:bodyPr/>
        <a:lstStyle/>
        <a:p>
          <a:pPr>
            <a:lnSpc>
              <a:spcPct val="100000"/>
            </a:lnSpc>
            <a:defRPr b="1"/>
          </a:pPr>
          <a:r>
            <a:rPr lang="en-US"/>
            <a:t>Importance of WRAP</a:t>
          </a:r>
        </a:p>
      </dgm:t>
    </dgm:pt>
    <dgm:pt modelId="{8B4BD800-F850-4DAA-B9B4-C166368586D9}" type="parTrans" cxnId="{6B98DF5A-976A-4091-8569-9235349D82E9}">
      <dgm:prSet/>
      <dgm:spPr/>
      <dgm:t>
        <a:bodyPr/>
        <a:lstStyle/>
        <a:p>
          <a:endParaRPr lang="en-US"/>
        </a:p>
      </dgm:t>
    </dgm:pt>
    <dgm:pt modelId="{14A6985D-BEB3-4097-9CED-CE89D0F9B9DB}" type="sibTrans" cxnId="{6B98DF5A-976A-4091-8569-9235349D82E9}">
      <dgm:prSet/>
      <dgm:spPr/>
      <dgm:t>
        <a:bodyPr/>
        <a:lstStyle/>
        <a:p>
          <a:pPr>
            <a:lnSpc>
              <a:spcPct val="100000"/>
            </a:lnSpc>
            <a:defRPr b="1"/>
          </a:pPr>
          <a:endParaRPr lang="en-US"/>
        </a:p>
      </dgm:t>
    </dgm:pt>
    <dgm:pt modelId="{D96EFF0C-B276-4CC3-87EF-010BFD8AF0DA}">
      <dgm:prSet/>
      <dgm:spPr/>
      <dgm:t>
        <a:bodyPr/>
        <a:lstStyle/>
        <a:p>
          <a:pPr>
            <a:lnSpc>
              <a:spcPct val="100000"/>
            </a:lnSpc>
          </a:pPr>
          <a:r>
            <a:rPr lang="en-US"/>
            <a:t>The Wellness Recovery Action Plan is essential for suicide prevention and offers a structured approach to mental health recovery.</a:t>
          </a:r>
        </a:p>
      </dgm:t>
    </dgm:pt>
    <dgm:pt modelId="{16D22758-6876-4B18-9BAD-ED921E764D37}" type="parTrans" cxnId="{E722F0A8-44E2-48DE-BCC4-2D955A65A899}">
      <dgm:prSet/>
      <dgm:spPr/>
      <dgm:t>
        <a:bodyPr/>
        <a:lstStyle/>
        <a:p>
          <a:endParaRPr lang="en-US"/>
        </a:p>
      </dgm:t>
    </dgm:pt>
    <dgm:pt modelId="{1BCBB04D-3A42-48FC-BAE6-23323B6F854E}" type="sibTrans" cxnId="{E722F0A8-44E2-48DE-BCC4-2D955A65A899}">
      <dgm:prSet/>
      <dgm:spPr/>
      <dgm:t>
        <a:bodyPr/>
        <a:lstStyle/>
        <a:p>
          <a:endParaRPr lang="en-US"/>
        </a:p>
      </dgm:t>
    </dgm:pt>
    <dgm:pt modelId="{285791EB-A732-4DD2-9981-4883DBF5A5D8}">
      <dgm:prSet/>
      <dgm:spPr/>
      <dgm:t>
        <a:bodyPr/>
        <a:lstStyle/>
        <a:p>
          <a:pPr>
            <a:lnSpc>
              <a:spcPct val="100000"/>
            </a:lnSpc>
            <a:defRPr b="1"/>
          </a:pPr>
          <a:r>
            <a:rPr lang="en-US"/>
            <a:t>Building Support Networks</a:t>
          </a:r>
        </a:p>
      </dgm:t>
    </dgm:pt>
    <dgm:pt modelId="{47AB4B5F-FB28-4F1B-A250-A6685861A673}" type="parTrans" cxnId="{57ACB541-BDC3-42DE-A38E-7177C225051E}">
      <dgm:prSet/>
      <dgm:spPr/>
      <dgm:t>
        <a:bodyPr/>
        <a:lstStyle/>
        <a:p>
          <a:endParaRPr lang="en-US"/>
        </a:p>
      </dgm:t>
    </dgm:pt>
    <dgm:pt modelId="{DE25EA37-F46F-48B7-B6A1-A5FDFF29B0B9}" type="sibTrans" cxnId="{57ACB541-BDC3-42DE-A38E-7177C225051E}">
      <dgm:prSet/>
      <dgm:spPr/>
      <dgm:t>
        <a:bodyPr/>
        <a:lstStyle/>
        <a:p>
          <a:pPr>
            <a:lnSpc>
              <a:spcPct val="100000"/>
            </a:lnSpc>
            <a:defRPr b="1"/>
          </a:pPr>
          <a:endParaRPr lang="en-US"/>
        </a:p>
      </dgm:t>
    </dgm:pt>
    <dgm:pt modelId="{155296FB-5838-4F2B-A5C3-D962D1775913}">
      <dgm:prSet/>
      <dgm:spPr/>
      <dgm:t>
        <a:bodyPr/>
        <a:lstStyle/>
        <a:p>
          <a:pPr>
            <a:lnSpc>
              <a:spcPct val="100000"/>
            </a:lnSpc>
          </a:pPr>
          <a:r>
            <a:rPr lang="en-US"/>
            <a:t>Creating and nurturing support networks enhances resilience and fosters better mental health outcomes in individuals.</a:t>
          </a:r>
        </a:p>
      </dgm:t>
    </dgm:pt>
    <dgm:pt modelId="{45AFBC3D-730C-4D84-A383-C9C66E75F1ED}" type="parTrans" cxnId="{96EBE161-0885-4AE8-9600-FB75C09678E5}">
      <dgm:prSet/>
      <dgm:spPr/>
      <dgm:t>
        <a:bodyPr/>
        <a:lstStyle/>
        <a:p>
          <a:endParaRPr lang="en-US"/>
        </a:p>
      </dgm:t>
    </dgm:pt>
    <dgm:pt modelId="{6349A963-80C3-4362-B9AE-FF70C9FCA555}" type="sibTrans" cxnId="{96EBE161-0885-4AE8-9600-FB75C09678E5}">
      <dgm:prSet/>
      <dgm:spPr/>
      <dgm:t>
        <a:bodyPr/>
        <a:lstStyle/>
        <a:p>
          <a:endParaRPr lang="en-US"/>
        </a:p>
      </dgm:t>
    </dgm:pt>
    <dgm:pt modelId="{27878446-1E05-4C05-AEA2-DFAD76F0F0A0}">
      <dgm:prSet/>
      <dgm:spPr/>
      <dgm:t>
        <a:bodyPr/>
        <a:lstStyle/>
        <a:p>
          <a:pPr>
            <a:lnSpc>
              <a:spcPct val="100000"/>
            </a:lnSpc>
            <a:defRPr b="1"/>
          </a:pPr>
          <a:r>
            <a:rPr lang="en-US"/>
            <a:t>Learning from Success Stories</a:t>
          </a:r>
        </a:p>
      </dgm:t>
    </dgm:pt>
    <dgm:pt modelId="{91FAD973-5E15-479A-9CF3-8E6CDD23AD7F}" type="parTrans" cxnId="{3B0B23E2-ED70-4300-9261-E833173375B8}">
      <dgm:prSet/>
      <dgm:spPr/>
      <dgm:t>
        <a:bodyPr/>
        <a:lstStyle/>
        <a:p>
          <a:endParaRPr lang="en-US"/>
        </a:p>
      </dgm:t>
    </dgm:pt>
    <dgm:pt modelId="{CC322B71-3506-4F64-B46E-CB2C4AB08C75}" type="sibTrans" cxnId="{3B0B23E2-ED70-4300-9261-E833173375B8}">
      <dgm:prSet/>
      <dgm:spPr/>
      <dgm:t>
        <a:bodyPr/>
        <a:lstStyle/>
        <a:p>
          <a:endParaRPr lang="en-US"/>
        </a:p>
      </dgm:t>
    </dgm:pt>
    <dgm:pt modelId="{20C51A08-626B-40A2-A547-7151A02E2E85}">
      <dgm:prSet/>
      <dgm:spPr/>
      <dgm:t>
        <a:bodyPr/>
        <a:lstStyle/>
        <a:p>
          <a:pPr>
            <a:lnSpc>
              <a:spcPct val="100000"/>
            </a:lnSpc>
          </a:pPr>
          <a:r>
            <a:rPr lang="en-US"/>
            <a:t>Sharing and learning from success stories empowers others and highlights effective strategies for overcoming mental health challenges.</a:t>
          </a:r>
        </a:p>
      </dgm:t>
    </dgm:pt>
    <dgm:pt modelId="{E74D8C2E-3BC3-4208-AF82-9DCE2E1D5334}" type="parTrans" cxnId="{E9E0F2F9-785D-4D14-BB1C-98AD24973F65}">
      <dgm:prSet/>
      <dgm:spPr/>
      <dgm:t>
        <a:bodyPr/>
        <a:lstStyle/>
        <a:p>
          <a:endParaRPr lang="en-US"/>
        </a:p>
      </dgm:t>
    </dgm:pt>
    <dgm:pt modelId="{75C12576-86A7-4ADF-976B-32581022980E}" type="sibTrans" cxnId="{E9E0F2F9-785D-4D14-BB1C-98AD24973F65}">
      <dgm:prSet/>
      <dgm:spPr/>
      <dgm:t>
        <a:bodyPr/>
        <a:lstStyle/>
        <a:p>
          <a:endParaRPr lang="en-US"/>
        </a:p>
      </dgm:t>
    </dgm:pt>
    <dgm:pt modelId="{8F66C113-7190-4556-A8E2-3EDFB137F1D6}" type="pres">
      <dgm:prSet presAssocID="{4740A4BF-9E68-4C6A-A23A-5CD335BA1EEE}" presName="Name0" presStyleCnt="0">
        <dgm:presLayoutVars>
          <dgm:dir/>
          <dgm:resizeHandles val="exact"/>
        </dgm:presLayoutVars>
      </dgm:prSet>
      <dgm:spPr/>
    </dgm:pt>
    <dgm:pt modelId="{1F191B7B-8554-445C-8C0F-EEC83358E410}" type="pres">
      <dgm:prSet presAssocID="{2B33C1DD-61E1-45CB-85D7-B9A262769FC9}" presName="compNode" presStyleCnt="0"/>
      <dgm:spPr/>
    </dgm:pt>
    <dgm:pt modelId="{2DA82D6D-5602-45E4-A477-8CD892B80030}" type="pres">
      <dgm:prSet presAssocID="{2B33C1DD-61E1-45CB-85D7-B9A262769FC9}" presName="pictRect" presStyleLbl="revTx" presStyleIdx="0" presStyleCnt="6">
        <dgm:presLayoutVars>
          <dgm:chMax val="0"/>
          <dgm:bulletEnabled/>
        </dgm:presLayoutVars>
      </dgm:prSet>
      <dgm:spPr/>
    </dgm:pt>
    <dgm:pt modelId="{B0D27BA6-4A27-43E3-9DB3-58D2674F66C4}" type="pres">
      <dgm:prSet presAssocID="{2B33C1DD-61E1-45CB-85D7-B9A262769FC9}" presName="textRect" presStyleLbl="revTx" presStyleIdx="1" presStyleCnt="6">
        <dgm:presLayoutVars>
          <dgm:bulletEnabled/>
        </dgm:presLayoutVars>
      </dgm:prSet>
      <dgm:spPr/>
    </dgm:pt>
    <dgm:pt modelId="{C99D682D-3A0D-4E09-AA59-8E6A194AD47B}" type="pres">
      <dgm:prSet presAssocID="{14A6985D-BEB3-4097-9CED-CE89D0F9B9DB}" presName="sibTrans" presStyleLbl="sibTrans2D1" presStyleIdx="0" presStyleCnt="0"/>
      <dgm:spPr/>
    </dgm:pt>
    <dgm:pt modelId="{6A89FCC0-0398-469A-854A-3578BF3899D2}" type="pres">
      <dgm:prSet presAssocID="{285791EB-A732-4DD2-9981-4883DBF5A5D8}" presName="compNode" presStyleCnt="0"/>
      <dgm:spPr/>
    </dgm:pt>
    <dgm:pt modelId="{3089B86B-15B6-476D-B9A4-C2E465BA4BAC}" type="pres">
      <dgm:prSet presAssocID="{285791EB-A732-4DD2-9981-4883DBF5A5D8}" presName="pictRect" presStyleLbl="revTx" presStyleIdx="2" presStyleCnt="6">
        <dgm:presLayoutVars>
          <dgm:chMax val="0"/>
          <dgm:bulletEnabled/>
        </dgm:presLayoutVars>
      </dgm:prSet>
      <dgm:spPr/>
    </dgm:pt>
    <dgm:pt modelId="{F224EB3D-73D2-4566-BA7E-1264ED6207B8}" type="pres">
      <dgm:prSet presAssocID="{285791EB-A732-4DD2-9981-4883DBF5A5D8}" presName="textRect" presStyleLbl="revTx" presStyleIdx="3" presStyleCnt="6">
        <dgm:presLayoutVars>
          <dgm:bulletEnabled/>
        </dgm:presLayoutVars>
      </dgm:prSet>
      <dgm:spPr/>
    </dgm:pt>
    <dgm:pt modelId="{468BBFB4-CA78-44A8-BBC5-9E6B1F378BF3}" type="pres">
      <dgm:prSet presAssocID="{DE25EA37-F46F-48B7-B6A1-A5FDFF29B0B9}" presName="sibTrans" presStyleLbl="sibTrans2D1" presStyleIdx="0" presStyleCnt="0"/>
      <dgm:spPr/>
    </dgm:pt>
    <dgm:pt modelId="{BA03A2AD-59E1-4591-B168-692B89C9F9FD}" type="pres">
      <dgm:prSet presAssocID="{27878446-1E05-4C05-AEA2-DFAD76F0F0A0}" presName="compNode" presStyleCnt="0"/>
      <dgm:spPr/>
    </dgm:pt>
    <dgm:pt modelId="{FCBD1A24-6AE3-4A36-82A4-C24EB0673BC1}" type="pres">
      <dgm:prSet presAssocID="{27878446-1E05-4C05-AEA2-DFAD76F0F0A0}" presName="pictRect" presStyleLbl="revTx" presStyleIdx="4" presStyleCnt="6">
        <dgm:presLayoutVars>
          <dgm:chMax val="0"/>
          <dgm:bulletEnabled/>
        </dgm:presLayoutVars>
      </dgm:prSet>
      <dgm:spPr/>
    </dgm:pt>
    <dgm:pt modelId="{6CA99A7E-ED0F-4023-82F7-CE5ECE79D850}" type="pres">
      <dgm:prSet presAssocID="{27878446-1E05-4C05-AEA2-DFAD76F0F0A0}" presName="textRect" presStyleLbl="revTx" presStyleIdx="5" presStyleCnt="6">
        <dgm:presLayoutVars>
          <dgm:bulletEnabled/>
        </dgm:presLayoutVars>
      </dgm:prSet>
      <dgm:spPr/>
    </dgm:pt>
  </dgm:ptLst>
  <dgm:cxnLst>
    <dgm:cxn modelId="{67A6E622-8C88-45F6-ADCB-A93E7E695EE8}" type="presOf" srcId="{27878446-1E05-4C05-AEA2-DFAD76F0F0A0}" destId="{FCBD1A24-6AE3-4A36-82A4-C24EB0673BC1}" srcOrd="0" destOrd="0" presId="urn:microsoft.com/office/officeart/2024/3/layout/hArchList1"/>
    <dgm:cxn modelId="{DA39392E-A8D8-4875-9057-7EA5A788B460}" type="presOf" srcId="{155296FB-5838-4F2B-A5C3-D962D1775913}" destId="{F224EB3D-73D2-4566-BA7E-1264ED6207B8}" srcOrd="0" destOrd="0" presId="urn:microsoft.com/office/officeart/2024/3/layout/hArchList1"/>
    <dgm:cxn modelId="{57ACB541-BDC3-42DE-A38E-7177C225051E}" srcId="{4740A4BF-9E68-4C6A-A23A-5CD335BA1EEE}" destId="{285791EB-A732-4DD2-9981-4883DBF5A5D8}" srcOrd="1" destOrd="0" parTransId="{47AB4B5F-FB28-4F1B-A250-A6685861A673}" sibTransId="{DE25EA37-F46F-48B7-B6A1-A5FDFF29B0B9}"/>
    <dgm:cxn modelId="{96EBE161-0885-4AE8-9600-FB75C09678E5}" srcId="{285791EB-A732-4DD2-9981-4883DBF5A5D8}" destId="{155296FB-5838-4F2B-A5C3-D962D1775913}" srcOrd="0" destOrd="0" parTransId="{45AFBC3D-730C-4D84-A383-C9C66E75F1ED}" sibTransId="{6349A963-80C3-4362-B9AE-FF70C9FCA555}"/>
    <dgm:cxn modelId="{35F10974-ED54-487E-B481-F577E99103C4}" type="presOf" srcId="{20C51A08-626B-40A2-A547-7151A02E2E85}" destId="{6CA99A7E-ED0F-4023-82F7-CE5ECE79D850}" srcOrd="0" destOrd="0" presId="urn:microsoft.com/office/officeart/2024/3/layout/hArchList1"/>
    <dgm:cxn modelId="{6B98DF5A-976A-4091-8569-9235349D82E9}" srcId="{4740A4BF-9E68-4C6A-A23A-5CD335BA1EEE}" destId="{2B33C1DD-61E1-45CB-85D7-B9A262769FC9}" srcOrd="0" destOrd="0" parTransId="{8B4BD800-F850-4DAA-B9B4-C166368586D9}" sibTransId="{14A6985D-BEB3-4097-9CED-CE89D0F9B9DB}"/>
    <dgm:cxn modelId="{8301B87C-1B90-484D-B45F-D675428B6E04}" type="presOf" srcId="{DE25EA37-F46F-48B7-B6A1-A5FDFF29B0B9}" destId="{468BBFB4-CA78-44A8-BBC5-9E6B1F378BF3}" srcOrd="0" destOrd="0" presId="urn:microsoft.com/office/officeart/2024/3/layout/hArchList1"/>
    <dgm:cxn modelId="{E722F0A8-44E2-48DE-BCC4-2D955A65A899}" srcId="{2B33C1DD-61E1-45CB-85D7-B9A262769FC9}" destId="{D96EFF0C-B276-4CC3-87EF-010BFD8AF0DA}" srcOrd="0" destOrd="0" parTransId="{16D22758-6876-4B18-9BAD-ED921E764D37}" sibTransId="{1BCBB04D-3A42-48FC-BAE6-23323B6F854E}"/>
    <dgm:cxn modelId="{C6B010AF-5E03-4934-A57F-F9856DCD825E}" type="presOf" srcId="{D96EFF0C-B276-4CC3-87EF-010BFD8AF0DA}" destId="{B0D27BA6-4A27-43E3-9DB3-58D2674F66C4}" srcOrd="0" destOrd="0" presId="urn:microsoft.com/office/officeart/2024/3/layout/hArchList1"/>
    <dgm:cxn modelId="{EC97A0CC-97FF-4E4C-8563-827E3E6C1130}" type="presOf" srcId="{2B33C1DD-61E1-45CB-85D7-B9A262769FC9}" destId="{2DA82D6D-5602-45E4-A477-8CD892B80030}" srcOrd="0" destOrd="0" presId="urn:microsoft.com/office/officeart/2024/3/layout/hArchList1"/>
    <dgm:cxn modelId="{3B0B23E2-ED70-4300-9261-E833173375B8}" srcId="{4740A4BF-9E68-4C6A-A23A-5CD335BA1EEE}" destId="{27878446-1E05-4C05-AEA2-DFAD76F0F0A0}" srcOrd="2" destOrd="0" parTransId="{91FAD973-5E15-479A-9CF3-8E6CDD23AD7F}" sibTransId="{CC322B71-3506-4F64-B46E-CB2C4AB08C75}"/>
    <dgm:cxn modelId="{293BBDED-F5CD-44E1-B429-C97C244DC267}" type="presOf" srcId="{285791EB-A732-4DD2-9981-4883DBF5A5D8}" destId="{3089B86B-15B6-476D-B9A4-C2E465BA4BAC}" srcOrd="0" destOrd="0" presId="urn:microsoft.com/office/officeart/2024/3/layout/hArchList1"/>
    <dgm:cxn modelId="{69C168F0-1EE5-41E6-B32D-E5CCE688979A}" type="presOf" srcId="{14A6985D-BEB3-4097-9CED-CE89D0F9B9DB}" destId="{C99D682D-3A0D-4E09-AA59-8E6A194AD47B}" srcOrd="0" destOrd="0" presId="urn:microsoft.com/office/officeart/2024/3/layout/hArchList1"/>
    <dgm:cxn modelId="{E9E0F2F9-785D-4D14-BB1C-98AD24973F65}" srcId="{27878446-1E05-4C05-AEA2-DFAD76F0F0A0}" destId="{20C51A08-626B-40A2-A547-7151A02E2E85}" srcOrd="0" destOrd="0" parTransId="{E74D8C2E-3BC3-4208-AF82-9DCE2E1D5334}" sibTransId="{75C12576-86A7-4ADF-976B-32581022980E}"/>
    <dgm:cxn modelId="{4B8CE6FA-A7F5-48B7-8C20-CEBB4F59F196}" type="presOf" srcId="{4740A4BF-9E68-4C6A-A23A-5CD335BA1EEE}" destId="{8F66C113-7190-4556-A8E2-3EDFB137F1D6}" srcOrd="0" destOrd="0" presId="urn:microsoft.com/office/officeart/2024/3/layout/hArchList1"/>
    <dgm:cxn modelId="{684D2A96-C15C-4CBA-972D-7D58860A790A}" type="presParOf" srcId="{8F66C113-7190-4556-A8E2-3EDFB137F1D6}" destId="{1F191B7B-8554-445C-8C0F-EEC83358E410}" srcOrd="0" destOrd="0" presId="urn:microsoft.com/office/officeart/2024/3/layout/hArchList1"/>
    <dgm:cxn modelId="{056281BA-9965-4157-A458-183B20948152}" type="presParOf" srcId="{1F191B7B-8554-445C-8C0F-EEC83358E410}" destId="{2DA82D6D-5602-45E4-A477-8CD892B80030}" srcOrd="0" destOrd="0" presId="urn:microsoft.com/office/officeart/2024/3/layout/hArchList1"/>
    <dgm:cxn modelId="{99F160F4-BCB4-4C01-BF31-47BEB4201106}" type="presParOf" srcId="{1F191B7B-8554-445C-8C0F-EEC83358E410}" destId="{B0D27BA6-4A27-43E3-9DB3-58D2674F66C4}" srcOrd="1" destOrd="0" presId="urn:microsoft.com/office/officeart/2024/3/layout/hArchList1"/>
    <dgm:cxn modelId="{31D1AC61-A953-480B-B031-BCA8497CE028}" type="presParOf" srcId="{8F66C113-7190-4556-A8E2-3EDFB137F1D6}" destId="{C99D682D-3A0D-4E09-AA59-8E6A194AD47B}" srcOrd="1" destOrd="0" presId="urn:microsoft.com/office/officeart/2024/3/layout/hArchList1"/>
    <dgm:cxn modelId="{C4D1ED99-1B0B-4512-9BD8-C73A2858EBA7}" type="presParOf" srcId="{8F66C113-7190-4556-A8E2-3EDFB137F1D6}" destId="{6A89FCC0-0398-469A-854A-3578BF3899D2}" srcOrd="2" destOrd="0" presId="urn:microsoft.com/office/officeart/2024/3/layout/hArchList1"/>
    <dgm:cxn modelId="{5AA059D5-BF31-4A55-AEE7-9D4AF8F5B68E}" type="presParOf" srcId="{6A89FCC0-0398-469A-854A-3578BF3899D2}" destId="{3089B86B-15B6-476D-B9A4-C2E465BA4BAC}" srcOrd="0" destOrd="0" presId="urn:microsoft.com/office/officeart/2024/3/layout/hArchList1"/>
    <dgm:cxn modelId="{5CEDB1F8-F9DB-4FB0-A37C-4FA5E68BFCAD}" type="presParOf" srcId="{6A89FCC0-0398-469A-854A-3578BF3899D2}" destId="{F224EB3D-73D2-4566-BA7E-1264ED6207B8}" srcOrd="1" destOrd="0" presId="urn:microsoft.com/office/officeart/2024/3/layout/hArchList1"/>
    <dgm:cxn modelId="{CA2589EA-92F1-4F21-93C5-E8B0067FBD04}" type="presParOf" srcId="{8F66C113-7190-4556-A8E2-3EDFB137F1D6}" destId="{468BBFB4-CA78-44A8-BBC5-9E6B1F378BF3}" srcOrd="3" destOrd="0" presId="urn:microsoft.com/office/officeart/2024/3/layout/hArchList1"/>
    <dgm:cxn modelId="{D1A7F74E-FBB4-46AF-BB5A-1EDB8F468394}" type="presParOf" srcId="{8F66C113-7190-4556-A8E2-3EDFB137F1D6}" destId="{BA03A2AD-59E1-4591-B168-692B89C9F9FD}" srcOrd="4" destOrd="0" presId="urn:microsoft.com/office/officeart/2024/3/layout/hArchList1"/>
    <dgm:cxn modelId="{8BC3052C-E7A8-4821-B9ED-1B4E959C04D3}" type="presParOf" srcId="{BA03A2AD-59E1-4591-B168-692B89C9F9FD}" destId="{FCBD1A24-6AE3-4A36-82A4-C24EB0673BC1}" srcOrd="0" destOrd="0" presId="urn:microsoft.com/office/officeart/2024/3/layout/hArchList1"/>
    <dgm:cxn modelId="{6E0C6724-A740-41DE-A50D-387F2ACC5130}" type="presParOf" srcId="{BA03A2AD-59E1-4591-B168-692B89C9F9FD}" destId="{6CA99A7E-ED0F-4023-82F7-CE5ECE79D85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AEC01-44B9-401C-91EB-BD67CF20B009}">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3364" r="19888" b="4"/>
          <a:stretch/>
        </a:blipFill>
        <a:ln>
          <a:noFill/>
        </a:ln>
        <a:effectLst/>
      </dsp:spPr>
      <dsp:style>
        <a:lnRef idx="0">
          <a:scrgbClr r="0" g="0" b="0"/>
        </a:lnRef>
        <a:fillRef idx="3">
          <a:scrgbClr r="0" g="0" b="0"/>
        </a:fillRef>
        <a:effectRef idx="2">
          <a:scrgbClr r="0" g="0" b="0"/>
        </a:effectRef>
        <a:fontRef idx="minor">
          <a:schemeClr val="lt1"/>
        </a:fontRef>
      </dsp:style>
    </dsp:sp>
    <dsp:sp modelId="{854F184D-C71A-41FD-88E6-B47A70E6F79A}">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Individual Triggers</a:t>
          </a:r>
        </a:p>
      </dsp:txBody>
      <dsp:txXfrm>
        <a:off x="1860960" y="0"/>
        <a:ext cx="5170775" cy="346241"/>
      </dsp:txXfrm>
    </dsp:sp>
    <dsp:sp modelId="{99B5FA87-80F7-4AA1-810C-555274614A5A}">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Triggers can vary significantly from person to person, often including stress, trauma, or personal loss.</a:t>
          </a:r>
        </a:p>
      </dsp:txBody>
      <dsp:txXfrm>
        <a:off x="1860960" y="346241"/>
        <a:ext cx="5170775" cy="1334718"/>
      </dsp:txXfrm>
    </dsp:sp>
    <dsp:sp modelId="{2A334204-5FB0-4633-A1C5-94CD5B2C1125}">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3249" r="3" b="4"/>
          <a:stretch/>
        </a:blipFill>
        <a:ln>
          <a:noFill/>
        </a:ln>
        <a:effectLst/>
      </dsp:spPr>
      <dsp:style>
        <a:lnRef idx="0">
          <a:scrgbClr r="0" g="0" b="0"/>
        </a:lnRef>
        <a:fillRef idx="3">
          <a:scrgbClr r="0" g="0" b="0"/>
        </a:fillRef>
        <a:effectRef idx="2">
          <a:scrgbClr r="0" g="0" b="0"/>
        </a:effectRef>
        <a:fontRef idx="minor">
          <a:schemeClr val="lt1"/>
        </a:fontRef>
      </dsp:style>
    </dsp:sp>
    <dsp:sp modelId="{D568346E-0C18-41C6-A4AD-3B8C1CACBFD5}">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Awareness</a:t>
          </a:r>
        </a:p>
      </dsp:txBody>
      <dsp:txXfrm>
        <a:off x="1860960" y="1815436"/>
        <a:ext cx="5170775" cy="346241"/>
      </dsp:txXfrm>
    </dsp:sp>
    <dsp:sp modelId="{0581ABA5-87A2-4360-8A3E-A57B533E6685}">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personal triggers is essential for preventing crises and managing mental health effectively.</a:t>
          </a:r>
        </a:p>
      </dsp:txBody>
      <dsp:txXfrm>
        <a:off x="1860960" y="2161678"/>
        <a:ext cx="5170775" cy="1334718"/>
      </dsp:txXfrm>
    </dsp:sp>
    <dsp:sp modelId="{472C25FD-8138-4090-A7C8-BE8E4695A625}">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488" r="21765" b="4"/>
          <a:stretch/>
        </a:blipFill>
        <a:ln>
          <a:noFill/>
        </a:ln>
        <a:effectLst/>
      </dsp:spPr>
      <dsp:style>
        <a:lnRef idx="0">
          <a:scrgbClr r="0" g="0" b="0"/>
        </a:lnRef>
        <a:fillRef idx="3">
          <a:scrgbClr r="0" g="0" b="0"/>
        </a:fillRef>
        <a:effectRef idx="2">
          <a:scrgbClr r="0" g="0" b="0"/>
        </a:effectRef>
        <a:fontRef idx="minor">
          <a:schemeClr val="lt1"/>
        </a:fontRef>
      </dsp:style>
    </dsp:sp>
    <dsp:sp modelId="{6452A4EF-C548-4EB1-87F0-44B627EA4455}">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Risk Factors</a:t>
          </a:r>
        </a:p>
      </dsp:txBody>
      <dsp:txXfrm>
        <a:off x="1860960" y="3630873"/>
        <a:ext cx="5170775" cy="346241"/>
      </dsp:txXfrm>
    </dsp:sp>
    <dsp:sp modelId="{45CBEE9A-EBEA-4FA2-8EA8-0C5EC31B4425}">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Identifying risk factors alongside triggers can help in creating effective mental health management strategies.</a:t>
          </a:r>
        </a:p>
      </dsp:txBody>
      <dsp:txXfrm>
        <a:off x="1860960" y="3977114"/>
        <a:ext cx="5170775" cy="13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56716-5571-4ACE-B743-9A12059604A3}">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4125" r="9128" b="4"/>
          <a:stretch/>
        </a:blipFill>
        <a:ln>
          <a:noFill/>
        </a:ln>
        <a:effectLst/>
      </dsp:spPr>
      <dsp:style>
        <a:lnRef idx="0">
          <a:scrgbClr r="0" g="0" b="0"/>
        </a:lnRef>
        <a:fillRef idx="3">
          <a:scrgbClr r="0" g="0" b="0"/>
        </a:fillRef>
        <a:effectRef idx="2">
          <a:scrgbClr r="0" g="0" b="0"/>
        </a:effectRef>
        <a:fontRef idx="minor">
          <a:schemeClr val="lt1"/>
        </a:fontRef>
      </dsp:style>
    </dsp:sp>
    <dsp:sp modelId="{E7E2F768-A590-4DBA-BC13-6343C191FB37}">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Shared Experiences</a:t>
          </a:r>
        </a:p>
      </dsp:txBody>
      <dsp:txXfrm>
        <a:off x="1860960" y="0"/>
        <a:ext cx="5170775" cy="346241"/>
      </dsp:txXfrm>
    </dsp:sp>
    <dsp:sp modelId="{206F178E-16D3-4071-9A6C-8F2C3E973C33}">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Community support groups provide opportunities to share experiences, which can help individuals feel less isolated during their recovery.</a:t>
          </a:r>
        </a:p>
      </dsp:txBody>
      <dsp:txXfrm>
        <a:off x="1860960" y="346241"/>
        <a:ext cx="5170775" cy="1334718"/>
      </dsp:txXfrm>
    </dsp:sp>
    <dsp:sp modelId="{C881F5EF-EB14-4702-A025-83AAB3BBFD90}">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24997" b="-4"/>
          <a:stretch/>
        </a:blipFill>
        <a:ln>
          <a:noFill/>
        </a:ln>
        <a:effectLst/>
      </dsp:spPr>
      <dsp:style>
        <a:lnRef idx="0">
          <a:scrgbClr r="0" g="0" b="0"/>
        </a:lnRef>
        <a:fillRef idx="3">
          <a:scrgbClr r="0" g="0" b="0"/>
        </a:fillRef>
        <a:effectRef idx="2">
          <a:scrgbClr r="0" g="0" b="0"/>
        </a:effectRef>
        <a:fontRef idx="minor">
          <a:schemeClr val="lt1"/>
        </a:fontRef>
      </dsp:style>
    </dsp:sp>
    <dsp:sp modelId="{F8C675E8-583C-49F9-A30A-70E3A6D50923}">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Sense of Belonging</a:t>
          </a:r>
        </a:p>
      </dsp:txBody>
      <dsp:txXfrm>
        <a:off x="1860960" y="1815436"/>
        <a:ext cx="5170775" cy="346241"/>
      </dsp:txXfrm>
    </dsp:sp>
    <dsp:sp modelId="{F819EBA2-9E15-49D5-AB2A-7F310FC63E3F}">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Being part of a peer group fosters a sense of belonging, helping individuals connect with others who have similar challenges.</a:t>
          </a:r>
        </a:p>
      </dsp:txBody>
      <dsp:txXfrm>
        <a:off x="1860960" y="2161678"/>
        <a:ext cx="5170775" cy="1334718"/>
      </dsp:txXfrm>
    </dsp:sp>
    <dsp:sp modelId="{9C4F3F19-2875-470F-871B-6F462F720435}">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749" r="12504" b="4"/>
          <a:stretch/>
        </a:blipFill>
        <a:ln>
          <a:noFill/>
        </a:ln>
        <a:effectLst/>
      </dsp:spPr>
      <dsp:style>
        <a:lnRef idx="0">
          <a:scrgbClr r="0" g="0" b="0"/>
        </a:lnRef>
        <a:fillRef idx="3">
          <a:scrgbClr r="0" g="0" b="0"/>
        </a:fillRef>
        <a:effectRef idx="2">
          <a:scrgbClr r="0" g="0" b="0"/>
        </a:effectRef>
        <a:fontRef idx="minor">
          <a:schemeClr val="lt1"/>
        </a:fontRef>
      </dsp:style>
    </dsp:sp>
    <dsp:sp modelId="{6491404C-AC5C-41A8-A295-B6F6229B90AD}">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and Empathy</a:t>
          </a:r>
        </a:p>
      </dsp:txBody>
      <dsp:txXfrm>
        <a:off x="1860960" y="3630873"/>
        <a:ext cx="5170775" cy="346241"/>
      </dsp:txXfrm>
    </dsp:sp>
    <dsp:sp modelId="{733E5FF1-CADC-433C-89F8-4DC6662C5759}">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Peer groups promote understanding and empathy, allowing individuals to share their journeys and support each other effectively.</a:t>
          </a:r>
        </a:p>
      </dsp:txBody>
      <dsp:txXfrm>
        <a:off x="1860960" y="3977114"/>
        <a:ext cx="5170775" cy="1334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AD8F1-7B92-4D22-B60F-A39E18FFAE03}">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523" r="12724" b="-5"/>
          <a:stretch/>
        </a:blipFill>
        <a:ln>
          <a:noFill/>
        </a:ln>
        <a:effectLst/>
      </dsp:spPr>
      <dsp:style>
        <a:lnRef idx="0">
          <a:scrgbClr r="0" g="0" b="0"/>
        </a:lnRef>
        <a:fillRef idx="3">
          <a:scrgbClr r="0" g="0" b="0"/>
        </a:fillRef>
        <a:effectRef idx="2">
          <a:scrgbClr r="0" g="0" b="0"/>
        </a:effectRef>
        <a:fontRef idx="minor">
          <a:schemeClr val="lt1"/>
        </a:fontRef>
      </dsp:style>
    </dsp:sp>
    <dsp:sp modelId="{972C4D96-0E9A-42CC-9F25-535400361236}">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Relaxation Techniques</a:t>
          </a:r>
        </a:p>
      </dsp:txBody>
      <dsp:txXfrm>
        <a:off x="1860960" y="0"/>
        <a:ext cx="5170775" cy="346241"/>
      </dsp:txXfrm>
    </dsp:sp>
    <dsp:sp modelId="{38B4C979-1FA3-4CD6-BAEB-5BD39D7ADE02}">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Practicing relaxation techniques such as deep breathing and meditation can significantly reduce stress and enhance well-being.</a:t>
          </a:r>
        </a:p>
      </dsp:txBody>
      <dsp:txXfrm>
        <a:off x="1860960" y="346241"/>
        <a:ext cx="5170775" cy="1334718"/>
      </dsp:txXfrm>
    </dsp:sp>
    <dsp:sp modelId="{C79537A6-7537-45F3-B96C-8B9329B2C585}">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236" r="16016" b="4"/>
          <a:stretch/>
        </a:blipFill>
        <a:ln>
          <a:noFill/>
        </a:ln>
        <a:effectLst/>
      </dsp:spPr>
      <dsp:style>
        <a:lnRef idx="0">
          <a:scrgbClr r="0" g="0" b="0"/>
        </a:lnRef>
        <a:fillRef idx="3">
          <a:scrgbClr r="0" g="0" b="0"/>
        </a:fillRef>
        <a:effectRef idx="2">
          <a:scrgbClr r="0" g="0" b="0"/>
        </a:effectRef>
        <a:fontRef idx="minor">
          <a:schemeClr val="lt1"/>
        </a:fontRef>
      </dsp:style>
    </dsp:sp>
    <dsp:sp modelId="{4054BB06-6BC3-4980-AB66-E793D43A4380}">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Mindfulness Practices</a:t>
          </a:r>
        </a:p>
      </dsp:txBody>
      <dsp:txXfrm>
        <a:off x="1860960" y="1815436"/>
        <a:ext cx="5170775" cy="346241"/>
      </dsp:txXfrm>
    </dsp:sp>
    <dsp:sp modelId="{6B3B8FD6-30C1-4E7D-B1E3-269069403F25}">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mindfulness practices helps individuals stay present and improve mental clarity, leading to better emotional health.</a:t>
          </a:r>
        </a:p>
      </dsp:txBody>
      <dsp:txXfrm>
        <a:off x="1860960" y="2161678"/>
        <a:ext cx="5170775" cy="1334718"/>
      </dsp:txXfrm>
    </dsp:sp>
    <dsp:sp modelId="{6CFCD343-C5E0-4150-9D69-BBAF19931E6D}">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9177" r="4075" b="4"/>
          <a:stretch/>
        </a:blipFill>
        <a:ln>
          <a:noFill/>
        </a:ln>
        <a:effectLst/>
      </dsp:spPr>
      <dsp:style>
        <a:lnRef idx="0">
          <a:scrgbClr r="0" g="0" b="0"/>
        </a:lnRef>
        <a:fillRef idx="3">
          <a:scrgbClr r="0" g="0" b="0"/>
        </a:fillRef>
        <a:effectRef idx="2">
          <a:scrgbClr r="0" g="0" b="0"/>
        </a:effectRef>
        <a:fontRef idx="minor">
          <a:schemeClr val="lt1"/>
        </a:fontRef>
      </dsp:style>
    </dsp:sp>
    <dsp:sp modelId="{11F15D77-C9BD-4587-AD78-A8C0B342AF1E}">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Self-Care Routines</a:t>
          </a:r>
        </a:p>
      </dsp:txBody>
      <dsp:txXfrm>
        <a:off x="1860960" y="3630873"/>
        <a:ext cx="5170775" cy="346241"/>
      </dsp:txXfrm>
    </dsp:sp>
    <dsp:sp modelId="{998A89F2-48C2-4C75-BC02-96AF60201E47}">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Establishing self-care routines is essential for personal wellness, allowing individuals to recharge and focus on their mental health.</a:t>
          </a:r>
        </a:p>
      </dsp:txBody>
      <dsp:txXfrm>
        <a:off x="1860960" y="3977114"/>
        <a:ext cx="5170775" cy="1334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C5BDE-68BB-43E1-B03D-8107F9DF309B}">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668" r="22585" b="4"/>
          <a:stretch/>
        </a:blipFill>
        <a:ln>
          <a:noFill/>
        </a:ln>
        <a:effectLst/>
      </dsp:spPr>
      <dsp:style>
        <a:lnRef idx="0">
          <a:scrgbClr r="0" g="0" b="0"/>
        </a:lnRef>
        <a:fillRef idx="3">
          <a:scrgbClr r="0" g="0" b="0"/>
        </a:fillRef>
        <a:effectRef idx="2">
          <a:scrgbClr r="0" g="0" b="0"/>
        </a:effectRef>
        <a:fontRef idx="minor">
          <a:schemeClr val="lt1"/>
        </a:fontRef>
      </dsp:style>
    </dsp:sp>
    <dsp:sp modelId="{3902C89F-24BB-4C4D-87EF-B29061D3B889}">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Individual Success Stories</a:t>
          </a:r>
        </a:p>
      </dsp:txBody>
      <dsp:txXfrm>
        <a:off x="1860960" y="0"/>
        <a:ext cx="5170775" cy="346241"/>
      </dsp:txXfrm>
    </dsp:sp>
    <dsp:sp modelId="{8DD6A8E6-8FF3-4EA8-8A6F-D9474F308C5B}">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Many individuals have shared their personal success stories using WRAP strategies to improve their mental health.</a:t>
          </a:r>
        </a:p>
      </dsp:txBody>
      <dsp:txXfrm>
        <a:off x="1860960" y="346241"/>
        <a:ext cx="5170775" cy="1334718"/>
      </dsp:txXfrm>
    </dsp:sp>
    <dsp:sp modelId="{775DDFDD-18E4-42E9-9A1C-B88EAFF41ACB}">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231" r="20022" b="4"/>
          <a:stretch/>
        </a:blipFill>
        <a:ln>
          <a:noFill/>
        </a:ln>
        <a:effectLst/>
      </dsp:spPr>
      <dsp:style>
        <a:lnRef idx="0">
          <a:scrgbClr r="0" g="0" b="0"/>
        </a:lnRef>
        <a:fillRef idx="3">
          <a:scrgbClr r="0" g="0" b="0"/>
        </a:fillRef>
        <a:effectRef idx="2">
          <a:scrgbClr r="0" g="0" b="0"/>
        </a:effectRef>
        <a:fontRef idx="minor">
          <a:schemeClr val="lt1"/>
        </a:fontRef>
      </dsp:style>
    </dsp:sp>
    <dsp:sp modelId="{49D6B6AA-BE2C-405D-A247-90EBC6D9B3A9}">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Inspiration and Validation</a:t>
          </a:r>
        </a:p>
      </dsp:txBody>
      <dsp:txXfrm>
        <a:off x="1860960" y="1815436"/>
        <a:ext cx="5170775" cy="346241"/>
      </dsp:txXfrm>
    </dsp:sp>
    <dsp:sp modelId="{117C5CF7-BBB3-4723-865D-9EAA3CFF3869}">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These examples not only inspire others but also validate the effectiveness of WRAP in real-world situations.</a:t>
          </a:r>
        </a:p>
      </dsp:txBody>
      <dsp:txXfrm>
        <a:off x="1860960" y="2161678"/>
        <a:ext cx="5170775" cy="1334718"/>
      </dsp:txXfrm>
    </dsp:sp>
    <dsp:sp modelId="{8EAE08B8-1DD3-409E-BB14-30F19CEB41BD}">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492" r="16761" b="4"/>
          <a:stretch/>
        </a:blipFill>
        <a:ln>
          <a:noFill/>
        </a:ln>
        <a:effectLst/>
      </dsp:spPr>
      <dsp:style>
        <a:lnRef idx="0">
          <a:scrgbClr r="0" g="0" b="0"/>
        </a:lnRef>
        <a:fillRef idx="3">
          <a:scrgbClr r="0" g="0" b="0"/>
        </a:fillRef>
        <a:effectRef idx="2">
          <a:scrgbClr r="0" g="0" b="0"/>
        </a:effectRef>
        <a:fontRef idx="minor">
          <a:schemeClr val="lt1"/>
        </a:fontRef>
      </dsp:style>
    </dsp:sp>
    <dsp:sp modelId="{CEE86F8C-A702-474D-9147-492FC70255FB}">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Navigating Crises</a:t>
          </a:r>
        </a:p>
      </dsp:txBody>
      <dsp:txXfrm>
        <a:off x="1860960" y="3630873"/>
        <a:ext cx="5170775" cy="346241"/>
      </dsp:txXfrm>
    </dsp:sp>
    <dsp:sp modelId="{64DF4D1C-30B6-47E5-8D27-584ADF79FFE9}">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Real-life cases highlight how WRAP can help individuals effectively navigate through mental health crises.</a:t>
          </a:r>
        </a:p>
      </dsp:txBody>
      <dsp:txXfrm>
        <a:off x="1860960" y="3977114"/>
        <a:ext cx="5170775" cy="1334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82D6D-5602-45E4-A477-8CD892B80030}">
      <dsp:nvSpPr>
        <dsp:cNvPr id="0" name=""/>
        <dsp:cNvSpPr/>
      </dsp:nvSpPr>
      <dsp:spPr>
        <a:xfrm>
          <a:off x="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WRAP</a:t>
          </a:r>
        </a:p>
      </dsp:txBody>
      <dsp:txXfrm>
        <a:off x="0" y="0"/>
        <a:ext cx="3486150" cy="354472"/>
      </dsp:txXfrm>
    </dsp:sp>
    <dsp:sp modelId="{B0D27BA6-4A27-43E3-9DB3-58D2674F66C4}">
      <dsp:nvSpPr>
        <dsp:cNvPr id="0" name=""/>
        <dsp:cNvSpPr/>
      </dsp:nvSpPr>
      <dsp:spPr>
        <a:xfrm>
          <a:off x="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is essential for suicide prevention and offers a structured approach to mental health recovery.</a:t>
          </a:r>
        </a:p>
      </dsp:txBody>
      <dsp:txXfrm>
        <a:off x="0" y="354472"/>
        <a:ext cx="3486150" cy="2090261"/>
      </dsp:txXfrm>
    </dsp:sp>
    <dsp:sp modelId="{3089B86B-15B6-476D-B9A4-C2E465BA4BAC}">
      <dsp:nvSpPr>
        <dsp:cNvPr id="0" name=""/>
        <dsp:cNvSpPr/>
      </dsp:nvSpPr>
      <dsp:spPr>
        <a:xfrm>
          <a:off x="3834765"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Building Support Networks</a:t>
          </a:r>
        </a:p>
      </dsp:txBody>
      <dsp:txXfrm>
        <a:off x="3834765" y="0"/>
        <a:ext cx="3486150" cy="354472"/>
      </dsp:txXfrm>
    </dsp:sp>
    <dsp:sp modelId="{F224EB3D-73D2-4566-BA7E-1264ED6207B8}">
      <dsp:nvSpPr>
        <dsp:cNvPr id="0" name=""/>
        <dsp:cNvSpPr/>
      </dsp:nvSpPr>
      <dsp:spPr>
        <a:xfrm>
          <a:off x="3834765"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Creating and nurturing support networks enhances resilience and fosters better mental health outcomes in individuals.</a:t>
          </a:r>
        </a:p>
      </dsp:txBody>
      <dsp:txXfrm>
        <a:off x="3834765" y="354472"/>
        <a:ext cx="3486150" cy="2090261"/>
      </dsp:txXfrm>
    </dsp:sp>
    <dsp:sp modelId="{FCBD1A24-6AE3-4A36-82A4-C24EB0673BC1}">
      <dsp:nvSpPr>
        <dsp:cNvPr id="0" name=""/>
        <dsp:cNvSpPr/>
      </dsp:nvSpPr>
      <dsp:spPr>
        <a:xfrm>
          <a:off x="766953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Learning from Success Stories</a:t>
          </a:r>
        </a:p>
      </dsp:txBody>
      <dsp:txXfrm>
        <a:off x="7669530" y="0"/>
        <a:ext cx="3486150" cy="354472"/>
      </dsp:txXfrm>
    </dsp:sp>
    <dsp:sp modelId="{6CA99A7E-ED0F-4023-82F7-CE5ECE79D850}">
      <dsp:nvSpPr>
        <dsp:cNvPr id="0" name=""/>
        <dsp:cNvSpPr/>
      </dsp:nvSpPr>
      <dsp:spPr>
        <a:xfrm>
          <a:off x="766953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Sharing and learning from success stories empowers others and highlights effective strategies for overcoming mental health challenges.</a:t>
          </a:r>
        </a:p>
      </dsp:txBody>
      <dsp:txXfrm>
        <a:off x="7669530" y="354472"/>
        <a:ext cx="3486150" cy="209026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0C31-D99D-48ED-88DD-5A9C10FD6A63}"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22A02-0EDB-4F50-BC5F-201B168C7A5D}" type="slidenum">
              <a:rPr lang="en-US" smtClean="0"/>
              <a:t>‹#›</a:t>
            </a:fld>
            <a:endParaRPr lang="en-US"/>
          </a:p>
        </p:txBody>
      </p:sp>
    </p:spTree>
    <p:extLst>
      <p:ext uri="{BB962C8B-B14F-4D97-AF65-F5344CB8AC3E}">
        <p14:creationId xmlns:p14="http://schemas.microsoft.com/office/powerpoint/2010/main" val="371628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focuses on the Wellness Recovery Action Plan, or WRAP, as a proactive approach to suicide prevention. We will explore its principles, components, and the importance of building a support network.
</a:t>
            </a:r>
          </a:p>
        </p:txBody>
      </p:sp>
      <p:sp>
        <p:nvSpPr>
          <p:cNvPr id="4" name="Slide Number Placeholder 3"/>
          <p:cNvSpPr>
            <a:spLocks noGrp="1"/>
          </p:cNvSpPr>
          <p:nvPr>
            <p:ph type="sldNum" sz="quarter" idx="5"/>
          </p:nvPr>
        </p:nvSpPr>
        <p:spPr/>
        <p:txBody>
          <a:bodyPr/>
          <a:lstStyle/>
          <a:p>
            <a:fld id="{082BE637-92DB-41F9-9FDD-4EE4674E0AEE}" type="slidenum">
              <a:rPr lang="en-US" smtClean="0"/>
              <a:t>1</a:t>
            </a:fld>
            <a:endParaRPr lang="en-US"/>
          </a:p>
        </p:txBody>
      </p:sp>
    </p:spTree>
    <p:extLst>
      <p:ext uri="{BB962C8B-B14F-4D97-AF65-F5344CB8AC3E}">
        <p14:creationId xmlns:p14="http://schemas.microsoft.com/office/powerpoint/2010/main" val="279129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crisis plan outlines steps to take during a crisis, including contact information for support and strategies for self-care. Having a plan in place can provide reassurance and structure.</a:t>
            </a:r>
          </a:p>
        </p:txBody>
      </p:sp>
      <p:sp>
        <p:nvSpPr>
          <p:cNvPr id="4" name="Slide Number Placeholder 3"/>
          <p:cNvSpPr>
            <a:spLocks noGrp="1"/>
          </p:cNvSpPr>
          <p:nvPr>
            <p:ph type="sldNum" sz="quarter" idx="5"/>
          </p:nvPr>
        </p:nvSpPr>
        <p:spPr/>
        <p:txBody>
          <a:bodyPr/>
          <a:lstStyle/>
          <a:p>
            <a:fld id="{082BE637-92DB-41F9-9FDD-4EE4674E0AEE}" type="slidenum">
              <a:rPr lang="en-US" smtClean="0"/>
              <a:t>10</a:t>
            </a:fld>
            <a:endParaRPr lang="en-US"/>
          </a:p>
        </p:txBody>
      </p:sp>
    </p:spTree>
    <p:extLst>
      <p:ext uri="{BB962C8B-B14F-4D97-AF65-F5344CB8AC3E}">
        <p14:creationId xmlns:p14="http://schemas.microsoft.com/office/powerpoint/2010/main" val="204214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strong support network is vital for mental health and recovery. Engaging family, friends, and professionals helps create a safety net during challenging times.</a:t>
            </a:r>
          </a:p>
        </p:txBody>
      </p:sp>
      <p:sp>
        <p:nvSpPr>
          <p:cNvPr id="4" name="Slide Number Placeholder 3"/>
          <p:cNvSpPr>
            <a:spLocks noGrp="1"/>
          </p:cNvSpPr>
          <p:nvPr>
            <p:ph type="sldNum" sz="quarter" idx="5"/>
          </p:nvPr>
        </p:nvSpPr>
        <p:spPr/>
        <p:txBody>
          <a:bodyPr/>
          <a:lstStyle/>
          <a:p>
            <a:fld id="{082BE637-92DB-41F9-9FDD-4EE4674E0AEE}" type="slidenum">
              <a:rPr lang="en-US" smtClean="0"/>
              <a:t>11</a:t>
            </a:fld>
            <a:endParaRPr lang="en-US"/>
          </a:p>
        </p:txBody>
      </p:sp>
    </p:spTree>
    <p:extLst>
      <p:ext uri="{BB962C8B-B14F-4D97-AF65-F5344CB8AC3E}">
        <p14:creationId xmlns:p14="http://schemas.microsoft.com/office/powerpoint/2010/main" val="356269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Family and friends play a critical role in providing emotional support, encouragement, and understanding. Their involvement can make a significant difference in the recovery process.</a:t>
            </a:r>
          </a:p>
        </p:txBody>
      </p:sp>
      <p:sp>
        <p:nvSpPr>
          <p:cNvPr id="4" name="Slide Number Placeholder 3"/>
          <p:cNvSpPr>
            <a:spLocks noGrp="1"/>
          </p:cNvSpPr>
          <p:nvPr>
            <p:ph type="sldNum" sz="quarter" idx="5"/>
          </p:nvPr>
        </p:nvSpPr>
        <p:spPr/>
        <p:txBody>
          <a:bodyPr/>
          <a:lstStyle/>
          <a:p>
            <a:fld id="{082BE637-92DB-41F9-9FDD-4EE4674E0AEE}" type="slidenum">
              <a:rPr lang="en-US" smtClean="0"/>
              <a:t>12</a:t>
            </a:fld>
            <a:endParaRPr lang="en-US"/>
          </a:p>
        </p:txBody>
      </p:sp>
    </p:spTree>
    <p:extLst>
      <p:ext uri="{BB962C8B-B14F-4D97-AF65-F5344CB8AC3E}">
        <p14:creationId xmlns:p14="http://schemas.microsoft.com/office/powerpoint/2010/main" val="1004876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Professional support, such as therapists and counselors, offers specialized guidance and intervention. Utilizing community resources enhances the support network and promotes recovery.</a:t>
            </a:r>
          </a:p>
        </p:txBody>
      </p:sp>
      <p:sp>
        <p:nvSpPr>
          <p:cNvPr id="4" name="Slide Number Placeholder 3"/>
          <p:cNvSpPr>
            <a:spLocks noGrp="1"/>
          </p:cNvSpPr>
          <p:nvPr>
            <p:ph type="sldNum" sz="quarter" idx="5"/>
          </p:nvPr>
        </p:nvSpPr>
        <p:spPr/>
        <p:txBody>
          <a:bodyPr/>
          <a:lstStyle/>
          <a:p>
            <a:fld id="{082BE637-92DB-41F9-9FDD-4EE4674E0AEE}" type="slidenum">
              <a:rPr lang="en-US" smtClean="0"/>
              <a:t>13</a:t>
            </a:fld>
            <a:endParaRPr lang="en-US"/>
          </a:p>
        </p:txBody>
      </p:sp>
    </p:spTree>
    <p:extLst>
      <p:ext uri="{BB962C8B-B14F-4D97-AF65-F5344CB8AC3E}">
        <p14:creationId xmlns:p14="http://schemas.microsoft.com/office/powerpoint/2010/main" val="206829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 support and peer groups provide shared experiences and camaraderie, which can be immensely beneficial during recovery. They foster a sense of belonging and understanding.</a:t>
            </a:r>
          </a:p>
        </p:txBody>
      </p:sp>
      <p:sp>
        <p:nvSpPr>
          <p:cNvPr id="4" name="Slide Number Placeholder 3"/>
          <p:cNvSpPr>
            <a:spLocks noGrp="1"/>
          </p:cNvSpPr>
          <p:nvPr>
            <p:ph type="sldNum" sz="quarter" idx="5"/>
          </p:nvPr>
        </p:nvSpPr>
        <p:spPr/>
        <p:txBody>
          <a:bodyPr/>
          <a:lstStyle/>
          <a:p>
            <a:fld id="{082BE637-92DB-41F9-9FDD-4EE4674E0AEE}" type="slidenum">
              <a:rPr lang="en-US" smtClean="0"/>
              <a:t>14</a:t>
            </a:fld>
            <a:endParaRPr lang="en-US"/>
          </a:p>
        </p:txBody>
      </p:sp>
    </p:spTree>
    <p:extLst>
      <p:ext uri="{BB962C8B-B14F-4D97-AF65-F5344CB8AC3E}">
        <p14:creationId xmlns:p14="http://schemas.microsoft.com/office/powerpoint/2010/main" val="270078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a WRAP tailored to individual needs is essential for effective suicide prevention. This involves identifying personal wellness tools and strategies.</a:t>
            </a:r>
          </a:p>
        </p:txBody>
      </p:sp>
      <p:sp>
        <p:nvSpPr>
          <p:cNvPr id="4" name="Slide Number Placeholder 3"/>
          <p:cNvSpPr>
            <a:spLocks noGrp="1"/>
          </p:cNvSpPr>
          <p:nvPr>
            <p:ph type="sldNum" sz="quarter" idx="5"/>
          </p:nvPr>
        </p:nvSpPr>
        <p:spPr/>
        <p:txBody>
          <a:bodyPr/>
          <a:lstStyle/>
          <a:p>
            <a:fld id="{082BE637-92DB-41F9-9FDD-4EE4674E0AEE}" type="slidenum">
              <a:rPr lang="en-US" smtClean="0"/>
              <a:t>15</a:t>
            </a:fld>
            <a:endParaRPr lang="en-US"/>
          </a:p>
        </p:txBody>
      </p:sp>
    </p:spTree>
    <p:extLst>
      <p:ext uri="{BB962C8B-B14F-4D97-AF65-F5344CB8AC3E}">
        <p14:creationId xmlns:p14="http://schemas.microsoft.com/office/powerpoint/2010/main" val="315784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 wellness tools may include activities that promote relaxation, mindfulness, and self-care. Identifying these strategies allows individuals to prioritize their mental health.</a:t>
            </a:r>
          </a:p>
        </p:txBody>
      </p:sp>
      <p:sp>
        <p:nvSpPr>
          <p:cNvPr id="4" name="Slide Number Placeholder 3"/>
          <p:cNvSpPr>
            <a:spLocks noGrp="1"/>
          </p:cNvSpPr>
          <p:nvPr>
            <p:ph type="sldNum" sz="quarter" idx="5"/>
          </p:nvPr>
        </p:nvSpPr>
        <p:spPr/>
        <p:txBody>
          <a:bodyPr/>
          <a:lstStyle/>
          <a:p>
            <a:fld id="{082BE637-92DB-41F9-9FDD-4EE4674E0AEE}" type="slidenum">
              <a:rPr lang="en-US" smtClean="0"/>
              <a:t>16</a:t>
            </a:fld>
            <a:endParaRPr lang="en-US"/>
          </a:p>
        </p:txBody>
      </p:sp>
    </p:spTree>
    <p:extLst>
      <p:ext uri="{BB962C8B-B14F-4D97-AF65-F5344CB8AC3E}">
        <p14:creationId xmlns:p14="http://schemas.microsoft.com/office/powerpoint/2010/main" val="377640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 WRAP involves a series of steps: assessing current wellness, identifying triggers, developing a plan, and setting realistic goals. This structured approach empowers individuals to thrive.</a:t>
            </a:r>
          </a:p>
        </p:txBody>
      </p:sp>
      <p:sp>
        <p:nvSpPr>
          <p:cNvPr id="4" name="Slide Number Placeholder 3"/>
          <p:cNvSpPr>
            <a:spLocks noGrp="1"/>
          </p:cNvSpPr>
          <p:nvPr>
            <p:ph type="sldNum" sz="quarter" idx="5"/>
          </p:nvPr>
        </p:nvSpPr>
        <p:spPr/>
        <p:txBody>
          <a:bodyPr/>
          <a:lstStyle/>
          <a:p>
            <a:fld id="{082BE637-92DB-41F9-9FDD-4EE4674E0AEE}" type="slidenum">
              <a:rPr lang="en-US" smtClean="0"/>
              <a:t>17</a:t>
            </a:fld>
            <a:endParaRPr lang="en-US"/>
          </a:p>
        </p:txBody>
      </p:sp>
    </p:spTree>
    <p:extLst>
      <p:ext uri="{BB962C8B-B14F-4D97-AF65-F5344CB8AC3E}">
        <p14:creationId xmlns:p14="http://schemas.microsoft.com/office/powerpoint/2010/main" val="360420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Regularly monitoring and adjusting the WRAP ensures it remains effective. As life circumstances change, so too should the strategies and tools included in the plan.</a:t>
            </a:r>
          </a:p>
        </p:txBody>
      </p:sp>
      <p:sp>
        <p:nvSpPr>
          <p:cNvPr id="4" name="Slide Number Placeholder 3"/>
          <p:cNvSpPr>
            <a:spLocks noGrp="1"/>
          </p:cNvSpPr>
          <p:nvPr>
            <p:ph type="sldNum" sz="quarter" idx="5"/>
          </p:nvPr>
        </p:nvSpPr>
        <p:spPr/>
        <p:txBody>
          <a:bodyPr/>
          <a:lstStyle/>
          <a:p>
            <a:fld id="{082BE637-92DB-41F9-9FDD-4EE4674E0AEE}" type="slidenum">
              <a:rPr lang="en-US" smtClean="0"/>
              <a:t>18</a:t>
            </a:fld>
            <a:endParaRPr lang="en-US"/>
          </a:p>
        </p:txBody>
      </p:sp>
    </p:spTree>
    <p:extLst>
      <p:ext uri="{BB962C8B-B14F-4D97-AF65-F5344CB8AC3E}">
        <p14:creationId xmlns:p14="http://schemas.microsoft.com/office/powerpoint/2010/main" val="257331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Examining case studies and success stories can provide valuable insights into the effectiveness of WRAP. These real-life examples illustrate the positive impact of structured planning on mental health.</a:t>
            </a:r>
          </a:p>
        </p:txBody>
      </p:sp>
      <p:sp>
        <p:nvSpPr>
          <p:cNvPr id="4" name="Slide Number Placeholder 3"/>
          <p:cNvSpPr>
            <a:spLocks noGrp="1"/>
          </p:cNvSpPr>
          <p:nvPr>
            <p:ph type="sldNum" sz="quarter" idx="5"/>
          </p:nvPr>
        </p:nvSpPr>
        <p:spPr/>
        <p:txBody>
          <a:bodyPr/>
          <a:lstStyle/>
          <a:p>
            <a:fld id="{082BE637-92DB-41F9-9FDD-4EE4674E0AEE}" type="slidenum">
              <a:rPr lang="en-US" smtClean="0"/>
              <a:t>19</a:t>
            </a:fld>
            <a:endParaRPr lang="en-US"/>
          </a:p>
        </p:txBody>
      </p:sp>
    </p:spTree>
    <p:extLst>
      <p:ext uri="{BB962C8B-B14F-4D97-AF65-F5344CB8AC3E}">
        <p14:creationId xmlns:p14="http://schemas.microsoft.com/office/powerpoint/2010/main" val="322969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cover the key elements of WRAP, including its definition and principles. We will identify signs of crisis, discuss the importance of support networks, and outline how to develop and implement a WRAP for suicide prevention. Finally, we will review case studies and success stories.</a:t>
            </a:r>
          </a:p>
        </p:txBody>
      </p:sp>
      <p:sp>
        <p:nvSpPr>
          <p:cNvPr id="4" name="Slide Number Placeholder 3"/>
          <p:cNvSpPr>
            <a:spLocks noGrp="1"/>
          </p:cNvSpPr>
          <p:nvPr>
            <p:ph type="sldNum" sz="quarter" idx="5"/>
          </p:nvPr>
        </p:nvSpPr>
        <p:spPr/>
        <p:txBody>
          <a:bodyPr/>
          <a:lstStyle/>
          <a:p>
            <a:fld id="{082BE637-92DB-41F9-9FDD-4EE4674E0AEE}" type="slidenum">
              <a:rPr lang="en-US" smtClean="0"/>
              <a:t>2</a:t>
            </a:fld>
            <a:endParaRPr lang="en-US"/>
          </a:p>
        </p:txBody>
      </p:sp>
    </p:spTree>
    <p:extLst>
      <p:ext uri="{BB962C8B-B14F-4D97-AF65-F5344CB8AC3E}">
        <p14:creationId xmlns:p14="http://schemas.microsoft.com/office/powerpoint/2010/main" val="3891636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Real-life examples illustrate how individuals have successfully utilized WRAP to manage their mental health and navigate crises. These stories serve as inspiration and validation.</a:t>
            </a:r>
          </a:p>
        </p:txBody>
      </p:sp>
      <p:sp>
        <p:nvSpPr>
          <p:cNvPr id="4" name="Slide Number Placeholder 3"/>
          <p:cNvSpPr>
            <a:spLocks noGrp="1"/>
          </p:cNvSpPr>
          <p:nvPr>
            <p:ph type="sldNum" sz="quarter" idx="5"/>
          </p:nvPr>
        </p:nvSpPr>
        <p:spPr/>
        <p:txBody>
          <a:bodyPr/>
          <a:lstStyle/>
          <a:p>
            <a:fld id="{082BE637-92DB-41F9-9FDD-4EE4674E0AEE}" type="slidenum">
              <a:rPr lang="en-US" smtClean="0"/>
              <a:t>20</a:t>
            </a:fld>
            <a:endParaRPr lang="en-US"/>
          </a:p>
        </p:txBody>
      </p:sp>
    </p:spTree>
    <p:extLst>
      <p:ext uri="{BB962C8B-B14F-4D97-AF65-F5344CB8AC3E}">
        <p14:creationId xmlns:p14="http://schemas.microsoft.com/office/powerpoint/2010/main" val="190804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Hearing testimonies from individuals and families who have experienced WRAP can highlight its transformative power. These narratives underscore the importance of support and planning.</a:t>
            </a:r>
          </a:p>
        </p:txBody>
      </p:sp>
      <p:sp>
        <p:nvSpPr>
          <p:cNvPr id="4" name="Slide Number Placeholder 3"/>
          <p:cNvSpPr>
            <a:spLocks noGrp="1"/>
          </p:cNvSpPr>
          <p:nvPr>
            <p:ph type="sldNum" sz="quarter" idx="5"/>
          </p:nvPr>
        </p:nvSpPr>
        <p:spPr/>
        <p:txBody>
          <a:bodyPr/>
          <a:lstStyle/>
          <a:p>
            <a:fld id="{082BE637-92DB-41F9-9FDD-4EE4674E0AEE}" type="slidenum">
              <a:rPr lang="en-US" smtClean="0"/>
              <a:t>21</a:t>
            </a:fld>
            <a:endParaRPr lang="en-US"/>
          </a:p>
        </p:txBody>
      </p:sp>
    </p:spTree>
    <p:extLst>
      <p:ext uri="{BB962C8B-B14F-4D97-AF65-F5344CB8AC3E}">
        <p14:creationId xmlns:p14="http://schemas.microsoft.com/office/powerpoint/2010/main" val="271422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Analyzing lessons learned from implementing WRAP provides insights into best practices. This knowledge can enhance future WRAP implementations and improve outcomes for individuals.</a:t>
            </a:r>
          </a:p>
        </p:txBody>
      </p:sp>
      <p:sp>
        <p:nvSpPr>
          <p:cNvPr id="4" name="Slide Number Placeholder 3"/>
          <p:cNvSpPr>
            <a:spLocks noGrp="1"/>
          </p:cNvSpPr>
          <p:nvPr>
            <p:ph type="sldNum" sz="quarter" idx="5"/>
          </p:nvPr>
        </p:nvSpPr>
        <p:spPr/>
        <p:txBody>
          <a:bodyPr/>
          <a:lstStyle/>
          <a:p>
            <a:fld id="{082BE637-92DB-41F9-9FDD-4EE4674E0AEE}" type="slidenum">
              <a:rPr lang="en-US" smtClean="0"/>
              <a:t>22</a:t>
            </a:fld>
            <a:endParaRPr lang="en-US"/>
          </a:p>
        </p:txBody>
      </p:sp>
    </p:spTree>
    <p:extLst>
      <p:ext uri="{BB962C8B-B14F-4D97-AF65-F5344CB8AC3E}">
        <p14:creationId xmlns:p14="http://schemas.microsoft.com/office/powerpoint/2010/main" val="1038665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is a vital tool in suicide prevention. By understanding its components, building support networks, and learning from success stories, we can foster better mental health and resilience.</a:t>
            </a:r>
          </a:p>
        </p:txBody>
      </p:sp>
      <p:sp>
        <p:nvSpPr>
          <p:cNvPr id="4" name="Slide Number Placeholder 3"/>
          <p:cNvSpPr>
            <a:spLocks noGrp="1"/>
          </p:cNvSpPr>
          <p:nvPr>
            <p:ph type="sldNum" sz="quarter" idx="5"/>
          </p:nvPr>
        </p:nvSpPr>
        <p:spPr/>
        <p:txBody>
          <a:bodyPr/>
          <a:lstStyle/>
          <a:p>
            <a:fld id="{082BE637-92DB-41F9-9FDD-4EE4674E0AEE}" type="slidenum">
              <a:rPr lang="en-US" smtClean="0"/>
              <a:t>23</a:t>
            </a:fld>
            <a:endParaRPr lang="en-US"/>
          </a:p>
        </p:txBody>
      </p:sp>
    </p:spTree>
    <p:extLst>
      <p:ext uri="{BB962C8B-B14F-4D97-AF65-F5344CB8AC3E}">
        <p14:creationId xmlns:p14="http://schemas.microsoft.com/office/powerpoint/2010/main" val="242002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a self-directed recovery system designed to help individuals manage their mental health and wellness. By understanding its core principles, we can see how it promotes empowerment and personal responsibility.</a:t>
            </a:r>
          </a:p>
        </p:txBody>
      </p:sp>
      <p:sp>
        <p:nvSpPr>
          <p:cNvPr id="4" name="Slide Number Placeholder 3"/>
          <p:cNvSpPr>
            <a:spLocks noGrp="1"/>
          </p:cNvSpPr>
          <p:nvPr>
            <p:ph type="sldNum" sz="quarter" idx="5"/>
          </p:nvPr>
        </p:nvSpPr>
        <p:spPr/>
        <p:txBody>
          <a:bodyPr/>
          <a:lstStyle/>
          <a:p>
            <a:fld id="{082BE637-92DB-41F9-9FDD-4EE4674E0AEE}" type="slidenum">
              <a:rPr lang="en-US" smtClean="0"/>
              <a:t>3</a:t>
            </a:fld>
            <a:endParaRPr lang="en-US"/>
          </a:p>
        </p:txBody>
      </p:sp>
    </p:spTree>
    <p:extLst>
      <p:ext uri="{BB962C8B-B14F-4D97-AF65-F5344CB8AC3E}">
        <p14:creationId xmlns:p14="http://schemas.microsoft.com/office/powerpoint/2010/main" val="360602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based on the idea that individuals can manage their own wellness through planning and self-advocacy. Key principles include hope, personal responsibility, education, self-advocacy, and support.</a:t>
            </a:r>
          </a:p>
        </p:txBody>
      </p:sp>
      <p:sp>
        <p:nvSpPr>
          <p:cNvPr id="4" name="Slide Number Placeholder 3"/>
          <p:cNvSpPr>
            <a:spLocks noGrp="1"/>
          </p:cNvSpPr>
          <p:nvPr>
            <p:ph type="sldNum" sz="quarter" idx="5"/>
          </p:nvPr>
        </p:nvSpPr>
        <p:spPr/>
        <p:txBody>
          <a:bodyPr/>
          <a:lstStyle/>
          <a:p>
            <a:fld id="{082BE637-92DB-41F9-9FDD-4EE4674E0AEE}" type="slidenum">
              <a:rPr lang="en-US" smtClean="0"/>
              <a:t>4</a:t>
            </a:fld>
            <a:endParaRPr lang="en-US"/>
          </a:p>
        </p:txBody>
      </p:sp>
    </p:spTree>
    <p:extLst>
      <p:ext uri="{BB962C8B-B14F-4D97-AF65-F5344CB8AC3E}">
        <p14:creationId xmlns:p14="http://schemas.microsoft.com/office/powerpoint/2010/main" val="75941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components of WRAP include a wellness toolbox, daily maintenance plan, triggers, early warning signs, crisis plan, and post-crisis plan. These tools help individuals maintain their mental health and navigate challenges.</a:t>
            </a:r>
          </a:p>
        </p:txBody>
      </p:sp>
      <p:sp>
        <p:nvSpPr>
          <p:cNvPr id="4" name="Slide Number Placeholder 3"/>
          <p:cNvSpPr>
            <a:spLocks noGrp="1"/>
          </p:cNvSpPr>
          <p:nvPr>
            <p:ph type="sldNum" sz="quarter" idx="5"/>
          </p:nvPr>
        </p:nvSpPr>
        <p:spPr/>
        <p:txBody>
          <a:bodyPr/>
          <a:lstStyle/>
          <a:p>
            <a:fld id="{082BE637-92DB-41F9-9FDD-4EE4674E0AEE}" type="slidenum">
              <a:rPr lang="en-US" smtClean="0"/>
              <a:t>5</a:t>
            </a:fld>
            <a:endParaRPr lang="en-US"/>
          </a:p>
        </p:txBody>
      </p:sp>
    </p:spTree>
    <p:extLst>
      <p:ext uri="{BB962C8B-B14F-4D97-AF65-F5344CB8AC3E}">
        <p14:creationId xmlns:p14="http://schemas.microsoft.com/office/powerpoint/2010/main" val="425981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offers numerous benefits, such as increased self-awareness, enhanced coping skills, and improved overall mental wellness. It empowers individuals to take charge of their recovery process.</a:t>
            </a:r>
          </a:p>
        </p:txBody>
      </p:sp>
      <p:sp>
        <p:nvSpPr>
          <p:cNvPr id="4" name="Slide Number Placeholder 3"/>
          <p:cNvSpPr>
            <a:spLocks noGrp="1"/>
          </p:cNvSpPr>
          <p:nvPr>
            <p:ph type="sldNum" sz="quarter" idx="5"/>
          </p:nvPr>
        </p:nvSpPr>
        <p:spPr/>
        <p:txBody>
          <a:bodyPr/>
          <a:lstStyle/>
          <a:p>
            <a:fld id="{082BE637-92DB-41F9-9FDD-4EE4674E0AEE}" type="slidenum">
              <a:rPr lang="en-US" smtClean="0"/>
              <a:t>6</a:t>
            </a:fld>
            <a:endParaRPr lang="en-US"/>
          </a:p>
        </p:txBody>
      </p:sp>
    </p:spTree>
    <p:extLst>
      <p:ext uri="{BB962C8B-B14F-4D97-AF65-F5344CB8AC3E}">
        <p14:creationId xmlns:p14="http://schemas.microsoft.com/office/powerpoint/2010/main" val="96405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the signs of a crisis is crucial for timely intervention. By understanding early warning signs and triggers, individuals can better prepare and respond to potential crises.</a:t>
            </a:r>
          </a:p>
        </p:txBody>
      </p:sp>
      <p:sp>
        <p:nvSpPr>
          <p:cNvPr id="4" name="Slide Number Placeholder 3"/>
          <p:cNvSpPr>
            <a:spLocks noGrp="1"/>
          </p:cNvSpPr>
          <p:nvPr>
            <p:ph type="sldNum" sz="quarter" idx="5"/>
          </p:nvPr>
        </p:nvSpPr>
        <p:spPr/>
        <p:txBody>
          <a:bodyPr/>
          <a:lstStyle/>
          <a:p>
            <a:fld id="{082BE637-92DB-41F9-9FDD-4EE4674E0AEE}" type="slidenum">
              <a:rPr lang="en-US" smtClean="0"/>
              <a:t>7</a:t>
            </a:fld>
            <a:endParaRPr lang="en-US"/>
          </a:p>
        </p:txBody>
      </p:sp>
    </p:spTree>
    <p:extLst>
      <p:ext uri="{BB962C8B-B14F-4D97-AF65-F5344CB8AC3E}">
        <p14:creationId xmlns:p14="http://schemas.microsoft.com/office/powerpoint/2010/main" val="109628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warning signs may include changes in behavior, mood swings, withdrawal from activities, and difficulty focusing. Recognizing these signs can lead to timely interventions.</a:t>
            </a:r>
          </a:p>
        </p:txBody>
      </p:sp>
      <p:sp>
        <p:nvSpPr>
          <p:cNvPr id="4" name="Slide Number Placeholder 3"/>
          <p:cNvSpPr>
            <a:spLocks noGrp="1"/>
          </p:cNvSpPr>
          <p:nvPr>
            <p:ph type="sldNum" sz="quarter" idx="5"/>
          </p:nvPr>
        </p:nvSpPr>
        <p:spPr/>
        <p:txBody>
          <a:bodyPr/>
          <a:lstStyle/>
          <a:p>
            <a:fld id="{082BE637-92DB-41F9-9FDD-4EE4674E0AEE}" type="slidenum">
              <a:rPr lang="en-US" smtClean="0"/>
              <a:t>8</a:t>
            </a:fld>
            <a:endParaRPr lang="en-US"/>
          </a:p>
        </p:txBody>
      </p:sp>
    </p:spTree>
    <p:extLst>
      <p:ext uri="{BB962C8B-B14F-4D97-AF65-F5344CB8AC3E}">
        <p14:creationId xmlns:p14="http://schemas.microsoft.com/office/powerpoint/2010/main" val="373298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Triggers can vary for each individual but often include stress, trauma, or loss. Understanding personal triggers and risk factors is crucial in preventing crises and managing mental health.</a:t>
            </a:r>
          </a:p>
        </p:txBody>
      </p:sp>
      <p:sp>
        <p:nvSpPr>
          <p:cNvPr id="4" name="Slide Number Placeholder 3"/>
          <p:cNvSpPr>
            <a:spLocks noGrp="1"/>
          </p:cNvSpPr>
          <p:nvPr>
            <p:ph type="sldNum" sz="quarter" idx="5"/>
          </p:nvPr>
        </p:nvSpPr>
        <p:spPr/>
        <p:txBody>
          <a:bodyPr/>
          <a:lstStyle/>
          <a:p>
            <a:fld id="{082BE637-92DB-41F9-9FDD-4EE4674E0AEE}" type="slidenum">
              <a:rPr lang="en-US" smtClean="0"/>
              <a:t>9</a:t>
            </a:fld>
            <a:endParaRPr lang="en-US"/>
          </a:p>
        </p:txBody>
      </p:sp>
    </p:spTree>
    <p:extLst>
      <p:ext uri="{BB962C8B-B14F-4D97-AF65-F5344CB8AC3E}">
        <p14:creationId xmlns:p14="http://schemas.microsoft.com/office/powerpoint/2010/main" val="308420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0349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5018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36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877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39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365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7787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8355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2485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428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5/21/2026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265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5/21/2026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2596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A1815C-CCFD-11ED-2660-F7432AC3111B}"/>
              </a:ext>
            </a:extLst>
          </p:cNvPr>
          <p:cNvSpPr>
            <a:spLocks noGrp="1"/>
          </p:cNvSpPr>
          <p:nvPr>
            <p:ph type="ctrTitle"/>
          </p:nvPr>
        </p:nvSpPr>
        <p:spPr>
          <a:xfrm>
            <a:off x="517870" y="978407"/>
            <a:ext cx="5556148" cy="3977640"/>
          </a:xfrm>
        </p:spPr>
        <p:txBody>
          <a:bodyPr anchor="t">
            <a:normAutofit/>
          </a:bodyPr>
          <a:lstStyle/>
          <a:p>
            <a:pPr>
              <a:lnSpc>
                <a:spcPct val="90000"/>
              </a:lnSpc>
            </a:pPr>
            <a:r>
              <a:rPr lang="en-US" sz="5400" dirty="0"/>
              <a:t>Wellness Recovery Action Plan (WRAP) for Suicide Prevention</a:t>
            </a:r>
          </a:p>
        </p:txBody>
      </p:sp>
      <p:sp>
        <p:nvSpPr>
          <p:cNvPr id="3" name="Subtitle 2">
            <a:extLst>
              <a:ext uri="{FF2B5EF4-FFF2-40B4-BE49-F238E27FC236}">
                <a16:creationId xmlns:a16="http://schemas.microsoft.com/office/drawing/2014/main" id="{4ECE3D1F-1103-17FF-F3C0-CB6EE07F0D58}"/>
              </a:ext>
            </a:extLst>
          </p:cNvPr>
          <p:cNvSpPr>
            <a:spLocks noGrp="1"/>
          </p:cNvSpPr>
          <p:nvPr>
            <p:ph type="subTitle" idx="1"/>
          </p:nvPr>
        </p:nvSpPr>
        <p:spPr>
          <a:xfrm>
            <a:off x="517870" y="5029267"/>
            <a:ext cx="5577839" cy="1316736"/>
          </a:xfrm>
        </p:spPr>
        <p:txBody>
          <a:bodyPr anchor="ctr">
            <a:normAutofit/>
          </a:bodyPr>
          <a:lstStyle/>
          <a:p>
            <a:r>
              <a:rPr lang="en-US" sz="2400"/>
              <a:t>A proactive approach to mental wellness and support</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557784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ones in balance with waterfall in background. ">
            <a:extLst>
              <a:ext uri="{FF2B5EF4-FFF2-40B4-BE49-F238E27FC236}">
                <a16:creationId xmlns:a16="http://schemas.microsoft.com/office/drawing/2014/main" id="{331CD372-6D21-4ED0-8AC4-214F9B772F26}"/>
              </a:ext>
            </a:extLst>
          </p:cNvPr>
          <p:cNvPicPr>
            <a:picLocks noChangeAspect="1"/>
          </p:cNvPicPr>
          <p:nvPr/>
        </p:nvPicPr>
        <p:blipFill>
          <a:blip r:embed="rId3"/>
          <a:srcRect l="14669" r="1" b="1"/>
          <a:stretch/>
        </p:blipFill>
        <p:spPr>
          <a:xfrm>
            <a:off x="6696635" y="508090"/>
            <a:ext cx="4969099" cy="5837913"/>
          </a:xfrm>
          <a:prstGeom prst="rect">
            <a:avLst/>
          </a:prstGeom>
        </p:spPr>
      </p:pic>
    </p:spTree>
    <p:extLst>
      <p:ext uri="{BB962C8B-B14F-4D97-AF65-F5344CB8AC3E}">
        <p14:creationId xmlns:p14="http://schemas.microsoft.com/office/powerpoint/2010/main" val="35570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673D3-BDD9-F79F-7890-8786EF170326}"/>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Creating a Crisis Plan</a:t>
            </a:r>
          </a:p>
        </p:txBody>
      </p:sp>
      <p:pic>
        <p:nvPicPr>
          <p:cNvPr id="5" name="Content Placeholder 4" descr="Customer survey feedback emoji clipboard">
            <a:extLst>
              <a:ext uri="{FF2B5EF4-FFF2-40B4-BE49-F238E27FC236}">
                <a16:creationId xmlns:a16="http://schemas.microsoft.com/office/drawing/2014/main" id="{E168EEF0-A298-436A-9D5E-362934B82CBA}"/>
              </a:ext>
            </a:extLst>
          </p:cNvPr>
          <p:cNvPicPr>
            <a:picLocks noGrp="1" noChangeAspect="1"/>
          </p:cNvPicPr>
          <p:nvPr>
            <p:ph sz="half" idx="1"/>
          </p:nvPr>
        </p:nvPicPr>
        <p:blipFill>
          <a:blip r:embed="rId3"/>
          <a:srcRect l="13580" r="14102"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F163167D-D4BA-0445-50B2-AE7423D1D4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Crisis Management Steps</a:t>
            </a:r>
          </a:p>
          <a:p>
            <a:pPr marL="0" lvl="1" indent="0">
              <a:buNone/>
            </a:pPr>
            <a:r>
              <a:rPr lang="en-US" sz="1400"/>
              <a:t>A crisis plan details specific steps to follow during a crisis, ensuring effective response and management.</a:t>
            </a:r>
          </a:p>
          <a:p>
            <a:pPr marL="0" indent="0">
              <a:spcBef>
                <a:spcPts val="2500"/>
              </a:spcBef>
              <a:buNone/>
            </a:pPr>
            <a:r>
              <a:rPr lang="en-US" sz="1400" b="1"/>
              <a:t>Support Contact Information</a:t>
            </a:r>
          </a:p>
          <a:p>
            <a:pPr marL="0" lvl="1" indent="0">
              <a:buNone/>
            </a:pPr>
            <a:r>
              <a:rPr lang="en-US" sz="1400"/>
              <a:t>The plan includes essential contact information for support services, helping individuals reach out during difficult times.</a:t>
            </a:r>
          </a:p>
          <a:p>
            <a:pPr marL="0" indent="0">
              <a:spcBef>
                <a:spcPts val="2500"/>
              </a:spcBef>
              <a:buNone/>
            </a:pPr>
            <a:r>
              <a:rPr lang="en-US" sz="1400" b="1"/>
              <a:t>Strategies for Self-Care</a:t>
            </a:r>
          </a:p>
          <a:p>
            <a:pPr marL="0" lvl="1" indent="0">
              <a:buNone/>
            </a:pPr>
            <a:r>
              <a:rPr lang="en-US" sz="1400"/>
              <a:t>Incorporating self-care strategies into the plan promotes mental well-being and resilience during crises.</a:t>
            </a:r>
          </a:p>
        </p:txBody>
      </p:sp>
    </p:spTree>
    <p:extLst>
      <p:ext uri="{BB962C8B-B14F-4D97-AF65-F5344CB8AC3E}">
        <p14:creationId xmlns:p14="http://schemas.microsoft.com/office/powerpoint/2010/main" val="2662543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F4019A2-A13B-828A-1C83-C22C4F030EF2}"/>
              </a:ext>
            </a:extLst>
          </p:cNvPr>
          <p:cNvSpPr>
            <a:spLocks noGrp="1"/>
          </p:cNvSpPr>
          <p:nvPr>
            <p:ph type="ctrTitle"/>
          </p:nvPr>
        </p:nvSpPr>
        <p:spPr>
          <a:xfrm>
            <a:off x="521208" y="1211766"/>
            <a:ext cx="7237052" cy="4727988"/>
          </a:xfrm>
        </p:spPr>
        <p:txBody>
          <a:bodyPr anchor="b">
            <a:normAutofit/>
          </a:bodyPr>
          <a:lstStyle/>
          <a:p>
            <a:r>
              <a:rPr lang="en-US" sz="7400"/>
              <a:t>Building a Support Network</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981366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151C3F-9A7C-E0A5-4A9A-2EBC824F6CD7}"/>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Role of Family and Friends</a:t>
            </a:r>
          </a:p>
        </p:txBody>
      </p:sp>
      <p:pic>
        <p:nvPicPr>
          <p:cNvPr id="5" name="Content Placeholder 4" descr="People holding plants">
            <a:extLst>
              <a:ext uri="{FF2B5EF4-FFF2-40B4-BE49-F238E27FC236}">
                <a16:creationId xmlns:a16="http://schemas.microsoft.com/office/drawing/2014/main" id="{7F1BF793-7F69-4AB0-A5CC-4018E31B568C}"/>
              </a:ext>
            </a:extLst>
          </p:cNvPr>
          <p:cNvPicPr>
            <a:picLocks noGrp="1" noChangeAspect="1"/>
          </p:cNvPicPr>
          <p:nvPr>
            <p:ph sz="half" idx="1"/>
          </p:nvPr>
        </p:nvPicPr>
        <p:blipFill>
          <a:blip r:embed="rId3"/>
          <a:srcRect l="26968" r="24759"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4233E71D-37A3-F53F-017E-DDE465BCB75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Emotional Support</a:t>
            </a:r>
          </a:p>
          <a:p>
            <a:pPr marL="0" lvl="1" indent="0">
              <a:buNone/>
            </a:pPr>
            <a:r>
              <a:rPr lang="en-US" sz="1400"/>
              <a:t>Family and friends offer essential emotional support that helps individuals cope with challenges and stress during difficult times.</a:t>
            </a:r>
          </a:p>
          <a:p>
            <a:pPr marL="0" indent="0">
              <a:spcBef>
                <a:spcPts val="2500"/>
              </a:spcBef>
              <a:buNone/>
            </a:pPr>
            <a:r>
              <a:rPr lang="en-US" sz="1400" b="1"/>
              <a:t>Encouragement</a:t>
            </a:r>
          </a:p>
          <a:p>
            <a:pPr marL="0" lvl="1" indent="0">
              <a:buNone/>
            </a:pPr>
            <a:r>
              <a:rPr lang="en-US" sz="1400"/>
              <a:t>The encouragement from family and friends is crucial in motivating individuals to pursue their goals and maintain a positive outlook.</a:t>
            </a:r>
          </a:p>
          <a:p>
            <a:pPr marL="0" indent="0">
              <a:spcBef>
                <a:spcPts val="2500"/>
              </a:spcBef>
              <a:buNone/>
            </a:pPr>
            <a:r>
              <a:rPr lang="en-US" sz="1400" b="1"/>
              <a:t>Understanding</a:t>
            </a:r>
          </a:p>
          <a:p>
            <a:pPr marL="0" lvl="1" indent="0">
              <a:buNone/>
            </a:pPr>
            <a:r>
              <a:rPr lang="en-US" sz="1400"/>
              <a:t>Having friends and family who understand one's situation fosters a sense of belonging and helps in the healing process.</a:t>
            </a:r>
          </a:p>
        </p:txBody>
      </p:sp>
    </p:spTree>
    <p:extLst>
      <p:ext uri="{BB962C8B-B14F-4D97-AF65-F5344CB8AC3E}">
        <p14:creationId xmlns:p14="http://schemas.microsoft.com/office/powerpoint/2010/main" val="3187474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60BDE5-1FD6-89FF-FA6E-86F77A660C66}"/>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Professional Support and Resources</a:t>
            </a:r>
          </a:p>
        </p:txBody>
      </p:sp>
      <p:pic>
        <p:nvPicPr>
          <p:cNvPr id="5" name="Content Placeholder 4" descr="Paper illustration of purple girl silhouettes with hearts over them standing side by side creating a circle over white background">
            <a:extLst>
              <a:ext uri="{FF2B5EF4-FFF2-40B4-BE49-F238E27FC236}">
                <a16:creationId xmlns:a16="http://schemas.microsoft.com/office/drawing/2014/main" id="{890AA859-7A56-4B15-9381-3E09E187C8B4}"/>
              </a:ext>
            </a:extLst>
          </p:cNvPr>
          <p:cNvPicPr>
            <a:picLocks noGrp="1" noChangeAspect="1"/>
          </p:cNvPicPr>
          <p:nvPr>
            <p:ph sz="half" idx="1"/>
          </p:nvPr>
        </p:nvPicPr>
        <p:blipFill>
          <a:blip r:embed="rId3"/>
          <a:srcRect l="13769" r="13914"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A5FC5752-86D2-E207-70A2-7931FF40524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Role of Therapists</a:t>
            </a:r>
          </a:p>
          <a:p>
            <a:pPr marL="0" lvl="1" indent="0">
              <a:buNone/>
            </a:pPr>
            <a:r>
              <a:rPr lang="en-US" sz="1400"/>
              <a:t>Therapists provide specialized guidance and interventions to help individuals navigate their challenges effectively.</a:t>
            </a:r>
          </a:p>
          <a:p>
            <a:pPr marL="0" indent="0">
              <a:spcBef>
                <a:spcPts val="2500"/>
              </a:spcBef>
              <a:buNone/>
            </a:pPr>
            <a:r>
              <a:rPr lang="en-US" sz="1400" b="1"/>
              <a:t>Community Resources</a:t>
            </a:r>
          </a:p>
          <a:p>
            <a:pPr marL="0" lvl="1" indent="0">
              <a:buNone/>
            </a:pPr>
            <a:r>
              <a:rPr lang="en-US" sz="1400"/>
              <a:t>Utilizing community resources enhances the support network, offering additional tools for recovery and well-being.</a:t>
            </a:r>
          </a:p>
          <a:p>
            <a:pPr marL="0" indent="0">
              <a:spcBef>
                <a:spcPts val="2500"/>
              </a:spcBef>
              <a:buNone/>
            </a:pPr>
            <a:r>
              <a:rPr lang="en-US" sz="1400" b="1"/>
              <a:t>Promoting Recovery</a:t>
            </a:r>
          </a:p>
          <a:p>
            <a:pPr marL="0" lvl="1" indent="0">
              <a:buNone/>
            </a:pPr>
            <a:r>
              <a:rPr lang="en-US" sz="1400"/>
              <a:t>Combining professional support with community resources promotes a holistic approach to recovery and mental health.</a:t>
            </a:r>
          </a:p>
        </p:txBody>
      </p:sp>
    </p:spTree>
    <p:extLst>
      <p:ext uri="{BB962C8B-B14F-4D97-AF65-F5344CB8AC3E}">
        <p14:creationId xmlns:p14="http://schemas.microsoft.com/office/powerpoint/2010/main" val="63899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52E3114-6C44-F871-6E71-89488A143AF0}"/>
              </a:ext>
            </a:extLst>
          </p:cNvPr>
          <p:cNvSpPr>
            <a:spLocks noGrp="1"/>
          </p:cNvSpPr>
          <p:nvPr>
            <p:ph type="title"/>
          </p:nvPr>
        </p:nvSpPr>
        <p:spPr>
          <a:xfrm>
            <a:off x="521208" y="978408"/>
            <a:ext cx="3410712" cy="5376672"/>
          </a:xfrm>
        </p:spPr>
        <p:txBody>
          <a:bodyPr>
            <a:normAutofit/>
          </a:bodyPr>
          <a:lstStyle/>
          <a:p>
            <a:r>
              <a:rPr lang="en-US" sz="4000"/>
              <a:t>Community Support and Peer Groups</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D26787B8-A51A-49A9-A8EF-D8F219CC4AC9}"/>
              </a:ext>
            </a:extLst>
          </p:cNvPr>
          <p:cNvGraphicFramePr>
            <a:graphicFrameLocks noGrp="1"/>
          </p:cNvGraphicFramePr>
          <p:nvPr>
            <p:ph idx="1"/>
            <p:extLst>
              <p:ext uri="{D42A27DB-BD31-4B8C-83A1-F6EECF244321}">
                <p14:modId xmlns:p14="http://schemas.microsoft.com/office/powerpoint/2010/main" val="262679330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5079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BAF0599-1C00-09A4-97B1-9C18B6F5BF76}"/>
              </a:ext>
            </a:extLst>
          </p:cNvPr>
          <p:cNvSpPr>
            <a:spLocks noGrp="1"/>
          </p:cNvSpPr>
          <p:nvPr>
            <p:ph type="ctrTitle"/>
          </p:nvPr>
        </p:nvSpPr>
        <p:spPr>
          <a:xfrm>
            <a:off x="521208" y="1211766"/>
            <a:ext cx="7237052" cy="4727988"/>
          </a:xfrm>
        </p:spPr>
        <p:txBody>
          <a:bodyPr anchor="b">
            <a:normAutofit/>
          </a:bodyPr>
          <a:lstStyle/>
          <a:p>
            <a:r>
              <a:rPr lang="en-US" sz="6800"/>
              <a:t>Developing and Implementing a WRAP for Suicide Prevention</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3770597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74BAE327-C493-7180-9457-2867A8679880}"/>
              </a:ext>
            </a:extLst>
          </p:cNvPr>
          <p:cNvSpPr>
            <a:spLocks noGrp="1"/>
          </p:cNvSpPr>
          <p:nvPr>
            <p:ph type="title"/>
          </p:nvPr>
        </p:nvSpPr>
        <p:spPr>
          <a:xfrm>
            <a:off x="521208" y="978408"/>
            <a:ext cx="3410712" cy="5376672"/>
          </a:xfrm>
        </p:spPr>
        <p:txBody>
          <a:bodyPr>
            <a:normAutofit/>
          </a:bodyPr>
          <a:lstStyle/>
          <a:p>
            <a:r>
              <a:rPr lang="en-US" sz="4000"/>
              <a:t>Personal Wellness Tools and Strategies</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D469D241-C6A7-4030-8D13-242A5FA92718}"/>
              </a:ext>
            </a:extLst>
          </p:cNvPr>
          <p:cNvGraphicFramePr>
            <a:graphicFrameLocks noGrp="1"/>
          </p:cNvGraphicFramePr>
          <p:nvPr>
            <p:ph idx="1"/>
            <p:extLst>
              <p:ext uri="{D42A27DB-BD31-4B8C-83A1-F6EECF244321}">
                <p14:modId xmlns:p14="http://schemas.microsoft.com/office/powerpoint/2010/main" val="250958222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1839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05B35B-7602-13F3-C1CB-2963ABF1353E}"/>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sz="4100" b="1" kern="1200">
                <a:solidFill>
                  <a:schemeClr val="tx1"/>
                </a:solidFill>
                <a:latin typeface="+mj-lt"/>
                <a:ea typeface="+mj-ea"/>
                <a:cs typeface="+mj-cs"/>
              </a:rPr>
              <a:t>Step-by-Step Guide to Creating a WRAP</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Shot of a young man going over his finances at home">
            <a:extLst>
              <a:ext uri="{FF2B5EF4-FFF2-40B4-BE49-F238E27FC236}">
                <a16:creationId xmlns:a16="http://schemas.microsoft.com/office/drawing/2014/main" id="{9AE7C302-44C4-4EDD-ADFB-337529FB1072}"/>
              </a:ext>
            </a:extLst>
          </p:cNvPr>
          <p:cNvPicPr>
            <a:picLocks noGrp="1" noChangeAspect="1"/>
          </p:cNvPicPr>
          <p:nvPr>
            <p:ph sz="half" idx="1"/>
          </p:nvPr>
        </p:nvPicPr>
        <p:blipFill>
          <a:blip r:embed="rId3"/>
          <a:srcRect l="4296" r="273" b="1"/>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FF9BDA77-4EE0-AC64-D9CD-8CC5EACF7CD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Assessing Current Wellness</a:t>
            </a:r>
          </a:p>
          <a:p>
            <a:pPr marL="0" lvl="1" indent="0">
              <a:buNone/>
            </a:pPr>
            <a:r>
              <a:rPr lang="en-US" sz="1400"/>
              <a:t>The first step is to assess your current wellness, identifying strengths and areas for improvement. This self-reflection lays the foundation for your WRAP.</a:t>
            </a:r>
          </a:p>
          <a:p>
            <a:pPr marL="0" indent="0">
              <a:spcBef>
                <a:spcPts val="2500"/>
              </a:spcBef>
              <a:buNone/>
            </a:pPr>
            <a:r>
              <a:rPr lang="en-US" sz="1400" b="1"/>
              <a:t>Identifying Triggers</a:t>
            </a:r>
          </a:p>
          <a:p>
            <a:pPr marL="0" lvl="1" indent="0">
              <a:buNone/>
            </a:pPr>
            <a:r>
              <a:rPr lang="en-US" sz="1400"/>
              <a:t>Recognizing triggers that affect your wellness is crucial. This awareness helps you prepare for challenges and develop effective coping strategies.</a:t>
            </a:r>
          </a:p>
          <a:p>
            <a:pPr marL="0" indent="0">
              <a:spcBef>
                <a:spcPts val="2500"/>
              </a:spcBef>
              <a:buNone/>
            </a:pPr>
            <a:r>
              <a:rPr lang="en-US" sz="1400" b="1"/>
              <a:t>Developing a Plan</a:t>
            </a:r>
          </a:p>
          <a:p>
            <a:pPr marL="0" lvl="1" indent="0">
              <a:buNone/>
            </a:pPr>
            <a:r>
              <a:rPr lang="en-US" sz="1400"/>
              <a:t>Creating a specific plan involves outlining strategies and resources that support your wellness journey. This step is essential for effective management.</a:t>
            </a:r>
          </a:p>
          <a:p>
            <a:pPr marL="0" indent="0">
              <a:spcBef>
                <a:spcPts val="2500"/>
              </a:spcBef>
              <a:buNone/>
            </a:pPr>
            <a:r>
              <a:rPr lang="en-US" sz="1400" b="1"/>
              <a:t>Setting Realistic Goals</a:t>
            </a:r>
          </a:p>
          <a:p>
            <a:pPr marL="0" lvl="1" indent="0">
              <a:buNone/>
            </a:pPr>
            <a:r>
              <a:rPr lang="en-US" sz="1400"/>
              <a:t>Setting achievable and realistic goals is vital. These goals guide your efforts and motivate you to make positive changes in your life.</a:t>
            </a:r>
          </a:p>
        </p:txBody>
      </p:sp>
    </p:spTree>
    <p:extLst>
      <p:ext uri="{BB962C8B-B14F-4D97-AF65-F5344CB8AC3E}">
        <p14:creationId xmlns:p14="http://schemas.microsoft.com/office/powerpoint/2010/main" val="2358219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D2ABBA-1FBE-99C6-B1B3-0BBB239E93EA}"/>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Monitoring and Adjusting the Plan</a:t>
            </a:r>
          </a:p>
        </p:txBody>
      </p:sp>
      <p:pic>
        <p:nvPicPr>
          <p:cNvPr id="5" name="Content Placeholder 4" descr="Business development to success and growing growth concept">
            <a:extLst>
              <a:ext uri="{FF2B5EF4-FFF2-40B4-BE49-F238E27FC236}">
                <a16:creationId xmlns:a16="http://schemas.microsoft.com/office/drawing/2014/main" id="{A36F70C7-E3E4-4E90-BB0A-B5A6623DFDCE}"/>
              </a:ext>
            </a:extLst>
          </p:cNvPr>
          <p:cNvPicPr>
            <a:picLocks noGrp="1" noChangeAspect="1"/>
          </p:cNvPicPr>
          <p:nvPr>
            <p:ph sz="half" idx="1"/>
          </p:nvPr>
        </p:nvPicPr>
        <p:blipFill>
          <a:blip r:embed="rId3"/>
          <a:srcRect l="17805" r="34826"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F577C9D2-85E0-EEDE-4700-931ACFD559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Importance of Monitoring</a:t>
            </a:r>
          </a:p>
          <a:p>
            <a:pPr marL="0" lvl="1" indent="0">
              <a:buNone/>
            </a:pPr>
            <a:r>
              <a:rPr lang="en-US" sz="1400"/>
              <a:t>Regular monitoring helps identify what is working and what needs adjustment in the WRAP.</a:t>
            </a:r>
          </a:p>
          <a:p>
            <a:pPr marL="0" indent="0">
              <a:spcBef>
                <a:spcPts val="2500"/>
              </a:spcBef>
              <a:buNone/>
            </a:pPr>
            <a:r>
              <a:rPr lang="en-US" sz="1400" b="1"/>
              <a:t>Adapting to Change</a:t>
            </a:r>
          </a:p>
          <a:p>
            <a:pPr marL="0" lvl="1" indent="0">
              <a:buNone/>
            </a:pPr>
            <a:r>
              <a:rPr lang="en-US" sz="1400"/>
              <a:t>As life circumstances evolve, strategies should be adapted to ensure continued effectiveness of the plan.</a:t>
            </a:r>
          </a:p>
          <a:p>
            <a:pPr marL="0" indent="0">
              <a:spcBef>
                <a:spcPts val="2500"/>
              </a:spcBef>
              <a:buNone/>
            </a:pPr>
            <a:r>
              <a:rPr lang="en-US" sz="1400" b="1"/>
              <a:t>Tools for Adjustment</a:t>
            </a:r>
          </a:p>
          <a:p>
            <a:pPr marL="0" lvl="1" indent="0">
              <a:buNone/>
            </a:pPr>
            <a:r>
              <a:rPr lang="en-US" sz="1400"/>
              <a:t>Utilizing the right tools and resources is essential for effectively adjusting the strategies in the WRAP.</a:t>
            </a:r>
          </a:p>
        </p:txBody>
      </p:sp>
    </p:spTree>
    <p:extLst>
      <p:ext uri="{BB962C8B-B14F-4D97-AF65-F5344CB8AC3E}">
        <p14:creationId xmlns:p14="http://schemas.microsoft.com/office/powerpoint/2010/main" val="1976634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AD37760-8FBD-B949-B1F3-8266E479667E}"/>
              </a:ext>
            </a:extLst>
          </p:cNvPr>
          <p:cNvSpPr>
            <a:spLocks noGrp="1"/>
          </p:cNvSpPr>
          <p:nvPr>
            <p:ph type="ctrTitle"/>
          </p:nvPr>
        </p:nvSpPr>
        <p:spPr>
          <a:xfrm>
            <a:off x="521208" y="1211766"/>
            <a:ext cx="7237052" cy="4727988"/>
          </a:xfrm>
        </p:spPr>
        <p:txBody>
          <a:bodyPr anchor="b">
            <a:normAutofit/>
          </a:bodyPr>
          <a:lstStyle/>
          <a:p>
            <a:r>
              <a:rPr lang="en-US" sz="7400"/>
              <a:t>Case Studies and Success Stories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63477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C42AC09-E5D6-C848-D4BA-8173DE900B69}"/>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Agenda for Discussion</a:t>
            </a:r>
          </a:p>
        </p:txBody>
      </p:sp>
      <p:pic>
        <p:nvPicPr>
          <p:cNvPr id="5" name="Content Placeholder 4" descr="Global network of people interconnected">
            <a:extLst>
              <a:ext uri="{FF2B5EF4-FFF2-40B4-BE49-F238E27FC236}">
                <a16:creationId xmlns:a16="http://schemas.microsoft.com/office/drawing/2014/main" id="{1318B7B8-AC2E-4384-B1B8-D252B6BC95A0}"/>
              </a:ext>
            </a:extLst>
          </p:cNvPr>
          <p:cNvPicPr>
            <a:picLocks noGrp="1" noChangeAspect="1"/>
          </p:cNvPicPr>
          <p:nvPr>
            <p:ph sz="half" idx="1"/>
          </p:nvPr>
        </p:nvPicPr>
        <p:blipFill>
          <a:blip r:embed="rId3"/>
          <a:srcRect l="14159" r="15579"/>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8CE1BFB4-056C-E20D-32E6-C183829F6680}"/>
              </a:ext>
            </a:extLst>
          </p:cNvPr>
          <p:cNvSpPr>
            <a:spLocks noGrp="1"/>
          </p:cNvSpPr>
          <p:nvPr>
            <p:ph sz="half" idx="2"/>
          </p:nvPr>
        </p:nvSpPr>
        <p:spPr>
          <a:xfrm>
            <a:off x="6995160" y="2578608"/>
            <a:ext cx="4672584" cy="3767328"/>
          </a:xfrm>
        </p:spPr>
        <p:txBody>
          <a:bodyPr vert="horz" lIns="91440" tIns="45720" rIns="91440" bIns="45720" rtlCol="0">
            <a:normAutofit/>
          </a:bodyPr>
          <a:lstStyle/>
          <a:p>
            <a:r>
              <a:rPr lang="en-US"/>
              <a:t>Understanding Wellness Recovery Action Plan (WRAP)</a:t>
            </a:r>
          </a:p>
          <a:p>
            <a:r>
              <a:rPr lang="en-US"/>
              <a:t>Identifying Signs of Crisis</a:t>
            </a:r>
          </a:p>
          <a:p>
            <a:r>
              <a:rPr lang="en-US"/>
              <a:t>Building a Support Network</a:t>
            </a:r>
          </a:p>
          <a:p>
            <a:r>
              <a:rPr lang="en-US"/>
              <a:t>Developing and Implementing a WRAP for Suicide Prevention</a:t>
            </a:r>
          </a:p>
          <a:p>
            <a:r>
              <a:rPr lang="en-US"/>
              <a:t>Case Studies and Success Stories</a:t>
            </a:r>
          </a:p>
        </p:txBody>
      </p:sp>
    </p:spTree>
    <p:extLst>
      <p:ext uri="{BB962C8B-B14F-4D97-AF65-F5344CB8AC3E}">
        <p14:creationId xmlns:p14="http://schemas.microsoft.com/office/powerpoint/2010/main" val="1247596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563436E-37A6-45E7-D76F-02CF6F2B4379}"/>
              </a:ext>
            </a:extLst>
          </p:cNvPr>
          <p:cNvSpPr>
            <a:spLocks noGrp="1"/>
          </p:cNvSpPr>
          <p:nvPr>
            <p:ph type="title"/>
          </p:nvPr>
        </p:nvSpPr>
        <p:spPr>
          <a:xfrm>
            <a:off x="521208" y="978408"/>
            <a:ext cx="3410712" cy="5376672"/>
          </a:xfrm>
        </p:spPr>
        <p:txBody>
          <a:bodyPr>
            <a:normAutofit/>
          </a:bodyPr>
          <a:lstStyle/>
          <a:p>
            <a:r>
              <a:rPr lang="en-US" sz="4000"/>
              <a:t>Real-Life Examples of WRAP in Action</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35CF78B0-5493-4FB2-8143-4AC7A721ACCC}"/>
              </a:ext>
            </a:extLst>
          </p:cNvPr>
          <p:cNvGraphicFramePr>
            <a:graphicFrameLocks noGrp="1"/>
          </p:cNvGraphicFramePr>
          <p:nvPr>
            <p:ph idx="1"/>
            <p:extLst>
              <p:ext uri="{D42A27DB-BD31-4B8C-83A1-F6EECF244321}">
                <p14:modId xmlns:p14="http://schemas.microsoft.com/office/powerpoint/2010/main" val="160670374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386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E97381-3680-D1C8-989E-7E611FB43697}"/>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sz="4100" b="1" kern="1200">
                <a:solidFill>
                  <a:schemeClr val="tx1"/>
                </a:solidFill>
                <a:latin typeface="+mj-lt"/>
                <a:ea typeface="+mj-ea"/>
                <a:cs typeface="+mj-cs"/>
              </a:rPr>
              <a:t>Testimonies From Individuals and Families</a:t>
            </a:r>
          </a:p>
        </p:txBody>
      </p:sp>
      <p:pic>
        <p:nvPicPr>
          <p:cNvPr id="5" name="Content Placeholder 4" descr="Family on the couch">
            <a:extLst>
              <a:ext uri="{FF2B5EF4-FFF2-40B4-BE49-F238E27FC236}">
                <a16:creationId xmlns:a16="http://schemas.microsoft.com/office/drawing/2014/main" id="{486E73C3-21B3-4CBF-A78F-3D8A029AE333}"/>
              </a:ext>
            </a:extLst>
          </p:cNvPr>
          <p:cNvPicPr>
            <a:picLocks noGrp="1" noChangeAspect="1"/>
          </p:cNvPicPr>
          <p:nvPr>
            <p:ph sz="half" idx="1"/>
          </p:nvPr>
        </p:nvPicPr>
        <p:blipFill>
          <a:blip r:embed="rId3"/>
          <a:srcRect l="32451" r="19276"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7D747710-459D-63D8-2228-CFDAA2C00A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Transformative Power of WRAP</a:t>
            </a:r>
          </a:p>
          <a:p>
            <a:pPr marL="0" lvl="1" indent="0">
              <a:buNone/>
            </a:pPr>
            <a:r>
              <a:rPr lang="en-US" sz="1400"/>
              <a:t>Testimonies reveal how WRAP has positively impacted individuals and families, showcasing its transformative effects.</a:t>
            </a:r>
          </a:p>
          <a:p>
            <a:pPr marL="0" indent="0">
              <a:spcBef>
                <a:spcPts val="2500"/>
              </a:spcBef>
              <a:buNone/>
            </a:pPr>
            <a:r>
              <a:rPr lang="en-US" sz="1400" b="1"/>
              <a:t>Importance of Support</a:t>
            </a:r>
          </a:p>
          <a:p>
            <a:pPr marL="0" lvl="1" indent="0">
              <a:buNone/>
            </a:pPr>
            <a:r>
              <a:rPr lang="en-US" sz="1400"/>
              <a:t>The narratives emphasize the critical role of support systems in the success of WRAP, highlighting community and family involvement.</a:t>
            </a:r>
          </a:p>
          <a:p>
            <a:pPr marL="0" indent="0">
              <a:spcBef>
                <a:spcPts val="2500"/>
              </a:spcBef>
              <a:buNone/>
            </a:pPr>
            <a:r>
              <a:rPr lang="en-US" sz="1400" b="1"/>
              <a:t>Planning for Success</a:t>
            </a:r>
          </a:p>
          <a:p>
            <a:pPr marL="0" lvl="1" indent="0">
              <a:buNone/>
            </a:pPr>
            <a:r>
              <a:rPr lang="en-US" sz="1400"/>
              <a:t>Individuals discuss how careful planning has been essential in their WRAP journey, leading to improved outcomes and resilience.</a:t>
            </a:r>
          </a:p>
        </p:txBody>
      </p:sp>
    </p:spTree>
    <p:extLst>
      <p:ext uri="{BB962C8B-B14F-4D97-AF65-F5344CB8AC3E}">
        <p14:creationId xmlns:p14="http://schemas.microsoft.com/office/powerpoint/2010/main" val="4256659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2EC53E4-11AC-A403-0AEE-F29F04009E19}"/>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sz="4100" b="1" kern="1200">
                <a:solidFill>
                  <a:schemeClr val="tx1"/>
                </a:solidFill>
                <a:latin typeface="+mj-lt"/>
                <a:ea typeface="+mj-ea"/>
                <a:cs typeface="+mj-cs"/>
              </a:rPr>
              <a:t>Lessons Learned and Best Practices</a:t>
            </a:r>
          </a:p>
        </p:txBody>
      </p:sp>
      <p:pic>
        <p:nvPicPr>
          <p:cNvPr id="5" name="Content Placeholder 4" descr="Discuss about the graph on sales report">
            <a:extLst>
              <a:ext uri="{FF2B5EF4-FFF2-40B4-BE49-F238E27FC236}">
                <a16:creationId xmlns:a16="http://schemas.microsoft.com/office/drawing/2014/main" id="{3C7783D6-3F4E-4C0E-819C-99A7A9AB3184}"/>
              </a:ext>
            </a:extLst>
          </p:cNvPr>
          <p:cNvPicPr>
            <a:picLocks noGrp="1" noChangeAspect="1"/>
          </p:cNvPicPr>
          <p:nvPr>
            <p:ph sz="half" idx="1"/>
          </p:nvPr>
        </p:nvPicPr>
        <p:blipFill>
          <a:blip r:embed="rId3"/>
          <a:srcRect l="13371" r="21490" b="1"/>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FCF7010F-D112-1B2C-CE76-0A1D82A1BF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5160" y="2578608"/>
            <a:ext cx="4672584" cy="3767328"/>
          </a:xfrm>
        </p:spPr>
        <p:txBody>
          <a:bodyPr>
            <a:normAutofit/>
          </a:bodyPr>
          <a:lstStyle/>
          <a:p>
            <a:pPr marL="0" indent="0">
              <a:spcBef>
                <a:spcPts val="2500"/>
              </a:spcBef>
              <a:buNone/>
            </a:pPr>
            <a:r>
              <a:rPr lang="en-US" sz="1400" b="1"/>
              <a:t>Insights from WRAP Implementation</a:t>
            </a:r>
          </a:p>
          <a:p>
            <a:pPr marL="0" lvl="1" indent="0">
              <a:buNone/>
            </a:pPr>
            <a:r>
              <a:rPr lang="en-US" sz="1400"/>
              <a:t>Reviewing lessons learned from WRAP implementations can provide valuable insights that inform future practices.</a:t>
            </a:r>
          </a:p>
          <a:p>
            <a:pPr marL="0" indent="0">
              <a:spcBef>
                <a:spcPts val="2500"/>
              </a:spcBef>
              <a:buNone/>
            </a:pPr>
            <a:r>
              <a:rPr lang="en-US" sz="1400" b="1"/>
              <a:t>Improving Future Outcomes</a:t>
            </a:r>
          </a:p>
          <a:p>
            <a:pPr marL="0" lvl="1" indent="0">
              <a:buNone/>
            </a:pPr>
            <a:r>
              <a:rPr lang="en-US" sz="1400"/>
              <a:t>Understanding best practices can lead to improved outcomes for individuals in future WRAP initiatives.</a:t>
            </a:r>
          </a:p>
        </p:txBody>
      </p:sp>
    </p:spTree>
    <p:extLst>
      <p:ext uri="{BB962C8B-B14F-4D97-AF65-F5344CB8AC3E}">
        <p14:creationId xmlns:p14="http://schemas.microsoft.com/office/powerpoint/2010/main" val="365163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4F4E729-FA43-2283-33FB-019067560301}"/>
              </a:ext>
            </a:extLst>
          </p:cNvPr>
          <p:cNvSpPr>
            <a:spLocks noGrp="1"/>
          </p:cNvSpPr>
          <p:nvPr>
            <p:ph type="title"/>
          </p:nvPr>
        </p:nvSpPr>
        <p:spPr>
          <a:xfrm>
            <a:off x="521208" y="1325880"/>
            <a:ext cx="11155680" cy="1408176"/>
          </a:xfrm>
        </p:spPr>
        <p:txBody>
          <a:bodyPr anchor="b">
            <a:normAutofit/>
          </a:bodyPr>
          <a:lstStyle/>
          <a:p>
            <a:r>
              <a:rPr lang="en-US" sz="6800"/>
              <a:t>Conclusion</a:t>
            </a: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11" name="Content Placeholder 2">
            <a:extLst>
              <a:ext uri="{FF2B5EF4-FFF2-40B4-BE49-F238E27FC236}">
                <a16:creationId xmlns:a16="http://schemas.microsoft.com/office/drawing/2014/main" id="{756FD9FD-31F4-0FCB-5DF5-184DB6349566}"/>
              </a:ext>
            </a:extLst>
          </p:cNvPr>
          <p:cNvGraphicFramePr>
            <a:graphicFrameLocks noGrp="1"/>
          </p:cNvGraphicFramePr>
          <p:nvPr>
            <p:ph idx="1"/>
            <p:extLst>
              <p:ext uri="{D42A27DB-BD31-4B8C-83A1-F6EECF244321}">
                <p14:modId xmlns:p14="http://schemas.microsoft.com/office/powerpoint/2010/main" val="1989030402"/>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8561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4162742"/>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FA97F83-3051-180F-CAC9-E5221F4A8B85}"/>
              </a:ext>
            </a:extLst>
          </p:cNvPr>
          <p:cNvSpPr>
            <a:spLocks noGrp="1"/>
          </p:cNvSpPr>
          <p:nvPr>
            <p:ph type="ctrTitle"/>
          </p:nvPr>
        </p:nvSpPr>
        <p:spPr>
          <a:xfrm>
            <a:off x="521208" y="1211766"/>
            <a:ext cx="7237052" cy="4727988"/>
          </a:xfrm>
        </p:spPr>
        <p:txBody>
          <a:bodyPr anchor="b">
            <a:normAutofit/>
          </a:bodyPr>
          <a:lstStyle/>
          <a:p>
            <a:r>
              <a:rPr lang="en-US" sz="7400"/>
              <a:t>Understanding Wellness Recovery Action Plan (WRAP)</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6076092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593FBF-8EEE-4D0A-C3BD-F1581FA346D6}"/>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Definition and Principles of WRAP</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D653DDA-D69D-FC63-3303-106F1F2E949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n-US" sz="1400" b="1"/>
              <a:t>Self-Management of Wellness</a:t>
            </a:r>
          </a:p>
          <a:p>
            <a:pPr marL="0" lvl="1" indent="0">
              <a:buNone/>
            </a:pPr>
            <a:r>
              <a:rPr lang="en-US" sz="1400"/>
              <a:t>WRAP emphasizes that individuals have the power to manage their own wellness through proactive planning.</a:t>
            </a:r>
          </a:p>
          <a:p>
            <a:pPr marL="0" indent="0">
              <a:spcBef>
                <a:spcPts val="2500"/>
              </a:spcBef>
              <a:buNone/>
            </a:pPr>
            <a:r>
              <a:rPr lang="en-US" sz="1400" b="1"/>
              <a:t>Key Principles of WRAP</a:t>
            </a:r>
          </a:p>
          <a:p>
            <a:pPr marL="0" lvl="1" indent="0">
              <a:buNone/>
            </a:pPr>
            <a:r>
              <a:rPr lang="en-US" sz="1400"/>
              <a:t>The core principles of WRAP include hope, personal responsibility, education, and self-advocacy, which guide individuals in their wellness journey.</a:t>
            </a:r>
          </a:p>
          <a:p>
            <a:pPr marL="0" indent="0">
              <a:spcBef>
                <a:spcPts val="2500"/>
              </a:spcBef>
              <a:buNone/>
            </a:pPr>
            <a:r>
              <a:rPr lang="en-US" sz="1400" b="1"/>
              <a:t>Importance of Support</a:t>
            </a:r>
          </a:p>
          <a:p>
            <a:pPr marL="0" lvl="1" indent="0">
              <a:buNone/>
            </a:pPr>
            <a:r>
              <a:rPr lang="en-US" sz="1400"/>
              <a:t>Support from peers and professionals is vital in the WRAP process, enhancing the effectiveness of self-advocacy and personal management.</a:t>
            </a:r>
          </a:p>
        </p:txBody>
      </p:sp>
      <p:pic>
        <p:nvPicPr>
          <p:cNvPr id="5" name="Content Placeholder 4" descr="Businesswomen building up career tower.">
            <a:extLst>
              <a:ext uri="{FF2B5EF4-FFF2-40B4-BE49-F238E27FC236}">
                <a16:creationId xmlns:a16="http://schemas.microsoft.com/office/drawing/2014/main" id="{B732E6BF-854D-44FC-9801-8B9A9EE44C42}"/>
              </a:ext>
            </a:extLst>
          </p:cNvPr>
          <p:cNvPicPr>
            <a:picLocks noGrp="1" noChangeAspect="1"/>
          </p:cNvPicPr>
          <p:nvPr>
            <p:ph sz="half" idx="1"/>
          </p:nvPr>
        </p:nvPicPr>
        <p:blipFill>
          <a:blip r:embed="rId3"/>
          <a:srcRect l="17338" r="36064" b="1"/>
          <a:stretch/>
        </p:blipFill>
        <p:spPr>
          <a:xfrm>
            <a:off x="7586236" y="508090"/>
            <a:ext cx="4081805" cy="5846990"/>
          </a:xfrm>
          <a:prstGeom prst="rect">
            <a:avLst/>
          </a:prstGeom>
        </p:spPr>
      </p:pic>
    </p:spTree>
    <p:extLst>
      <p:ext uri="{BB962C8B-B14F-4D97-AF65-F5344CB8AC3E}">
        <p14:creationId xmlns:p14="http://schemas.microsoft.com/office/powerpoint/2010/main" val="4000172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A6BFF2-1B86-D9BA-7E57-D0065701A026}"/>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Components and Tools of WRAP</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4BE8861E-A086-4C7C-8CC1-281A95E8D168}"/>
              </a:ext>
            </a:extLst>
          </p:cNvPr>
          <p:cNvPicPr>
            <a:picLocks noGrp="1" noChangeAspect="1"/>
          </p:cNvPicPr>
          <p:nvPr>
            <p:ph sz="half" idx="1"/>
          </p:nvPr>
        </p:nvPicPr>
        <p:blipFill>
          <a:blip r:embed="rId3"/>
          <a:srcRect l="4568" r="1" b="1"/>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7C6FE2FB-6695-3BB8-0BDF-F7A0BCBE6EA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Wellness Toolbox</a:t>
            </a:r>
          </a:p>
          <a:p>
            <a:pPr marL="0" lvl="1" indent="0">
              <a:buNone/>
            </a:pPr>
            <a:r>
              <a:rPr lang="en-US" sz="1400"/>
              <a:t>The wellness toolbox is a collection of personal strategies and tools to promote mental health and well-being.</a:t>
            </a:r>
          </a:p>
          <a:p>
            <a:pPr marL="0" indent="0">
              <a:spcBef>
                <a:spcPts val="2500"/>
              </a:spcBef>
              <a:buNone/>
            </a:pPr>
            <a:r>
              <a:rPr lang="en-US" sz="1400" b="1"/>
              <a:t>Daily Maintenance Plan</a:t>
            </a:r>
          </a:p>
          <a:p>
            <a:pPr marL="0" lvl="1" indent="0">
              <a:buNone/>
            </a:pPr>
            <a:r>
              <a:rPr lang="en-US" sz="1400"/>
              <a:t>A daily maintenance plan includes habits and routines to support emotional health and stability in everyday life.</a:t>
            </a:r>
          </a:p>
          <a:p>
            <a:pPr marL="0" indent="0">
              <a:spcBef>
                <a:spcPts val="2500"/>
              </a:spcBef>
              <a:buNone/>
            </a:pPr>
            <a:r>
              <a:rPr lang="en-US" sz="1400" b="1"/>
              <a:t>Crisis Plan</a:t>
            </a:r>
          </a:p>
          <a:p>
            <a:pPr marL="0" lvl="1" indent="0">
              <a:buNone/>
            </a:pPr>
            <a:r>
              <a:rPr lang="en-US" sz="1400"/>
              <a:t>The crisis plan outlines steps to take during a mental health crisis, ensuring safety and support.</a:t>
            </a:r>
          </a:p>
          <a:p>
            <a:pPr marL="0" indent="0">
              <a:spcBef>
                <a:spcPts val="2500"/>
              </a:spcBef>
              <a:buNone/>
            </a:pPr>
            <a:r>
              <a:rPr lang="en-US" sz="1400" b="1"/>
              <a:t>Post-Crisis Plan</a:t>
            </a:r>
          </a:p>
          <a:p>
            <a:pPr marL="0" lvl="1" indent="0">
              <a:buNone/>
            </a:pPr>
            <a:r>
              <a:rPr lang="en-US" sz="1400"/>
              <a:t>The post-crisis plan helps individuals reflect and recover after a crisis, fostering resilience and learning.</a:t>
            </a:r>
          </a:p>
        </p:txBody>
      </p:sp>
    </p:spTree>
    <p:extLst>
      <p:ext uri="{BB962C8B-B14F-4D97-AF65-F5344CB8AC3E}">
        <p14:creationId xmlns:p14="http://schemas.microsoft.com/office/powerpoint/2010/main" val="3837609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248D96-6903-FBB7-F6E1-6448C63E2264}"/>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Benefits of WRAP in Mental Health</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BENEFIT word on wooden block  on yellow background">
            <a:extLst>
              <a:ext uri="{FF2B5EF4-FFF2-40B4-BE49-F238E27FC236}">
                <a16:creationId xmlns:a16="http://schemas.microsoft.com/office/drawing/2014/main" id="{7B2F2F37-0B21-4284-B893-45B87225BEE4}"/>
              </a:ext>
            </a:extLst>
          </p:cNvPr>
          <p:cNvPicPr>
            <a:picLocks noGrp="1" noChangeAspect="1"/>
          </p:cNvPicPr>
          <p:nvPr>
            <p:ph sz="half" idx="1"/>
          </p:nvPr>
        </p:nvPicPr>
        <p:blipFill>
          <a:blip r:embed="rId3"/>
          <a:srcRect l="12074" r="3" b="3"/>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AC54AB4D-725A-A2FB-A343-342F8915B5D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Increased Self-Awareness</a:t>
            </a:r>
          </a:p>
          <a:p>
            <a:pPr marL="0" lvl="1" indent="0">
              <a:buNone/>
            </a:pPr>
            <a:r>
              <a:rPr lang="en-US" sz="1400"/>
              <a:t>WRAP helps individuals develop greater self-awareness about their thoughts and feelings, leading to better emotional understanding.</a:t>
            </a:r>
          </a:p>
          <a:p>
            <a:pPr marL="0" indent="0">
              <a:spcBef>
                <a:spcPts val="2500"/>
              </a:spcBef>
              <a:buNone/>
            </a:pPr>
            <a:r>
              <a:rPr lang="en-US" sz="1400" b="1"/>
              <a:t>Enhanced Coping Skills</a:t>
            </a:r>
          </a:p>
          <a:p>
            <a:pPr marL="0" lvl="1" indent="0">
              <a:buNone/>
            </a:pPr>
            <a:r>
              <a:rPr lang="en-US" sz="1400"/>
              <a:t>Through WRAP, individuals learn and enhance coping strategies that are essential for managing stress and challenges effectively.</a:t>
            </a:r>
          </a:p>
          <a:p>
            <a:pPr marL="0" indent="0">
              <a:spcBef>
                <a:spcPts val="2500"/>
              </a:spcBef>
              <a:buNone/>
            </a:pPr>
            <a:r>
              <a:rPr lang="en-US" sz="1400" b="1"/>
              <a:t>Improved Mental Wellness</a:t>
            </a:r>
          </a:p>
          <a:p>
            <a:pPr marL="0" lvl="1" indent="0">
              <a:buNone/>
            </a:pPr>
            <a:r>
              <a:rPr lang="en-US" sz="1400"/>
              <a:t>WRAP contributes significantly to overall mental wellness, fostering resilience and positive mental health outcomes.</a:t>
            </a:r>
          </a:p>
          <a:p>
            <a:pPr marL="0" indent="0">
              <a:spcBef>
                <a:spcPts val="2500"/>
              </a:spcBef>
              <a:buNone/>
            </a:pPr>
            <a:r>
              <a:rPr lang="en-US" sz="1400" b="1"/>
              <a:t>Empowerment in Recovery</a:t>
            </a:r>
          </a:p>
          <a:p>
            <a:pPr marL="0" lvl="1" indent="0">
              <a:buNone/>
            </a:pPr>
            <a:r>
              <a:rPr lang="en-US" sz="1400"/>
              <a:t>WRAP empowers individuals by providing tools and strategies to take charge of their own recovery and well-being.</a:t>
            </a:r>
          </a:p>
        </p:txBody>
      </p:sp>
    </p:spTree>
    <p:extLst>
      <p:ext uri="{BB962C8B-B14F-4D97-AF65-F5344CB8AC3E}">
        <p14:creationId xmlns:p14="http://schemas.microsoft.com/office/powerpoint/2010/main" val="320503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0D92CE7-37C3-EA71-6E69-F378BE64C84C}"/>
              </a:ext>
            </a:extLst>
          </p:cNvPr>
          <p:cNvSpPr>
            <a:spLocks noGrp="1"/>
          </p:cNvSpPr>
          <p:nvPr>
            <p:ph type="ctrTitle"/>
          </p:nvPr>
        </p:nvSpPr>
        <p:spPr>
          <a:xfrm>
            <a:off x="521208" y="1211766"/>
            <a:ext cx="7237052" cy="4727988"/>
          </a:xfrm>
        </p:spPr>
        <p:txBody>
          <a:bodyPr anchor="b">
            <a:normAutofit/>
          </a:bodyPr>
          <a:lstStyle/>
          <a:p>
            <a:r>
              <a:rPr lang="en-US" sz="7400"/>
              <a:t>Identifying Signs of Crisis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8003949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1BC47F-72BE-C02B-BA9C-D81BABFE5726}"/>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Recognizing Early Warning Signs</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Young woman making facial expressions">
            <a:extLst>
              <a:ext uri="{FF2B5EF4-FFF2-40B4-BE49-F238E27FC236}">
                <a16:creationId xmlns:a16="http://schemas.microsoft.com/office/drawing/2014/main" id="{EAA23EE7-DB15-4F98-8A84-E6AEE141FEA1}"/>
              </a:ext>
            </a:extLst>
          </p:cNvPr>
          <p:cNvPicPr>
            <a:picLocks noGrp="1" noChangeAspect="1"/>
          </p:cNvPicPr>
          <p:nvPr>
            <p:ph sz="half" idx="1"/>
          </p:nvPr>
        </p:nvPicPr>
        <p:blipFill>
          <a:blip r:embed="rId3"/>
          <a:srcRect t="12559" r="-1" b="10787"/>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333AD21F-85DE-C241-970B-8039FEFAB3F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Behavioral Changes</a:t>
            </a:r>
          </a:p>
          <a:p>
            <a:pPr marL="0" lvl="1" indent="0">
              <a:buNone/>
            </a:pPr>
            <a:r>
              <a:rPr lang="en-US" sz="1400"/>
              <a:t>Changes in behavior can manifest as increased irritability or unusual actions that deviate from the norm.</a:t>
            </a:r>
          </a:p>
          <a:p>
            <a:pPr marL="0" indent="0">
              <a:spcBef>
                <a:spcPts val="2500"/>
              </a:spcBef>
              <a:buNone/>
            </a:pPr>
            <a:r>
              <a:rPr lang="en-US" sz="1400" b="1"/>
              <a:t>Mood Swings</a:t>
            </a:r>
          </a:p>
          <a:p>
            <a:pPr marL="0" lvl="1" indent="0">
              <a:buNone/>
            </a:pPr>
            <a:r>
              <a:rPr lang="en-US" sz="1400"/>
              <a:t>Frequent mood swings can signal underlying issues and should be monitored for further signs of distress.</a:t>
            </a:r>
          </a:p>
          <a:p>
            <a:pPr marL="0" indent="0">
              <a:spcBef>
                <a:spcPts val="2500"/>
              </a:spcBef>
              <a:buNone/>
            </a:pPr>
            <a:r>
              <a:rPr lang="en-US" sz="1400" b="1"/>
              <a:t>Withdrawal from Activities</a:t>
            </a:r>
          </a:p>
          <a:p>
            <a:pPr marL="0" lvl="1" indent="0">
              <a:buNone/>
            </a:pPr>
            <a:r>
              <a:rPr lang="en-US" sz="1400"/>
              <a:t>Withdrawing from social activities or hobbies can indicate that someone is struggling and needs support.</a:t>
            </a:r>
          </a:p>
          <a:p>
            <a:pPr marL="0" indent="0">
              <a:spcBef>
                <a:spcPts val="2500"/>
              </a:spcBef>
              <a:buNone/>
            </a:pPr>
            <a:r>
              <a:rPr lang="en-US" sz="1400" b="1"/>
              <a:t>Difficulty Focusing</a:t>
            </a:r>
          </a:p>
          <a:p>
            <a:pPr marL="0" lvl="1" indent="0">
              <a:buNone/>
            </a:pPr>
            <a:r>
              <a:rPr lang="en-US" sz="1400"/>
              <a:t>Difficulty focusing can be an early sign of stress or mental health issues that require attention.</a:t>
            </a:r>
          </a:p>
        </p:txBody>
      </p:sp>
    </p:spTree>
    <p:extLst>
      <p:ext uri="{BB962C8B-B14F-4D97-AF65-F5344CB8AC3E}">
        <p14:creationId xmlns:p14="http://schemas.microsoft.com/office/powerpoint/2010/main" val="25670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A6E53B1-6007-24A6-5F39-7CDF75B6036B}"/>
              </a:ext>
            </a:extLst>
          </p:cNvPr>
          <p:cNvSpPr>
            <a:spLocks noGrp="1"/>
          </p:cNvSpPr>
          <p:nvPr>
            <p:ph type="title"/>
          </p:nvPr>
        </p:nvSpPr>
        <p:spPr>
          <a:xfrm>
            <a:off x="521208" y="978408"/>
            <a:ext cx="3410712" cy="5376672"/>
          </a:xfrm>
        </p:spPr>
        <p:txBody>
          <a:bodyPr>
            <a:normAutofit/>
          </a:bodyPr>
          <a:lstStyle/>
          <a:p>
            <a:r>
              <a:rPr lang="en-US" sz="3700"/>
              <a:t>Understanding Triggers and Risk Factors</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6F95FA8C-90A6-4FE5-9FD2-53082CA01465}"/>
              </a:ext>
            </a:extLst>
          </p:cNvPr>
          <p:cNvGraphicFramePr>
            <a:graphicFrameLocks noGrp="1"/>
          </p:cNvGraphicFramePr>
          <p:nvPr>
            <p:ph idx="1"/>
            <p:extLst>
              <p:ext uri="{D42A27DB-BD31-4B8C-83A1-F6EECF244321}">
                <p14:modId xmlns:p14="http://schemas.microsoft.com/office/powerpoint/2010/main" val="386308801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137474"/>
      </p:ext>
    </p:extLst>
  </p:cSld>
  <p:clrMapOvr>
    <a:masterClrMapping/>
  </p:clrMapOvr>
  <p:transition>
    <p:fade/>
  </p:transition>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1970</Words>
  <Application>Microsoft Office PowerPoint</Application>
  <PresentationFormat>Widescreen</PresentationFormat>
  <Paragraphs>177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Bierstadt</vt:lpstr>
      <vt:lpstr>GestaltVTI</vt:lpstr>
      <vt:lpstr>Wellness Recovery Action Plan (WRAP) for Suicide Prevention</vt:lpstr>
      <vt:lpstr>Agenda for Discussion</vt:lpstr>
      <vt:lpstr>Understanding Wellness Recovery Action Plan (WRAP)</vt:lpstr>
      <vt:lpstr>Definition and Principles of WRAP</vt:lpstr>
      <vt:lpstr>Components and Tools of WRAP</vt:lpstr>
      <vt:lpstr>Benefits of WRAP in Mental Health</vt:lpstr>
      <vt:lpstr>Identifying Signs of Crisis</vt:lpstr>
      <vt:lpstr>Recognizing Early Warning Signs</vt:lpstr>
      <vt:lpstr>Understanding Triggers and Risk Factors</vt:lpstr>
      <vt:lpstr>Creating a Crisis Plan</vt:lpstr>
      <vt:lpstr>Building a Support Network</vt:lpstr>
      <vt:lpstr>Role of Family and Friends</vt:lpstr>
      <vt:lpstr>Professional Support and Resources</vt:lpstr>
      <vt:lpstr>Community Support and Peer Groups</vt:lpstr>
      <vt:lpstr>Developing and Implementing a WRAP for Suicide Prevention</vt:lpstr>
      <vt:lpstr>Personal Wellness Tools and Strategies</vt:lpstr>
      <vt:lpstr>Step-by-Step Guide to Creating a WRAP</vt:lpstr>
      <vt:lpstr>Monitoring and Adjusting the Plan</vt:lpstr>
      <vt:lpstr>Case Studies and Success Stories</vt:lpstr>
      <vt:lpstr>Real-Life Examples of WRAP in Action</vt:lpstr>
      <vt:lpstr>Testimonies From Individuals and Families</vt:lpstr>
      <vt:lpstr>Lessons Learned and Best Practices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2025-03-21T17:56:33Z</dcterms:created>
  <dcterms:modified xsi:type="dcterms:W3CDTF">2026-05-21T11:25:54Z</dcterms:modified>
</cp:coreProperties>
</file>