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95B2B2-5DAC-4AA2-8D68-17087DF221ED}" v="1" dt="2026-08-20T15:28:41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— today we look at WRAP as a practical tool for the Preparation stage.
Preparation = the person has decided to change and is getting ready to act.
WRAP is self-created, self-managed, and evidence-based (Mary Ellen Copeland).
Goal: leave with a clear picture of how WRAP turns intention into a concrete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Preparation follows precontemplation and contemplation in the Stages of Change model.
The person is convinced change is needed and is planning the first concrete steps.
Ambivalence can still resurface — a plan protects against it.
Our job is not to persuade, but to help them build a workable plan they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WRAP was developed by Mary Ellen Copeland with people in recovery.
Emphasize ownership — the person writes it in their own words.
Wellness Toolbox examples: sleep, walking, calling a friend, music, journaling.
It is designed to be used daily, not filed 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each section briefly — the plan builds from everyday wellness to crisis and back.
Daily Maintenance is where Preparation-stage work usually starts.
The Crisis Plan is written while well, so it speaks for the person when they can't.
Each section pairs a warning with a specific action — that's what makes WRAP usable.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core slide — link each bullet back to Preparation-stage needs.
Written commitment increases follow-through compared with intention alone.
Early wins in Daily Maintenance build momentum into the Action stage.
Planning for triggers now prevents the first setback from becoming a relapse.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Encourage starting small — one section at a time beats a blank page.
Suggest a WRAP group or peer facilitator if one is available locally.
Supporters should be asked directly and given concrete instructions.
A review date turns WRAP into a living document rather than a one-off exercise.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restating the benefit: WRAP makes recovery concrete, personal, and repeatable.
Preparation is the ideal moment — motivation is high and the plan channels it.
Benefits compound: awareness, control, fewer crises, faster recovery, real support.
Invite one action today — start a Wellness Toolbox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3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6B7A4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822960" y="1600200"/>
            <a:ext cx="74980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SLIDE"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3EB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6B7A4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>
            <a:spLocks noGrp="1"/>
          </p:cNvSpPr>
          <p:nvPr>
            <p:ph type="title" idx="103" hasCustomPrompt="1"/>
          </p:nvPr>
        </p:nvSpPr>
        <p:spPr>
          <a:xfrm>
            <a:off x="548640" y="137160"/>
            <a:ext cx="8046720" cy="62179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84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822960" y="1600200"/>
            <a:ext cx="749808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Wellness Recovery Action Plan (WRAP)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22960" y="306324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readiness into a plan at the Preparation stage of change</a:t>
            </a:r>
            <a:endParaRPr lang="en-US" sz="1800" dirty="0"/>
          </a:p>
        </p:txBody>
      </p:sp>
      <p:sp>
        <p:nvSpPr>
          <p:cNvPr id="4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371600"/>
            <a:ext cx="1463040" cy="54864"/>
          </a:xfrm>
          <a:prstGeom prst="rect">
            <a:avLst/>
          </a:prstGeom>
          <a:solidFill>
            <a:srgbClr val="6B7A46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48640" y="137160"/>
            <a:ext cx="8046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Preparation Stage of Change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85800" y="1143000"/>
            <a:ext cx="7772400" cy="3749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person is ready to act soon — usually within the next month</a:t>
            </a:r>
            <a:endParaRPr lang="en-US" sz="170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is present, but the how is still uncertain</a:t>
            </a:r>
            <a:endParaRPr lang="en-US" sz="170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first steps may already be happening (research, appointments, telling someone)</a:t>
            </a:r>
            <a:endParaRPr lang="en-US" sz="170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risks: vague goals, no plan for hard days, and going it alone</a:t>
            </a:r>
            <a:endParaRPr lang="en-US" sz="170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helps most here: structure, specific actions, and a support network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48640" y="137160"/>
            <a:ext cx="8046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WRAP Is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85800" y="1143000"/>
            <a:ext cx="7772400" cy="3749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personal, written self-management plan the individual creates and owns</a:t>
            </a:r>
            <a:endParaRPr lang="en-US" sz="170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five key concepts: hope, personal responsibility, education, self-advocacy, support</a:t>
            </a:r>
            <a:endParaRPr lang="en-US" sz="170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with a Wellness Toolbox — the simple things that keep me well</a:t>
            </a:r>
            <a:endParaRPr lang="en-US" sz="170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Practical, plain-language, and updated as recovery progresses</a:t>
            </a:r>
            <a:endParaRPr lang="en-US" sz="170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70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treatment plan and not written by a professional — it belongs to the person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48640" y="137160"/>
            <a:ext cx="8046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Six Sections of a WRAP</a:t>
            </a:r>
            <a:endParaRPr lang="en-US" sz="2600" dirty="0"/>
          </a:p>
        </p:txBody>
      </p:sp>
      <p:sp>
        <p:nvSpPr>
          <p:cNvPr id="3" name="Card pane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005840"/>
            <a:ext cx="2572512" cy="1847088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Card accen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005840"/>
            <a:ext cx="2572512" cy="64008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207008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737360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Maintenance</a:t>
            </a:r>
            <a:endParaRPr lang="en-US" sz="1450" dirty="0"/>
          </a:p>
        </p:txBody>
      </p:sp>
      <p:sp>
        <p:nvSpPr>
          <p:cNvPr id="7" name="Tex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194560"/>
            <a:ext cx="217017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I'm like when well and what I do each day to stay there.</a:t>
            </a:r>
            <a:endParaRPr lang="en-US" sz="1150" dirty="0"/>
          </a:p>
        </p:txBody>
      </p:sp>
      <p:sp>
        <p:nvSpPr>
          <p:cNvPr id="8" name="Card panel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5744" y="1005840"/>
            <a:ext cx="2572512" cy="1847088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Card accen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5744" y="1005840"/>
            <a:ext cx="2572512" cy="64008"/>
          </a:xfrm>
          <a:prstGeom prst="rect">
            <a:avLst/>
          </a:prstGeom>
          <a:solidFill>
            <a:srgbClr val="6B7A4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912" y="1207008"/>
            <a:ext cx="457200" cy="457200"/>
          </a:xfrm>
          <a:prstGeom prst="rect">
            <a:avLst/>
          </a:prstGeom>
        </p:spPr>
      </p:pic>
      <p:sp>
        <p:nvSpPr>
          <p:cNvPr id="11" name="Tex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86912" y="1737360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</a:t>
            </a:r>
            <a:endParaRPr lang="en-US" sz="1450" dirty="0"/>
          </a:p>
        </p:txBody>
      </p:sp>
      <p:sp>
        <p:nvSpPr>
          <p:cNvPr id="12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86912" y="2194560"/>
            <a:ext cx="217017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that can set me back, plus my action plan for each.</a:t>
            </a:r>
            <a:endParaRPr lang="en-US" sz="1150" dirty="0"/>
          </a:p>
        </p:txBody>
      </p:sp>
      <p:sp>
        <p:nvSpPr>
          <p:cNvPr id="13" name="Card panel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4288" y="1005840"/>
            <a:ext cx="2572512" cy="1847088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Card accen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4288" y="1005840"/>
            <a:ext cx="2572512" cy="64008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5456" y="1207008"/>
            <a:ext cx="457200" cy="457200"/>
          </a:xfrm>
          <a:prstGeom prst="rect">
            <a:avLst/>
          </a:prstGeom>
        </p:spPr>
      </p:pic>
      <p:sp>
        <p:nvSpPr>
          <p:cNvPr id="16" name="Tex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5456" y="1737360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6315456" y="2194560"/>
            <a:ext cx="217017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internal shifts and the steps I take when I notice them.</a:t>
            </a:r>
            <a:endParaRPr lang="en-US" sz="1150" dirty="0"/>
          </a:p>
        </p:txBody>
      </p:sp>
      <p:sp>
        <p:nvSpPr>
          <p:cNvPr id="18" name="Card pane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971800"/>
            <a:ext cx="2572512" cy="1847088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Card accen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971800"/>
            <a:ext cx="2572512" cy="64008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3172968"/>
            <a:ext cx="457200" cy="4572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58368" y="3703320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Breaking Down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658368" y="4160520"/>
            <a:ext cx="217017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things are worsening, and stronger actions to take.</a:t>
            </a:r>
            <a:endParaRPr lang="en-US" sz="1150" dirty="0"/>
          </a:p>
        </p:txBody>
      </p:sp>
      <p:sp>
        <p:nvSpPr>
          <p:cNvPr id="23" name="Card panel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5744" y="2971800"/>
            <a:ext cx="2572512" cy="1847088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Card accen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5744" y="2971800"/>
            <a:ext cx="2572512" cy="64008"/>
          </a:xfrm>
          <a:prstGeom prst="rect">
            <a:avLst/>
          </a:prstGeom>
          <a:solidFill>
            <a:srgbClr val="6B7A4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912" y="3172968"/>
            <a:ext cx="457200" cy="4572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486912" y="3703320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Crisis Plan</a:t>
            </a:r>
            <a:endParaRPr lang="en-US" sz="1450" dirty="0"/>
          </a:p>
        </p:txBody>
      </p:sp>
      <p:sp>
        <p:nvSpPr>
          <p:cNvPr id="27" name="Text 20"/>
          <p:cNvSpPr/>
          <p:nvPr/>
        </p:nvSpPr>
        <p:spPr>
          <a:xfrm>
            <a:off x="3486912" y="4160520"/>
            <a:ext cx="217017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decides, who helps, and what care I want when I can't say.</a:t>
            </a:r>
            <a:endParaRPr lang="en-US" sz="1150" dirty="0"/>
          </a:p>
        </p:txBody>
      </p:sp>
      <p:sp>
        <p:nvSpPr>
          <p:cNvPr id="28" name="Card panel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4288" y="2971800"/>
            <a:ext cx="2572512" cy="1847088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Card accen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4288" y="2971800"/>
            <a:ext cx="2572512" cy="64008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5456" y="3172968"/>
            <a:ext cx="457200" cy="45720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315456" y="3703320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Post-Crisis Plan</a:t>
            </a:r>
            <a:endParaRPr lang="en-US" sz="1450" dirty="0"/>
          </a:p>
        </p:txBody>
      </p:sp>
      <p:sp>
        <p:nvSpPr>
          <p:cNvPr id="32" name="Text 24"/>
          <p:cNvSpPr/>
          <p:nvPr/>
        </p:nvSpPr>
        <p:spPr>
          <a:xfrm>
            <a:off x="6315456" y="4160520"/>
            <a:ext cx="217017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 return to routine, wellness, and responsibility afterward.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48640" y="137160"/>
            <a:ext cx="8046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WRAP Helps at the Preparation Stage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85800" y="1143000"/>
            <a:ext cx="7772400" cy="3749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6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I want to change into specific, written, doable actions</a:t>
            </a:r>
            <a:endParaRPr lang="en-US" sz="165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6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Breaks recovery into small daily steps that build early confidence</a:t>
            </a:r>
            <a:endParaRPr lang="en-US" sz="165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6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Identifies triggers and warning signs before they become a setback</a:t>
            </a:r>
            <a:endParaRPr lang="en-US" sz="165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6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supporters and their roles, so help is arranged in advance</a:t>
            </a:r>
            <a:endParaRPr lang="en-US" sz="165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6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self-efficacy — the person is the author, not the patient</a:t>
            </a:r>
            <a:endParaRPr lang="en-US" sz="1650" dirty="0"/>
          </a:p>
          <a:p>
            <a:pPr marL="342900" indent="-342900">
              <a:spcAft>
                <a:spcPts val="2000"/>
              </a:spcAft>
              <a:buSzPct val="100000"/>
              <a:buChar char="●"/>
            </a:pPr>
            <a:r>
              <a:rPr lang="en-US" sz="16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a baseline to review, so progress becomes visible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48640" y="137160"/>
            <a:ext cx="8046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Getting Started: First Steps</a:t>
            </a:r>
            <a:endParaRPr lang="en-US" sz="2600" dirty="0"/>
          </a:p>
        </p:txBody>
      </p:sp>
      <p:sp>
        <p:nvSpPr>
          <p:cNvPr id="3" name="Card pane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024128"/>
            <a:ext cx="2572512" cy="1920240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Card accen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024128"/>
            <a:ext cx="2572512" cy="64008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225296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755648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Build the Toolbox</a:t>
            </a:r>
            <a:endParaRPr lang="en-US" sz="1450" dirty="0"/>
          </a:p>
        </p:txBody>
      </p:sp>
      <p:sp>
        <p:nvSpPr>
          <p:cNvPr id="7" name="Tex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212848"/>
            <a:ext cx="21701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simple, free things that reliably help you feel well.</a:t>
            </a:r>
            <a:endParaRPr lang="en-US" sz="1150" dirty="0"/>
          </a:p>
        </p:txBody>
      </p:sp>
      <p:sp>
        <p:nvSpPr>
          <p:cNvPr id="8" name="Card panel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5744" y="1024128"/>
            <a:ext cx="2572512" cy="1920240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Card accen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5744" y="1024128"/>
            <a:ext cx="2572512" cy="64008"/>
          </a:xfrm>
          <a:prstGeom prst="rect">
            <a:avLst/>
          </a:prstGeom>
          <a:solidFill>
            <a:srgbClr val="6B7A4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912" y="1225296"/>
            <a:ext cx="457200" cy="457200"/>
          </a:xfrm>
          <a:prstGeom prst="rect">
            <a:avLst/>
          </a:prstGeom>
        </p:spPr>
      </p:pic>
      <p:sp>
        <p:nvSpPr>
          <p:cNvPr id="11" name="Tex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86912" y="1755648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Write Daily Maintenance</a:t>
            </a:r>
            <a:endParaRPr lang="en-US" sz="1450" dirty="0"/>
          </a:p>
        </p:txBody>
      </p:sp>
      <p:sp>
        <p:nvSpPr>
          <p:cNvPr id="12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86912" y="2212848"/>
            <a:ext cx="21701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yourself when well and 3-5 things you'll do daily.</a:t>
            </a:r>
            <a:endParaRPr lang="en-US" sz="1150" dirty="0"/>
          </a:p>
        </p:txBody>
      </p:sp>
      <p:sp>
        <p:nvSpPr>
          <p:cNvPr id="13" name="Card panel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4288" y="1024128"/>
            <a:ext cx="2572512" cy="1920240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Card accen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4288" y="1024128"/>
            <a:ext cx="2572512" cy="64008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5456" y="1225296"/>
            <a:ext cx="457200" cy="457200"/>
          </a:xfrm>
          <a:prstGeom prst="rect">
            <a:avLst/>
          </a:prstGeom>
        </p:spPr>
      </p:pic>
      <p:sp>
        <p:nvSpPr>
          <p:cNvPr id="16" name="Tex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5456" y="1755648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Map Triggers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6315456" y="2212848"/>
            <a:ext cx="21701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your top triggers and one action you'll take for each.</a:t>
            </a:r>
            <a:endParaRPr lang="en-US" sz="1150" dirty="0"/>
          </a:p>
        </p:txBody>
      </p:sp>
      <p:sp>
        <p:nvSpPr>
          <p:cNvPr id="18" name="Card pane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035808"/>
            <a:ext cx="2572512" cy="1920240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Card accen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035808"/>
            <a:ext cx="2572512" cy="64008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3236976"/>
            <a:ext cx="457200" cy="4572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58368" y="3767328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Recruit Supporters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658368" y="4224528"/>
            <a:ext cx="21701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specific people, and tell them exactly how to help.</a:t>
            </a:r>
            <a:endParaRPr lang="en-US" sz="1150" dirty="0"/>
          </a:p>
        </p:txBody>
      </p:sp>
      <p:sp>
        <p:nvSpPr>
          <p:cNvPr id="23" name="Card panel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5744" y="3035808"/>
            <a:ext cx="2572512" cy="1920240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Card accen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5744" y="3035808"/>
            <a:ext cx="2572512" cy="64008"/>
          </a:xfrm>
          <a:prstGeom prst="rect">
            <a:avLst/>
          </a:prstGeom>
          <a:solidFill>
            <a:srgbClr val="6B7A4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912" y="3236976"/>
            <a:ext cx="457200" cy="4572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486912" y="3767328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 Set a Review Date</a:t>
            </a:r>
            <a:endParaRPr lang="en-US" sz="1450" dirty="0"/>
          </a:p>
        </p:txBody>
      </p:sp>
      <p:sp>
        <p:nvSpPr>
          <p:cNvPr id="27" name="Text 20"/>
          <p:cNvSpPr/>
          <p:nvPr/>
        </p:nvSpPr>
        <p:spPr>
          <a:xfrm>
            <a:off x="3486912" y="4224528"/>
            <a:ext cx="21701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day each month to update the plan as you learn.</a:t>
            </a:r>
            <a:endParaRPr lang="en-US" sz="1150" dirty="0"/>
          </a:p>
        </p:txBody>
      </p:sp>
      <p:sp>
        <p:nvSpPr>
          <p:cNvPr id="28" name="Card panel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4288" y="3035808"/>
            <a:ext cx="2572512" cy="1920240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Card accen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14288" y="3035808"/>
            <a:ext cx="2572512" cy="64008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5456" y="3236976"/>
            <a:ext cx="457200" cy="45720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315456" y="3767328"/>
            <a:ext cx="2170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 Keep It Close</a:t>
            </a:r>
            <a:endParaRPr lang="en-US" sz="1450" dirty="0"/>
          </a:p>
        </p:txBody>
      </p:sp>
      <p:sp>
        <p:nvSpPr>
          <p:cNvPr id="32" name="Text 24"/>
          <p:cNvSpPr/>
          <p:nvPr/>
        </p:nvSpPr>
        <p:spPr>
          <a:xfrm>
            <a:off x="6315456" y="4224528"/>
            <a:ext cx="21701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61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it where you'll actually reach for it on a hard day.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48640" y="137160"/>
            <a:ext cx="8046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Summary: How WRAP Benefits Recovery</a:t>
            </a:r>
            <a:endParaRPr lang="en-US" sz="2600" dirty="0"/>
          </a:p>
        </p:txBody>
      </p:sp>
      <p:sp>
        <p:nvSpPr>
          <p:cNvPr id="3" name="Summar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188720"/>
            <a:ext cx="8046720" cy="3520440"/>
          </a:xfrm>
          <a:prstGeom prst="rect">
            <a:avLst/>
          </a:prstGeom>
          <a:solidFill>
            <a:srgbClr val="F3EBDD"/>
          </a:solidFill>
          <a:ln w="12700">
            <a:solidFill>
              <a:srgbClr val="E7DA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ummary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188720"/>
            <a:ext cx="82296" cy="3520440"/>
          </a:xfrm>
          <a:prstGeom prst="rect">
            <a:avLst/>
          </a:prstGeom>
          <a:solidFill>
            <a:srgbClr val="A6532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417320"/>
            <a:ext cx="740664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7C3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gives structure to readiness.</a:t>
            </a:r>
            <a:endParaRPr lang="en-US" sz="145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turns the decision to change into a written, personal plan of small daily actions, so a person leaving the Preparation stage knows exactly what to do first.</a:t>
            </a:r>
            <a:endParaRPr lang="en-US" sz="14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7C3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strengthens recovery over time by:</a:t>
            </a:r>
            <a:endParaRPr lang="en-US" sz="145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Increasing self-awareness of triggers and early warning signs</a:t>
            </a:r>
            <a:endParaRPr lang="en-US" sz="145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Restoring a sense of control, hope, and personal responsibility</a:t>
            </a:r>
            <a:endParaRPr lang="en-US" sz="145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Reducing crises and shortening the time it takes to recover from them</a:t>
            </a:r>
            <a:endParaRPr lang="en-US" sz="145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support practical, specific, and arranged in advance</a:t>
            </a:r>
            <a:endParaRPr lang="en-US" sz="1450" dirty="0"/>
          </a:p>
          <a:p>
            <a:pPr marL="342900" indent="-342900">
              <a:buSzPct val="100000"/>
              <a:buChar char="●"/>
            </a:pPr>
            <a:r>
              <a:rPr lang="en-US" sz="1450" dirty="0">
                <a:solidFill>
                  <a:srgbClr val="3B3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Sustaining momentum as the person moves into Action and Maintenance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3946</TotalTime>
  <Words>956</Words>
  <Application>Microsoft Office PowerPoint</Application>
  <PresentationFormat>On-screen Show (16:9)</PresentationFormat>
  <Paragraphs>70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Wellness Recovery Action Plan (WRAP)</vt:lpstr>
      <vt:lpstr>The Preparation Stage of Change</vt:lpstr>
      <vt:lpstr>What WRAP Is</vt:lpstr>
      <vt:lpstr>The Six Sections of a WRAP</vt:lpstr>
      <vt:lpstr>How WRAP Helps at the Preparation Stage</vt:lpstr>
      <vt:lpstr>Getting Started: First Steps</vt:lpstr>
      <vt:lpstr>Summary: How WRAP Benefits Recovery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2026-08-17T21:42:24Z</dcterms:created>
  <dcterms:modified xsi:type="dcterms:W3CDTF">2026-08-20T15:28:51Z</dcterms:modified>
</cp:coreProperties>
</file>