
<file path=[Content_Types].xml><?xml version="1.0" encoding="utf-8"?>
<Types xmlns="http://schemas.openxmlformats.org/package/2006/content-types">
  <Default Extension="jpeg" ContentType="image/jpeg"/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84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8/11/2026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Welcome and introduce the session.
WRAP is a self-designed wellness plan, created by Mary Ellen Copeland with people in recovery.
A WRAP group is where people build that plan together, guided by trained peer facilitators.
Emphasize: everyone is the expert on their own wellness.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WRAP = Wellness Recovery Action Plan.
Self-designed, self-managed — the person writes it themselves.
Created by Mary Ellen Copeland and peers in 1997.
Recognized as an evidence-based practice.
Not therapy and not a treatment plan; anyone can use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WRAP group is a structured, facilitated learning space — not group therapy.
Facilitators have lived experience and are trained in WRAP.
Usually runs 8-12 weekly sessions of about 90 minutes.
Participation and sharing are always voluntary.
People keep their own plan; the group is the support around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Five concepts underpin every WRAP group.
Hope: people do get well and stay well.
Personal responsibility: you take the lead on your own wellness.
Education: learn about yourself and your options.
Self-advocacy: speak up for what you need.
Support: mutual — you gain from giving as well as receiving.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group works through the WRAP sections one at a time.
Wellness Toolbox: the go-to list of what helps.
Daily Maintenance: what you need to do every day.
Triggers: outside events and a plan to respond.
Early Warning Signs: subtle signals to catch early.
When things are breaking down: act quickly to regain control.
Crisis and post-crisis: your voice in advance, plus a plan for getting back to routine.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Set expectations so people know what they're walking into.
Weekly, 60-90 minutes, same group each week.
Check-in and confidentiality agreements at the start.
One section per session, with facilitator examples.
Protected time to write your own plan.
Sharing is invited, never required.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WRAP groups are open to anyone — no diagnosis needed.
Commonly used in mental health and substance use recovery, chronic illness, and caregiver support.
Benefits reported: a usable plan, earlier recognition of warning signs, stronger self-advocacy, and less isolation.
The peer connection is often what people value most.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Point people to local peer-run organizations and community mental health centers.
Check that facilitators are WRAP-trained.
Encourage bringing a notebook — writing starts in the first session.
Most community programs are free.
Close with an invitation and any local contact details.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SLIDE">
    <p:bg>
      <p:bgPr>
        <a:solidFill>
          <a:srgbClr val="F3EB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1737360"/>
            <a:ext cx="4754880" cy="137160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 algn="l">
              <a:buNone/>
              <a:defRPr lang="en-US" sz="3400" b="1" dirty="0">
                <a:solidFill>
                  <a:srgbClr val="3A32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defRPr>
            </a:lvl1pPr>
          </a:lstStyle>
          <a:p>
            <a:pPr marL="0" indent="0" algn="l">
              <a:buNone/>
            </a:pPr>
            <a:endParaRPr lang="en-US" sz="34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bg>
      <p:bgPr>
        <a:solidFill>
          <a:srgbClr val="FBF6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411480"/>
            <a:ext cx="8046720" cy="64008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 algn="l">
              <a:buNone/>
              <a:defRPr lang="en-US" sz="2600" b="1" dirty="0">
                <a:solidFill>
                  <a:srgbClr val="3A32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defRPr>
            </a:lvl1pPr>
          </a:lstStyle>
          <a:p>
            <a:pPr marL="0" indent="0" algn="l">
              <a:buNone/>
            </a:pPr>
            <a:endParaRPr lang="en-US" sz="260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6428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Illustration of a small group of people seated in a circle in conversation"/>
          <p:cNvPicPr>
            <a:picLocks noChangeAspect="1"/>
          </p:cNvPicPr>
          <p:nvPr/>
        </p:nvPicPr>
        <p:blipFill>
          <a:blip r:embed="rId3"/>
          <a:srcRect l="29989" r="29989"/>
          <a:stretch/>
        </p:blipFill>
        <p:spPr>
          <a:xfrm>
            <a:off x="5486400" y="0"/>
            <a:ext cx="3657600" cy="5143500"/>
          </a:xfrm>
          <a:prstGeom prst="rect">
            <a:avLst/>
          </a:prstGeom>
        </p:spPr>
      </p:pic>
      <p:sp>
        <p:nvSpPr>
          <p:cNvPr id="3" name="Accent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1325880"/>
            <a:ext cx="1005840" cy="54864"/>
          </a:xfrm>
          <a:prstGeom prst="rect">
            <a:avLst/>
          </a:prstGeom>
          <a:solidFill>
            <a:srgbClr val="B4553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1737360"/>
            <a:ext cx="47548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3A32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Is a Wellness Recovery Action Plan (WRAP) Group?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548640" y="3200400"/>
            <a:ext cx="4572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7A6E6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peer-led group where people build their own plan for staying well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41148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3A32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is WRAP?</a:t>
            </a:r>
            <a:endParaRPr lang="en-US" sz="2600" dirty="0"/>
          </a:p>
        </p:txBody>
      </p:sp>
      <p:sp>
        <p:nvSpPr>
          <p:cNvPr id="3" name="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1097280"/>
            <a:ext cx="1005840" cy="45720"/>
          </a:xfrm>
          <a:prstGeom prst="rect">
            <a:avLst/>
          </a:prstGeom>
          <a:solidFill>
            <a:srgbClr val="B4553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40080" y="1371600"/>
            <a:ext cx="484632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3A322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personal, self-managed plan for staying well and responding to hard times</a:t>
            </a:r>
            <a:endParaRPr lang="en-US" sz="15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3A322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Developed in 1997 by Mary Ellen Copeland with people in recovery</a:t>
            </a:r>
            <a:endParaRPr lang="en-US" sz="15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3A322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Evidence-based and listed as a recognized recovery practice</a:t>
            </a:r>
            <a:endParaRPr lang="en-US" sz="15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3A322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Written by you, owned by you — no diagnosis or clinician required</a:t>
            </a:r>
            <a:endParaRPr lang="en-US" sz="15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3A322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Used for mental health, physical health, stress, and everyday life</a:t>
            </a:r>
            <a:endParaRPr lang="en-US" sz="1500" dirty="0"/>
          </a:p>
        </p:txBody>
      </p:sp>
      <p:pic>
        <p:nvPicPr>
          <p:cNvPr id="5" name="Image 0" descr="A wellness journal and cup of tea on a desk"/>
          <p:cNvPicPr>
            <a:picLocks noChangeAspect="1"/>
          </p:cNvPicPr>
          <p:nvPr/>
        </p:nvPicPr>
        <p:blipFill>
          <a:blip r:embed="rId3"/>
          <a:srcRect l="18687" r="18687"/>
          <a:stretch/>
        </p:blipFill>
        <p:spPr>
          <a:xfrm>
            <a:off x="5760720" y="1097280"/>
            <a:ext cx="2834640" cy="30175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41148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3A32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 what is a WRAP group?</a:t>
            </a:r>
            <a:endParaRPr lang="en-US" sz="2600" dirty="0"/>
          </a:p>
        </p:txBody>
      </p:sp>
      <p:sp>
        <p:nvSpPr>
          <p:cNvPr id="3" name="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1097280"/>
            <a:ext cx="1005840" cy="45720"/>
          </a:xfrm>
          <a:prstGeom prst="rect">
            <a:avLst/>
          </a:prstGeom>
          <a:solidFill>
            <a:srgbClr val="B4553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40080" y="1371600"/>
            <a:ext cx="493776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3A322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small group that meets regularly to build WRAP plans together</a:t>
            </a:r>
            <a:endParaRPr lang="en-US" sz="15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3A322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Led by trained peer facilitators with lived experience — not clinicians</a:t>
            </a:r>
            <a:endParaRPr lang="en-US" sz="15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3A322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Everyone participates as an equal; no one is the expert on someone else</a:t>
            </a:r>
            <a:endParaRPr lang="en-US" sz="15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3A322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Typically 8–12 sessions, then often an ongoing support group</a:t>
            </a:r>
            <a:endParaRPr lang="en-US" sz="15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3A322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Sharing is always voluntary; what you write stays yours</a:t>
            </a:r>
            <a:endParaRPr lang="en-US" sz="1500" dirty="0"/>
          </a:p>
        </p:txBody>
      </p:sp>
      <p:sp>
        <p:nvSpPr>
          <p:cNvPr id="5" name="Quote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52160" y="1371600"/>
            <a:ext cx="2743200" cy="3017520"/>
          </a:xfrm>
          <a:prstGeom prst="rect">
            <a:avLst/>
          </a:prstGeom>
          <a:solidFill>
            <a:srgbClr val="F3EB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Card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52160" y="1371600"/>
            <a:ext cx="73152" cy="3017520"/>
          </a:xfrm>
          <a:prstGeom prst="rect">
            <a:avLst/>
          </a:prstGeom>
          <a:solidFill>
            <a:srgbClr val="B4553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126480" y="1371600"/>
            <a:ext cx="228600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3A32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Learning together,</a:t>
            </a:r>
            <a:endParaRPr lang="en-US" sz="1800" dirty="0"/>
          </a:p>
          <a:p>
            <a:pPr marL="0" indent="0">
              <a:buNone/>
            </a:pPr>
            <a:r>
              <a:rPr lang="en-US" sz="1800" i="1" dirty="0">
                <a:solidFill>
                  <a:srgbClr val="3A32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not being treated.</a:t>
            </a:r>
            <a:endParaRPr lang="en-US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41148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3A32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five key recovery concepts</a:t>
            </a:r>
            <a:endParaRPr lang="en-US" sz="2600" dirty="0"/>
          </a:p>
        </p:txBody>
      </p:sp>
      <p:sp>
        <p:nvSpPr>
          <p:cNvPr id="3" name="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1097280"/>
            <a:ext cx="1005840" cy="45720"/>
          </a:xfrm>
          <a:prstGeom prst="rect">
            <a:avLst/>
          </a:prstGeom>
          <a:solidFill>
            <a:srgbClr val="B4553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Concep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1463040"/>
            <a:ext cx="1517904" cy="2194560"/>
          </a:xfrm>
          <a:prstGeom prst="rect">
            <a:avLst/>
          </a:prstGeom>
          <a:solidFill>
            <a:srgbClr val="F3EB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Card top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1463040"/>
            <a:ext cx="1517904" cy="64008"/>
          </a:xfrm>
          <a:prstGeom prst="rect">
            <a:avLst/>
          </a:prstGeom>
          <a:solidFill>
            <a:srgbClr val="B4553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76656" y="1828800"/>
            <a:ext cx="12618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3A32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Hope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76656" y="2423160"/>
            <a:ext cx="1261872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3A322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Recovery is possible</a:t>
            </a:r>
            <a:endParaRPr lang="en-US" sz="1150" dirty="0"/>
          </a:p>
        </p:txBody>
      </p:sp>
      <p:sp>
        <p:nvSpPr>
          <p:cNvPr id="8" name="Concep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12848" y="1463040"/>
            <a:ext cx="1517904" cy="2194560"/>
          </a:xfrm>
          <a:prstGeom prst="rect">
            <a:avLst/>
          </a:prstGeom>
          <a:solidFill>
            <a:srgbClr val="F3EB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Card top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12848" y="1463040"/>
            <a:ext cx="1517904" cy="64008"/>
          </a:xfrm>
          <a:prstGeom prst="rect">
            <a:avLst/>
          </a:prstGeom>
          <a:solidFill>
            <a:srgbClr val="6B7A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2340864" y="1828800"/>
            <a:ext cx="12618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3A32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Personal responsibility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2340864" y="2423160"/>
            <a:ext cx="1261872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3A322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 steer your own wellness</a:t>
            </a:r>
            <a:endParaRPr lang="en-US" sz="1150" dirty="0"/>
          </a:p>
        </p:txBody>
      </p:sp>
      <p:sp>
        <p:nvSpPr>
          <p:cNvPr id="12" name="Concep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77056" y="1463040"/>
            <a:ext cx="1517904" cy="2194560"/>
          </a:xfrm>
          <a:prstGeom prst="rect">
            <a:avLst/>
          </a:prstGeom>
          <a:solidFill>
            <a:srgbClr val="F3EB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Card top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77056" y="1463040"/>
            <a:ext cx="1517904" cy="64008"/>
          </a:xfrm>
          <a:prstGeom prst="rect">
            <a:avLst/>
          </a:prstGeom>
          <a:solidFill>
            <a:srgbClr val="B4553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005072" y="1828800"/>
            <a:ext cx="12618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3A32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Education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005072" y="2423160"/>
            <a:ext cx="1261872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3A322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Learn what works for you</a:t>
            </a:r>
            <a:endParaRPr lang="en-US" sz="1150" dirty="0"/>
          </a:p>
        </p:txBody>
      </p:sp>
      <p:sp>
        <p:nvSpPr>
          <p:cNvPr id="16" name="Concep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41264" y="1463040"/>
            <a:ext cx="1517904" cy="2194560"/>
          </a:xfrm>
          <a:prstGeom prst="rect">
            <a:avLst/>
          </a:prstGeom>
          <a:solidFill>
            <a:srgbClr val="F3EB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Card top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41264" y="1463040"/>
            <a:ext cx="1517904" cy="64008"/>
          </a:xfrm>
          <a:prstGeom prst="rect">
            <a:avLst/>
          </a:prstGeom>
          <a:solidFill>
            <a:srgbClr val="6B7A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5669280" y="1828800"/>
            <a:ext cx="12618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3A32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Self-advocacy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669280" y="2423160"/>
            <a:ext cx="1261872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3A322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Ask for what you need</a:t>
            </a:r>
            <a:endParaRPr lang="en-US" sz="1150" dirty="0"/>
          </a:p>
        </p:txBody>
      </p:sp>
      <p:sp>
        <p:nvSpPr>
          <p:cNvPr id="20" name="Concep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05472" y="1463040"/>
            <a:ext cx="1517904" cy="2194560"/>
          </a:xfrm>
          <a:prstGeom prst="rect">
            <a:avLst/>
          </a:prstGeom>
          <a:solidFill>
            <a:srgbClr val="F3EB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Card top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05472" y="1463040"/>
            <a:ext cx="1517904" cy="64008"/>
          </a:xfrm>
          <a:prstGeom prst="rect">
            <a:avLst/>
          </a:prstGeom>
          <a:solidFill>
            <a:srgbClr val="B4553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7333488" y="1828800"/>
            <a:ext cx="12618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3A32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Support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7333488" y="2423160"/>
            <a:ext cx="1261872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3A322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Give it and receive it</a:t>
            </a:r>
            <a:endParaRPr lang="en-US" sz="11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41148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3A32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you build in the group</a:t>
            </a:r>
            <a:endParaRPr lang="en-US" sz="2600" dirty="0"/>
          </a:p>
        </p:txBody>
      </p:sp>
      <p:sp>
        <p:nvSpPr>
          <p:cNvPr id="3" name="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1097280"/>
            <a:ext cx="1005840" cy="45720"/>
          </a:xfrm>
          <a:prstGeom prst="rect">
            <a:avLst/>
          </a:prstGeom>
          <a:solidFill>
            <a:srgbClr val="B4553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ection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1463040"/>
            <a:ext cx="2560320" cy="1188720"/>
          </a:xfrm>
          <a:prstGeom prst="rect">
            <a:avLst/>
          </a:prstGeom>
          <a:solidFill>
            <a:srgbClr val="F3EB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13232" y="1600200"/>
            <a:ext cx="22311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B455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Wellness Toolbox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13232" y="1993392"/>
            <a:ext cx="22311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A322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Simple things that keep you well</a:t>
            </a:r>
            <a:endParaRPr lang="en-US" sz="1100" dirty="0"/>
          </a:p>
        </p:txBody>
      </p:sp>
      <p:sp>
        <p:nvSpPr>
          <p:cNvPr id="7" name="Section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91840" y="1463040"/>
            <a:ext cx="2560320" cy="1188720"/>
          </a:xfrm>
          <a:prstGeom prst="rect">
            <a:avLst/>
          </a:prstGeom>
          <a:solidFill>
            <a:srgbClr val="F3EB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456432" y="1600200"/>
            <a:ext cx="22311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B455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Daily Maintenance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456432" y="1993392"/>
            <a:ext cx="22311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A322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you do to feel your best</a:t>
            </a:r>
            <a:endParaRPr lang="en-US" sz="1100" dirty="0"/>
          </a:p>
        </p:txBody>
      </p:sp>
      <p:sp>
        <p:nvSpPr>
          <p:cNvPr id="10" name="Section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35040" y="1463040"/>
            <a:ext cx="2560320" cy="1188720"/>
          </a:xfrm>
          <a:prstGeom prst="rect">
            <a:avLst/>
          </a:prstGeom>
          <a:solidFill>
            <a:srgbClr val="F3EB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199632" y="1600200"/>
            <a:ext cx="22311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B455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Triggers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199632" y="1993392"/>
            <a:ext cx="22311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A322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External events and your response</a:t>
            </a:r>
            <a:endParaRPr lang="en-US" sz="1100" dirty="0"/>
          </a:p>
        </p:txBody>
      </p:sp>
      <p:sp>
        <p:nvSpPr>
          <p:cNvPr id="13" name="Section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926080"/>
            <a:ext cx="2560320" cy="1188720"/>
          </a:xfrm>
          <a:prstGeom prst="rect">
            <a:avLst/>
          </a:prstGeom>
          <a:solidFill>
            <a:srgbClr val="F3EB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13232" y="3063240"/>
            <a:ext cx="22311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B455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Early Warning Signs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13232" y="3456432"/>
            <a:ext cx="22311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A322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Subtle internal changes</a:t>
            </a:r>
            <a:endParaRPr lang="en-US" sz="1100" dirty="0"/>
          </a:p>
        </p:txBody>
      </p:sp>
      <p:sp>
        <p:nvSpPr>
          <p:cNvPr id="16" name="Section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91840" y="2926080"/>
            <a:ext cx="2560320" cy="1188720"/>
          </a:xfrm>
          <a:prstGeom prst="rect">
            <a:avLst/>
          </a:prstGeom>
          <a:solidFill>
            <a:srgbClr val="F3EB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3456432" y="3063240"/>
            <a:ext cx="22311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B455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When Things Break Down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3456432" y="3456432"/>
            <a:ext cx="22311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A322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Acting before a crisis</a:t>
            </a:r>
            <a:endParaRPr lang="en-US" sz="1100" dirty="0"/>
          </a:p>
        </p:txBody>
      </p:sp>
      <p:sp>
        <p:nvSpPr>
          <p:cNvPr id="19" name="Section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35040" y="2926080"/>
            <a:ext cx="2560320" cy="1188720"/>
          </a:xfrm>
          <a:prstGeom prst="rect">
            <a:avLst/>
          </a:prstGeom>
          <a:solidFill>
            <a:srgbClr val="F3EB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199632" y="3063240"/>
            <a:ext cx="22311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B455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Crisis &amp; Post-Crisis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199632" y="3456432"/>
            <a:ext cx="22311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A322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Who helps, and how you recover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41148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3A32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a session looks like</a:t>
            </a:r>
            <a:endParaRPr lang="en-US" sz="2600" dirty="0"/>
          </a:p>
        </p:txBody>
      </p:sp>
      <p:sp>
        <p:nvSpPr>
          <p:cNvPr id="3" name="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1097280"/>
            <a:ext cx="1005840" cy="45720"/>
          </a:xfrm>
          <a:prstGeom prst="rect">
            <a:avLst/>
          </a:prstGeom>
          <a:solidFill>
            <a:srgbClr val="B4553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40080" y="1463040"/>
            <a:ext cx="493776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3A322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Weekly meetings, usually about 60–90 minutes</a:t>
            </a:r>
            <a:endParaRPr lang="en-US" sz="16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3A322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Opens with a check-in and a review of group agreements</a:t>
            </a:r>
            <a:endParaRPr lang="en-US" sz="16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3A322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Facilitators introduce one WRAP section and share examples</a:t>
            </a:r>
            <a:endParaRPr lang="en-US" sz="16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3A322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Quiet time to write your own plan, then optional sharing</a:t>
            </a:r>
            <a:endParaRPr lang="en-US" sz="16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3A322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Closes with a takeaway and something to try before next week</a:t>
            </a:r>
            <a:endParaRPr lang="en-US" sz="1600" dirty="0"/>
          </a:p>
        </p:txBody>
      </p:sp>
      <p:pic>
        <p:nvPicPr>
          <p:cNvPr id="5" name="Image 0" descr="A wellness journal and cup of tea on a desk"/>
          <p:cNvPicPr>
            <a:picLocks noChangeAspect="1"/>
          </p:cNvPicPr>
          <p:nvPr/>
        </p:nvPicPr>
        <p:blipFill>
          <a:blip r:embed="rId3"/>
          <a:srcRect l="18687" r="18687"/>
          <a:stretch/>
        </p:blipFill>
        <p:spPr>
          <a:xfrm>
            <a:off x="5760720" y="1280160"/>
            <a:ext cx="2834640" cy="301752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41148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3A32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Who it's for and what people gain</a:t>
            </a:r>
            <a:endParaRPr lang="en-US" sz="2600" dirty="0"/>
          </a:p>
        </p:txBody>
      </p:sp>
      <p:sp>
        <p:nvSpPr>
          <p:cNvPr id="3" name="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1097280"/>
            <a:ext cx="1005840" cy="45720"/>
          </a:xfrm>
          <a:prstGeom prst="rect">
            <a:avLst/>
          </a:prstGeom>
          <a:solidFill>
            <a:srgbClr val="B4553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40080" y="137160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455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Who it's for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40080" y="1783080"/>
            <a:ext cx="3657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3A322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Anyone wanting more control over their wellness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3A322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People in mental health or substance use recovery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3A322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People managing chronic illness or high stress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3A322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Family members, caregivers, and supporters</a:t>
            </a:r>
            <a:endParaRPr lang="en-US" sz="1400" dirty="0"/>
          </a:p>
        </p:txBody>
      </p:sp>
      <p:sp>
        <p:nvSpPr>
          <p:cNvPr id="6" name="Divid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72000" y="1371600"/>
            <a:ext cx="27432" cy="2743200"/>
          </a:xfrm>
          <a:prstGeom prst="rect">
            <a:avLst/>
          </a:prstGeom>
          <a:solidFill>
            <a:srgbClr val="DDD2C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937760" y="137160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6B7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people gain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937760" y="1783080"/>
            <a:ext cx="3657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3A322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concrete plan instead of vague intentions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3A322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Earlier awareness of warning signs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3A322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Confidence in self-advocacy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3A322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Connection and reduced isolation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41148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3A32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Getting started</a:t>
            </a:r>
            <a:endParaRPr lang="en-US" sz="2600" dirty="0"/>
          </a:p>
        </p:txBody>
      </p:sp>
      <p:sp>
        <p:nvSpPr>
          <p:cNvPr id="3" name="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1097280"/>
            <a:ext cx="1005840" cy="45720"/>
          </a:xfrm>
          <a:prstGeom prst="rect">
            <a:avLst/>
          </a:prstGeom>
          <a:solidFill>
            <a:srgbClr val="B4553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40080" y="1371600"/>
            <a:ext cx="493776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3A322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Ask local peer support agencies, clinics, or community mental health centers</a:t>
            </a:r>
            <a:endParaRPr lang="en-US" sz="15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3A322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Look for groups run by trained WRAP facilitators</a:t>
            </a:r>
            <a:endParaRPr lang="en-US" sz="15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3A322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Bring a notebook — your plan starts on day one</a:t>
            </a:r>
            <a:endParaRPr lang="en-US" sz="15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3A322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Come as you are: no preparation, no diagnosis, no cost in most programs</a:t>
            </a:r>
            <a:endParaRPr lang="en-US" sz="1500" dirty="0"/>
          </a:p>
        </p:txBody>
      </p:sp>
      <p:pic>
        <p:nvPicPr>
          <p:cNvPr id="5" name="Image 0" descr="Illustration of people gathered in a supportive group conversation"/>
          <p:cNvPicPr>
            <a:picLocks noChangeAspect="1"/>
          </p:cNvPicPr>
          <p:nvPr/>
        </p:nvPicPr>
        <p:blipFill>
          <a:blip r:embed="rId3"/>
          <a:srcRect l="23566" r="23566"/>
          <a:stretch/>
        </p:blipFill>
        <p:spPr>
          <a:xfrm>
            <a:off x="5760720" y="1097280"/>
            <a:ext cx="2834640" cy="301752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899</Words>
  <Application>Microsoft Office PowerPoint</Application>
  <PresentationFormat>On-screen Show (16:9)</PresentationFormat>
  <Paragraphs>78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Georgia</vt:lpstr>
      <vt:lpstr>Segoe UI</vt:lpstr>
      <vt:lpstr>Office Theme</vt:lpstr>
      <vt:lpstr>What Is a Wellness Recovery Action Plan (WRAP) Group?</vt:lpstr>
      <vt:lpstr>What is WRAP?</vt:lpstr>
      <vt:lpstr>So what is a WRAP group?</vt:lpstr>
      <vt:lpstr>The five key recovery concepts</vt:lpstr>
      <vt:lpstr>What you build in the group</vt:lpstr>
      <vt:lpstr>What a session looks like</vt:lpstr>
      <vt:lpstr>Who it's for and what people gain</vt:lpstr>
      <vt:lpstr>Getting started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WRAP of DC</dc:creator>
  <cp:lastModifiedBy>WRAP of DC</cp:lastModifiedBy>
  <cp:revision>1</cp:revision>
  <dcterms:created xsi:type="dcterms:W3CDTF">2026-08-11T20:31:10Z</dcterms:created>
  <dcterms:modified xsi:type="dcterms:W3CDTF">2026-08-11T20:36:58Z</dcterms:modified>
</cp:coreProperties>
</file>