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lness Recovery Action Plan (WRAP): A Path to Personal Well-Being" id="{7AD9A947-4375-4AD2-A7AC-1191D6D7D4AC}">
          <p14:sldIdLst>
            <p14:sldId id="2561"/>
            <p14:sldId id="2562"/>
          </p14:sldIdLst>
        </p14:section>
        <p14:section name="Understanding WRAP" id="{5EEF1D9B-0A0C-4318-83B4-BC22E4A2B93E}">
          <p14:sldIdLst>
            <p14:sldId id="2563"/>
            <p14:sldId id="2564"/>
            <p14:sldId id="2565"/>
            <p14:sldId id="2566"/>
          </p14:sldIdLst>
        </p14:section>
        <p14:section name="Creating Your WRAP" id="{E91B0982-E503-4059-BB05-0A60F58F7F69}">
          <p14:sldIdLst>
            <p14:sldId id="2567"/>
            <p14:sldId id="2568"/>
            <p14:sldId id="2569"/>
            <p14:sldId id="2570"/>
          </p14:sldIdLst>
        </p14:section>
        <p14:section name="Taking Action: Crisis Plan and Post-Crisis Plan" id="{A36578FB-4B4D-4348-B134-067AADEE71AE}">
          <p14:sldIdLst>
            <p14:sldId id="2571"/>
            <p14:sldId id="2572"/>
            <p14:sldId id="2573"/>
            <p14:sldId id="2574"/>
          </p14:sldIdLst>
        </p14:section>
        <p14:section name="Personal Experiences and Success Stories" id="{C68D6E2F-A23D-4142-B135-FB0108023AD4}">
          <p14:sldIdLst>
            <p14:sldId id="2575"/>
            <p14:sldId id="2576"/>
            <p14:sldId id="2577"/>
            <p14:sldId id="2578"/>
          </p14:sldIdLst>
        </p14:section>
        <p14:section name="Resources and Support" id="{9E03B64C-B76E-471D-9E5D-A735D7A4216C}">
          <p14:sldIdLst>
            <p14:sldId id="2579"/>
            <p14:sldId id="2580"/>
            <p14:sldId id="2581"/>
            <p14:sldId id="2582"/>
          </p14:sldIdLst>
        </p14:section>
        <p14:section name="Conclusion" id="{5D0BDD51-D21C-444C-8877-E2952CF74D01}">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1098" y="28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3EC03-109D-44D9-94AC-B2B2F2B4AA4B}"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FA74CF1A-C456-4890-A1D7-4B369BE40270}">
      <dgm:prSet/>
      <dgm:spPr/>
      <dgm:t>
        <a:bodyPr/>
        <a:lstStyle/>
        <a:p>
          <a:pPr>
            <a:lnSpc>
              <a:spcPct val="100000"/>
            </a:lnSpc>
            <a:defRPr b="1"/>
          </a:pPr>
          <a:r>
            <a:rPr lang="en-US"/>
            <a:t>Reflection on Experience</a:t>
          </a:r>
        </a:p>
      </dgm:t>
    </dgm:pt>
    <dgm:pt modelId="{DDEAD98D-FCC0-471E-B09B-BC0B3FBAE6FF}" type="parTrans" cxnId="{956200FB-7966-4E73-8172-A9A346F05FE5}">
      <dgm:prSet/>
      <dgm:spPr/>
      <dgm:t>
        <a:bodyPr/>
        <a:lstStyle/>
        <a:p>
          <a:endParaRPr lang="en-US"/>
        </a:p>
      </dgm:t>
    </dgm:pt>
    <dgm:pt modelId="{AFBF4E35-B4BC-4B2C-8D63-3AB76B81E74B}" type="sibTrans" cxnId="{956200FB-7966-4E73-8172-A9A346F05FE5}">
      <dgm:prSet/>
      <dgm:spPr/>
      <dgm:t>
        <a:bodyPr/>
        <a:lstStyle/>
        <a:p>
          <a:pPr>
            <a:lnSpc>
              <a:spcPct val="100000"/>
            </a:lnSpc>
            <a:defRPr b="1"/>
          </a:pPr>
          <a:endParaRPr lang="en-US"/>
        </a:p>
      </dgm:t>
    </dgm:pt>
    <dgm:pt modelId="{92FA45DA-033D-40A8-B662-D94BDC1747A6}">
      <dgm:prSet/>
      <dgm:spPr/>
      <dgm:t>
        <a:bodyPr/>
        <a:lstStyle/>
        <a:p>
          <a:pPr>
            <a:lnSpc>
              <a:spcPct val="100000"/>
            </a:lnSpc>
          </a:pPr>
          <a:r>
            <a:rPr lang="en-US"/>
            <a:t>Reflection is crucial in understanding the impact of the crisis and identifying personal and organizational lessons learned.</a:t>
          </a:r>
        </a:p>
      </dgm:t>
    </dgm:pt>
    <dgm:pt modelId="{8DE782CC-59EF-439C-B0D5-DD92C663E4E9}" type="parTrans" cxnId="{07E0F019-2E07-4B96-B2E6-E3DC9FCEBE7A}">
      <dgm:prSet/>
      <dgm:spPr/>
      <dgm:t>
        <a:bodyPr/>
        <a:lstStyle/>
        <a:p>
          <a:endParaRPr lang="en-US"/>
        </a:p>
      </dgm:t>
    </dgm:pt>
    <dgm:pt modelId="{CA62E9D6-EDF5-4638-A25E-A5106F4CB5A3}" type="sibTrans" cxnId="{07E0F019-2E07-4B96-B2E6-E3DC9FCEBE7A}">
      <dgm:prSet/>
      <dgm:spPr/>
      <dgm:t>
        <a:bodyPr/>
        <a:lstStyle/>
        <a:p>
          <a:endParaRPr lang="en-US"/>
        </a:p>
      </dgm:t>
    </dgm:pt>
    <dgm:pt modelId="{E8DF58C9-D816-4E11-A765-8BAF5E5397AE}">
      <dgm:prSet/>
      <dgm:spPr/>
      <dgm:t>
        <a:bodyPr/>
        <a:lstStyle/>
        <a:p>
          <a:pPr>
            <a:lnSpc>
              <a:spcPct val="100000"/>
            </a:lnSpc>
            <a:defRPr b="1"/>
          </a:pPr>
          <a:r>
            <a:rPr lang="en-US"/>
            <a:t>Steps for Recovery</a:t>
          </a:r>
        </a:p>
      </dgm:t>
    </dgm:pt>
    <dgm:pt modelId="{CD0F7658-C762-47F2-97BA-ED9858B6B98B}" type="parTrans" cxnId="{DF407748-CD23-43A6-A74E-7117B77D5F7A}">
      <dgm:prSet/>
      <dgm:spPr/>
      <dgm:t>
        <a:bodyPr/>
        <a:lstStyle/>
        <a:p>
          <a:endParaRPr lang="en-US"/>
        </a:p>
      </dgm:t>
    </dgm:pt>
    <dgm:pt modelId="{D1EAD2C9-6AC6-4D51-92C3-C8D7D27E5FD5}" type="sibTrans" cxnId="{DF407748-CD23-43A6-A74E-7117B77D5F7A}">
      <dgm:prSet/>
      <dgm:spPr/>
      <dgm:t>
        <a:bodyPr/>
        <a:lstStyle/>
        <a:p>
          <a:pPr>
            <a:lnSpc>
              <a:spcPct val="100000"/>
            </a:lnSpc>
            <a:defRPr b="1"/>
          </a:pPr>
          <a:endParaRPr lang="en-US"/>
        </a:p>
      </dgm:t>
    </dgm:pt>
    <dgm:pt modelId="{6A5A64D2-9935-4404-84FC-6F5EE49AA01B}">
      <dgm:prSet/>
      <dgm:spPr/>
      <dgm:t>
        <a:bodyPr/>
        <a:lstStyle/>
        <a:p>
          <a:pPr>
            <a:lnSpc>
              <a:spcPct val="100000"/>
            </a:lnSpc>
          </a:pPr>
          <a:r>
            <a:rPr lang="en-US"/>
            <a:t>Outlining clear steps for recovery helps individuals and organizations to regain stability and rebuild effectively after a crisis.</a:t>
          </a:r>
        </a:p>
      </dgm:t>
    </dgm:pt>
    <dgm:pt modelId="{D36A1DE9-003E-47B2-A337-DA641511E47B}" type="parTrans" cxnId="{829E2ABE-B9EC-40E3-99E9-7C74D73C1528}">
      <dgm:prSet/>
      <dgm:spPr/>
      <dgm:t>
        <a:bodyPr/>
        <a:lstStyle/>
        <a:p>
          <a:endParaRPr lang="en-US"/>
        </a:p>
      </dgm:t>
    </dgm:pt>
    <dgm:pt modelId="{50C8D537-1138-4CE2-96AE-7DF6916E7229}" type="sibTrans" cxnId="{829E2ABE-B9EC-40E3-99E9-7C74D73C1528}">
      <dgm:prSet/>
      <dgm:spPr/>
      <dgm:t>
        <a:bodyPr/>
        <a:lstStyle/>
        <a:p>
          <a:endParaRPr lang="en-US"/>
        </a:p>
      </dgm:t>
    </dgm:pt>
    <dgm:pt modelId="{6273A1E7-20C1-497D-AB94-D00930F0E68B}">
      <dgm:prSet/>
      <dgm:spPr/>
      <dgm:t>
        <a:bodyPr/>
        <a:lstStyle/>
        <a:p>
          <a:pPr>
            <a:lnSpc>
              <a:spcPct val="100000"/>
            </a:lnSpc>
            <a:defRPr b="1"/>
          </a:pPr>
          <a:r>
            <a:rPr lang="en-US"/>
            <a:t>Implementing Changes</a:t>
          </a:r>
        </a:p>
      </dgm:t>
    </dgm:pt>
    <dgm:pt modelId="{474172AC-B7C3-4010-B5AF-694F5877AA4B}" type="parTrans" cxnId="{E780331C-CE61-4921-BF15-D0F493A59198}">
      <dgm:prSet/>
      <dgm:spPr/>
      <dgm:t>
        <a:bodyPr/>
        <a:lstStyle/>
        <a:p>
          <a:endParaRPr lang="en-US"/>
        </a:p>
      </dgm:t>
    </dgm:pt>
    <dgm:pt modelId="{18FDC846-A578-4DEE-8AFB-2907A5254EFB}" type="sibTrans" cxnId="{E780331C-CE61-4921-BF15-D0F493A59198}">
      <dgm:prSet/>
      <dgm:spPr/>
      <dgm:t>
        <a:bodyPr/>
        <a:lstStyle/>
        <a:p>
          <a:endParaRPr lang="en-US"/>
        </a:p>
      </dgm:t>
    </dgm:pt>
    <dgm:pt modelId="{FF057B34-6C06-4353-847A-BC116722E2D9}">
      <dgm:prSet/>
      <dgm:spPr/>
      <dgm:t>
        <a:bodyPr/>
        <a:lstStyle/>
        <a:p>
          <a:pPr>
            <a:lnSpc>
              <a:spcPct val="100000"/>
            </a:lnSpc>
          </a:pPr>
          <a:r>
            <a:rPr lang="en-US"/>
            <a:t>Implementing changes based on crisis experiences ensures improved responses and preparedness for future challenges.</a:t>
          </a:r>
        </a:p>
      </dgm:t>
    </dgm:pt>
    <dgm:pt modelId="{44F09DDD-8C8F-44F0-8652-A5B0B8606F44}" type="parTrans" cxnId="{6B93D591-0409-4C62-8D44-57612F3EC994}">
      <dgm:prSet/>
      <dgm:spPr/>
      <dgm:t>
        <a:bodyPr/>
        <a:lstStyle/>
        <a:p>
          <a:endParaRPr lang="en-US"/>
        </a:p>
      </dgm:t>
    </dgm:pt>
    <dgm:pt modelId="{37DB4221-7C31-4635-825F-5A21F4545387}" type="sibTrans" cxnId="{6B93D591-0409-4C62-8D44-57612F3EC994}">
      <dgm:prSet/>
      <dgm:spPr/>
      <dgm:t>
        <a:bodyPr/>
        <a:lstStyle/>
        <a:p>
          <a:endParaRPr lang="en-US"/>
        </a:p>
      </dgm:t>
    </dgm:pt>
    <dgm:pt modelId="{1FEE3A04-E0A2-435B-A83E-2FDFF6FEC1E8}" type="pres">
      <dgm:prSet presAssocID="{5EA3EC03-109D-44D9-94AC-B2B2F2B4AA4B}" presName="Root" presStyleCnt="0">
        <dgm:presLayoutVars>
          <dgm:dir/>
          <dgm:resizeHandles val="exact"/>
        </dgm:presLayoutVars>
      </dgm:prSet>
      <dgm:spPr/>
    </dgm:pt>
    <dgm:pt modelId="{B5C15D52-FE34-467F-AC00-3CABA1E9FB94}" type="pres">
      <dgm:prSet presAssocID="{FA74CF1A-C456-4890-A1D7-4B369BE40270}" presName="Composite" presStyleCnt="0"/>
      <dgm:spPr/>
    </dgm:pt>
    <dgm:pt modelId="{1A2A7CA3-CBB4-4CA6-ACC7-3C25C30F9E78}" type="pres">
      <dgm:prSet presAssocID="{FA74CF1A-C456-4890-A1D7-4B369BE4027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179" r="18074" b="4"/>
          <a:stretch/>
        </a:blipFill>
      </dgm:spPr>
      <dgm:extLst>
        <a:ext uri="{E40237B7-FDA0-4F09-8148-C483321AD2D9}">
          <dgm14:cNvPr xmlns:dgm14="http://schemas.microsoft.com/office/drawing/2010/diagram" id="0" name="" descr="Person writing on sketchpad"/>
        </a:ext>
      </dgm:extLst>
    </dgm:pt>
    <dgm:pt modelId="{C346EB61-9382-4BF4-BEA1-7602A331E7B9}" type="pres">
      <dgm:prSet presAssocID="{FA74CF1A-C456-4890-A1D7-4B369BE40270}" presName="Subtitle" presStyleLbl="revTx" presStyleIdx="0" presStyleCnt="6">
        <dgm:presLayoutVars>
          <dgm:chMax val="0"/>
          <dgm:bulletEnabled/>
        </dgm:presLayoutVars>
      </dgm:prSet>
      <dgm:spPr/>
    </dgm:pt>
    <dgm:pt modelId="{18CED753-215E-42EE-8614-71A7F33C13D7}" type="pres">
      <dgm:prSet presAssocID="{FA74CF1A-C456-4890-A1D7-4B369BE40270}" presName="Description" presStyleLbl="revTx" presStyleIdx="1" presStyleCnt="6">
        <dgm:presLayoutVars>
          <dgm:bulletEnabled/>
        </dgm:presLayoutVars>
      </dgm:prSet>
      <dgm:spPr/>
    </dgm:pt>
    <dgm:pt modelId="{2233AA7F-F82B-4286-8259-E80398B12402}" type="pres">
      <dgm:prSet presAssocID="{AFBF4E35-B4BC-4B2C-8D63-3AB76B81E74B}" presName="sibTrans" presStyleLbl="sibTrans2D1" presStyleIdx="0" presStyleCnt="0"/>
      <dgm:spPr/>
    </dgm:pt>
    <dgm:pt modelId="{348DB039-2DC0-47A1-82B4-6CAE0818D4F9}" type="pres">
      <dgm:prSet presAssocID="{E8DF58C9-D816-4E11-A765-8BAF5E5397AE}" presName="Composite" presStyleCnt="0"/>
      <dgm:spPr/>
    </dgm:pt>
    <dgm:pt modelId="{E2470AE2-454B-43E3-B6D8-A5F1119F6113}" type="pres">
      <dgm:prSet presAssocID="{E8DF58C9-D816-4E11-A765-8BAF5E5397A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7228" r="16268" b="-6"/>
          <a:stretch/>
        </a:blipFill>
      </dgm:spPr>
      <dgm:extLst>
        <a:ext uri="{E40237B7-FDA0-4F09-8148-C483321AD2D9}">
          <dgm14:cNvPr xmlns:dgm14="http://schemas.microsoft.com/office/drawing/2010/diagram" id="0" name="" descr="Black and white finish line"/>
        </a:ext>
      </dgm:extLst>
    </dgm:pt>
    <dgm:pt modelId="{C1C99841-2013-4A7C-AF2C-6C88EB0873C7}" type="pres">
      <dgm:prSet presAssocID="{E8DF58C9-D816-4E11-A765-8BAF5E5397AE}" presName="Subtitle" presStyleLbl="revTx" presStyleIdx="2" presStyleCnt="6">
        <dgm:presLayoutVars>
          <dgm:chMax val="0"/>
          <dgm:bulletEnabled/>
        </dgm:presLayoutVars>
      </dgm:prSet>
      <dgm:spPr/>
    </dgm:pt>
    <dgm:pt modelId="{2EA3AD57-A880-4AC3-AA5D-476D12E7DA2A}" type="pres">
      <dgm:prSet presAssocID="{E8DF58C9-D816-4E11-A765-8BAF5E5397AE}" presName="Description" presStyleLbl="revTx" presStyleIdx="3" presStyleCnt="6">
        <dgm:presLayoutVars>
          <dgm:bulletEnabled/>
        </dgm:presLayoutVars>
      </dgm:prSet>
      <dgm:spPr/>
    </dgm:pt>
    <dgm:pt modelId="{6F4672DC-35A2-43F1-94C4-FB99FDB525EC}" type="pres">
      <dgm:prSet presAssocID="{D1EAD2C9-6AC6-4D51-92C3-C8D7D27E5FD5}" presName="sibTrans" presStyleLbl="sibTrans2D1" presStyleIdx="0" presStyleCnt="0"/>
      <dgm:spPr/>
    </dgm:pt>
    <dgm:pt modelId="{2D72C464-EF03-41E6-A73B-8FEB2BAAEC98}" type="pres">
      <dgm:prSet presAssocID="{6273A1E7-20C1-497D-AB94-D00930F0E68B}" presName="Composite" presStyleCnt="0"/>
      <dgm:spPr/>
    </dgm:pt>
    <dgm:pt modelId="{412ECA8E-0353-4454-A3C1-EBE63D332C1C}" type="pres">
      <dgm:prSet presAssocID="{6273A1E7-20C1-497D-AB94-D00930F0E68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3550" r="16445" b="-7"/>
          <a:stretch/>
        </a:blipFill>
      </dgm:spPr>
      <dgm:extLst>
        <a:ext uri="{E40237B7-FDA0-4F09-8148-C483321AD2D9}">
          <dgm14:cNvPr xmlns:dgm14="http://schemas.microsoft.com/office/drawing/2010/diagram" id="0" name="" descr="3D pastel pie chart"/>
        </a:ext>
      </dgm:extLst>
    </dgm:pt>
    <dgm:pt modelId="{A52B1F99-F91D-4BDD-B380-C7A86D1DD352}" type="pres">
      <dgm:prSet presAssocID="{6273A1E7-20C1-497D-AB94-D00930F0E68B}" presName="Subtitle" presStyleLbl="revTx" presStyleIdx="4" presStyleCnt="6">
        <dgm:presLayoutVars>
          <dgm:chMax val="0"/>
          <dgm:bulletEnabled/>
        </dgm:presLayoutVars>
      </dgm:prSet>
      <dgm:spPr/>
    </dgm:pt>
    <dgm:pt modelId="{1B84B8E6-6105-42CF-AE08-E119BD858559}" type="pres">
      <dgm:prSet presAssocID="{6273A1E7-20C1-497D-AB94-D00930F0E68B}" presName="Description" presStyleLbl="revTx" presStyleIdx="5" presStyleCnt="6">
        <dgm:presLayoutVars>
          <dgm:bulletEnabled/>
        </dgm:presLayoutVars>
      </dgm:prSet>
      <dgm:spPr/>
    </dgm:pt>
  </dgm:ptLst>
  <dgm:cxnLst>
    <dgm:cxn modelId="{07E0F019-2E07-4B96-B2E6-E3DC9FCEBE7A}" srcId="{FA74CF1A-C456-4890-A1D7-4B369BE40270}" destId="{92FA45DA-033D-40A8-B662-D94BDC1747A6}" srcOrd="0" destOrd="0" parTransId="{8DE782CC-59EF-439C-B0D5-DD92C663E4E9}" sibTransId="{CA62E9D6-EDF5-4638-A25E-A5106F4CB5A3}"/>
    <dgm:cxn modelId="{E780331C-CE61-4921-BF15-D0F493A59198}" srcId="{5EA3EC03-109D-44D9-94AC-B2B2F2B4AA4B}" destId="{6273A1E7-20C1-497D-AB94-D00930F0E68B}" srcOrd="2" destOrd="0" parTransId="{474172AC-B7C3-4010-B5AF-694F5877AA4B}" sibTransId="{18FDC846-A578-4DEE-8AFB-2907A5254EFB}"/>
    <dgm:cxn modelId="{FBF01922-B74E-4C99-B863-2A2A7994AF71}" type="presOf" srcId="{92FA45DA-033D-40A8-B662-D94BDC1747A6}" destId="{18CED753-215E-42EE-8614-71A7F33C13D7}" srcOrd="0" destOrd="0" presId="urn:microsoft.com/office/officeart/2024/3/layout/verticalVisualTextBlock1"/>
    <dgm:cxn modelId="{E913BC2A-EE49-43F0-9AA1-106C6968E1A8}" type="presOf" srcId="{FA74CF1A-C456-4890-A1D7-4B369BE40270}" destId="{C346EB61-9382-4BF4-BEA1-7602A331E7B9}" srcOrd="0" destOrd="0" presId="urn:microsoft.com/office/officeart/2024/3/layout/verticalVisualTextBlock1"/>
    <dgm:cxn modelId="{DF407748-CD23-43A6-A74E-7117B77D5F7A}" srcId="{5EA3EC03-109D-44D9-94AC-B2B2F2B4AA4B}" destId="{E8DF58C9-D816-4E11-A765-8BAF5E5397AE}" srcOrd="1" destOrd="0" parTransId="{CD0F7658-C762-47F2-97BA-ED9858B6B98B}" sibTransId="{D1EAD2C9-6AC6-4D51-92C3-C8D7D27E5FD5}"/>
    <dgm:cxn modelId="{F58A7A6C-79C5-462A-A77E-88B6D1F1B8CC}" type="presOf" srcId="{FF057B34-6C06-4353-847A-BC116722E2D9}" destId="{1B84B8E6-6105-42CF-AE08-E119BD858559}" srcOrd="0" destOrd="0" presId="urn:microsoft.com/office/officeart/2024/3/layout/verticalVisualTextBlock1"/>
    <dgm:cxn modelId="{65C2574E-D079-4C0E-A9AD-6B24E3178200}" type="presOf" srcId="{D1EAD2C9-6AC6-4D51-92C3-C8D7D27E5FD5}" destId="{6F4672DC-35A2-43F1-94C4-FB99FDB525EC}" srcOrd="0" destOrd="0" presId="urn:microsoft.com/office/officeart/2024/3/layout/verticalVisualTextBlock1"/>
    <dgm:cxn modelId="{55DC2F7E-79C1-43C2-B4B0-8B048C34079D}" type="presOf" srcId="{5EA3EC03-109D-44D9-94AC-B2B2F2B4AA4B}" destId="{1FEE3A04-E0A2-435B-A83E-2FDFF6FEC1E8}" srcOrd="0" destOrd="0" presId="urn:microsoft.com/office/officeart/2024/3/layout/verticalVisualTextBlock1"/>
    <dgm:cxn modelId="{6B93D591-0409-4C62-8D44-57612F3EC994}" srcId="{6273A1E7-20C1-497D-AB94-D00930F0E68B}" destId="{FF057B34-6C06-4353-847A-BC116722E2D9}" srcOrd="0" destOrd="0" parTransId="{44F09DDD-8C8F-44F0-8652-A5B0B8606F44}" sibTransId="{37DB4221-7C31-4635-825F-5A21F4545387}"/>
    <dgm:cxn modelId="{79A38BAE-70D5-49B9-B4A5-FDFD4300A01B}" type="presOf" srcId="{E8DF58C9-D816-4E11-A765-8BAF5E5397AE}" destId="{C1C99841-2013-4A7C-AF2C-6C88EB0873C7}" srcOrd="0" destOrd="0" presId="urn:microsoft.com/office/officeart/2024/3/layout/verticalVisualTextBlock1"/>
    <dgm:cxn modelId="{829E2ABE-B9EC-40E3-99E9-7C74D73C1528}" srcId="{E8DF58C9-D816-4E11-A765-8BAF5E5397AE}" destId="{6A5A64D2-9935-4404-84FC-6F5EE49AA01B}" srcOrd="0" destOrd="0" parTransId="{D36A1DE9-003E-47B2-A337-DA641511E47B}" sibTransId="{50C8D537-1138-4CE2-96AE-7DF6916E7229}"/>
    <dgm:cxn modelId="{48CDB6D5-A0AD-46C4-AA17-48B036AB058D}" type="presOf" srcId="{AFBF4E35-B4BC-4B2C-8D63-3AB76B81E74B}" destId="{2233AA7F-F82B-4286-8259-E80398B12402}" srcOrd="0" destOrd="0" presId="urn:microsoft.com/office/officeart/2024/3/layout/verticalVisualTextBlock1"/>
    <dgm:cxn modelId="{1771F1DA-5954-48F7-BBDD-3B03F509E53E}" type="presOf" srcId="{6273A1E7-20C1-497D-AB94-D00930F0E68B}" destId="{A52B1F99-F91D-4BDD-B380-C7A86D1DD352}" srcOrd="0" destOrd="0" presId="urn:microsoft.com/office/officeart/2024/3/layout/verticalVisualTextBlock1"/>
    <dgm:cxn modelId="{ACB9C7F5-E884-468E-ABCC-A1820A53A380}" type="presOf" srcId="{6A5A64D2-9935-4404-84FC-6F5EE49AA01B}" destId="{2EA3AD57-A880-4AC3-AA5D-476D12E7DA2A}" srcOrd="0" destOrd="0" presId="urn:microsoft.com/office/officeart/2024/3/layout/verticalVisualTextBlock1"/>
    <dgm:cxn modelId="{956200FB-7966-4E73-8172-A9A346F05FE5}" srcId="{5EA3EC03-109D-44D9-94AC-B2B2F2B4AA4B}" destId="{FA74CF1A-C456-4890-A1D7-4B369BE40270}" srcOrd="0" destOrd="0" parTransId="{DDEAD98D-FCC0-471E-B09B-BC0B3FBAE6FF}" sibTransId="{AFBF4E35-B4BC-4B2C-8D63-3AB76B81E74B}"/>
    <dgm:cxn modelId="{1E3A1635-2F19-4DD2-961E-6E3DD18ED788}" type="presParOf" srcId="{1FEE3A04-E0A2-435B-A83E-2FDFF6FEC1E8}" destId="{B5C15D52-FE34-467F-AC00-3CABA1E9FB94}" srcOrd="0" destOrd="0" presId="urn:microsoft.com/office/officeart/2024/3/layout/verticalVisualTextBlock1"/>
    <dgm:cxn modelId="{D3127617-B18C-4970-895A-B9A4992A68BE}" type="presParOf" srcId="{B5C15D52-FE34-467F-AC00-3CABA1E9FB94}" destId="{1A2A7CA3-CBB4-4CA6-ACC7-3C25C30F9E78}" srcOrd="0" destOrd="0" presId="urn:microsoft.com/office/officeart/2024/3/layout/verticalVisualTextBlock1"/>
    <dgm:cxn modelId="{E27735E7-4663-4F9A-944A-7FEC23F14542}" type="presParOf" srcId="{B5C15D52-FE34-467F-AC00-3CABA1E9FB94}" destId="{C346EB61-9382-4BF4-BEA1-7602A331E7B9}" srcOrd="1" destOrd="0" presId="urn:microsoft.com/office/officeart/2024/3/layout/verticalVisualTextBlock1"/>
    <dgm:cxn modelId="{BB3638C9-68F8-43F9-8091-A3BB571E24D8}" type="presParOf" srcId="{B5C15D52-FE34-467F-AC00-3CABA1E9FB94}" destId="{18CED753-215E-42EE-8614-71A7F33C13D7}" srcOrd="2" destOrd="0" presId="urn:microsoft.com/office/officeart/2024/3/layout/verticalVisualTextBlock1"/>
    <dgm:cxn modelId="{F26B40CE-901F-41D1-A23C-13E1AFD50E0C}" type="presParOf" srcId="{1FEE3A04-E0A2-435B-A83E-2FDFF6FEC1E8}" destId="{2233AA7F-F82B-4286-8259-E80398B12402}" srcOrd="1" destOrd="0" presId="urn:microsoft.com/office/officeart/2024/3/layout/verticalVisualTextBlock1"/>
    <dgm:cxn modelId="{6DAD0C76-756B-49D0-9EB2-F1F1FE73117B}" type="presParOf" srcId="{1FEE3A04-E0A2-435B-A83E-2FDFF6FEC1E8}" destId="{348DB039-2DC0-47A1-82B4-6CAE0818D4F9}" srcOrd="2" destOrd="0" presId="urn:microsoft.com/office/officeart/2024/3/layout/verticalVisualTextBlock1"/>
    <dgm:cxn modelId="{CC4399F0-4F8A-405C-93BB-BFE7324DA9EA}" type="presParOf" srcId="{348DB039-2DC0-47A1-82B4-6CAE0818D4F9}" destId="{E2470AE2-454B-43E3-B6D8-A5F1119F6113}" srcOrd="0" destOrd="0" presId="urn:microsoft.com/office/officeart/2024/3/layout/verticalVisualTextBlock1"/>
    <dgm:cxn modelId="{16FAC78C-542F-4D29-8CD4-780DAC77851A}" type="presParOf" srcId="{348DB039-2DC0-47A1-82B4-6CAE0818D4F9}" destId="{C1C99841-2013-4A7C-AF2C-6C88EB0873C7}" srcOrd="1" destOrd="0" presId="urn:microsoft.com/office/officeart/2024/3/layout/verticalVisualTextBlock1"/>
    <dgm:cxn modelId="{BFEA0C80-744A-4B31-8DFC-4769ED52E198}" type="presParOf" srcId="{348DB039-2DC0-47A1-82B4-6CAE0818D4F9}" destId="{2EA3AD57-A880-4AC3-AA5D-476D12E7DA2A}" srcOrd="2" destOrd="0" presId="urn:microsoft.com/office/officeart/2024/3/layout/verticalVisualTextBlock1"/>
    <dgm:cxn modelId="{C8052F66-D24D-4FB0-8EF1-A029AA6585EF}" type="presParOf" srcId="{1FEE3A04-E0A2-435B-A83E-2FDFF6FEC1E8}" destId="{6F4672DC-35A2-43F1-94C4-FB99FDB525EC}" srcOrd="3" destOrd="0" presId="urn:microsoft.com/office/officeart/2024/3/layout/verticalVisualTextBlock1"/>
    <dgm:cxn modelId="{0E8F33BD-B769-45C0-A5A7-2605223C4366}" type="presParOf" srcId="{1FEE3A04-E0A2-435B-A83E-2FDFF6FEC1E8}" destId="{2D72C464-EF03-41E6-A73B-8FEB2BAAEC98}" srcOrd="4" destOrd="0" presId="urn:microsoft.com/office/officeart/2024/3/layout/verticalVisualTextBlock1"/>
    <dgm:cxn modelId="{94393AF7-7DCD-43B2-B0F4-7FE2A14CDD22}" type="presParOf" srcId="{2D72C464-EF03-41E6-A73B-8FEB2BAAEC98}" destId="{412ECA8E-0353-4454-A3C1-EBE63D332C1C}" srcOrd="0" destOrd="0" presId="urn:microsoft.com/office/officeart/2024/3/layout/verticalVisualTextBlock1"/>
    <dgm:cxn modelId="{5D220EAD-6E8E-44BF-BDEB-9F50B5EA50CC}" type="presParOf" srcId="{2D72C464-EF03-41E6-A73B-8FEB2BAAEC98}" destId="{A52B1F99-F91D-4BDD-B380-C7A86D1DD352}" srcOrd="1" destOrd="0" presId="urn:microsoft.com/office/officeart/2024/3/layout/verticalVisualTextBlock1"/>
    <dgm:cxn modelId="{663B67A1-5290-4310-ACB5-D34AF316DE2C}" type="presParOf" srcId="{2D72C464-EF03-41E6-A73B-8FEB2BAAEC98}" destId="{1B84B8E6-6105-42CF-AE08-E119BD85855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66A444-CC12-49FD-8F63-52FA72E20B40}"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33A0A6CA-CE02-4F3B-8D7F-C386291720CF}">
      <dgm:prSet/>
      <dgm:spPr/>
      <dgm:t>
        <a:bodyPr/>
        <a:lstStyle/>
        <a:p>
          <a:pPr>
            <a:lnSpc>
              <a:spcPct val="100000"/>
            </a:lnSpc>
            <a:defRPr b="1"/>
          </a:pPr>
          <a:r>
            <a:rPr lang="en-US"/>
            <a:t>Importance of Connection</a:t>
          </a:r>
        </a:p>
      </dgm:t>
    </dgm:pt>
    <dgm:pt modelId="{A019CE35-1F24-4117-90FE-75579B31FDE5}" type="parTrans" cxnId="{7A4F1C66-A64B-4A59-8831-B0FC05D0DAEB}">
      <dgm:prSet/>
      <dgm:spPr/>
      <dgm:t>
        <a:bodyPr/>
        <a:lstStyle/>
        <a:p>
          <a:endParaRPr lang="en-US"/>
        </a:p>
      </dgm:t>
    </dgm:pt>
    <dgm:pt modelId="{FAFC9732-CF0A-4B41-9C4D-96197168832C}" type="sibTrans" cxnId="{7A4F1C66-A64B-4A59-8831-B0FC05D0DAEB}">
      <dgm:prSet/>
      <dgm:spPr/>
      <dgm:t>
        <a:bodyPr/>
        <a:lstStyle/>
        <a:p>
          <a:pPr>
            <a:lnSpc>
              <a:spcPct val="100000"/>
            </a:lnSpc>
            <a:defRPr b="1"/>
          </a:pPr>
          <a:endParaRPr lang="en-US"/>
        </a:p>
      </dgm:t>
    </dgm:pt>
    <dgm:pt modelId="{A95DF98A-F6EA-4EEA-8C92-287EF4652E23}">
      <dgm:prSet/>
      <dgm:spPr/>
      <dgm:t>
        <a:bodyPr/>
        <a:lstStyle/>
        <a:p>
          <a:pPr>
            <a:lnSpc>
              <a:spcPct val="100000"/>
            </a:lnSpc>
          </a:pPr>
          <a:r>
            <a:rPr lang="en-US"/>
            <a:t>Establishing connections with trained WRAP facilitators is crucial for effective guidance and support.</a:t>
          </a:r>
        </a:p>
      </dgm:t>
    </dgm:pt>
    <dgm:pt modelId="{A683D393-F56C-4045-BA32-8E11B7551651}" type="parTrans" cxnId="{1247610B-0B17-40F9-A1B4-D495FC6A4963}">
      <dgm:prSet/>
      <dgm:spPr/>
      <dgm:t>
        <a:bodyPr/>
        <a:lstStyle/>
        <a:p>
          <a:endParaRPr lang="en-US"/>
        </a:p>
      </dgm:t>
    </dgm:pt>
    <dgm:pt modelId="{F3DA2C21-B8A8-4F75-BCE6-E9A1676DCC15}" type="sibTrans" cxnId="{1247610B-0B17-40F9-A1B4-D495FC6A4963}">
      <dgm:prSet/>
      <dgm:spPr/>
      <dgm:t>
        <a:bodyPr/>
        <a:lstStyle/>
        <a:p>
          <a:endParaRPr lang="en-US"/>
        </a:p>
      </dgm:t>
    </dgm:pt>
    <dgm:pt modelId="{006BAA35-3C4B-4CAD-879F-098F39075A4D}">
      <dgm:prSet/>
      <dgm:spPr/>
      <dgm:t>
        <a:bodyPr/>
        <a:lstStyle/>
        <a:p>
          <a:pPr>
            <a:lnSpc>
              <a:spcPct val="100000"/>
            </a:lnSpc>
            <a:defRPr b="1"/>
          </a:pPr>
          <a:r>
            <a:rPr lang="en-US"/>
            <a:t>Navigating the WRAP Process</a:t>
          </a:r>
        </a:p>
      </dgm:t>
    </dgm:pt>
    <dgm:pt modelId="{C344FE7C-0A48-4C82-9ECF-F6E1F2264D83}" type="parTrans" cxnId="{8FD38A73-FB50-492D-B720-936F07C567F1}">
      <dgm:prSet/>
      <dgm:spPr/>
      <dgm:t>
        <a:bodyPr/>
        <a:lstStyle/>
        <a:p>
          <a:endParaRPr lang="en-US"/>
        </a:p>
      </dgm:t>
    </dgm:pt>
    <dgm:pt modelId="{4ABF7DD6-5726-49B1-BDFE-312A5F29AC50}" type="sibTrans" cxnId="{8FD38A73-FB50-492D-B720-936F07C567F1}">
      <dgm:prSet/>
      <dgm:spPr/>
      <dgm:t>
        <a:bodyPr/>
        <a:lstStyle/>
        <a:p>
          <a:pPr>
            <a:lnSpc>
              <a:spcPct val="100000"/>
            </a:lnSpc>
            <a:defRPr b="1"/>
          </a:pPr>
          <a:endParaRPr lang="en-US"/>
        </a:p>
      </dgm:t>
    </dgm:pt>
    <dgm:pt modelId="{8E512875-EB19-46E6-B96A-440421DD11EC}">
      <dgm:prSet/>
      <dgm:spPr/>
      <dgm:t>
        <a:bodyPr/>
        <a:lstStyle/>
        <a:p>
          <a:pPr>
            <a:lnSpc>
              <a:spcPct val="100000"/>
            </a:lnSpc>
          </a:pPr>
          <a:r>
            <a:rPr lang="en-US"/>
            <a:t>Facilitators assist individuals in navigating the WRAP process, ensuring they understand each step.</a:t>
          </a:r>
        </a:p>
      </dgm:t>
    </dgm:pt>
    <dgm:pt modelId="{A835C923-7808-4000-AD86-1254EC00707C}" type="parTrans" cxnId="{D7CC602E-FCB1-4582-A341-F761814DF50E}">
      <dgm:prSet/>
      <dgm:spPr/>
      <dgm:t>
        <a:bodyPr/>
        <a:lstStyle/>
        <a:p>
          <a:endParaRPr lang="en-US"/>
        </a:p>
      </dgm:t>
    </dgm:pt>
    <dgm:pt modelId="{465C2F9B-F46B-4681-92C3-32E325112728}" type="sibTrans" cxnId="{D7CC602E-FCB1-4582-A341-F761814DF50E}">
      <dgm:prSet/>
      <dgm:spPr/>
      <dgm:t>
        <a:bodyPr/>
        <a:lstStyle/>
        <a:p>
          <a:endParaRPr lang="en-US"/>
        </a:p>
      </dgm:t>
    </dgm:pt>
    <dgm:pt modelId="{9FF2BE13-5DDE-467A-B68F-2D57456B2FDA}">
      <dgm:prSet/>
      <dgm:spPr/>
      <dgm:t>
        <a:bodyPr/>
        <a:lstStyle/>
        <a:p>
          <a:pPr>
            <a:lnSpc>
              <a:spcPct val="100000"/>
            </a:lnSpc>
            <a:defRPr b="1"/>
          </a:pPr>
          <a:r>
            <a:rPr lang="en-US"/>
            <a:t>Personalized Plans Development</a:t>
          </a:r>
        </a:p>
      </dgm:t>
    </dgm:pt>
    <dgm:pt modelId="{602D4AC4-AF0F-413C-A41B-341C8B2B57AB}" type="parTrans" cxnId="{64618E27-AAE0-4E28-9EAC-BB40B5EF8FDD}">
      <dgm:prSet/>
      <dgm:spPr/>
      <dgm:t>
        <a:bodyPr/>
        <a:lstStyle/>
        <a:p>
          <a:endParaRPr lang="en-US"/>
        </a:p>
      </dgm:t>
    </dgm:pt>
    <dgm:pt modelId="{B8061CDC-BDAC-47CF-9B33-17425AB31C65}" type="sibTrans" cxnId="{64618E27-AAE0-4E28-9EAC-BB40B5EF8FDD}">
      <dgm:prSet/>
      <dgm:spPr/>
      <dgm:t>
        <a:bodyPr/>
        <a:lstStyle/>
        <a:p>
          <a:endParaRPr lang="en-US"/>
        </a:p>
      </dgm:t>
    </dgm:pt>
    <dgm:pt modelId="{987E7474-EFFD-4C63-8E22-911C6DF154DD}">
      <dgm:prSet/>
      <dgm:spPr/>
      <dgm:t>
        <a:bodyPr/>
        <a:lstStyle/>
        <a:p>
          <a:pPr>
            <a:lnSpc>
              <a:spcPct val="100000"/>
            </a:lnSpc>
          </a:pPr>
          <a:r>
            <a:rPr lang="en-US"/>
            <a:t>Facilitators help individuals develop personalized WRAP plans tailored to their unique needs.</a:t>
          </a:r>
        </a:p>
      </dgm:t>
    </dgm:pt>
    <dgm:pt modelId="{9B68542A-1651-43F8-9ECA-1A501A56B72A}" type="parTrans" cxnId="{4E1AFABD-32FC-45D5-8530-8F8B0E1A4773}">
      <dgm:prSet/>
      <dgm:spPr/>
      <dgm:t>
        <a:bodyPr/>
        <a:lstStyle/>
        <a:p>
          <a:endParaRPr lang="en-US"/>
        </a:p>
      </dgm:t>
    </dgm:pt>
    <dgm:pt modelId="{36D887C0-C492-4660-AB2C-19E2D1749291}" type="sibTrans" cxnId="{4E1AFABD-32FC-45D5-8530-8F8B0E1A4773}">
      <dgm:prSet/>
      <dgm:spPr/>
      <dgm:t>
        <a:bodyPr/>
        <a:lstStyle/>
        <a:p>
          <a:endParaRPr lang="en-US"/>
        </a:p>
      </dgm:t>
    </dgm:pt>
    <dgm:pt modelId="{2601BD73-1909-4F07-87C2-9C934D8905E7}" type="pres">
      <dgm:prSet presAssocID="{9A66A444-CC12-49FD-8F63-52FA72E20B40}" presName="Root" presStyleCnt="0">
        <dgm:presLayoutVars>
          <dgm:dir/>
          <dgm:resizeHandles val="exact"/>
        </dgm:presLayoutVars>
      </dgm:prSet>
      <dgm:spPr/>
    </dgm:pt>
    <dgm:pt modelId="{093E821D-764F-41FF-BCB4-2CC0EB9A93A4}" type="pres">
      <dgm:prSet presAssocID="{33A0A6CA-CE02-4F3B-8D7F-C386291720CF}" presName="Composite" presStyleCnt="0"/>
      <dgm:spPr/>
    </dgm:pt>
    <dgm:pt modelId="{51EE5D90-9CC7-4860-AF6A-550FA72DD4A2}" type="pres">
      <dgm:prSet presAssocID="{33A0A6CA-CE02-4F3B-8D7F-C386291720C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621" r="13632" b="4"/>
          <a:stretch/>
        </a:blipFill>
      </dgm:spPr>
      <dgm:extLst>
        <a:ext uri="{E40237B7-FDA0-4F09-8148-C483321AD2D9}">
          <dgm14:cNvPr xmlns:dgm14="http://schemas.microsoft.com/office/drawing/2010/diagram" id="0" name="" descr="Cropped shot of a group of businesspeople sitting together and holding hands in a modern office"/>
        </a:ext>
      </dgm:extLst>
    </dgm:pt>
    <dgm:pt modelId="{7D50EC8E-BAAF-456E-8F3D-C9691918A5AD}" type="pres">
      <dgm:prSet presAssocID="{33A0A6CA-CE02-4F3B-8D7F-C386291720CF}" presName="Subtitle" presStyleLbl="revTx" presStyleIdx="0" presStyleCnt="6">
        <dgm:presLayoutVars>
          <dgm:chMax val="0"/>
          <dgm:bulletEnabled/>
        </dgm:presLayoutVars>
      </dgm:prSet>
      <dgm:spPr/>
    </dgm:pt>
    <dgm:pt modelId="{EED14A37-9B62-4A3F-A8B8-57C43B1406E1}" type="pres">
      <dgm:prSet presAssocID="{33A0A6CA-CE02-4F3B-8D7F-C386291720CF}" presName="Description" presStyleLbl="revTx" presStyleIdx="1" presStyleCnt="6">
        <dgm:presLayoutVars>
          <dgm:bulletEnabled/>
        </dgm:presLayoutVars>
      </dgm:prSet>
      <dgm:spPr/>
    </dgm:pt>
    <dgm:pt modelId="{C28BEAE6-AE5B-4067-94DB-64563008C359}" type="pres">
      <dgm:prSet presAssocID="{FAFC9732-CF0A-4B41-9C4D-96197168832C}" presName="sibTrans" presStyleLbl="sibTrans2D1" presStyleIdx="0" presStyleCnt="0"/>
      <dgm:spPr/>
    </dgm:pt>
    <dgm:pt modelId="{2A42A2A5-C9B2-447C-8D44-0B187F8B10FA}" type="pres">
      <dgm:prSet presAssocID="{006BAA35-3C4B-4CAD-879F-098F39075A4D}" presName="Composite" presStyleCnt="0"/>
      <dgm:spPr/>
    </dgm:pt>
    <dgm:pt modelId="{5D9FE863-C482-4140-A0FE-0B56225669FA}" type="pres">
      <dgm:prSet presAssocID="{006BAA35-3C4B-4CAD-879F-098F39075A4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561" r="12437" b="-4"/>
          <a:stretch/>
        </a:blipFill>
      </dgm:spPr>
      <dgm:extLst>
        <a:ext uri="{E40237B7-FDA0-4F09-8148-C483321AD2D9}">
          <dgm14:cNvPr xmlns:dgm14="http://schemas.microsoft.com/office/drawing/2010/diagram" id="0" name="" descr="Conceptual image representing modern life and important choices."/>
        </a:ext>
      </dgm:extLst>
    </dgm:pt>
    <dgm:pt modelId="{95C22EA8-23E5-40E7-82A8-7670207A48E5}" type="pres">
      <dgm:prSet presAssocID="{006BAA35-3C4B-4CAD-879F-098F39075A4D}" presName="Subtitle" presStyleLbl="revTx" presStyleIdx="2" presStyleCnt="6">
        <dgm:presLayoutVars>
          <dgm:chMax val="0"/>
          <dgm:bulletEnabled/>
        </dgm:presLayoutVars>
      </dgm:prSet>
      <dgm:spPr/>
    </dgm:pt>
    <dgm:pt modelId="{BDB0FA82-6B0D-49B5-BDCA-4DB8C93F1F46}" type="pres">
      <dgm:prSet presAssocID="{006BAA35-3C4B-4CAD-879F-098F39075A4D}" presName="Description" presStyleLbl="revTx" presStyleIdx="3" presStyleCnt="6">
        <dgm:presLayoutVars>
          <dgm:bulletEnabled/>
        </dgm:presLayoutVars>
      </dgm:prSet>
      <dgm:spPr/>
    </dgm:pt>
    <dgm:pt modelId="{2440EFE6-CDC9-4A15-A3AB-2B4BE616B22D}" type="pres">
      <dgm:prSet presAssocID="{4ABF7DD6-5726-49B1-BDFE-312A5F29AC50}" presName="sibTrans" presStyleLbl="sibTrans2D1" presStyleIdx="0" presStyleCnt="0"/>
      <dgm:spPr/>
    </dgm:pt>
    <dgm:pt modelId="{58F49B54-B23E-4553-85B8-E5067B39E7F5}" type="pres">
      <dgm:prSet presAssocID="{9FF2BE13-5DDE-467A-B68F-2D57456B2FDA}" presName="Composite" presStyleCnt="0"/>
      <dgm:spPr/>
    </dgm:pt>
    <dgm:pt modelId="{C067EA6C-4752-4A9A-92C1-1BB3E9C885D8}" type="pres">
      <dgm:prSet presAssocID="{9FF2BE13-5DDE-467A-B68F-2D57456B2FD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8192" r="25061" b="4"/>
          <a:stretch/>
        </a:blipFill>
      </dgm:spPr>
      <dgm:extLst>
        <a:ext uri="{E40237B7-FDA0-4F09-8148-C483321AD2D9}">
          <dgm14:cNvPr xmlns:dgm14="http://schemas.microsoft.com/office/drawing/2010/diagram" id="0" name="" descr="African American young man folding a new wooden chair and his girlfriend helping him and reading the online tutorial"/>
        </a:ext>
      </dgm:extLst>
    </dgm:pt>
    <dgm:pt modelId="{B916BDAE-1D5F-42B7-B143-0351ABCB2954}" type="pres">
      <dgm:prSet presAssocID="{9FF2BE13-5DDE-467A-B68F-2D57456B2FDA}" presName="Subtitle" presStyleLbl="revTx" presStyleIdx="4" presStyleCnt="6">
        <dgm:presLayoutVars>
          <dgm:chMax val="0"/>
          <dgm:bulletEnabled/>
        </dgm:presLayoutVars>
      </dgm:prSet>
      <dgm:spPr/>
    </dgm:pt>
    <dgm:pt modelId="{09E82BA9-AD7B-4675-BB2C-F4C2B31E2F8C}" type="pres">
      <dgm:prSet presAssocID="{9FF2BE13-5DDE-467A-B68F-2D57456B2FDA}" presName="Description" presStyleLbl="revTx" presStyleIdx="5" presStyleCnt="6">
        <dgm:presLayoutVars>
          <dgm:bulletEnabled/>
        </dgm:presLayoutVars>
      </dgm:prSet>
      <dgm:spPr/>
    </dgm:pt>
  </dgm:ptLst>
  <dgm:cxnLst>
    <dgm:cxn modelId="{1247610B-0B17-40F9-A1B4-D495FC6A4963}" srcId="{33A0A6CA-CE02-4F3B-8D7F-C386291720CF}" destId="{A95DF98A-F6EA-4EEA-8C92-287EF4652E23}" srcOrd="0" destOrd="0" parTransId="{A683D393-F56C-4045-BA32-8E11B7551651}" sibTransId="{F3DA2C21-B8A8-4F75-BCE6-E9A1676DCC15}"/>
    <dgm:cxn modelId="{64618E27-AAE0-4E28-9EAC-BB40B5EF8FDD}" srcId="{9A66A444-CC12-49FD-8F63-52FA72E20B40}" destId="{9FF2BE13-5DDE-467A-B68F-2D57456B2FDA}" srcOrd="2" destOrd="0" parTransId="{602D4AC4-AF0F-413C-A41B-341C8B2B57AB}" sibTransId="{B8061CDC-BDAC-47CF-9B33-17425AB31C65}"/>
    <dgm:cxn modelId="{D7CC602E-FCB1-4582-A341-F761814DF50E}" srcId="{006BAA35-3C4B-4CAD-879F-098F39075A4D}" destId="{8E512875-EB19-46E6-B96A-440421DD11EC}" srcOrd="0" destOrd="0" parTransId="{A835C923-7808-4000-AD86-1254EC00707C}" sibTransId="{465C2F9B-F46B-4681-92C3-32E325112728}"/>
    <dgm:cxn modelId="{89ACE533-D40E-4995-A35A-61963360360D}" type="presOf" srcId="{8E512875-EB19-46E6-B96A-440421DD11EC}" destId="{BDB0FA82-6B0D-49B5-BDCA-4DB8C93F1F46}" srcOrd="0" destOrd="0" presId="urn:microsoft.com/office/officeart/2024/3/layout/verticalVisualTextBlock1"/>
    <dgm:cxn modelId="{7A4F1C66-A64B-4A59-8831-B0FC05D0DAEB}" srcId="{9A66A444-CC12-49FD-8F63-52FA72E20B40}" destId="{33A0A6CA-CE02-4F3B-8D7F-C386291720CF}" srcOrd="0" destOrd="0" parTransId="{A019CE35-1F24-4117-90FE-75579B31FDE5}" sibTransId="{FAFC9732-CF0A-4B41-9C4D-96197168832C}"/>
    <dgm:cxn modelId="{015EFF66-0965-4FAA-8F04-3860F5200D3E}" type="presOf" srcId="{9A66A444-CC12-49FD-8F63-52FA72E20B40}" destId="{2601BD73-1909-4F07-87C2-9C934D8905E7}" srcOrd="0" destOrd="0" presId="urn:microsoft.com/office/officeart/2024/3/layout/verticalVisualTextBlock1"/>
    <dgm:cxn modelId="{459F6949-64E3-494E-8EF2-A564AB7A75B8}" type="presOf" srcId="{A95DF98A-F6EA-4EEA-8C92-287EF4652E23}" destId="{EED14A37-9B62-4A3F-A8B8-57C43B1406E1}" srcOrd="0" destOrd="0" presId="urn:microsoft.com/office/officeart/2024/3/layout/verticalVisualTextBlock1"/>
    <dgm:cxn modelId="{8FD38A73-FB50-492D-B720-936F07C567F1}" srcId="{9A66A444-CC12-49FD-8F63-52FA72E20B40}" destId="{006BAA35-3C4B-4CAD-879F-098F39075A4D}" srcOrd="1" destOrd="0" parTransId="{C344FE7C-0A48-4C82-9ECF-F6E1F2264D83}" sibTransId="{4ABF7DD6-5726-49B1-BDFE-312A5F29AC50}"/>
    <dgm:cxn modelId="{8E100458-5635-4A1F-9308-757E3D6FCE4E}" type="presOf" srcId="{33A0A6CA-CE02-4F3B-8D7F-C386291720CF}" destId="{7D50EC8E-BAAF-456E-8F3D-C9691918A5AD}" srcOrd="0" destOrd="0" presId="urn:microsoft.com/office/officeart/2024/3/layout/verticalVisualTextBlock1"/>
    <dgm:cxn modelId="{9EBD1B83-F3F8-4699-9CA0-5D04C6977ACF}" type="presOf" srcId="{9FF2BE13-5DDE-467A-B68F-2D57456B2FDA}" destId="{B916BDAE-1D5F-42B7-B143-0351ABCB2954}" srcOrd="0" destOrd="0" presId="urn:microsoft.com/office/officeart/2024/3/layout/verticalVisualTextBlock1"/>
    <dgm:cxn modelId="{4E1AFABD-32FC-45D5-8530-8F8B0E1A4773}" srcId="{9FF2BE13-5DDE-467A-B68F-2D57456B2FDA}" destId="{987E7474-EFFD-4C63-8E22-911C6DF154DD}" srcOrd="0" destOrd="0" parTransId="{9B68542A-1651-43F8-9ECA-1A501A56B72A}" sibTransId="{36D887C0-C492-4660-AB2C-19E2D1749291}"/>
    <dgm:cxn modelId="{BB65B8CB-3A45-4434-94A5-E4EFB27C3743}" type="presOf" srcId="{987E7474-EFFD-4C63-8E22-911C6DF154DD}" destId="{09E82BA9-AD7B-4675-BB2C-F4C2B31E2F8C}" srcOrd="0" destOrd="0" presId="urn:microsoft.com/office/officeart/2024/3/layout/verticalVisualTextBlock1"/>
    <dgm:cxn modelId="{35E573E6-53FB-442C-962D-36160AC380A2}" type="presOf" srcId="{FAFC9732-CF0A-4B41-9C4D-96197168832C}" destId="{C28BEAE6-AE5B-4067-94DB-64563008C359}" srcOrd="0" destOrd="0" presId="urn:microsoft.com/office/officeart/2024/3/layout/verticalVisualTextBlock1"/>
    <dgm:cxn modelId="{086C73F2-9A37-4042-925C-CB7A2C8D6E97}" type="presOf" srcId="{4ABF7DD6-5726-49B1-BDFE-312A5F29AC50}" destId="{2440EFE6-CDC9-4A15-A3AB-2B4BE616B22D}" srcOrd="0" destOrd="0" presId="urn:microsoft.com/office/officeart/2024/3/layout/verticalVisualTextBlock1"/>
    <dgm:cxn modelId="{778164FA-33C6-4E34-B143-BECFBD51C9F1}" type="presOf" srcId="{006BAA35-3C4B-4CAD-879F-098F39075A4D}" destId="{95C22EA8-23E5-40E7-82A8-7670207A48E5}" srcOrd="0" destOrd="0" presId="urn:microsoft.com/office/officeart/2024/3/layout/verticalVisualTextBlock1"/>
    <dgm:cxn modelId="{7E67381A-D640-4060-BBAF-CA65079049EA}" type="presParOf" srcId="{2601BD73-1909-4F07-87C2-9C934D8905E7}" destId="{093E821D-764F-41FF-BCB4-2CC0EB9A93A4}" srcOrd="0" destOrd="0" presId="urn:microsoft.com/office/officeart/2024/3/layout/verticalVisualTextBlock1"/>
    <dgm:cxn modelId="{C44AB34A-6B5F-4778-9E61-726D247293DD}" type="presParOf" srcId="{093E821D-764F-41FF-BCB4-2CC0EB9A93A4}" destId="{51EE5D90-9CC7-4860-AF6A-550FA72DD4A2}" srcOrd="0" destOrd="0" presId="urn:microsoft.com/office/officeart/2024/3/layout/verticalVisualTextBlock1"/>
    <dgm:cxn modelId="{F0E4D8B5-FA7E-4E85-806D-5538FA4DC8FB}" type="presParOf" srcId="{093E821D-764F-41FF-BCB4-2CC0EB9A93A4}" destId="{7D50EC8E-BAAF-456E-8F3D-C9691918A5AD}" srcOrd="1" destOrd="0" presId="urn:microsoft.com/office/officeart/2024/3/layout/verticalVisualTextBlock1"/>
    <dgm:cxn modelId="{BDFED0E9-7DA8-4C7F-984B-605452CE2680}" type="presParOf" srcId="{093E821D-764F-41FF-BCB4-2CC0EB9A93A4}" destId="{EED14A37-9B62-4A3F-A8B8-57C43B1406E1}" srcOrd="2" destOrd="0" presId="urn:microsoft.com/office/officeart/2024/3/layout/verticalVisualTextBlock1"/>
    <dgm:cxn modelId="{4D4A6339-0CBC-48BF-AA49-B98BF1175D58}" type="presParOf" srcId="{2601BD73-1909-4F07-87C2-9C934D8905E7}" destId="{C28BEAE6-AE5B-4067-94DB-64563008C359}" srcOrd="1" destOrd="0" presId="urn:microsoft.com/office/officeart/2024/3/layout/verticalVisualTextBlock1"/>
    <dgm:cxn modelId="{BE0AEF1A-92E8-47EA-857B-083A796AA392}" type="presParOf" srcId="{2601BD73-1909-4F07-87C2-9C934D8905E7}" destId="{2A42A2A5-C9B2-447C-8D44-0B187F8B10FA}" srcOrd="2" destOrd="0" presId="urn:microsoft.com/office/officeart/2024/3/layout/verticalVisualTextBlock1"/>
    <dgm:cxn modelId="{ABAF2EC9-5FF5-4707-A9D6-945797C44157}" type="presParOf" srcId="{2A42A2A5-C9B2-447C-8D44-0B187F8B10FA}" destId="{5D9FE863-C482-4140-A0FE-0B56225669FA}" srcOrd="0" destOrd="0" presId="urn:microsoft.com/office/officeart/2024/3/layout/verticalVisualTextBlock1"/>
    <dgm:cxn modelId="{B4D8F13C-E42F-4056-9F22-E4097337FC6D}" type="presParOf" srcId="{2A42A2A5-C9B2-447C-8D44-0B187F8B10FA}" destId="{95C22EA8-23E5-40E7-82A8-7670207A48E5}" srcOrd="1" destOrd="0" presId="urn:microsoft.com/office/officeart/2024/3/layout/verticalVisualTextBlock1"/>
    <dgm:cxn modelId="{98104137-6DA7-487D-B927-E1AED2FC6D05}" type="presParOf" srcId="{2A42A2A5-C9B2-447C-8D44-0B187F8B10FA}" destId="{BDB0FA82-6B0D-49B5-BDCA-4DB8C93F1F46}" srcOrd="2" destOrd="0" presId="urn:microsoft.com/office/officeart/2024/3/layout/verticalVisualTextBlock1"/>
    <dgm:cxn modelId="{8EF3A844-0749-49FA-8CCD-06CDFF315D47}" type="presParOf" srcId="{2601BD73-1909-4F07-87C2-9C934D8905E7}" destId="{2440EFE6-CDC9-4A15-A3AB-2B4BE616B22D}" srcOrd="3" destOrd="0" presId="urn:microsoft.com/office/officeart/2024/3/layout/verticalVisualTextBlock1"/>
    <dgm:cxn modelId="{F74C8A87-F8EB-4565-B2E1-99EC0C6E7E25}" type="presParOf" srcId="{2601BD73-1909-4F07-87C2-9C934D8905E7}" destId="{58F49B54-B23E-4553-85B8-E5067B39E7F5}" srcOrd="4" destOrd="0" presId="urn:microsoft.com/office/officeart/2024/3/layout/verticalVisualTextBlock1"/>
    <dgm:cxn modelId="{A454CD1C-9AAF-42AE-8A30-ABC0F66FFD07}" type="presParOf" srcId="{58F49B54-B23E-4553-85B8-E5067B39E7F5}" destId="{C067EA6C-4752-4A9A-92C1-1BB3E9C885D8}" srcOrd="0" destOrd="0" presId="urn:microsoft.com/office/officeart/2024/3/layout/verticalVisualTextBlock1"/>
    <dgm:cxn modelId="{7557FA7A-39C7-463E-B9AF-BED5DC32A162}" type="presParOf" srcId="{58F49B54-B23E-4553-85B8-E5067B39E7F5}" destId="{B916BDAE-1D5F-42B7-B143-0351ABCB2954}" srcOrd="1" destOrd="0" presId="urn:microsoft.com/office/officeart/2024/3/layout/verticalVisualTextBlock1"/>
    <dgm:cxn modelId="{2E89D3C3-FBC7-49BE-BBF3-BE558B1D5743}" type="presParOf" srcId="{58F49B54-B23E-4553-85B8-E5067B39E7F5}" destId="{09E82BA9-AD7B-4675-BB2C-F4C2B31E2F8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89E0A-D5C9-41AF-AA11-377C4E55C86A}"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CB4E34C-4F87-4219-9B9C-24CF042B5878}">
      <dgm:prSet/>
      <dgm:spPr/>
      <dgm:t>
        <a:bodyPr/>
        <a:lstStyle/>
        <a:p>
          <a:pPr>
            <a:lnSpc>
              <a:spcPct val="100000"/>
            </a:lnSpc>
            <a:defRPr b="1"/>
          </a:pPr>
          <a:r>
            <a:rPr lang="en-US"/>
            <a:t>Empowerment through WRAP</a:t>
          </a:r>
        </a:p>
      </dgm:t>
    </dgm:pt>
    <dgm:pt modelId="{02E9B5AF-8799-47E8-8512-75EB47EAA2AC}" type="parTrans" cxnId="{4452DCAA-822D-45F3-BB97-763CAE676495}">
      <dgm:prSet/>
      <dgm:spPr/>
      <dgm:t>
        <a:bodyPr/>
        <a:lstStyle/>
        <a:p>
          <a:endParaRPr lang="en-US"/>
        </a:p>
      </dgm:t>
    </dgm:pt>
    <dgm:pt modelId="{B8F315AB-ED5D-46D2-A307-FAF5CD91CFF6}" type="sibTrans" cxnId="{4452DCAA-822D-45F3-BB97-763CAE676495}">
      <dgm:prSet/>
      <dgm:spPr/>
      <dgm:t>
        <a:bodyPr/>
        <a:lstStyle/>
        <a:p>
          <a:pPr>
            <a:lnSpc>
              <a:spcPct val="100000"/>
            </a:lnSpc>
            <a:defRPr b="1"/>
          </a:pPr>
          <a:endParaRPr lang="en-US"/>
        </a:p>
      </dgm:t>
    </dgm:pt>
    <dgm:pt modelId="{B63995BA-FC4B-4E25-9105-26A1158BA95D}">
      <dgm:prSet/>
      <dgm:spPr/>
      <dgm:t>
        <a:bodyPr/>
        <a:lstStyle/>
        <a:p>
          <a:pPr>
            <a:lnSpc>
              <a:spcPct val="100000"/>
            </a:lnSpc>
          </a:pPr>
          <a:r>
            <a:rPr lang="en-US"/>
            <a:t>The Wellness Recovery Action Plan empowers individuals to take control of their well-being and recovery journey.</a:t>
          </a:r>
        </a:p>
      </dgm:t>
    </dgm:pt>
    <dgm:pt modelId="{5A019F5E-8D54-4ADF-B305-E9C3DF03795A}" type="parTrans" cxnId="{6A649A34-E52B-4425-8360-882CB3362E5D}">
      <dgm:prSet/>
      <dgm:spPr/>
      <dgm:t>
        <a:bodyPr/>
        <a:lstStyle/>
        <a:p>
          <a:endParaRPr lang="en-US"/>
        </a:p>
      </dgm:t>
    </dgm:pt>
    <dgm:pt modelId="{82DBC5A4-9285-43DB-9883-AAA602FB7A3D}" type="sibTrans" cxnId="{6A649A34-E52B-4425-8360-882CB3362E5D}">
      <dgm:prSet/>
      <dgm:spPr/>
      <dgm:t>
        <a:bodyPr/>
        <a:lstStyle/>
        <a:p>
          <a:endParaRPr lang="en-US"/>
        </a:p>
      </dgm:t>
    </dgm:pt>
    <dgm:pt modelId="{3AE002C9-4B38-4A28-A01B-B1529F1A4A8D}">
      <dgm:prSet/>
      <dgm:spPr/>
      <dgm:t>
        <a:bodyPr/>
        <a:lstStyle/>
        <a:p>
          <a:pPr>
            <a:lnSpc>
              <a:spcPct val="100000"/>
            </a:lnSpc>
            <a:defRPr b="1"/>
          </a:pPr>
          <a:r>
            <a:rPr lang="en-US"/>
            <a:t>Personalized Wellness Plans</a:t>
          </a:r>
        </a:p>
      </dgm:t>
    </dgm:pt>
    <dgm:pt modelId="{25E8C7BA-8202-46A4-A67B-98B0E2B65939}" type="parTrans" cxnId="{7508ED47-1331-4046-87F4-A02C13DAE332}">
      <dgm:prSet/>
      <dgm:spPr/>
      <dgm:t>
        <a:bodyPr/>
        <a:lstStyle/>
        <a:p>
          <a:endParaRPr lang="en-US"/>
        </a:p>
      </dgm:t>
    </dgm:pt>
    <dgm:pt modelId="{F799FECA-87C1-4DFD-BB20-1B102346E4DE}" type="sibTrans" cxnId="{7508ED47-1331-4046-87F4-A02C13DAE332}">
      <dgm:prSet/>
      <dgm:spPr/>
      <dgm:t>
        <a:bodyPr/>
        <a:lstStyle/>
        <a:p>
          <a:pPr>
            <a:lnSpc>
              <a:spcPct val="100000"/>
            </a:lnSpc>
            <a:defRPr b="1"/>
          </a:pPr>
          <a:endParaRPr lang="en-US"/>
        </a:p>
      </dgm:t>
    </dgm:pt>
    <dgm:pt modelId="{EB47B69E-7912-4EC5-9DB2-E3767E711F45}">
      <dgm:prSet/>
      <dgm:spPr/>
      <dgm:t>
        <a:bodyPr/>
        <a:lstStyle/>
        <a:p>
          <a:pPr>
            <a:lnSpc>
              <a:spcPct val="100000"/>
            </a:lnSpc>
          </a:pPr>
          <a:r>
            <a:rPr lang="en-US"/>
            <a:t>Creating personalized plans helps individuals focus on their unique needs and goals for a healthier life.</a:t>
          </a:r>
        </a:p>
      </dgm:t>
    </dgm:pt>
    <dgm:pt modelId="{7CB72EE8-1D68-429E-9D7F-601C316A9D36}" type="parTrans" cxnId="{AB5517EA-BC4B-44DF-9B70-B78199B53848}">
      <dgm:prSet/>
      <dgm:spPr/>
      <dgm:t>
        <a:bodyPr/>
        <a:lstStyle/>
        <a:p>
          <a:endParaRPr lang="en-US"/>
        </a:p>
      </dgm:t>
    </dgm:pt>
    <dgm:pt modelId="{D2807422-28DF-4832-8F94-D4F7050A7572}" type="sibTrans" cxnId="{AB5517EA-BC4B-44DF-9B70-B78199B53848}">
      <dgm:prSet/>
      <dgm:spPr/>
      <dgm:t>
        <a:bodyPr/>
        <a:lstStyle/>
        <a:p>
          <a:endParaRPr lang="en-US"/>
        </a:p>
      </dgm:t>
    </dgm:pt>
    <dgm:pt modelId="{BCA52771-90CE-4644-BC2A-29968B9ED896}">
      <dgm:prSet/>
      <dgm:spPr/>
      <dgm:t>
        <a:bodyPr/>
        <a:lstStyle/>
        <a:p>
          <a:pPr>
            <a:lnSpc>
              <a:spcPct val="100000"/>
            </a:lnSpc>
            <a:defRPr b="1"/>
          </a:pPr>
          <a:r>
            <a:rPr lang="en-US"/>
            <a:t>Utilizing Resources</a:t>
          </a:r>
        </a:p>
      </dgm:t>
    </dgm:pt>
    <dgm:pt modelId="{52CD4AD4-EA9E-4866-87D8-DFC3E604C68E}" type="parTrans" cxnId="{7064CC83-4A3C-40EA-BC15-C9DEB147F494}">
      <dgm:prSet/>
      <dgm:spPr/>
      <dgm:t>
        <a:bodyPr/>
        <a:lstStyle/>
        <a:p>
          <a:endParaRPr lang="en-US"/>
        </a:p>
      </dgm:t>
    </dgm:pt>
    <dgm:pt modelId="{77219D01-2C1B-4853-A7EC-49512EAB48F2}" type="sibTrans" cxnId="{7064CC83-4A3C-40EA-BC15-C9DEB147F494}">
      <dgm:prSet/>
      <dgm:spPr/>
      <dgm:t>
        <a:bodyPr/>
        <a:lstStyle/>
        <a:p>
          <a:endParaRPr lang="en-US"/>
        </a:p>
      </dgm:t>
    </dgm:pt>
    <dgm:pt modelId="{FB406F6E-36A0-4061-B55C-94A3C11B7D7B}">
      <dgm:prSet/>
      <dgm:spPr/>
      <dgm:t>
        <a:bodyPr/>
        <a:lstStyle/>
        <a:p>
          <a:pPr>
            <a:lnSpc>
              <a:spcPct val="100000"/>
            </a:lnSpc>
          </a:pPr>
          <a:r>
            <a:rPr lang="en-US"/>
            <a:t>Utilizing available resources effectively can significantly enhance an individual's path to recovery and well-being.</a:t>
          </a:r>
        </a:p>
      </dgm:t>
    </dgm:pt>
    <dgm:pt modelId="{CAC8AF4D-B6F4-4194-BE72-3A8750EB5A13}" type="parTrans" cxnId="{2D6EA852-E455-4121-8889-0A80FC6126A2}">
      <dgm:prSet/>
      <dgm:spPr/>
      <dgm:t>
        <a:bodyPr/>
        <a:lstStyle/>
        <a:p>
          <a:endParaRPr lang="en-US"/>
        </a:p>
      </dgm:t>
    </dgm:pt>
    <dgm:pt modelId="{29F9119E-BF81-4B51-99D1-03834B3E7211}" type="sibTrans" cxnId="{2D6EA852-E455-4121-8889-0A80FC6126A2}">
      <dgm:prSet/>
      <dgm:spPr/>
      <dgm:t>
        <a:bodyPr/>
        <a:lstStyle/>
        <a:p>
          <a:endParaRPr lang="en-US"/>
        </a:p>
      </dgm:t>
    </dgm:pt>
    <dgm:pt modelId="{993E8113-7E6F-4AD2-86FA-399F7C3808D9}" type="pres">
      <dgm:prSet presAssocID="{D0389E0A-D5C9-41AF-AA11-377C4E55C86A}" presName="Name0" presStyleCnt="0">
        <dgm:presLayoutVars>
          <dgm:dir/>
          <dgm:resizeHandles val="exact"/>
        </dgm:presLayoutVars>
      </dgm:prSet>
      <dgm:spPr/>
    </dgm:pt>
    <dgm:pt modelId="{3DA22C1E-1451-4BE6-AD20-4D08375572FA}" type="pres">
      <dgm:prSet presAssocID="{3CB4E34C-4F87-4219-9B9C-24CF042B5878}" presName="compNode" presStyleCnt="0"/>
      <dgm:spPr/>
    </dgm:pt>
    <dgm:pt modelId="{7ED44A71-9EBB-4C0E-B82A-FD9B1B33115F}" type="pres">
      <dgm:prSet presAssocID="{3CB4E34C-4F87-4219-9B9C-24CF042B5878}" presName="pictRect" presStyleLbl="revTx" presStyleIdx="0" presStyleCnt="6">
        <dgm:presLayoutVars>
          <dgm:chMax val="0"/>
          <dgm:bulletEnabled/>
        </dgm:presLayoutVars>
      </dgm:prSet>
      <dgm:spPr/>
    </dgm:pt>
    <dgm:pt modelId="{9431D351-4B2C-4505-9B06-E4900088CC82}" type="pres">
      <dgm:prSet presAssocID="{3CB4E34C-4F87-4219-9B9C-24CF042B5878}" presName="textRect" presStyleLbl="revTx" presStyleIdx="1" presStyleCnt="6">
        <dgm:presLayoutVars>
          <dgm:bulletEnabled/>
        </dgm:presLayoutVars>
      </dgm:prSet>
      <dgm:spPr/>
    </dgm:pt>
    <dgm:pt modelId="{151A2C11-3C41-4825-B44E-FA5E2EA5446F}" type="pres">
      <dgm:prSet presAssocID="{B8F315AB-ED5D-46D2-A307-FAF5CD91CFF6}" presName="sibTrans" presStyleLbl="sibTrans2D1" presStyleIdx="0" presStyleCnt="0"/>
      <dgm:spPr/>
    </dgm:pt>
    <dgm:pt modelId="{0B0B6A2F-A989-451E-818B-9EA7FB1302B8}" type="pres">
      <dgm:prSet presAssocID="{3AE002C9-4B38-4A28-A01B-B1529F1A4A8D}" presName="compNode" presStyleCnt="0"/>
      <dgm:spPr/>
    </dgm:pt>
    <dgm:pt modelId="{C9F1FDDD-D6F2-4FEE-9F0D-534399FCA24F}" type="pres">
      <dgm:prSet presAssocID="{3AE002C9-4B38-4A28-A01B-B1529F1A4A8D}" presName="pictRect" presStyleLbl="revTx" presStyleIdx="2" presStyleCnt="6">
        <dgm:presLayoutVars>
          <dgm:chMax val="0"/>
          <dgm:bulletEnabled/>
        </dgm:presLayoutVars>
      </dgm:prSet>
      <dgm:spPr/>
    </dgm:pt>
    <dgm:pt modelId="{1EBA7A03-FD58-4BB7-9DF2-A7B2606BF3E9}" type="pres">
      <dgm:prSet presAssocID="{3AE002C9-4B38-4A28-A01B-B1529F1A4A8D}" presName="textRect" presStyleLbl="revTx" presStyleIdx="3" presStyleCnt="6">
        <dgm:presLayoutVars>
          <dgm:bulletEnabled/>
        </dgm:presLayoutVars>
      </dgm:prSet>
      <dgm:spPr/>
    </dgm:pt>
    <dgm:pt modelId="{6ED38533-B0B7-4068-853F-63573A0181AE}" type="pres">
      <dgm:prSet presAssocID="{F799FECA-87C1-4DFD-BB20-1B102346E4DE}" presName="sibTrans" presStyleLbl="sibTrans2D1" presStyleIdx="0" presStyleCnt="0"/>
      <dgm:spPr/>
    </dgm:pt>
    <dgm:pt modelId="{E500447F-631F-4D25-BEA7-34453509A799}" type="pres">
      <dgm:prSet presAssocID="{BCA52771-90CE-4644-BC2A-29968B9ED896}" presName="compNode" presStyleCnt="0"/>
      <dgm:spPr/>
    </dgm:pt>
    <dgm:pt modelId="{F3ED1C5B-D66C-453F-9F29-034BF7B2646E}" type="pres">
      <dgm:prSet presAssocID="{BCA52771-90CE-4644-BC2A-29968B9ED896}" presName="pictRect" presStyleLbl="revTx" presStyleIdx="4" presStyleCnt="6">
        <dgm:presLayoutVars>
          <dgm:chMax val="0"/>
          <dgm:bulletEnabled/>
        </dgm:presLayoutVars>
      </dgm:prSet>
      <dgm:spPr/>
    </dgm:pt>
    <dgm:pt modelId="{F485DEA3-6428-46E2-B9BF-AD3776588D64}" type="pres">
      <dgm:prSet presAssocID="{BCA52771-90CE-4644-BC2A-29968B9ED896}" presName="textRect" presStyleLbl="revTx" presStyleIdx="5" presStyleCnt="6">
        <dgm:presLayoutVars>
          <dgm:bulletEnabled/>
        </dgm:presLayoutVars>
      </dgm:prSet>
      <dgm:spPr/>
    </dgm:pt>
  </dgm:ptLst>
  <dgm:cxnLst>
    <dgm:cxn modelId="{3D44561D-89F9-4DAE-9055-37A48F4E64ED}" type="presOf" srcId="{3AE002C9-4B38-4A28-A01B-B1529F1A4A8D}" destId="{C9F1FDDD-D6F2-4FEE-9F0D-534399FCA24F}" srcOrd="0" destOrd="0" presId="urn:microsoft.com/office/officeart/2024/3/layout/hArchList1"/>
    <dgm:cxn modelId="{8892002D-4A68-412B-98F0-F7A396E6365A}" type="presOf" srcId="{B8F315AB-ED5D-46D2-A307-FAF5CD91CFF6}" destId="{151A2C11-3C41-4825-B44E-FA5E2EA5446F}" srcOrd="0" destOrd="0" presId="urn:microsoft.com/office/officeart/2024/3/layout/hArchList1"/>
    <dgm:cxn modelId="{6A649A34-E52B-4425-8360-882CB3362E5D}" srcId="{3CB4E34C-4F87-4219-9B9C-24CF042B5878}" destId="{B63995BA-FC4B-4E25-9105-26A1158BA95D}" srcOrd="0" destOrd="0" parTransId="{5A019F5E-8D54-4ADF-B305-E9C3DF03795A}" sibTransId="{82DBC5A4-9285-43DB-9883-AAA602FB7A3D}"/>
    <dgm:cxn modelId="{7508ED47-1331-4046-87F4-A02C13DAE332}" srcId="{D0389E0A-D5C9-41AF-AA11-377C4E55C86A}" destId="{3AE002C9-4B38-4A28-A01B-B1529F1A4A8D}" srcOrd="1" destOrd="0" parTransId="{25E8C7BA-8202-46A4-A67B-98B0E2B65939}" sibTransId="{F799FECA-87C1-4DFD-BB20-1B102346E4DE}"/>
    <dgm:cxn modelId="{2D6EA852-E455-4121-8889-0A80FC6126A2}" srcId="{BCA52771-90CE-4644-BC2A-29968B9ED896}" destId="{FB406F6E-36A0-4061-B55C-94A3C11B7D7B}" srcOrd="0" destOrd="0" parTransId="{CAC8AF4D-B6F4-4194-BE72-3A8750EB5A13}" sibTransId="{29F9119E-BF81-4B51-99D1-03834B3E7211}"/>
    <dgm:cxn modelId="{7064CC83-4A3C-40EA-BC15-C9DEB147F494}" srcId="{D0389E0A-D5C9-41AF-AA11-377C4E55C86A}" destId="{BCA52771-90CE-4644-BC2A-29968B9ED896}" srcOrd="2" destOrd="0" parTransId="{52CD4AD4-EA9E-4866-87D8-DFC3E604C68E}" sibTransId="{77219D01-2C1B-4853-A7EC-49512EAB48F2}"/>
    <dgm:cxn modelId="{B94F188F-673A-4134-8C49-4E657077EDE8}" type="presOf" srcId="{FB406F6E-36A0-4061-B55C-94A3C11B7D7B}" destId="{F485DEA3-6428-46E2-B9BF-AD3776588D64}" srcOrd="0" destOrd="0" presId="urn:microsoft.com/office/officeart/2024/3/layout/hArchList1"/>
    <dgm:cxn modelId="{E6D9769F-507A-425E-8A19-3B86858460A4}" type="presOf" srcId="{EB47B69E-7912-4EC5-9DB2-E3767E711F45}" destId="{1EBA7A03-FD58-4BB7-9DF2-A7B2606BF3E9}" srcOrd="0" destOrd="0" presId="urn:microsoft.com/office/officeart/2024/3/layout/hArchList1"/>
    <dgm:cxn modelId="{612EDEA1-9E4A-48AB-A4B7-9759F7754B31}" type="presOf" srcId="{3CB4E34C-4F87-4219-9B9C-24CF042B5878}" destId="{7ED44A71-9EBB-4C0E-B82A-FD9B1B33115F}" srcOrd="0" destOrd="0" presId="urn:microsoft.com/office/officeart/2024/3/layout/hArchList1"/>
    <dgm:cxn modelId="{4452DCAA-822D-45F3-BB97-763CAE676495}" srcId="{D0389E0A-D5C9-41AF-AA11-377C4E55C86A}" destId="{3CB4E34C-4F87-4219-9B9C-24CF042B5878}" srcOrd="0" destOrd="0" parTransId="{02E9B5AF-8799-47E8-8512-75EB47EAA2AC}" sibTransId="{B8F315AB-ED5D-46D2-A307-FAF5CD91CFF6}"/>
    <dgm:cxn modelId="{8E8E68D1-E089-4CE4-82FE-F6E25E71ECDB}" type="presOf" srcId="{BCA52771-90CE-4644-BC2A-29968B9ED896}" destId="{F3ED1C5B-D66C-453F-9F29-034BF7B2646E}" srcOrd="0" destOrd="0" presId="urn:microsoft.com/office/officeart/2024/3/layout/hArchList1"/>
    <dgm:cxn modelId="{A325D8D9-A2C5-498A-90E9-D9588871B6F7}" type="presOf" srcId="{F799FECA-87C1-4DFD-BB20-1B102346E4DE}" destId="{6ED38533-B0B7-4068-853F-63573A0181AE}" srcOrd="0" destOrd="0" presId="urn:microsoft.com/office/officeart/2024/3/layout/hArchList1"/>
    <dgm:cxn modelId="{60C7E0E0-46E4-4993-9B0B-684926030A31}" type="presOf" srcId="{D0389E0A-D5C9-41AF-AA11-377C4E55C86A}" destId="{993E8113-7E6F-4AD2-86FA-399F7C3808D9}" srcOrd="0" destOrd="0" presId="urn:microsoft.com/office/officeart/2024/3/layout/hArchList1"/>
    <dgm:cxn modelId="{AB5517EA-BC4B-44DF-9B70-B78199B53848}" srcId="{3AE002C9-4B38-4A28-A01B-B1529F1A4A8D}" destId="{EB47B69E-7912-4EC5-9DB2-E3767E711F45}" srcOrd="0" destOrd="0" parTransId="{7CB72EE8-1D68-429E-9D7F-601C316A9D36}" sibTransId="{D2807422-28DF-4832-8F94-D4F7050A7572}"/>
    <dgm:cxn modelId="{F507E0F6-E67E-4C6A-B8C6-D27452E9D039}" type="presOf" srcId="{B63995BA-FC4B-4E25-9105-26A1158BA95D}" destId="{9431D351-4B2C-4505-9B06-E4900088CC82}" srcOrd="0" destOrd="0" presId="urn:microsoft.com/office/officeart/2024/3/layout/hArchList1"/>
    <dgm:cxn modelId="{73312572-6D7B-4AB8-AEEB-85C980A52B7D}" type="presParOf" srcId="{993E8113-7E6F-4AD2-86FA-399F7C3808D9}" destId="{3DA22C1E-1451-4BE6-AD20-4D08375572FA}" srcOrd="0" destOrd="0" presId="urn:microsoft.com/office/officeart/2024/3/layout/hArchList1"/>
    <dgm:cxn modelId="{37E74AC6-6B96-48B1-9E8C-D37248F6BF79}" type="presParOf" srcId="{3DA22C1E-1451-4BE6-AD20-4D08375572FA}" destId="{7ED44A71-9EBB-4C0E-B82A-FD9B1B33115F}" srcOrd="0" destOrd="0" presId="urn:microsoft.com/office/officeart/2024/3/layout/hArchList1"/>
    <dgm:cxn modelId="{3B1BFED8-9E3B-426C-8569-BA25F6AECE5D}" type="presParOf" srcId="{3DA22C1E-1451-4BE6-AD20-4D08375572FA}" destId="{9431D351-4B2C-4505-9B06-E4900088CC82}" srcOrd="1" destOrd="0" presId="urn:microsoft.com/office/officeart/2024/3/layout/hArchList1"/>
    <dgm:cxn modelId="{017FDC19-56CD-4641-91E9-5F74AC1A6C96}" type="presParOf" srcId="{993E8113-7E6F-4AD2-86FA-399F7C3808D9}" destId="{151A2C11-3C41-4825-B44E-FA5E2EA5446F}" srcOrd="1" destOrd="0" presId="urn:microsoft.com/office/officeart/2024/3/layout/hArchList1"/>
    <dgm:cxn modelId="{393DB36B-352C-4CC8-A607-63DB3207864C}" type="presParOf" srcId="{993E8113-7E6F-4AD2-86FA-399F7C3808D9}" destId="{0B0B6A2F-A989-451E-818B-9EA7FB1302B8}" srcOrd="2" destOrd="0" presId="urn:microsoft.com/office/officeart/2024/3/layout/hArchList1"/>
    <dgm:cxn modelId="{A79F22B9-DCDC-4E06-84DF-B8046FDE655C}" type="presParOf" srcId="{0B0B6A2F-A989-451E-818B-9EA7FB1302B8}" destId="{C9F1FDDD-D6F2-4FEE-9F0D-534399FCA24F}" srcOrd="0" destOrd="0" presId="urn:microsoft.com/office/officeart/2024/3/layout/hArchList1"/>
    <dgm:cxn modelId="{CB380DF2-BCFE-4AC4-97FB-5C64EA972C10}" type="presParOf" srcId="{0B0B6A2F-A989-451E-818B-9EA7FB1302B8}" destId="{1EBA7A03-FD58-4BB7-9DF2-A7B2606BF3E9}" srcOrd="1" destOrd="0" presId="urn:microsoft.com/office/officeart/2024/3/layout/hArchList1"/>
    <dgm:cxn modelId="{61B695F7-7AC0-4399-A28C-B23D4C168323}" type="presParOf" srcId="{993E8113-7E6F-4AD2-86FA-399F7C3808D9}" destId="{6ED38533-B0B7-4068-853F-63573A0181AE}" srcOrd="3" destOrd="0" presId="urn:microsoft.com/office/officeart/2024/3/layout/hArchList1"/>
    <dgm:cxn modelId="{D64AA313-E0DC-4088-88C9-5D45C632D2C9}" type="presParOf" srcId="{993E8113-7E6F-4AD2-86FA-399F7C3808D9}" destId="{E500447F-631F-4D25-BEA7-34453509A799}" srcOrd="4" destOrd="0" presId="urn:microsoft.com/office/officeart/2024/3/layout/hArchList1"/>
    <dgm:cxn modelId="{D8864A01-7AF3-41DD-9547-41E88AF7899B}" type="presParOf" srcId="{E500447F-631F-4D25-BEA7-34453509A799}" destId="{F3ED1C5B-D66C-453F-9F29-034BF7B2646E}" srcOrd="0" destOrd="0" presId="urn:microsoft.com/office/officeart/2024/3/layout/hArchList1"/>
    <dgm:cxn modelId="{04D6D060-438F-4E4F-8CA8-53DA71BF1B60}" type="presParOf" srcId="{E500447F-631F-4D25-BEA7-34453509A799}" destId="{F485DEA3-6428-46E2-B9BF-AD3776588D6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A7CA3-CBB4-4CA6-ACC7-3C25C30F9E78}">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179" r="18074" b="4"/>
          <a:stretch/>
        </a:blipFill>
        <a:ln>
          <a:noFill/>
        </a:ln>
        <a:effectLst/>
      </dsp:spPr>
      <dsp:style>
        <a:lnRef idx="0">
          <a:scrgbClr r="0" g="0" b="0"/>
        </a:lnRef>
        <a:fillRef idx="3">
          <a:scrgbClr r="0" g="0" b="0"/>
        </a:fillRef>
        <a:effectRef idx="2">
          <a:scrgbClr r="0" g="0" b="0"/>
        </a:effectRef>
        <a:fontRef idx="minor">
          <a:schemeClr val="lt1"/>
        </a:fontRef>
      </dsp:style>
    </dsp:sp>
    <dsp:sp modelId="{C346EB61-9382-4BF4-BEA1-7602A331E7B9}">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Reflection on Experience</a:t>
          </a:r>
        </a:p>
      </dsp:txBody>
      <dsp:txXfrm>
        <a:off x="1860960" y="0"/>
        <a:ext cx="5170775" cy="346241"/>
      </dsp:txXfrm>
    </dsp:sp>
    <dsp:sp modelId="{18CED753-215E-42EE-8614-71A7F33C13D7}">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Reflection is crucial in understanding the impact of the crisis and identifying personal and organizational lessons learned.</a:t>
          </a:r>
        </a:p>
      </dsp:txBody>
      <dsp:txXfrm>
        <a:off x="1860960" y="346241"/>
        <a:ext cx="5170775" cy="1334718"/>
      </dsp:txXfrm>
    </dsp:sp>
    <dsp:sp modelId="{E2470AE2-454B-43E3-B6D8-A5F1119F6113}">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7228" r="16268" b="-6"/>
          <a:stretch/>
        </a:blipFill>
        <a:ln>
          <a:noFill/>
        </a:ln>
        <a:effectLst/>
      </dsp:spPr>
      <dsp:style>
        <a:lnRef idx="0">
          <a:scrgbClr r="0" g="0" b="0"/>
        </a:lnRef>
        <a:fillRef idx="3">
          <a:scrgbClr r="0" g="0" b="0"/>
        </a:fillRef>
        <a:effectRef idx="2">
          <a:scrgbClr r="0" g="0" b="0"/>
        </a:effectRef>
        <a:fontRef idx="minor">
          <a:schemeClr val="lt1"/>
        </a:fontRef>
      </dsp:style>
    </dsp:sp>
    <dsp:sp modelId="{C1C99841-2013-4A7C-AF2C-6C88EB0873C7}">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Steps for Recovery</a:t>
          </a:r>
        </a:p>
      </dsp:txBody>
      <dsp:txXfrm>
        <a:off x="1860960" y="1815436"/>
        <a:ext cx="5170775" cy="346241"/>
      </dsp:txXfrm>
    </dsp:sp>
    <dsp:sp modelId="{2EA3AD57-A880-4AC3-AA5D-476D12E7DA2A}">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Outlining clear steps for recovery helps individuals and organizations to regain stability and rebuild effectively after a crisis.</a:t>
          </a:r>
        </a:p>
      </dsp:txBody>
      <dsp:txXfrm>
        <a:off x="1860960" y="2161678"/>
        <a:ext cx="5170775" cy="1334718"/>
      </dsp:txXfrm>
    </dsp:sp>
    <dsp:sp modelId="{412ECA8E-0353-4454-A3C1-EBE63D332C1C}">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3550" r="16445" b="-7"/>
          <a:stretch/>
        </a:blipFill>
        <a:ln>
          <a:noFill/>
        </a:ln>
        <a:effectLst/>
      </dsp:spPr>
      <dsp:style>
        <a:lnRef idx="0">
          <a:scrgbClr r="0" g="0" b="0"/>
        </a:lnRef>
        <a:fillRef idx="3">
          <a:scrgbClr r="0" g="0" b="0"/>
        </a:fillRef>
        <a:effectRef idx="2">
          <a:scrgbClr r="0" g="0" b="0"/>
        </a:effectRef>
        <a:fontRef idx="minor">
          <a:schemeClr val="lt1"/>
        </a:fontRef>
      </dsp:style>
    </dsp:sp>
    <dsp:sp modelId="{A52B1F99-F91D-4BDD-B380-C7A86D1DD352}">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Implementing Changes</a:t>
          </a:r>
        </a:p>
      </dsp:txBody>
      <dsp:txXfrm>
        <a:off x="1860960" y="3630873"/>
        <a:ext cx="5170775" cy="346241"/>
      </dsp:txXfrm>
    </dsp:sp>
    <dsp:sp modelId="{1B84B8E6-6105-42CF-AE08-E119BD858559}">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Implementing changes based on crisis experiences ensures improved responses and preparedness for future challenges.</a:t>
          </a:r>
        </a:p>
      </dsp:txBody>
      <dsp:txXfrm>
        <a:off x="1860960" y="3977114"/>
        <a:ext cx="5170775" cy="13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5D90-9CC7-4860-AF6A-550FA72DD4A2}">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621" r="13632" b="4"/>
          <a:stretch/>
        </a:blipFill>
        <a:ln>
          <a:noFill/>
        </a:ln>
        <a:effectLst/>
      </dsp:spPr>
      <dsp:style>
        <a:lnRef idx="0">
          <a:scrgbClr r="0" g="0" b="0"/>
        </a:lnRef>
        <a:fillRef idx="3">
          <a:scrgbClr r="0" g="0" b="0"/>
        </a:fillRef>
        <a:effectRef idx="2">
          <a:scrgbClr r="0" g="0" b="0"/>
        </a:effectRef>
        <a:fontRef idx="minor">
          <a:schemeClr val="lt1"/>
        </a:fontRef>
      </dsp:style>
    </dsp:sp>
    <dsp:sp modelId="{7D50EC8E-BAAF-456E-8F3D-C9691918A5AD}">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Connection</a:t>
          </a:r>
        </a:p>
      </dsp:txBody>
      <dsp:txXfrm>
        <a:off x="1860960" y="0"/>
        <a:ext cx="5170775" cy="346241"/>
      </dsp:txXfrm>
    </dsp:sp>
    <dsp:sp modelId="{EED14A37-9B62-4A3F-A8B8-57C43B1406E1}">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Establishing connections with trained WRAP facilitators is crucial for effective guidance and support.</a:t>
          </a:r>
        </a:p>
      </dsp:txBody>
      <dsp:txXfrm>
        <a:off x="1860960" y="346241"/>
        <a:ext cx="5170775" cy="1334718"/>
      </dsp:txXfrm>
    </dsp:sp>
    <dsp:sp modelId="{5D9FE863-C482-4140-A0FE-0B56225669FA}">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561" r="12437" b="-4"/>
          <a:stretch/>
        </a:blipFill>
        <a:ln>
          <a:noFill/>
        </a:ln>
        <a:effectLst/>
      </dsp:spPr>
      <dsp:style>
        <a:lnRef idx="0">
          <a:scrgbClr r="0" g="0" b="0"/>
        </a:lnRef>
        <a:fillRef idx="3">
          <a:scrgbClr r="0" g="0" b="0"/>
        </a:fillRef>
        <a:effectRef idx="2">
          <a:scrgbClr r="0" g="0" b="0"/>
        </a:effectRef>
        <a:fontRef idx="minor">
          <a:schemeClr val="lt1"/>
        </a:fontRef>
      </dsp:style>
    </dsp:sp>
    <dsp:sp modelId="{95C22EA8-23E5-40E7-82A8-7670207A48E5}">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Navigating the WRAP Process</a:t>
          </a:r>
        </a:p>
      </dsp:txBody>
      <dsp:txXfrm>
        <a:off x="1860960" y="1815436"/>
        <a:ext cx="5170775" cy="346241"/>
      </dsp:txXfrm>
    </dsp:sp>
    <dsp:sp modelId="{BDB0FA82-6B0D-49B5-BDCA-4DB8C93F1F46}">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Facilitators assist individuals in navigating the WRAP process, ensuring they understand each step.</a:t>
          </a:r>
        </a:p>
      </dsp:txBody>
      <dsp:txXfrm>
        <a:off x="1860960" y="2161678"/>
        <a:ext cx="5170775" cy="1334718"/>
      </dsp:txXfrm>
    </dsp:sp>
    <dsp:sp modelId="{C067EA6C-4752-4A9A-92C1-1BB3E9C885D8}">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8192" r="25061" b="4"/>
          <a:stretch/>
        </a:blipFill>
        <a:ln>
          <a:noFill/>
        </a:ln>
        <a:effectLst/>
      </dsp:spPr>
      <dsp:style>
        <a:lnRef idx="0">
          <a:scrgbClr r="0" g="0" b="0"/>
        </a:lnRef>
        <a:fillRef idx="3">
          <a:scrgbClr r="0" g="0" b="0"/>
        </a:fillRef>
        <a:effectRef idx="2">
          <a:scrgbClr r="0" g="0" b="0"/>
        </a:effectRef>
        <a:fontRef idx="minor">
          <a:schemeClr val="lt1"/>
        </a:fontRef>
      </dsp:style>
    </dsp:sp>
    <dsp:sp modelId="{B916BDAE-1D5F-42B7-B143-0351ABCB2954}">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Personalized Plans Development</a:t>
          </a:r>
        </a:p>
      </dsp:txBody>
      <dsp:txXfrm>
        <a:off x="1860960" y="3630873"/>
        <a:ext cx="5170775" cy="346241"/>
      </dsp:txXfrm>
    </dsp:sp>
    <dsp:sp modelId="{09E82BA9-AD7B-4675-BB2C-F4C2B31E2F8C}">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Facilitators help individuals develop personalized WRAP plans tailored to their unique needs.</a:t>
          </a:r>
        </a:p>
      </dsp:txBody>
      <dsp:txXfrm>
        <a:off x="1860960" y="3977114"/>
        <a:ext cx="5170775" cy="1334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44A71-9EBB-4C0E-B82A-FD9B1B33115F}">
      <dsp:nvSpPr>
        <dsp:cNvPr id="0" name=""/>
        <dsp:cNvSpPr/>
      </dsp:nvSpPr>
      <dsp:spPr>
        <a:xfrm>
          <a:off x="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Empowerment through WRAP</a:t>
          </a:r>
        </a:p>
      </dsp:txBody>
      <dsp:txXfrm>
        <a:off x="0" y="0"/>
        <a:ext cx="3486150" cy="354472"/>
      </dsp:txXfrm>
    </dsp:sp>
    <dsp:sp modelId="{9431D351-4B2C-4505-9B06-E4900088CC82}">
      <dsp:nvSpPr>
        <dsp:cNvPr id="0" name=""/>
        <dsp:cNvSpPr/>
      </dsp:nvSpPr>
      <dsp:spPr>
        <a:xfrm>
          <a:off x="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empowers individuals to take control of their well-being and recovery journey.</a:t>
          </a:r>
        </a:p>
      </dsp:txBody>
      <dsp:txXfrm>
        <a:off x="0" y="354472"/>
        <a:ext cx="3486150" cy="2090261"/>
      </dsp:txXfrm>
    </dsp:sp>
    <dsp:sp modelId="{C9F1FDDD-D6F2-4FEE-9F0D-534399FCA24F}">
      <dsp:nvSpPr>
        <dsp:cNvPr id="0" name=""/>
        <dsp:cNvSpPr/>
      </dsp:nvSpPr>
      <dsp:spPr>
        <a:xfrm>
          <a:off x="3834765"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Personalized Wellness Plans</a:t>
          </a:r>
        </a:p>
      </dsp:txBody>
      <dsp:txXfrm>
        <a:off x="3834765" y="0"/>
        <a:ext cx="3486150" cy="354472"/>
      </dsp:txXfrm>
    </dsp:sp>
    <dsp:sp modelId="{1EBA7A03-FD58-4BB7-9DF2-A7B2606BF3E9}">
      <dsp:nvSpPr>
        <dsp:cNvPr id="0" name=""/>
        <dsp:cNvSpPr/>
      </dsp:nvSpPr>
      <dsp:spPr>
        <a:xfrm>
          <a:off x="3834765"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Creating personalized plans helps individuals focus on their unique needs and goals for a healthier life.</a:t>
          </a:r>
        </a:p>
      </dsp:txBody>
      <dsp:txXfrm>
        <a:off x="3834765" y="354472"/>
        <a:ext cx="3486150" cy="2090261"/>
      </dsp:txXfrm>
    </dsp:sp>
    <dsp:sp modelId="{F3ED1C5B-D66C-453F-9F29-034BF7B2646E}">
      <dsp:nvSpPr>
        <dsp:cNvPr id="0" name=""/>
        <dsp:cNvSpPr/>
      </dsp:nvSpPr>
      <dsp:spPr>
        <a:xfrm>
          <a:off x="766953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Utilizing Resources</a:t>
          </a:r>
        </a:p>
      </dsp:txBody>
      <dsp:txXfrm>
        <a:off x="7669530" y="0"/>
        <a:ext cx="3486150" cy="354472"/>
      </dsp:txXfrm>
    </dsp:sp>
    <dsp:sp modelId="{F485DEA3-6428-46E2-B9BF-AD3776588D64}">
      <dsp:nvSpPr>
        <dsp:cNvPr id="0" name=""/>
        <dsp:cNvSpPr/>
      </dsp:nvSpPr>
      <dsp:spPr>
        <a:xfrm>
          <a:off x="766953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Utilizing available resources effectively can significantly enhance an individual's path to recovery and well-being.</a:t>
          </a:r>
        </a:p>
      </dsp:txBody>
      <dsp:txXfrm>
        <a:off x="7669530" y="354472"/>
        <a:ext cx="3486150" cy="209026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D91C-1724-4176-8E0F-22495E278101}"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BA3A8-48A0-492F-B80F-FFD6ED369047}" type="slidenum">
              <a:rPr lang="en-US" smtClean="0"/>
              <a:t>‹#›</a:t>
            </a:fld>
            <a:endParaRPr lang="en-US"/>
          </a:p>
        </p:txBody>
      </p:sp>
    </p:spTree>
    <p:extLst>
      <p:ext uri="{BB962C8B-B14F-4D97-AF65-F5344CB8AC3E}">
        <p14:creationId xmlns:p14="http://schemas.microsoft.com/office/powerpoint/2010/main" val="36918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The Wellness Recovery Action Plan (WRAP) is a powerful self-management tool that promotes personal well-being and mental health recovery. This presentation will explore WRAP's core concepts, how to create your own WRAP, and the importance of support systems in the recovery journey.
</a:t>
            </a:r>
          </a:p>
        </p:txBody>
      </p:sp>
      <p:sp>
        <p:nvSpPr>
          <p:cNvPr id="4" name="Slide Number Placeholder 3"/>
          <p:cNvSpPr>
            <a:spLocks noGrp="1"/>
          </p:cNvSpPr>
          <p:nvPr>
            <p:ph type="sldNum" sz="quarter" idx="5"/>
          </p:nvPr>
        </p:nvSpPr>
        <p:spPr/>
        <p:txBody>
          <a:bodyPr/>
          <a:lstStyle/>
          <a:p>
            <a:fld id="{2369E260-8167-42E7-A675-AC16363ADFF4}" type="slidenum">
              <a:rPr lang="en-US" smtClean="0"/>
              <a:t>1</a:t>
            </a:fld>
            <a:endParaRPr lang="en-US"/>
          </a:p>
        </p:txBody>
      </p:sp>
    </p:spTree>
    <p:extLst>
      <p:ext uri="{BB962C8B-B14F-4D97-AF65-F5344CB8AC3E}">
        <p14:creationId xmlns:p14="http://schemas.microsoft.com/office/powerpoint/2010/main" val="239506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Identifying early warning signs of distress is essential in WRAP. Being aware of your triggers can help you take proactive steps to manage your wellness effectively.</a:t>
            </a:r>
          </a:p>
        </p:txBody>
      </p:sp>
      <p:sp>
        <p:nvSpPr>
          <p:cNvPr id="4" name="Slide Number Placeholder 3"/>
          <p:cNvSpPr>
            <a:spLocks noGrp="1"/>
          </p:cNvSpPr>
          <p:nvPr>
            <p:ph type="sldNum" sz="quarter" idx="5"/>
          </p:nvPr>
        </p:nvSpPr>
        <p:spPr/>
        <p:txBody>
          <a:bodyPr/>
          <a:lstStyle/>
          <a:p>
            <a:fld id="{2369E260-8167-42E7-A675-AC16363ADFF4}" type="slidenum">
              <a:rPr lang="en-US" smtClean="0"/>
              <a:t>10</a:t>
            </a:fld>
            <a:endParaRPr lang="en-US"/>
          </a:p>
        </p:txBody>
      </p:sp>
    </p:spTree>
    <p:extLst>
      <p:ext uri="{BB962C8B-B14F-4D97-AF65-F5344CB8AC3E}">
        <p14:creationId xmlns:p14="http://schemas.microsoft.com/office/powerpoint/2010/main" val="190785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a crisis plan in place is a key aspect of WRAP, empowering individuals to act decisively and effectively during difficult times.</a:t>
            </a:r>
          </a:p>
        </p:txBody>
      </p:sp>
      <p:sp>
        <p:nvSpPr>
          <p:cNvPr id="4" name="Slide Number Placeholder 3"/>
          <p:cNvSpPr>
            <a:spLocks noGrp="1"/>
          </p:cNvSpPr>
          <p:nvPr>
            <p:ph type="sldNum" sz="quarter" idx="5"/>
          </p:nvPr>
        </p:nvSpPr>
        <p:spPr/>
        <p:txBody>
          <a:bodyPr/>
          <a:lstStyle/>
          <a:p>
            <a:fld id="{2369E260-8167-42E7-A675-AC16363ADFF4}" type="slidenum">
              <a:rPr lang="en-US" smtClean="0"/>
              <a:t>11</a:t>
            </a:fld>
            <a:endParaRPr lang="en-US"/>
          </a:p>
        </p:txBody>
      </p:sp>
    </p:spTree>
    <p:extLst>
      <p:ext uri="{BB962C8B-B14F-4D97-AF65-F5344CB8AC3E}">
        <p14:creationId xmlns:p14="http://schemas.microsoft.com/office/powerpoint/2010/main" val="166334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crisis plan outlines specific steps to take when you're experiencing a crisis. It includes identifying triggers, coping strategies, and emergency contacts.</a:t>
            </a:r>
          </a:p>
        </p:txBody>
      </p:sp>
      <p:sp>
        <p:nvSpPr>
          <p:cNvPr id="4" name="Slide Number Placeholder 3"/>
          <p:cNvSpPr>
            <a:spLocks noGrp="1"/>
          </p:cNvSpPr>
          <p:nvPr>
            <p:ph type="sldNum" sz="quarter" idx="5"/>
          </p:nvPr>
        </p:nvSpPr>
        <p:spPr/>
        <p:txBody>
          <a:bodyPr/>
          <a:lstStyle/>
          <a:p>
            <a:fld id="{2369E260-8167-42E7-A675-AC16363ADFF4}" type="slidenum">
              <a:rPr lang="en-US" smtClean="0"/>
              <a:t>12</a:t>
            </a:fld>
            <a:endParaRPr lang="en-US"/>
          </a:p>
        </p:txBody>
      </p:sp>
    </p:spTree>
    <p:extLst>
      <p:ext uri="{BB962C8B-B14F-4D97-AF65-F5344CB8AC3E}">
        <p14:creationId xmlns:p14="http://schemas.microsoft.com/office/powerpoint/2010/main" val="149915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post-crisis plan helps individuals reflect on their experience and outlines steps for recovery. It focuses on learning from the crisis and implementing changes to improve future responses.</a:t>
            </a:r>
          </a:p>
        </p:txBody>
      </p:sp>
      <p:sp>
        <p:nvSpPr>
          <p:cNvPr id="4" name="Slide Number Placeholder 3"/>
          <p:cNvSpPr>
            <a:spLocks noGrp="1"/>
          </p:cNvSpPr>
          <p:nvPr>
            <p:ph type="sldNum" sz="quarter" idx="5"/>
          </p:nvPr>
        </p:nvSpPr>
        <p:spPr/>
        <p:txBody>
          <a:bodyPr/>
          <a:lstStyle/>
          <a:p>
            <a:fld id="{2369E260-8167-42E7-A675-AC16363ADFF4}" type="slidenum">
              <a:rPr lang="en-US" smtClean="0"/>
              <a:t>13</a:t>
            </a:fld>
            <a:endParaRPr lang="en-US"/>
          </a:p>
        </p:txBody>
      </p:sp>
    </p:spTree>
    <p:extLst>
      <p:ext uri="{BB962C8B-B14F-4D97-AF65-F5344CB8AC3E}">
        <p14:creationId xmlns:p14="http://schemas.microsoft.com/office/powerpoint/2010/main" val="223167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Having a support network is vital in WRAP. Involving trusted friends, family members, or professionals can provide encouragement, guidance, and assistance during challenging times.</a:t>
            </a:r>
          </a:p>
        </p:txBody>
      </p:sp>
      <p:sp>
        <p:nvSpPr>
          <p:cNvPr id="4" name="Slide Number Placeholder 3"/>
          <p:cNvSpPr>
            <a:spLocks noGrp="1"/>
          </p:cNvSpPr>
          <p:nvPr>
            <p:ph type="sldNum" sz="quarter" idx="5"/>
          </p:nvPr>
        </p:nvSpPr>
        <p:spPr/>
        <p:txBody>
          <a:bodyPr/>
          <a:lstStyle/>
          <a:p>
            <a:fld id="{2369E260-8167-42E7-A675-AC16363ADFF4}" type="slidenum">
              <a:rPr lang="en-US" smtClean="0"/>
              <a:t>14</a:t>
            </a:fld>
            <a:endParaRPr lang="en-US"/>
          </a:p>
        </p:txBody>
      </p:sp>
    </p:spTree>
    <p:extLst>
      <p:ext uri="{BB962C8B-B14F-4D97-AF65-F5344CB8AC3E}">
        <p14:creationId xmlns:p14="http://schemas.microsoft.com/office/powerpoint/2010/main" val="1587703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Hearing from others who have used WRAP can provide inspiration and hope. Personal success stories highlight the effectiveness of WRAP in achieving wellness.</a:t>
            </a:r>
          </a:p>
        </p:txBody>
      </p:sp>
      <p:sp>
        <p:nvSpPr>
          <p:cNvPr id="4" name="Slide Number Placeholder 3"/>
          <p:cNvSpPr>
            <a:spLocks noGrp="1"/>
          </p:cNvSpPr>
          <p:nvPr>
            <p:ph type="sldNum" sz="quarter" idx="5"/>
          </p:nvPr>
        </p:nvSpPr>
        <p:spPr/>
        <p:txBody>
          <a:bodyPr/>
          <a:lstStyle/>
          <a:p>
            <a:fld id="{2369E260-8167-42E7-A675-AC16363ADFF4}" type="slidenum">
              <a:rPr lang="en-US" smtClean="0"/>
              <a:t>15</a:t>
            </a:fld>
            <a:endParaRPr lang="en-US"/>
          </a:p>
        </p:txBody>
      </p:sp>
    </p:spTree>
    <p:extLst>
      <p:ext uri="{BB962C8B-B14F-4D97-AF65-F5344CB8AC3E}">
        <p14:creationId xmlns:p14="http://schemas.microsoft.com/office/powerpoint/2010/main" val="39156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Real-life case studies demonstrate how individuals have successfully implemented WRAP in their lives. These testimonials illustrate the transformative power of personal responsibility in recovery.</a:t>
            </a:r>
          </a:p>
        </p:txBody>
      </p:sp>
      <p:sp>
        <p:nvSpPr>
          <p:cNvPr id="4" name="Slide Number Placeholder 3"/>
          <p:cNvSpPr>
            <a:spLocks noGrp="1"/>
          </p:cNvSpPr>
          <p:nvPr>
            <p:ph type="sldNum" sz="quarter" idx="5"/>
          </p:nvPr>
        </p:nvSpPr>
        <p:spPr/>
        <p:txBody>
          <a:bodyPr/>
          <a:lstStyle/>
          <a:p>
            <a:fld id="{2369E260-8167-42E7-A675-AC16363ADFF4}" type="slidenum">
              <a:rPr lang="en-US" smtClean="0"/>
              <a:t>16</a:t>
            </a:fld>
            <a:endParaRPr lang="en-US"/>
          </a:p>
        </p:txBody>
      </p:sp>
    </p:spTree>
    <p:extLst>
      <p:ext uri="{BB962C8B-B14F-4D97-AF65-F5344CB8AC3E}">
        <p14:creationId xmlns:p14="http://schemas.microsoft.com/office/powerpoint/2010/main" val="102273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individuals face challenges during their recovery journey. Sharing stories of overcoming these obstacles can motivate others to persist in their WRAP process.</a:t>
            </a:r>
          </a:p>
        </p:txBody>
      </p:sp>
      <p:sp>
        <p:nvSpPr>
          <p:cNvPr id="4" name="Slide Number Placeholder 3"/>
          <p:cNvSpPr>
            <a:spLocks noGrp="1"/>
          </p:cNvSpPr>
          <p:nvPr>
            <p:ph type="sldNum" sz="quarter" idx="5"/>
          </p:nvPr>
        </p:nvSpPr>
        <p:spPr/>
        <p:txBody>
          <a:bodyPr/>
          <a:lstStyle/>
          <a:p>
            <a:fld id="{2369E260-8167-42E7-A675-AC16363ADFF4}" type="slidenum">
              <a:rPr lang="en-US" smtClean="0"/>
              <a:t>17</a:t>
            </a:fld>
            <a:endParaRPr lang="en-US"/>
          </a:p>
        </p:txBody>
      </p:sp>
    </p:spTree>
    <p:extLst>
      <p:ext uri="{BB962C8B-B14F-4D97-AF65-F5344CB8AC3E}">
        <p14:creationId xmlns:p14="http://schemas.microsoft.com/office/powerpoint/2010/main" val="1607722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long-term benefits of implementing WRAP include enhanced self-awareness, improved mental health, and personal growth. Individuals often report a greater sense of control over their lives.</a:t>
            </a:r>
          </a:p>
        </p:txBody>
      </p:sp>
      <p:sp>
        <p:nvSpPr>
          <p:cNvPr id="4" name="Slide Number Placeholder 3"/>
          <p:cNvSpPr>
            <a:spLocks noGrp="1"/>
          </p:cNvSpPr>
          <p:nvPr>
            <p:ph type="sldNum" sz="quarter" idx="5"/>
          </p:nvPr>
        </p:nvSpPr>
        <p:spPr/>
        <p:txBody>
          <a:bodyPr/>
          <a:lstStyle/>
          <a:p>
            <a:fld id="{2369E260-8167-42E7-A675-AC16363ADFF4}" type="slidenum">
              <a:rPr lang="en-US" smtClean="0"/>
              <a:t>18</a:t>
            </a:fld>
            <a:endParaRPr lang="en-US"/>
          </a:p>
        </p:txBody>
      </p:sp>
    </p:spTree>
    <p:extLst>
      <p:ext uri="{BB962C8B-B14F-4D97-AF65-F5344CB8AC3E}">
        <p14:creationId xmlns:p14="http://schemas.microsoft.com/office/powerpoint/2010/main" val="352943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Numerous resources are available for individuals interested in WRAP. Finding support and educational materials can enhance the effectiveness of the WRAP process.</a:t>
            </a:r>
          </a:p>
        </p:txBody>
      </p:sp>
      <p:sp>
        <p:nvSpPr>
          <p:cNvPr id="4" name="Slide Number Placeholder 3"/>
          <p:cNvSpPr>
            <a:spLocks noGrp="1"/>
          </p:cNvSpPr>
          <p:nvPr>
            <p:ph type="sldNum" sz="quarter" idx="5"/>
          </p:nvPr>
        </p:nvSpPr>
        <p:spPr/>
        <p:txBody>
          <a:bodyPr/>
          <a:lstStyle/>
          <a:p>
            <a:fld id="{2369E260-8167-42E7-A675-AC16363ADFF4}" type="slidenum">
              <a:rPr lang="en-US" smtClean="0"/>
              <a:t>19</a:t>
            </a:fld>
            <a:endParaRPr lang="en-US"/>
          </a:p>
        </p:txBody>
      </p:sp>
    </p:spTree>
    <p:extLst>
      <p:ext uri="{BB962C8B-B14F-4D97-AF65-F5344CB8AC3E}">
        <p14:creationId xmlns:p14="http://schemas.microsoft.com/office/powerpoint/2010/main" val="170130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begin by understanding WRAP, including its introduction, history, and core principles. Next, we will guide you on how to create your own WRAP, focusing on wellness tools and maintenance plans. We will also discuss creating crisis and post-crisis plans, sharing personal experiences, and conclude with available resources.</a:t>
            </a:r>
          </a:p>
        </p:txBody>
      </p:sp>
      <p:sp>
        <p:nvSpPr>
          <p:cNvPr id="4" name="Slide Number Placeholder 3"/>
          <p:cNvSpPr>
            <a:spLocks noGrp="1"/>
          </p:cNvSpPr>
          <p:nvPr>
            <p:ph type="sldNum" sz="quarter" idx="5"/>
          </p:nvPr>
        </p:nvSpPr>
        <p:spPr/>
        <p:txBody>
          <a:bodyPr/>
          <a:lstStyle/>
          <a:p>
            <a:fld id="{2369E260-8167-42E7-A675-AC16363ADFF4}" type="slidenum">
              <a:rPr lang="en-US" smtClean="0"/>
              <a:t>2</a:t>
            </a:fld>
            <a:endParaRPr lang="en-US"/>
          </a:p>
        </p:txBody>
      </p:sp>
    </p:spTree>
    <p:extLst>
      <p:ext uri="{BB962C8B-B14F-4D97-AF65-F5344CB8AC3E}">
        <p14:creationId xmlns:p14="http://schemas.microsoft.com/office/powerpoint/2010/main" val="178972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Connecting with trained WRAP facilitators can provide guidance and support. They can help individuals navigate the WRAP process and develop their personalized plans.</a:t>
            </a:r>
          </a:p>
        </p:txBody>
      </p:sp>
      <p:sp>
        <p:nvSpPr>
          <p:cNvPr id="4" name="Slide Number Placeholder 3"/>
          <p:cNvSpPr>
            <a:spLocks noGrp="1"/>
          </p:cNvSpPr>
          <p:nvPr>
            <p:ph type="sldNum" sz="quarter" idx="5"/>
          </p:nvPr>
        </p:nvSpPr>
        <p:spPr/>
        <p:txBody>
          <a:bodyPr/>
          <a:lstStyle/>
          <a:p>
            <a:fld id="{2369E260-8167-42E7-A675-AC16363ADFF4}" type="slidenum">
              <a:rPr lang="en-US" smtClean="0"/>
              <a:t>20</a:t>
            </a:fld>
            <a:endParaRPr lang="en-US"/>
          </a:p>
        </p:txBody>
      </p:sp>
    </p:spTree>
    <p:extLst>
      <p:ext uri="{BB962C8B-B14F-4D97-AF65-F5344CB8AC3E}">
        <p14:creationId xmlns:p14="http://schemas.microsoft.com/office/powerpoint/2010/main" val="198639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educational materials, including books and online resources, are available to help individuals learn more about WRAP and its implementation.</a:t>
            </a:r>
          </a:p>
        </p:txBody>
      </p:sp>
      <p:sp>
        <p:nvSpPr>
          <p:cNvPr id="4" name="Slide Number Placeholder 3"/>
          <p:cNvSpPr>
            <a:spLocks noGrp="1"/>
          </p:cNvSpPr>
          <p:nvPr>
            <p:ph type="sldNum" sz="quarter" idx="5"/>
          </p:nvPr>
        </p:nvSpPr>
        <p:spPr/>
        <p:txBody>
          <a:bodyPr/>
          <a:lstStyle/>
          <a:p>
            <a:fld id="{2369E260-8167-42E7-A675-AC16363ADFF4}" type="slidenum">
              <a:rPr lang="en-US" smtClean="0"/>
              <a:t>21</a:t>
            </a:fld>
            <a:endParaRPr lang="en-US"/>
          </a:p>
        </p:txBody>
      </p:sp>
    </p:spTree>
    <p:extLst>
      <p:ext uri="{BB962C8B-B14F-4D97-AF65-F5344CB8AC3E}">
        <p14:creationId xmlns:p14="http://schemas.microsoft.com/office/powerpoint/2010/main" val="982353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 groups can provide a sense of community and shared experience. Connecting with others using WRAP fosters a supportive environment for recovery.</a:t>
            </a:r>
          </a:p>
        </p:txBody>
      </p:sp>
      <p:sp>
        <p:nvSpPr>
          <p:cNvPr id="4" name="Slide Number Placeholder 3"/>
          <p:cNvSpPr>
            <a:spLocks noGrp="1"/>
          </p:cNvSpPr>
          <p:nvPr>
            <p:ph type="sldNum" sz="quarter" idx="5"/>
          </p:nvPr>
        </p:nvSpPr>
        <p:spPr/>
        <p:txBody>
          <a:bodyPr/>
          <a:lstStyle/>
          <a:p>
            <a:fld id="{2369E260-8167-42E7-A675-AC16363ADFF4}" type="slidenum">
              <a:rPr lang="en-US" smtClean="0"/>
              <a:t>22</a:t>
            </a:fld>
            <a:endParaRPr lang="en-US"/>
          </a:p>
        </p:txBody>
      </p:sp>
    </p:spTree>
    <p:extLst>
      <p:ext uri="{BB962C8B-B14F-4D97-AF65-F5344CB8AC3E}">
        <p14:creationId xmlns:p14="http://schemas.microsoft.com/office/powerpoint/2010/main" val="648832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conclusion, the Wellness Recovery Action Plan (WRAP) is an empowering tool that promotes personal well-being and recovery. By understanding WRAP, creating personalized plans, and utilizing available resources, individuals can take significant steps toward a fulfilling and healthy life.</a:t>
            </a:r>
          </a:p>
        </p:txBody>
      </p:sp>
      <p:sp>
        <p:nvSpPr>
          <p:cNvPr id="4" name="Slide Number Placeholder 3"/>
          <p:cNvSpPr>
            <a:spLocks noGrp="1"/>
          </p:cNvSpPr>
          <p:nvPr>
            <p:ph type="sldNum" sz="quarter" idx="5"/>
          </p:nvPr>
        </p:nvSpPr>
        <p:spPr/>
        <p:txBody>
          <a:bodyPr/>
          <a:lstStyle/>
          <a:p>
            <a:fld id="{2369E260-8167-42E7-A675-AC16363ADFF4}" type="slidenum">
              <a:rPr lang="en-US" smtClean="0"/>
              <a:t>23</a:t>
            </a:fld>
            <a:endParaRPr lang="en-US"/>
          </a:p>
        </p:txBody>
      </p:sp>
    </p:spTree>
    <p:extLst>
      <p:ext uri="{BB962C8B-B14F-4D97-AF65-F5344CB8AC3E}">
        <p14:creationId xmlns:p14="http://schemas.microsoft.com/office/powerpoint/2010/main" val="139973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designed to help individuals take control of their own recovery process. It is a structured approach to wellness that emphasizes personal responsibility and self-determination.</a:t>
            </a:r>
          </a:p>
        </p:txBody>
      </p:sp>
      <p:sp>
        <p:nvSpPr>
          <p:cNvPr id="4" name="Slide Number Placeholder 3"/>
          <p:cNvSpPr>
            <a:spLocks noGrp="1"/>
          </p:cNvSpPr>
          <p:nvPr>
            <p:ph type="sldNum" sz="quarter" idx="5"/>
          </p:nvPr>
        </p:nvSpPr>
        <p:spPr/>
        <p:txBody>
          <a:bodyPr/>
          <a:lstStyle/>
          <a:p>
            <a:fld id="{2369E260-8167-42E7-A675-AC16363ADFF4}" type="slidenum">
              <a:rPr lang="en-US" smtClean="0"/>
              <a:t>3</a:t>
            </a:fld>
            <a:endParaRPr lang="en-US"/>
          </a:p>
        </p:txBody>
      </p:sp>
    </p:spTree>
    <p:extLst>
      <p:ext uri="{BB962C8B-B14F-4D97-AF65-F5344CB8AC3E}">
        <p14:creationId xmlns:p14="http://schemas.microsoft.com/office/powerpoint/2010/main" val="164454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is a self-help recovery system developed by individuals with mental health challenges. It focuses on wellness and provides a framework for creating personalized plans that promote well-being.</a:t>
            </a:r>
          </a:p>
        </p:txBody>
      </p:sp>
      <p:sp>
        <p:nvSpPr>
          <p:cNvPr id="4" name="Slide Number Placeholder 3"/>
          <p:cNvSpPr>
            <a:spLocks noGrp="1"/>
          </p:cNvSpPr>
          <p:nvPr>
            <p:ph type="sldNum" sz="quarter" idx="5"/>
          </p:nvPr>
        </p:nvSpPr>
        <p:spPr/>
        <p:txBody>
          <a:bodyPr/>
          <a:lstStyle/>
          <a:p>
            <a:fld id="{2369E260-8167-42E7-A675-AC16363ADFF4}" type="slidenum">
              <a:rPr lang="en-US" smtClean="0"/>
              <a:t>4</a:t>
            </a:fld>
            <a:endParaRPr lang="en-US"/>
          </a:p>
        </p:txBody>
      </p:sp>
    </p:spTree>
    <p:extLst>
      <p:ext uri="{BB962C8B-B14F-4D97-AF65-F5344CB8AC3E}">
        <p14:creationId xmlns:p14="http://schemas.microsoft.com/office/powerpoint/2010/main" val="159834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WRAP was first created in 1997 by Mary Ellen Copeland. It has since been adopted widely and has inspired many recovery programs around the world, emphasizing the importance of self-management and recovery.</a:t>
            </a:r>
          </a:p>
        </p:txBody>
      </p:sp>
      <p:sp>
        <p:nvSpPr>
          <p:cNvPr id="4" name="Slide Number Placeholder 3"/>
          <p:cNvSpPr>
            <a:spLocks noGrp="1"/>
          </p:cNvSpPr>
          <p:nvPr>
            <p:ph type="sldNum" sz="quarter" idx="5"/>
          </p:nvPr>
        </p:nvSpPr>
        <p:spPr/>
        <p:txBody>
          <a:bodyPr/>
          <a:lstStyle/>
          <a:p>
            <a:fld id="{2369E260-8167-42E7-A675-AC16363ADFF4}" type="slidenum">
              <a:rPr lang="en-US" smtClean="0"/>
              <a:t>5</a:t>
            </a:fld>
            <a:endParaRPr lang="en-US"/>
          </a:p>
        </p:txBody>
      </p:sp>
    </p:spTree>
    <p:extLst>
      <p:ext uri="{BB962C8B-B14F-4D97-AF65-F5344CB8AC3E}">
        <p14:creationId xmlns:p14="http://schemas.microsoft.com/office/powerpoint/2010/main" val="2378448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core concepts of WRAP include hope, personal responsibility, education, self-advocacy, and support. These principles guide individuals in their recovery journey, helping them to create a life they want to live.</a:t>
            </a:r>
          </a:p>
        </p:txBody>
      </p:sp>
      <p:sp>
        <p:nvSpPr>
          <p:cNvPr id="4" name="Slide Number Placeholder 3"/>
          <p:cNvSpPr>
            <a:spLocks noGrp="1"/>
          </p:cNvSpPr>
          <p:nvPr>
            <p:ph type="sldNum" sz="quarter" idx="5"/>
          </p:nvPr>
        </p:nvSpPr>
        <p:spPr/>
        <p:txBody>
          <a:bodyPr/>
          <a:lstStyle/>
          <a:p>
            <a:fld id="{2369E260-8167-42E7-A675-AC16363ADFF4}" type="slidenum">
              <a:rPr lang="en-US" smtClean="0"/>
              <a:t>6</a:t>
            </a:fld>
            <a:endParaRPr lang="en-US"/>
          </a:p>
        </p:txBody>
      </p:sp>
    </p:spTree>
    <p:extLst>
      <p:ext uri="{BB962C8B-B14F-4D97-AF65-F5344CB8AC3E}">
        <p14:creationId xmlns:p14="http://schemas.microsoft.com/office/powerpoint/2010/main" val="830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 WRAP is a personal and empowering process. It involves identifying what wellness means to you and the tools that can help you maintain it.</a:t>
            </a:r>
          </a:p>
        </p:txBody>
      </p:sp>
      <p:sp>
        <p:nvSpPr>
          <p:cNvPr id="4" name="Slide Number Placeholder 3"/>
          <p:cNvSpPr>
            <a:spLocks noGrp="1"/>
          </p:cNvSpPr>
          <p:nvPr>
            <p:ph type="sldNum" sz="quarter" idx="5"/>
          </p:nvPr>
        </p:nvSpPr>
        <p:spPr/>
        <p:txBody>
          <a:bodyPr/>
          <a:lstStyle/>
          <a:p>
            <a:fld id="{2369E260-8167-42E7-A675-AC16363ADFF4}" type="slidenum">
              <a:rPr lang="en-US" smtClean="0"/>
              <a:t>7</a:t>
            </a:fld>
            <a:endParaRPr lang="en-US"/>
          </a:p>
        </p:txBody>
      </p:sp>
    </p:spTree>
    <p:extLst>
      <p:ext uri="{BB962C8B-B14F-4D97-AF65-F5344CB8AC3E}">
        <p14:creationId xmlns:p14="http://schemas.microsoft.com/office/powerpoint/2010/main" val="385595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Wellness tools are strategies and resources that help individuals stay well. These can include activities, practices, and support systems that promote mental and physical health.</a:t>
            </a:r>
          </a:p>
        </p:txBody>
      </p:sp>
      <p:sp>
        <p:nvSpPr>
          <p:cNvPr id="4" name="Slide Number Placeholder 3"/>
          <p:cNvSpPr>
            <a:spLocks noGrp="1"/>
          </p:cNvSpPr>
          <p:nvPr>
            <p:ph type="sldNum" sz="quarter" idx="5"/>
          </p:nvPr>
        </p:nvSpPr>
        <p:spPr/>
        <p:txBody>
          <a:bodyPr/>
          <a:lstStyle/>
          <a:p>
            <a:fld id="{2369E260-8167-42E7-A675-AC16363ADFF4}" type="slidenum">
              <a:rPr lang="en-US" smtClean="0"/>
              <a:t>8</a:t>
            </a:fld>
            <a:endParaRPr lang="en-US"/>
          </a:p>
        </p:txBody>
      </p:sp>
    </p:spTree>
    <p:extLst>
      <p:ext uri="{BB962C8B-B14F-4D97-AF65-F5344CB8AC3E}">
        <p14:creationId xmlns:p14="http://schemas.microsoft.com/office/powerpoint/2010/main" val="246688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daily maintenance plan is crucial for sustaining wellness. It outlines daily activities and practices that support your mental health, ensuring you prioritize self-care in your life.</a:t>
            </a:r>
          </a:p>
        </p:txBody>
      </p:sp>
      <p:sp>
        <p:nvSpPr>
          <p:cNvPr id="4" name="Slide Number Placeholder 3"/>
          <p:cNvSpPr>
            <a:spLocks noGrp="1"/>
          </p:cNvSpPr>
          <p:nvPr>
            <p:ph type="sldNum" sz="quarter" idx="5"/>
          </p:nvPr>
        </p:nvSpPr>
        <p:spPr/>
        <p:txBody>
          <a:bodyPr/>
          <a:lstStyle/>
          <a:p>
            <a:fld id="{2369E260-8167-42E7-A675-AC16363ADFF4}" type="slidenum">
              <a:rPr lang="en-US" smtClean="0"/>
              <a:t>9</a:t>
            </a:fld>
            <a:endParaRPr lang="en-US"/>
          </a:p>
        </p:txBody>
      </p:sp>
    </p:spTree>
    <p:extLst>
      <p:ext uri="{BB962C8B-B14F-4D97-AF65-F5344CB8AC3E}">
        <p14:creationId xmlns:p14="http://schemas.microsoft.com/office/powerpoint/2010/main" val="57219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0116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5165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27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2376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50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6806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3154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3940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19861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1372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3/20/2025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9338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3/20/2025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57326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EEF22B-11AB-F7D1-682F-B94302E63A41}"/>
              </a:ext>
            </a:extLst>
          </p:cNvPr>
          <p:cNvSpPr>
            <a:spLocks noGrp="1"/>
          </p:cNvSpPr>
          <p:nvPr>
            <p:ph type="ctrTitle"/>
          </p:nvPr>
        </p:nvSpPr>
        <p:spPr>
          <a:xfrm>
            <a:off x="6699869" y="978407"/>
            <a:ext cx="4983480" cy="3976380"/>
          </a:xfrm>
        </p:spPr>
        <p:txBody>
          <a:bodyPr anchor="t">
            <a:normAutofit/>
          </a:bodyPr>
          <a:lstStyle/>
          <a:p>
            <a:pPr>
              <a:lnSpc>
                <a:spcPct val="90000"/>
              </a:lnSpc>
            </a:pPr>
            <a:r>
              <a:rPr lang="en-US" sz="4700" dirty="0"/>
              <a:t>Wellness Recovery Action Plan (WRAP): A Path to Personal Well-Being</a:t>
            </a:r>
          </a:p>
        </p:txBody>
      </p:sp>
      <p:sp>
        <p:nvSpPr>
          <p:cNvPr id="3" name="Subtitle 2">
            <a:extLst>
              <a:ext uri="{FF2B5EF4-FFF2-40B4-BE49-F238E27FC236}">
                <a16:creationId xmlns:a16="http://schemas.microsoft.com/office/drawing/2014/main" id="{CD6CF6F5-9A55-AE74-0044-DFE7962F0FB5}"/>
              </a:ext>
            </a:extLst>
          </p:cNvPr>
          <p:cNvSpPr>
            <a:spLocks noGrp="1"/>
          </p:cNvSpPr>
          <p:nvPr>
            <p:ph type="subTitle" idx="1"/>
          </p:nvPr>
        </p:nvSpPr>
        <p:spPr>
          <a:xfrm>
            <a:off x="6699869" y="5275825"/>
            <a:ext cx="4983481" cy="1070177"/>
          </a:xfrm>
        </p:spPr>
        <p:txBody>
          <a:bodyPr anchor="t">
            <a:normAutofit/>
          </a:bodyPr>
          <a:lstStyle/>
          <a:p>
            <a:r>
              <a:rPr lang="en-US" sz="2400"/>
              <a:t>Empowering individuals through self-management techniques</a:t>
            </a:r>
          </a:p>
        </p:txBody>
      </p:sp>
      <p:pic>
        <p:nvPicPr>
          <p:cNvPr id="4" name="Picture 3" descr="Rock with grass lawn floating in the air isolated on white background">
            <a:extLst>
              <a:ext uri="{FF2B5EF4-FFF2-40B4-BE49-F238E27FC236}">
                <a16:creationId xmlns:a16="http://schemas.microsoft.com/office/drawing/2014/main" id="{1FA1D655-3B0E-408D-B56E-CE8539A3BB48}"/>
              </a:ext>
            </a:extLst>
          </p:cNvPr>
          <p:cNvPicPr>
            <a:picLocks noChangeAspect="1"/>
          </p:cNvPicPr>
          <p:nvPr/>
        </p:nvPicPr>
        <p:blipFill>
          <a:blip r:embed="rId3"/>
          <a:srcRect l="15802" r="12636" b="1"/>
          <a:stretch/>
        </p:blipFill>
        <p:spPr>
          <a:xfrm>
            <a:off x="525664" y="508090"/>
            <a:ext cx="5570336" cy="5837913"/>
          </a:xfrm>
          <a:prstGeom prst="rect">
            <a:avLst/>
          </a:prstGeom>
        </p:spPr>
      </p:pic>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27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122A83-37AB-0272-4289-5BAE6C09998D}"/>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Recognizing Early Warning Signs</a:t>
            </a:r>
          </a:p>
        </p:txBody>
      </p:sp>
      <p:pic>
        <p:nvPicPr>
          <p:cNvPr id="5" name="Content Placeholder 4" descr="BENEFIT word on wooden block  on yellow background">
            <a:extLst>
              <a:ext uri="{FF2B5EF4-FFF2-40B4-BE49-F238E27FC236}">
                <a16:creationId xmlns:a16="http://schemas.microsoft.com/office/drawing/2014/main" id="{E1AF7C56-CB73-4D1B-B8F4-CB4C06B13002}"/>
              </a:ext>
            </a:extLst>
          </p:cNvPr>
          <p:cNvPicPr>
            <a:picLocks noGrp="1" noChangeAspect="1"/>
          </p:cNvPicPr>
          <p:nvPr>
            <p:ph sz="half" idx="1"/>
          </p:nvPr>
        </p:nvPicPr>
        <p:blipFill>
          <a:blip r:embed="rId3"/>
          <a:srcRect l="37667" r="17857" b="-2"/>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B9ABB125-9923-DC1F-D110-C3BFCF0BFE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Importance of Early Recognition</a:t>
            </a:r>
          </a:p>
          <a:p>
            <a:pPr marL="0" lvl="1" indent="0">
              <a:buNone/>
            </a:pPr>
            <a:r>
              <a:rPr lang="en-US" sz="1400"/>
              <a:t>Recognizing early warning signs of distress is crucial for effective wellness management through the WRAP process.</a:t>
            </a:r>
          </a:p>
          <a:p>
            <a:pPr marL="0" indent="0">
              <a:spcBef>
                <a:spcPts val="2500"/>
              </a:spcBef>
              <a:buNone/>
            </a:pPr>
            <a:r>
              <a:rPr lang="en-US" sz="1400" b="1"/>
              <a:t>Understanding Triggers</a:t>
            </a:r>
          </a:p>
          <a:p>
            <a:pPr marL="0" lvl="1" indent="0">
              <a:buNone/>
            </a:pPr>
            <a:r>
              <a:rPr lang="en-US" sz="1400"/>
              <a:t>Being aware of your triggers can empower you to take proactive steps in managing your mental wellness and preventing crises.</a:t>
            </a:r>
          </a:p>
          <a:p>
            <a:pPr marL="0" indent="0">
              <a:spcBef>
                <a:spcPts val="2500"/>
              </a:spcBef>
              <a:buNone/>
            </a:pPr>
            <a:r>
              <a:rPr lang="en-US" sz="1400" b="1"/>
              <a:t>Proactive Wellness Steps</a:t>
            </a:r>
          </a:p>
          <a:p>
            <a:pPr marL="0" lvl="1" indent="0">
              <a:buNone/>
            </a:pPr>
            <a:r>
              <a:rPr lang="en-US" sz="1400"/>
              <a:t>Taking proactive steps based on early identification can significantly enhance your overall well-being and resilience.</a:t>
            </a:r>
          </a:p>
        </p:txBody>
      </p:sp>
    </p:spTree>
    <p:extLst>
      <p:ext uri="{BB962C8B-B14F-4D97-AF65-F5344CB8AC3E}">
        <p14:creationId xmlns:p14="http://schemas.microsoft.com/office/powerpoint/2010/main" val="1576283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1A5525C6-6C7E-8B66-9F5C-D55B334776ED}"/>
              </a:ext>
            </a:extLst>
          </p:cNvPr>
          <p:cNvSpPr>
            <a:spLocks noGrp="1"/>
          </p:cNvSpPr>
          <p:nvPr>
            <p:ph type="ctrTitle"/>
          </p:nvPr>
        </p:nvSpPr>
        <p:spPr>
          <a:xfrm>
            <a:off x="521208" y="1211766"/>
            <a:ext cx="7237052" cy="4727988"/>
          </a:xfrm>
        </p:spPr>
        <p:txBody>
          <a:bodyPr anchor="b">
            <a:normAutofit/>
          </a:bodyPr>
          <a:lstStyle/>
          <a:p>
            <a:r>
              <a:rPr lang="en-US" sz="7400"/>
              <a:t>Taking Action: Crisis Plan and Post-Crisis Plan</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7411739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E3C358-DF3C-032B-8345-11F13BB1BEF4}"/>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Creating a Crisis Plan</a:t>
            </a:r>
          </a:p>
        </p:txBody>
      </p:sp>
      <p:pic>
        <p:nvPicPr>
          <p:cNvPr id="5" name="Content Placeholder 4" descr="Risk management plan">
            <a:extLst>
              <a:ext uri="{FF2B5EF4-FFF2-40B4-BE49-F238E27FC236}">
                <a16:creationId xmlns:a16="http://schemas.microsoft.com/office/drawing/2014/main" id="{10633605-F3DE-47AF-B9ED-D03135F08233}"/>
              </a:ext>
            </a:extLst>
          </p:cNvPr>
          <p:cNvPicPr>
            <a:picLocks noGrp="1" noChangeAspect="1"/>
          </p:cNvPicPr>
          <p:nvPr>
            <p:ph sz="half" idx="1"/>
          </p:nvPr>
        </p:nvPicPr>
        <p:blipFill>
          <a:blip r:embed="rId3"/>
          <a:srcRect l="2520" r="43242"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6FA699C4-F31E-F24A-E94A-B2CBDA453F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Identifying Triggers</a:t>
            </a:r>
          </a:p>
          <a:p>
            <a:pPr marL="0" lvl="1" indent="0">
              <a:buNone/>
            </a:pPr>
            <a:r>
              <a:rPr lang="en-US" sz="1400"/>
              <a:t>Recognize the situations or events that may lead to a crisis, allowing for proactive management and preparation.</a:t>
            </a:r>
          </a:p>
          <a:p>
            <a:pPr marL="0" indent="0">
              <a:spcBef>
                <a:spcPts val="2500"/>
              </a:spcBef>
              <a:buNone/>
            </a:pPr>
            <a:r>
              <a:rPr lang="en-US" sz="1400" b="1"/>
              <a:t>Coping Strategies</a:t>
            </a:r>
          </a:p>
          <a:p>
            <a:pPr marL="0" lvl="1" indent="0">
              <a:buNone/>
            </a:pPr>
            <a:r>
              <a:rPr lang="en-US" sz="1400"/>
              <a:t>Develop effective coping strategies to manage stress and emotions during a crisis, ensuring a clearer mindset.</a:t>
            </a:r>
          </a:p>
          <a:p>
            <a:pPr marL="0" indent="0">
              <a:spcBef>
                <a:spcPts val="2500"/>
              </a:spcBef>
              <a:buNone/>
            </a:pPr>
            <a:r>
              <a:rPr lang="en-US" sz="1400" b="1"/>
              <a:t>Emergency Contacts</a:t>
            </a:r>
          </a:p>
          <a:p>
            <a:pPr marL="0" lvl="1" indent="0">
              <a:buNone/>
            </a:pPr>
            <a:r>
              <a:rPr lang="en-US" sz="1400"/>
              <a:t>Compile a list of emergency contacts, including family, friends, and professionals, to reach out during a crisis.</a:t>
            </a:r>
          </a:p>
        </p:txBody>
      </p:sp>
    </p:spTree>
    <p:extLst>
      <p:ext uri="{BB962C8B-B14F-4D97-AF65-F5344CB8AC3E}">
        <p14:creationId xmlns:p14="http://schemas.microsoft.com/office/powerpoint/2010/main" val="4032460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A5279A1-8BB7-1E35-2C66-22EAAD026B5C}"/>
              </a:ext>
            </a:extLst>
          </p:cNvPr>
          <p:cNvSpPr>
            <a:spLocks noGrp="1"/>
          </p:cNvSpPr>
          <p:nvPr>
            <p:ph type="title"/>
          </p:nvPr>
        </p:nvSpPr>
        <p:spPr>
          <a:xfrm>
            <a:off x="521208" y="978408"/>
            <a:ext cx="3410712" cy="5376672"/>
          </a:xfrm>
        </p:spPr>
        <p:txBody>
          <a:bodyPr>
            <a:normAutofit/>
          </a:bodyPr>
          <a:lstStyle/>
          <a:p>
            <a:r>
              <a:rPr lang="en-US" sz="3700"/>
              <a:t>Implementing the Post-Crisis Plan</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B8EA6C72-D08A-4F20-9A78-35B1AFA24EF3}"/>
              </a:ext>
            </a:extLst>
          </p:cNvPr>
          <p:cNvGraphicFramePr>
            <a:graphicFrameLocks noGrp="1"/>
          </p:cNvGraphicFramePr>
          <p:nvPr>
            <p:ph idx="1"/>
            <p:extLst>
              <p:ext uri="{D42A27DB-BD31-4B8C-83A1-F6EECF244321}">
                <p14:modId xmlns:p14="http://schemas.microsoft.com/office/powerpoint/2010/main" val="367259457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182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DB145D-EB7F-7A4C-1EE8-2F3E5348012D}"/>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Involving a Support Network</a:t>
            </a:r>
          </a:p>
        </p:txBody>
      </p:sp>
      <p:pic>
        <p:nvPicPr>
          <p:cNvPr id="5" name="Content Placeholder 4" descr="People in a tribe">
            <a:extLst>
              <a:ext uri="{FF2B5EF4-FFF2-40B4-BE49-F238E27FC236}">
                <a16:creationId xmlns:a16="http://schemas.microsoft.com/office/drawing/2014/main" id="{F256DEE8-D115-4BD5-9305-F0E79BEF1224}"/>
              </a:ext>
            </a:extLst>
          </p:cNvPr>
          <p:cNvPicPr>
            <a:picLocks noGrp="1" noChangeAspect="1"/>
          </p:cNvPicPr>
          <p:nvPr>
            <p:ph sz="half" idx="1"/>
          </p:nvPr>
        </p:nvPicPr>
        <p:blipFill>
          <a:blip r:embed="rId3"/>
          <a:srcRect l="23008" r="33601"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8373D029-9603-2338-4EE8-93C3EDC6B3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Importance of Support Networks</a:t>
            </a:r>
          </a:p>
          <a:p>
            <a:pPr marL="0" lvl="1" indent="0">
              <a:buNone/>
            </a:pPr>
            <a:r>
              <a:rPr lang="en-US" sz="1400"/>
              <a:t>A strong support network is essential for emotional well-being and resilience, especially during difficult moments in life.</a:t>
            </a:r>
          </a:p>
          <a:p>
            <a:pPr marL="0" indent="0">
              <a:spcBef>
                <a:spcPts val="2500"/>
              </a:spcBef>
              <a:buNone/>
            </a:pPr>
            <a:r>
              <a:rPr lang="en-US" sz="1400" b="1"/>
              <a:t>Trust and Encouragement</a:t>
            </a:r>
          </a:p>
          <a:p>
            <a:pPr marL="0" lvl="1" indent="0">
              <a:buNone/>
            </a:pPr>
            <a:r>
              <a:rPr lang="en-US" sz="1400"/>
              <a:t>Involving trusted individuals provides encouragement and strengthens the bonds necessary for navigating challenges effectively.</a:t>
            </a:r>
          </a:p>
          <a:p>
            <a:pPr marL="0" indent="0">
              <a:spcBef>
                <a:spcPts val="2500"/>
              </a:spcBef>
              <a:buNone/>
            </a:pPr>
            <a:r>
              <a:rPr lang="en-US" sz="1400" b="1"/>
              <a:t>Professional Guidance</a:t>
            </a:r>
          </a:p>
          <a:p>
            <a:pPr marL="0" lvl="1" indent="0">
              <a:buNone/>
            </a:pPr>
            <a:r>
              <a:rPr lang="en-US" sz="1400"/>
              <a:t>Incorporating professionals into your support network can offer valuable insights and assistance tailored to your needs.</a:t>
            </a:r>
          </a:p>
        </p:txBody>
      </p:sp>
    </p:spTree>
    <p:extLst>
      <p:ext uri="{BB962C8B-B14F-4D97-AF65-F5344CB8AC3E}">
        <p14:creationId xmlns:p14="http://schemas.microsoft.com/office/powerpoint/2010/main" val="2184303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3857FFA-3A8D-6EFB-BC69-1253C24AE07B}"/>
              </a:ext>
            </a:extLst>
          </p:cNvPr>
          <p:cNvSpPr>
            <a:spLocks noGrp="1"/>
          </p:cNvSpPr>
          <p:nvPr>
            <p:ph type="ctrTitle"/>
          </p:nvPr>
        </p:nvSpPr>
        <p:spPr>
          <a:xfrm>
            <a:off x="521208" y="1211766"/>
            <a:ext cx="7237052" cy="4727988"/>
          </a:xfrm>
        </p:spPr>
        <p:txBody>
          <a:bodyPr anchor="b">
            <a:normAutofit/>
          </a:bodyPr>
          <a:lstStyle/>
          <a:p>
            <a:r>
              <a:rPr lang="en-US" sz="7400"/>
              <a:t>Personal Experiences and Success Stories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5461846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2E9CBE9-BAEA-59C8-54C4-7CC1D10AF787}"/>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Case Studies and Testimonials</a:t>
            </a:r>
          </a:p>
        </p:txBody>
      </p:sp>
      <p:sp>
        <p:nvSpPr>
          <p:cNvPr id="14" name="Rectangle 13">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991951B1-D960-54FB-A11A-B79C42A237F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4672584" cy="3767328"/>
          </a:xfrm>
        </p:spPr>
        <p:txBody>
          <a:bodyPr>
            <a:normAutofit/>
          </a:bodyPr>
          <a:lstStyle/>
          <a:p>
            <a:pPr marL="0" indent="0">
              <a:spcBef>
                <a:spcPts val="2500"/>
              </a:spcBef>
              <a:buNone/>
            </a:pPr>
            <a:r>
              <a:rPr lang="en-US" sz="1400" b="1"/>
              <a:t>Successful Implementation of WRAP</a:t>
            </a:r>
          </a:p>
          <a:p>
            <a:pPr marL="0" lvl="1" indent="0">
              <a:buNone/>
            </a:pPr>
            <a:r>
              <a:rPr lang="en-US" sz="1400"/>
              <a:t>Real-life case studies show how individuals effectively implemented WRAP strategies, leading to significant positive changes in their lives.</a:t>
            </a:r>
          </a:p>
          <a:p>
            <a:pPr marL="0" indent="0">
              <a:spcBef>
                <a:spcPts val="2500"/>
              </a:spcBef>
              <a:buNone/>
            </a:pPr>
            <a:r>
              <a:rPr lang="en-US" sz="1400" b="1"/>
              <a:t>Transformative Power of Personal Responsibility</a:t>
            </a:r>
          </a:p>
          <a:p>
            <a:pPr marL="0" lvl="1" indent="0">
              <a:buNone/>
            </a:pPr>
            <a:r>
              <a:rPr lang="en-US" sz="1400"/>
              <a:t>Testimonials highlight the importance of personal responsibility in the recovery process, showcasing how it fosters empowerment and growth.</a:t>
            </a:r>
          </a:p>
        </p:txBody>
      </p:sp>
      <p:pic>
        <p:nvPicPr>
          <p:cNvPr id="5" name="Content Placeholder 4" descr="Great example of how technology can facilitate social distance during crises that require staying at home.   Case of during pandemic isolation by COVID-19.">
            <a:extLst>
              <a:ext uri="{FF2B5EF4-FFF2-40B4-BE49-F238E27FC236}">
                <a16:creationId xmlns:a16="http://schemas.microsoft.com/office/drawing/2014/main" id="{7D6364B8-EC06-46D8-A092-4DDA18434D05}"/>
              </a:ext>
            </a:extLst>
          </p:cNvPr>
          <p:cNvPicPr>
            <a:picLocks noGrp="1" noChangeAspect="1"/>
          </p:cNvPicPr>
          <p:nvPr>
            <p:ph sz="half" idx="1"/>
          </p:nvPr>
        </p:nvPicPr>
        <p:blipFill>
          <a:blip r:embed="rId3"/>
          <a:srcRect l="33477" r="11594" b="1"/>
          <a:stretch/>
        </p:blipFill>
        <p:spPr>
          <a:xfrm>
            <a:off x="5958018" y="508090"/>
            <a:ext cx="5709726" cy="5846989"/>
          </a:xfrm>
          <a:prstGeom prst="rect">
            <a:avLst/>
          </a:prstGeom>
        </p:spPr>
      </p:pic>
    </p:spTree>
    <p:extLst>
      <p:ext uri="{BB962C8B-B14F-4D97-AF65-F5344CB8AC3E}">
        <p14:creationId xmlns:p14="http://schemas.microsoft.com/office/powerpoint/2010/main" val="874413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63F7CB-061A-5DEC-AF3E-0456D150688E}"/>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Overcoming Challenges</a:t>
            </a:r>
          </a:p>
        </p:txBody>
      </p:sp>
      <p:pic>
        <p:nvPicPr>
          <p:cNvPr id="5" name="Content Placeholder 4" descr="Teamwork">
            <a:extLst>
              <a:ext uri="{FF2B5EF4-FFF2-40B4-BE49-F238E27FC236}">
                <a16:creationId xmlns:a16="http://schemas.microsoft.com/office/drawing/2014/main" id="{F0BF0D78-EE2B-4C6A-9423-87A7F6C4B43E}"/>
              </a:ext>
            </a:extLst>
          </p:cNvPr>
          <p:cNvPicPr>
            <a:picLocks noGrp="1" noChangeAspect="1"/>
          </p:cNvPicPr>
          <p:nvPr>
            <p:ph sz="half" idx="1"/>
          </p:nvPr>
        </p:nvPicPr>
        <p:blipFill>
          <a:blip r:embed="rId3"/>
          <a:srcRect l="28926" r="23163"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8FB0C455-428D-9804-DF9C-A7CE35AD38F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Facing Recovery Challenges</a:t>
            </a:r>
          </a:p>
          <a:p>
            <a:pPr marL="0" lvl="1" indent="0">
              <a:buNone/>
            </a:pPr>
            <a:r>
              <a:rPr lang="en-US" sz="1400"/>
              <a:t>Individuals often encounter various challenges during their recovery journey, which can be discouraging.</a:t>
            </a:r>
          </a:p>
          <a:p>
            <a:pPr marL="0" indent="0">
              <a:spcBef>
                <a:spcPts val="2500"/>
              </a:spcBef>
              <a:buNone/>
            </a:pPr>
            <a:r>
              <a:rPr lang="en-US" sz="1400" b="1"/>
              <a:t>Importance of Sharing Stories</a:t>
            </a:r>
          </a:p>
          <a:p>
            <a:pPr marL="0" lvl="1" indent="0">
              <a:buNone/>
            </a:pPr>
            <a:r>
              <a:rPr lang="en-US" sz="1400"/>
              <a:t>Sharing personal stories of overcoming challenges can inspire and motivate others in their own recovery processes.</a:t>
            </a:r>
          </a:p>
          <a:p>
            <a:pPr marL="0" indent="0">
              <a:spcBef>
                <a:spcPts val="2500"/>
              </a:spcBef>
              <a:buNone/>
            </a:pPr>
            <a:r>
              <a:rPr lang="en-US" sz="1400" b="1"/>
              <a:t>Motivation to Persist</a:t>
            </a:r>
          </a:p>
          <a:p>
            <a:pPr marL="0" lvl="1" indent="0">
              <a:buNone/>
            </a:pPr>
            <a:r>
              <a:rPr lang="en-US" sz="1400"/>
              <a:t>Hearing about others' successes can provide hope and encouragement to persist through tough times.</a:t>
            </a:r>
          </a:p>
        </p:txBody>
      </p:sp>
    </p:spTree>
    <p:extLst>
      <p:ext uri="{BB962C8B-B14F-4D97-AF65-F5344CB8AC3E}">
        <p14:creationId xmlns:p14="http://schemas.microsoft.com/office/powerpoint/2010/main" val="1614820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EDCA7E-572B-394F-CE26-198085BF8C87}"/>
              </a:ext>
            </a:extLst>
          </p:cNvPr>
          <p:cNvSpPr>
            <a:spLocks noGrp="1"/>
          </p:cNvSpPr>
          <p:nvPr>
            <p:ph type="title"/>
          </p:nvPr>
        </p:nvSpPr>
        <p:spPr>
          <a:xfrm>
            <a:off x="521208" y="978408"/>
            <a:ext cx="5020056" cy="1664208"/>
          </a:xfrm>
        </p:spPr>
        <p:txBody>
          <a:bodyPr vert="horz" lIns="91440" tIns="45720" rIns="91440" bIns="45720" rtlCol="0" anchor="t">
            <a:normAutofit/>
          </a:bodyPr>
          <a:lstStyle/>
          <a:p>
            <a:pPr>
              <a:lnSpc>
                <a:spcPct val="90000"/>
              </a:lnSpc>
            </a:pPr>
            <a:r>
              <a:rPr lang="en-US" sz="3700" b="1" kern="1200">
                <a:solidFill>
                  <a:schemeClr val="tx1"/>
                </a:solidFill>
                <a:latin typeface="+mj-lt"/>
                <a:ea typeface="+mj-ea"/>
                <a:cs typeface="+mj-cs"/>
              </a:rPr>
              <a:t>Long-Term Benefits and Personal Growth</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Blackboard Business Strategy Concept">
            <a:extLst>
              <a:ext uri="{FF2B5EF4-FFF2-40B4-BE49-F238E27FC236}">
                <a16:creationId xmlns:a16="http://schemas.microsoft.com/office/drawing/2014/main" id="{92C379C2-286C-4385-9649-A0A83869D907}"/>
              </a:ext>
            </a:extLst>
          </p:cNvPr>
          <p:cNvPicPr>
            <a:picLocks noGrp="1" noChangeAspect="1"/>
          </p:cNvPicPr>
          <p:nvPr>
            <p:ph sz="half" idx="1"/>
          </p:nvPr>
        </p:nvPicPr>
        <p:blipFill>
          <a:blip r:embed="rId3"/>
          <a:srcRect t="6114" r="-1" b="-1"/>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F4840560-EF56-FC98-7E0F-E6889FDD97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Enhanced Self-Awareness</a:t>
            </a:r>
          </a:p>
          <a:p>
            <a:pPr marL="0" lvl="1" indent="0">
              <a:buNone/>
            </a:pPr>
            <a:r>
              <a:rPr lang="en-US" sz="1400"/>
              <a:t>Implementing WRAP fosters a deeper understanding of oneself, leading to improved decision-making and emotional regulation.</a:t>
            </a:r>
          </a:p>
          <a:p>
            <a:pPr marL="0" indent="0">
              <a:spcBef>
                <a:spcPts val="2500"/>
              </a:spcBef>
              <a:buNone/>
            </a:pPr>
            <a:r>
              <a:rPr lang="en-US" sz="1400" b="1"/>
              <a:t>Improved Mental Health</a:t>
            </a:r>
          </a:p>
          <a:p>
            <a:pPr marL="0" lvl="1" indent="0">
              <a:buNone/>
            </a:pPr>
            <a:r>
              <a:rPr lang="en-US" sz="1400"/>
              <a:t>Individuals who implement WRAP often experience better mental health, reduced anxiety, and increased resilience.</a:t>
            </a:r>
          </a:p>
          <a:p>
            <a:pPr marL="0" indent="0">
              <a:spcBef>
                <a:spcPts val="2500"/>
              </a:spcBef>
              <a:buNone/>
            </a:pPr>
            <a:r>
              <a:rPr lang="en-US" sz="1400" b="1"/>
              <a:t>Personal Growth</a:t>
            </a:r>
          </a:p>
          <a:p>
            <a:pPr marL="0" lvl="1" indent="0">
              <a:buNone/>
            </a:pPr>
            <a:r>
              <a:rPr lang="en-US" sz="1400"/>
              <a:t>Engaging with WRAP promotes personal growth, helping individuals to set and achieve meaningful life goals.</a:t>
            </a:r>
          </a:p>
          <a:p>
            <a:pPr marL="0" indent="0">
              <a:spcBef>
                <a:spcPts val="2500"/>
              </a:spcBef>
              <a:buNone/>
            </a:pPr>
            <a:r>
              <a:rPr lang="en-US" sz="1400" b="1"/>
              <a:t>Sense of Control</a:t>
            </a:r>
          </a:p>
          <a:p>
            <a:pPr marL="0" lvl="1" indent="0">
              <a:buNone/>
            </a:pPr>
            <a:r>
              <a:rPr lang="en-US" sz="1400"/>
              <a:t>WRAP empowers individuals, giving them a greater sense of control over their lives and choices.</a:t>
            </a:r>
          </a:p>
        </p:txBody>
      </p:sp>
    </p:spTree>
    <p:extLst>
      <p:ext uri="{BB962C8B-B14F-4D97-AF65-F5344CB8AC3E}">
        <p14:creationId xmlns:p14="http://schemas.microsoft.com/office/powerpoint/2010/main" val="116088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C647CBAE-513A-F6F1-6903-085A8D230F0C}"/>
              </a:ext>
            </a:extLst>
          </p:cNvPr>
          <p:cNvSpPr>
            <a:spLocks noGrp="1"/>
          </p:cNvSpPr>
          <p:nvPr>
            <p:ph type="ctrTitle"/>
          </p:nvPr>
        </p:nvSpPr>
        <p:spPr>
          <a:xfrm>
            <a:off x="521208" y="1211766"/>
            <a:ext cx="7237052" cy="4727988"/>
          </a:xfrm>
        </p:spPr>
        <p:txBody>
          <a:bodyPr anchor="b">
            <a:normAutofit/>
          </a:bodyPr>
          <a:lstStyle/>
          <a:p>
            <a:r>
              <a:rPr lang="en-US" sz="7400"/>
              <a:t>Resources and Support</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4081406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A2F5DD5-43E3-9B10-9494-E074B7588E82}"/>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Agenda Overview</a:t>
            </a:r>
          </a:p>
        </p:txBody>
      </p:sp>
      <p:pic>
        <p:nvPicPr>
          <p:cNvPr id="5" name="Content Placeholder 4" descr="2020 Goals and New Year's Resolutions like living more sustainable and healthy">
            <a:extLst>
              <a:ext uri="{FF2B5EF4-FFF2-40B4-BE49-F238E27FC236}">
                <a16:creationId xmlns:a16="http://schemas.microsoft.com/office/drawing/2014/main" id="{069A1DEA-214F-4A6C-9B30-DED36A1E3364}"/>
              </a:ext>
            </a:extLst>
          </p:cNvPr>
          <p:cNvPicPr>
            <a:picLocks noGrp="1" noChangeAspect="1"/>
          </p:cNvPicPr>
          <p:nvPr>
            <p:ph sz="half" idx="1"/>
          </p:nvPr>
        </p:nvPicPr>
        <p:blipFill>
          <a:blip r:embed="rId3"/>
          <a:srcRect l="23246" r="11616" b="1"/>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F9936A2A-5EDA-217E-F441-48717B69C7A0}"/>
              </a:ext>
            </a:extLst>
          </p:cNvPr>
          <p:cNvSpPr>
            <a:spLocks noGrp="1"/>
          </p:cNvSpPr>
          <p:nvPr>
            <p:ph sz="half" idx="2"/>
          </p:nvPr>
        </p:nvSpPr>
        <p:spPr>
          <a:xfrm>
            <a:off x="6995160" y="2578608"/>
            <a:ext cx="4672584" cy="3767328"/>
          </a:xfrm>
        </p:spPr>
        <p:txBody>
          <a:bodyPr vert="horz" lIns="91440" tIns="45720" rIns="91440" bIns="45720" rtlCol="0">
            <a:normAutofit/>
          </a:bodyPr>
          <a:lstStyle/>
          <a:p>
            <a:r>
              <a:rPr lang="en-US"/>
              <a:t>Understanding WRAP</a:t>
            </a:r>
          </a:p>
          <a:p>
            <a:r>
              <a:rPr lang="en-US"/>
              <a:t>Creating Your WRAP</a:t>
            </a:r>
          </a:p>
          <a:p>
            <a:r>
              <a:rPr lang="en-US"/>
              <a:t>Taking Action: Crisis Plan and Post-Crisis Plan</a:t>
            </a:r>
          </a:p>
          <a:p>
            <a:r>
              <a:rPr lang="en-US"/>
              <a:t>Personal Experiences and Success Stories</a:t>
            </a:r>
          </a:p>
          <a:p>
            <a:r>
              <a:rPr lang="en-US"/>
              <a:t>Resources and Support</a:t>
            </a:r>
          </a:p>
        </p:txBody>
      </p:sp>
    </p:spTree>
    <p:extLst>
      <p:ext uri="{BB962C8B-B14F-4D97-AF65-F5344CB8AC3E}">
        <p14:creationId xmlns:p14="http://schemas.microsoft.com/office/powerpoint/2010/main" val="951278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4D872D34-1A6D-8350-6DCC-9693F5920FA3}"/>
              </a:ext>
            </a:extLst>
          </p:cNvPr>
          <p:cNvSpPr>
            <a:spLocks noGrp="1"/>
          </p:cNvSpPr>
          <p:nvPr>
            <p:ph type="title"/>
          </p:nvPr>
        </p:nvSpPr>
        <p:spPr>
          <a:xfrm>
            <a:off x="521208" y="978408"/>
            <a:ext cx="3410712" cy="5376672"/>
          </a:xfrm>
        </p:spPr>
        <p:txBody>
          <a:bodyPr>
            <a:normAutofit/>
          </a:bodyPr>
          <a:lstStyle/>
          <a:p>
            <a:r>
              <a:rPr lang="en-US" sz="4000"/>
              <a:t>Finding WRAP Facilitators</a:t>
            </a: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4" name="Content Placeholder 4">
            <a:extLst>
              <a:ext uri="{FF2B5EF4-FFF2-40B4-BE49-F238E27FC236}">
                <a16:creationId xmlns:a16="http://schemas.microsoft.com/office/drawing/2014/main" id="{18ED0D79-121E-4610-B374-FE02556FC45A}"/>
              </a:ext>
            </a:extLst>
          </p:cNvPr>
          <p:cNvGraphicFramePr>
            <a:graphicFrameLocks noGrp="1"/>
          </p:cNvGraphicFramePr>
          <p:nvPr>
            <p:ph idx="1"/>
            <p:extLst>
              <p:ext uri="{D42A27DB-BD31-4B8C-83A1-F6EECF244321}">
                <p14:modId xmlns:p14="http://schemas.microsoft.com/office/powerpoint/2010/main" val="402429796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30646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5A4C0-14F2-1CF4-25D9-C6CD34C3804B}"/>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Accessing Educational Materials</a:t>
            </a:r>
          </a:p>
        </p:txBody>
      </p:sp>
      <p:pic>
        <p:nvPicPr>
          <p:cNvPr id="5" name="Content Placeholder 4" descr="Medicine Education, Concept">
            <a:extLst>
              <a:ext uri="{FF2B5EF4-FFF2-40B4-BE49-F238E27FC236}">
                <a16:creationId xmlns:a16="http://schemas.microsoft.com/office/drawing/2014/main" id="{2C7D4CA4-ED66-4AE9-8C10-B6460AA49D5C}"/>
              </a:ext>
            </a:extLst>
          </p:cNvPr>
          <p:cNvPicPr>
            <a:picLocks noGrp="1" noChangeAspect="1"/>
          </p:cNvPicPr>
          <p:nvPr>
            <p:ph sz="half" idx="1"/>
          </p:nvPr>
        </p:nvPicPr>
        <p:blipFill>
          <a:blip r:embed="rId3"/>
          <a:srcRect l="32447" r="19280"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C557D4B3-A753-B236-A24C-36D056074E6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Diverse Learning Resources</a:t>
            </a:r>
          </a:p>
          <a:p>
            <a:pPr marL="0" lvl="1" indent="0">
              <a:buNone/>
            </a:pPr>
            <a:r>
              <a:rPr lang="en-US" sz="1400"/>
              <a:t>There is a wide range of educational materials available, from traditional textbooks to interactive online resources.</a:t>
            </a:r>
          </a:p>
          <a:p>
            <a:pPr marL="0" indent="0">
              <a:spcBef>
                <a:spcPts val="2500"/>
              </a:spcBef>
              <a:buNone/>
            </a:pPr>
            <a:r>
              <a:rPr lang="en-US" sz="1400" b="1"/>
              <a:t>Online Educational Platforms</a:t>
            </a:r>
          </a:p>
          <a:p>
            <a:pPr marL="0" lvl="1" indent="0">
              <a:buNone/>
            </a:pPr>
            <a:r>
              <a:rPr lang="en-US" sz="1400"/>
              <a:t>Numerous online platforms offer structured courses and materials that can enhance understanding of WRAP implementation.</a:t>
            </a:r>
          </a:p>
          <a:p>
            <a:pPr marL="0" indent="0">
              <a:spcBef>
                <a:spcPts val="2500"/>
              </a:spcBef>
              <a:buNone/>
            </a:pPr>
            <a:r>
              <a:rPr lang="en-US" sz="1400" b="1"/>
              <a:t>Books and Publications</a:t>
            </a:r>
          </a:p>
          <a:p>
            <a:pPr marL="0" lvl="1" indent="0">
              <a:buNone/>
            </a:pPr>
            <a:r>
              <a:rPr lang="en-US" sz="1400"/>
              <a:t>Books and publications provide in-depth knowledge and comprehensive insights into WRAP and its practices.</a:t>
            </a:r>
          </a:p>
        </p:txBody>
      </p:sp>
    </p:spTree>
    <p:extLst>
      <p:ext uri="{BB962C8B-B14F-4D97-AF65-F5344CB8AC3E}">
        <p14:creationId xmlns:p14="http://schemas.microsoft.com/office/powerpoint/2010/main" val="1815206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A3C0E81-9E72-1CFD-B9D0-E4D44702F962}"/>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Connecting with Support Groups</a:t>
            </a:r>
          </a:p>
        </p:txBody>
      </p:sp>
      <p:pic>
        <p:nvPicPr>
          <p:cNvPr id="5" name="Content Placeholder 4" descr="People in group therapy">
            <a:extLst>
              <a:ext uri="{FF2B5EF4-FFF2-40B4-BE49-F238E27FC236}">
                <a16:creationId xmlns:a16="http://schemas.microsoft.com/office/drawing/2014/main" id="{F41D0C6C-1CFC-4FDF-B608-5B604B8AE3F0}"/>
              </a:ext>
            </a:extLst>
          </p:cNvPr>
          <p:cNvPicPr>
            <a:picLocks noGrp="1" noChangeAspect="1"/>
          </p:cNvPicPr>
          <p:nvPr>
            <p:ph sz="half" idx="1"/>
          </p:nvPr>
        </p:nvPicPr>
        <p:blipFill>
          <a:blip r:embed="rId3"/>
          <a:srcRect l="12882" r="21980" b="1"/>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D020DCEA-A0F3-BE82-E281-1917D2DE1A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5160" y="2578608"/>
            <a:ext cx="4672584" cy="3767328"/>
          </a:xfrm>
        </p:spPr>
        <p:txBody>
          <a:bodyPr>
            <a:normAutofit/>
          </a:bodyPr>
          <a:lstStyle/>
          <a:p>
            <a:pPr marL="0" indent="0">
              <a:spcBef>
                <a:spcPts val="2500"/>
              </a:spcBef>
              <a:buNone/>
            </a:pPr>
            <a:r>
              <a:rPr lang="en-US" sz="1400" b="1"/>
              <a:t>Sense of Community</a:t>
            </a:r>
          </a:p>
          <a:p>
            <a:pPr marL="0" lvl="1" indent="0">
              <a:buNone/>
            </a:pPr>
            <a:r>
              <a:rPr lang="en-US" sz="1400"/>
              <a:t>Support groups offer individuals a sense of belonging and connection through shared experiences and challenges.</a:t>
            </a:r>
          </a:p>
          <a:p>
            <a:pPr marL="0" indent="0">
              <a:spcBef>
                <a:spcPts val="2500"/>
              </a:spcBef>
              <a:buNone/>
            </a:pPr>
            <a:r>
              <a:rPr lang="en-US" sz="1400" b="1"/>
              <a:t>Fostering Recovery</a:t>
            </a:r>
          </a:p>
          <a:p>
            <a:pPr marL="0" lvl="1" indent="0">
              <a:buNone/>
            </a:pPr>
            <a:r>
              <a:rPr lang="en-US" sz="1400"/>
              <a:t>Connecting with others through programs like WRAP encourages healing and promotes a positive recovery journey.</a:t>
            </a:r>
          </a:p>
        </p:txBody>
      </p:sp>
    </p:spTree>
    <p:extLst>
      <p:ext uri="{BB962C8B-B14F-4D97-AF65-F5344CB8AC3E}">
        <p14:creationId xmlns:p14="http://schemas.microsoft.com/office/powerpoint/2010/main" val="1466915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DD08A12A-0957-6655-D1F3-7FF15BECD3C5}"/>
              </a:ext>
            </a:extLst>
          </p:cNvPr>
          <p:cNvSpPr>
            <a:spLocks noGrp="1"/>
          </p:cNvSpPr>
          <p:nvPr>
            <p:ph type="title"/>
          </p:nvPr>
        </p:nvSpPr>
        <p:spPr>
          <a:xfrm>
            <a:off x="521208" y="1325880"/>
            <a:ext cx="11155680" cy="1408176"/>
          </a:xfrm>
        </p:spPr>
        <p:txBody>
          <a:bodyPr anchor="b">
            <a:normAutofit/>
          </a:bodyPr>
          <a:lstStyle/>
          <a:p>
            <a:r>
              <a:rPr lang="en-US" sz="6800"/>
              <a:t>Conclusion</a:t>
            </a: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aphicFrame>
        <p:nvGraphicFramePr>
          <p:cNvPr id="11" name="Content Placeholder 2">
            <a:extLst>
              <a:ext uri="{FF2B5EF4-FFF2-40B4-BE49-F238E27FC236}">
                <a16:creationId xmlns:a16="http://schemas.microsoft.com/office/drawing/2014/main" id="{F62428B7-4A22-D2F6-00DD-0184A7BC3630}"/>
              </a:ext>
            </a:extLst>
          </p:cNvPr>
          <p:cNvGraphicFramePr>
            <a:graphicFrameLocks noGrp="1"/>
          </p:cNvGraphicFramePr>
          <p:nvPr>
            <p:ph idx="1"/>
            <p:extLst>
              <p:ext uri="{D42A27DB-BD31-4B8C-83A1-F6EECF244321}">
                <p14:modId xmlns:p14="http://schemas.microsoft.com/office/powerpoint/2010/main" val="54470981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8561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618301"/>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36755252-A764-1C70-E0CA-16D7BD351D9F}"/>
              </a:ext>
            </a:extLst>
          </p:cNvPr>
          <p:cNvSpPr>
            <a:spLocks noGrp="1"/>
          </p:cNvSpPr>
          <p:nvPr>
            <p:ph type="ctrTitle"/>
          </p:nvPr>
        </p:nvSpPr>
        <p:spPr>
          <a:xfrm>
            <a:off x="521208" y="1211766"/>
            <a:ext cx="7237052" cy="4727988"/>
          </a:xfrm>
        </p:spPr>
        <p:txBody>
          <a:bodyPr anchor="b">
            <a:normAutofit/>
          </a:bodyPr>
          <a:lstStyle/>
          <a:p>
            <a:r>
              <a:rPr lang="en-US" sz="7400"/>
              <a:t>Understanding WRAP</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81834163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E64EAF-4F19-B281-39B3-88D40C70A6A3}"/>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Introduction to WRAP</a:t>
            </a:r>
          </a:p>
        </p:txBody>
      </p:sp>
      <p:pic>
        <p:nvPicPr>
          <p:cNvPr id="5" name="Content Placeholder 4" descr="Carrying the burden of gears in the back">
            <a:extLst>
              <a:ext uri="{FF2B5EF4-FFF2-40B4-BE49-F238E27FC236}">
                <a16:creationId xmlns:a16="http://schemas.microsoft.com/office/drawing/2014/main" id="{146F2424-EFD5-45DF-8B3C-212534F88A0E}"/>
              </a:ext>
            </a:extLst>
          </p:cNvPr>
          <p:cNvPicPr>
            <a:picLocks noGrp="1" noChangeAspect="1"/>
          </p:cNvPicPr>
          <p:nvPr>
            <p:ph sz="half" idx="1"/>
          </p:nvPr>
        </p:nvPicPr>
        <p:blipFill>
          <a:blip r:embed="rId3"/>
          <a:srcRect l="37562" r="14166"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D393AFF-37D7-C56E-CEA3-D92A43167B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Self-Help Recovery System</a:t>
            </a:r>
          </a:p>
          <a:p>
            <a:pPr marL="0" lvl="1" indent="0">
              <a:buNone/>
            </a:pPr>
            <a:r>
              <a:rPr lang="en-US" sz="1400"/>
              <a:t>WRAP was developed by individuals with mental health challenges, emphasizing self-empowerment and personal recovery.</a:t>
            </a:r>
          </a:p>
          <a:p>
            <a:pPr marL="0" indent="0">
              <a:spcBef>
                <a:spcPts val="2500"/>
              </a:spcBef>
              <a:buNone/>
            </a:pPr>
            <a:r>
              <a:rPr lang="en-US" sz="1400" b="1"/>
              <a:t>Focus on Wellness</a:t>
            </a:r>
          </a:p>
          <a:p>
            <a:pPr marL="0" lvl="1" indent="0">
              <a:buNone/>
            </a:pPr>
            <a:r>
              <a:rPr lang="en-US" sz="1400"/>
              <a:t>The WRAP system places a strong emphasis on wellness, encouraging individuals to prioritize their mental health.</a:t>
            </a:r>
          </a:p>
          <a:p>
            <a:pPr marL="0" indent="0">
              <a:spcBef>
                <a:spcPts val="2500"/>
              </a:spcBef>
              <a:buNone/>
            </a:pPr>
            <a:r>
              <a:rPr lang="en-US" sz="1400" b="1"/>
              <a:t>Personalized Plans</a:t>
            </a:r>
          </a:p>
          <a:p>
            <a:pPr marL="0" lvl="1" indent="0">
              <a:buNone/>
            </a:pPr>
            <a:r>
              <a:rPr lang="en-US" sz="1400"/>
              <a:t>WRAP provides a framework for creating personalized plans that help individuals manage their mental health and promote overall well-being.</a:t>
            </a:r>
          </a:p>
        </p:txBody>
      </p:sp>
    </p:spTree>
    <p:extLst>
      <p:ext uri="{BB962C8B-B14F-4D97-AF65-F5344CB8AC3E}">
        <p14:creationId xmlns:p14="http://schemas.microsoft.com/office/powerpoint/2010/main" val="1330931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922B42-7852-A858-6CDE-33AE9F0AF198}"/>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History and Development</a:t>
            </a: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EEEDFA1C-C286-471B-A298-0E579399CF41}"/>
              </a:ext>
            </a:extLst>
          </p:cNvPr>
          <p:cNvPicPr>
            <a:picLocks noGrp="1" noChangeAspect="1"/>
          </p:cNvPicPr>
          <p:nvPr>
            <p:ph sz="half" idx="1"/>
          </p:nvPr>
        </p:nvPicPr>
        <p:blipFill>
          <a:blip r:embed="rId3"/>
          <a:srcRect l="37851" r="13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7382B41F-3CA9-9787-2B2A-A52898E6A1A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Introduction to WRAP</a:t>
            </a:r>
          </a:p>
          <a:p>
            <a:pPr marL="0" lvl="1" indent="0">
              <a:buNone/>
            </a:pPr>
            <a:r>
              <a:rPr lang="en-US" sz="1400"/>
              <a:t>WRAP, or Wellness Recovery Action Plan, was developed in 1997, focusing on self-management strategies for recovery.</a:t>
            </a:r>
          </a:p>
          <a:p>
            <a:pPr marL="0" indent="0">
              <a:spcBef>
                <a:spcPts val="2500"/>
              </a:spcBef>
              <a:buNone/>
            </a:pPr>
            <a:r>
              <a:rPr lang="en-US" sz="1400" b="1"/>
              <a:t>Global Adoption</a:t>
            </a:r>
          </a:p>
          <a:p>
            <a:pPr marL="0" lvl="1" indent="0">
              <a:buNone/>
            </a:pPr>
            <a:r>
              <a:rPr lang="en-US" sz="1400"/>
              <a:t>Since its inception, WRAP has been widely adopted across various recovery programs globally, showcasing its effectiveness.</a:t>
            </a:r>
          </a:p>
          <a:p>
            <a:pPr marL="0" indent="0">
              <a:spcBef>
                <a:spcPts val="2500"/>
              </a:spcBef>
              <a:buNone/>
            </a:pPr>
            <a:r>
              <a:rPr lang="en-US" sz="1400" b="1"/>
              <a:t>Self-Management Emphasis</a:t>
            </a:r>
          </a:p>
          <a:p>
            <a:pPr marL="0" lvl="1" indent="0">
              <a:buNone/>
            </a:pPr>
            <a:r>
              <a:rPr lang="en-US" sz="1400"/>
              <a:t>WRAP emphasizes the importance of self-management in the recovery process, enabling individuals to take control of their lives.</a:t>
            </a:r>
          </a:p>
        </p:txBody>
      </p:sp>
    </p:spTree>
    <p:extLst>
      <p:ext uri="{BB962C8B-B14F-4D97-AF65-F5344CB8AC3E}">
        <p14:creationId xmlns:p14="http://schemas.microsoft.com/office/powerpoint/2010/main" val="3316785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9C7C70-0344-9C19-A0AE-CEB7774746E1}"/>
              </a:ext>
            </a:extLst>
          </p:cNvPr>
          <p:cNvSpPr>
            <a:spLocks noGrp="1"/>
          </p:cNvSpPr>
          <p:nvPr>
            <p:ph type="title"/>
          </p:nvPr>
        </p:nvSpPr>
        <p:spPr>
          <a:xfrm>
            <a:off x="521208" y="978408"/>
            <a:ext cx="5020056" cy="1664208"/>
          </a:xfrm>
        </p:spPr>
        <p:txBody>
          <a:bodyPr vert="horz" lIns="91440" tIns="45720" rIns="91440" bIns="45720" rtlCol="0" anchor="t">
            <a:normAutofit/>
          </a:bodyPr>
          <a:lstStyle/>
          <a:p>
            <a:r>
              <a:rPr lang="en-US" b="1" kern="1200">
                <a:solidFill>
                  <a:schemeClr val="tx1"/>
                </a:solidFill>
                <a:latin typeface="+mj-lt"/>
                <a:ea typeface="+mj-ea"/>
                <a:cs typeface="+mj-cs"/>
              </a:rPr>
              <a:t>Core Concepts and Principles</a:t>
            </a:r>
          </a:p>
        </p:txBody>
      </p:sp>
      <p:sp>
        <p:nvSpPr>
          <p:cNvPr id="14" name="Rectangle 13">
            <a:extLst>
              <a:ext uri="{FF2B5EF4-FFF2-40B4-BE49-F238E27FC236}">
                <a16:creationId xmlns:a16="http://schemas.microsoft.com/office/drawing/2014/main" id="{B3367C65-B72C-202E-98A7-9B20F8F2F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7" y="508090"/>
            <a:ext cx="502005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6" name="Rectangle 15">
            <a:extLst>
              <a:ext uri="{FF2B5EF4-FFF2-40B4-BE49-F238E27FC236}">
                <a16:creationId xmlns:a16="http://schemas.microsoft.com/office/drawing/2014/main" id="{AE558C32-DE71-E6B3-A032-D3EA9CB0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63" y="611650"/>
            <a:ext cx="55046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Content Placeholder 4" descr="Double exposure of young woman doing yoga and lush green forest at sea coast">
            <a:extLst>
              <a:ext uri="{FF2B5EF4-FFF2-40B4-BE49-F238E27FC236}">
                <a16:creationId xmlns:a16="http://schemas.microsoft.com/office/drawing/2014/main" id="{34A5DE7C-4860-4C81-8CA6-F94BF645C761}"/>
              </a:ext>
            </a:extLst>
          </p:cNvPr>
          <p:cNvPicPr>
            <a:picLocks noGrp="1" noChangeAspect="1"/>
          </p:cNvPicPr>
          <p:nvPr>
            <p:ph sz="half" idx="1"/>
          </p:nvPr>
        </p:nvPicPr>
        <p:blipFill>
          <a:blip r:embed="rId3"/>
          <a:srcRect l="4568" r="1" b="1"/>
          <a:stretch/>
        </p:blipFill>
        <p:spPr>
          <a:xfrm>
            <a:off x="517867" y="2834640"/>
            <a:ext cx="5020056" cy="3511296"/>
          </a:xfrm>
          <a:prstGeom prst="rect">
            <a:avLst/>
          </a:prstGeom>
        </p:spPr>
      </p:pic>
      <p:sp>
        <p:nvSpPr>
          <p:cNvPr id="4" name="Content Placeholder 3">
            <a:extLst>
              <a:ext uri="{FF2B5EF4-FFF2-40B4-BE49-F238E27FC236}">
                <a16:creationId xmlns:a16="http://schemas.microsoft.com/office/drawing/2014/main" id="{5A002C7E-3D23-337F-4543-81F89BE57E4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a:normAutofit/>
          </a:bodyPr>
          <a:lstStyle/>
          <a:p>
            <a:pPr marL="0" indent="0">
              <a:spcBef>
                <a:spcPts val="2500"/>
              </a:spcBef>
              <a:buNone/>
            </a:pPr>
            <a:r>
              <a:rPr lang="en-US" sz="1400" b="1"/>
              <a:t>Hope</a:t>
            </a:r>
          </a:p>
          <a:p>
            <a:pPr marL="0" lvl="1" indent="0">
              <a:buNone/>
            </a:pPr>
            <a:r>
              <a:rPr lang="en-US" sz="1400"/>
              <a:t>Hope is essential in the recovery process, providing the motivation to create a fulfilling life.</a:t>
            </a:r>
          </a:p>
          <a:p>
            <a:pPr marL="0" indent="0">
              <a:spcBef>
                <a:spcPts val="2500"/>
              </a:spcBef>
              <a:buNone/>
            </a:pPr>
            <a:r>
              <a:rPr lang="en-US" sz="1400" b="1"/>
              <a:t>Personal Responsibility</a:t>
            </a:r>
          </a:p>
          <a:p>
            <a:pPr marL="0" lvl="1" indent="0">
              <a:buNone/>
            </a:pPr>
            <a:r>
              <a:rPr lang="en-US" sz="1400"/>
              <a:t>Taking personal responsibility empowers individuals to make choices that support their recovery journey.</a:t>
            </a:r>
          </a:p>
          <a:p>
            <a:pPr marL="0" indent="0">
              <a:spcBef>
                <a:spcPts val="2500"/>
              </a:spcBef>
              <a:buNone/>
            </a:pPr>
            <a:r>
              <a:rPr lang="en-US" sz="1400" b="1"/>
              <a:t>Education and Self-Advocacy</a:t>
            </a:r>
          </a:p>
          <a:p>
            <a:pPr marL="0" lvl="1" indent="0">
              <a:buNone/>
            </a:pPr>
            <a:r>
              <a:rPr lang="en-US" sz="1400"/>
              <a:t>Education enhances self-advocacy, enabling individuals to advocate for their needs and preferences.</a:t>
            </a:r>
          </a:p>
          <a:p>
            <a:pPr marL="0" indent="0">
              <a:spcBef>
                <a:spcPts val="2500"/>
              </a:spcBef>
              <a:buNone/>
            </a:pPr>
            <a:r>
              <a:rPr lang="en-US" sz="1400" b="1"/>
              <a:t>Support Systems</a:t>
            </a:r>
          </a:p>
          <a:p>
            <a:pPr marL="0" lvl="1" indent="0">
              <a:buNone/>
            </a:pPr>
            <a:r>
              <a:rPr lang="en-US" sz="1400"/>
              <a:t>Support from peers and community members is vital in the recovery journey, fostering connection and encouragement.</a:t>
            </a:r>
          </a:p>
        </p:txBody>
      </p:sp>
    </p:spTree>
    <p:extLst>
      <p:ext uri="{BB962C8B-B14F-4D97-AF65-F5344CB8AC3E}">
        <p14:creationId xmlns:p14="http://schemas.microsoft.com/office/powerpoint/2010/main" val="623716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F901599F-C1DD-CE40-46D1-1A4A1C09F2F2}"/>
              </a:ext>
            </a:extLst>
          </p:cNvPr>
          <p:cNvSpPr>
            <a:spLocks noGrp="1"/>
          </p:cNvSpPr>
          <p:nvPr>
            <p:ph type="ctrTitle"/>
          </p:nvPr>
        </p:nvSpPr>
        <p:spPr>
          <a:xfrm>
            <a:off x="521208" y="1211766"/>
            <a:ext cx="7237052" cy="4727988"/>
          </a:xfrm>
        </p:spPr>
        <p:txBody>
          <a:bodyPr anchor="b">
            <a:normAutofit/>
          </a:bodyPr>
          <a:lstStyle/>
          <a:p>
            <a:r>
              <a:rPr lang="en-US" sz="7400"/>
              <a:t>Creating Your WRAP</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2313991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0F2212-F05C-27CA-261D-E10F2BD32D86}"/>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Identifying Wellness Tools</a:t>
            </a:r>
          </a:p>
        </p:txBody>
      </p:sp>
      <p:pic>
        <p:nvPicPr>
          <p:cNvPr id="5" name="Content Placeholder 4" descr="Exercise mats, cork blocks and singing bowl in a yoga studio">
            <a:extLst>
              <a:ext uri="{FF2B5EF4-FFF2-40B4-BE49-F238E27FC236}">
                <a16:creationId xmlns:a16="http://schemas.microsoft.com/office/drawing/2014/main" id="{6781DF10-85B2-43CC-BF02-9C00E11D8F82}"/>
              </a:ext>
            </a:extLst>
          </p:cNvPr>
          <p:cNvPicPr>
            <a:picLocks noGrp="1" noChangeAspect="1"/>
          </p:cNvPicPr>
          <p:nvPr>
            <p:ph sz="half" idx="1"/>
          </p:nvPr>
        </p:nvPicPr>
        <p:blipFill>
          <a:blip r:embed="rId3"/>
          <a:srcRect l="28813" r="22915"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7E1FAF97-8495-4A55-661D-0D6A2365062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Mental Health Strategies</a:t>
            </a:r>
          </a:p>
          <a:p>
            <a:pPr marL="0" lvl="1" indent="0">
              <a:buNone/>
            </a:pPr>
            <a:r>
              <a:rPr lang="en-US" sz="1400"/>
              <a:t>Mental health strategies include mindfulness practices, meditation, and therapy that support emotional well-being.</a:t>
            </a:r>
          </a:p>
          <a:p>
            <a:pPr marL="0" indent="0">
              <a:spcBef>
                <a:spcPts val="2500"/>
              </a:spcBef>
              <a:buNone/>
            </a:pPr>
            <a:r>
              <a:rPr lang="en-US" sz="1400" b="1"/>
              <a:t>Physical Health Practices</a:t>
            </a:r>
          </a:p>
          <a:p>
            <a:pPr marL="0" lvl="1" indent="0">
              <a:buNone/>
            </a:pPr>
            <a:r>
              <a:rPr lang="en-US" sz="1400"/>
              <a:t>Physical health practices involve regular exercise, balanced nutrition, and proper sleep to maintain overall wellness.</a:t>
            </a:r>
          </a:p>
          <a:p>
            <a:pPr marL="0" indent="0">
              <a:spcBef>
                <a:spcPts val="2500"/>
              </a:spcBef>
              <a:buNone/>
            </a:pPr>
            <a:r>
              <a:rPr lang="en-US" sz="1400" b="1"/>
              <a:t>Support Systems</a:t>
            </a:r>
          </a:p>
          <a:p>
            <a:pPr marL="0" lvl="1" indent="0">
              <a:buNone/>
            </a:pPr>
            <a:r>
              <a:rPr lang="en-US" sz="1400"/>
              <a:t>Support systems include community groups, health professionals, and social networks that provide encouragement and assistance.</a:t>
            </a:r>
          </a:p>
        </p:txBody>
      </p:sp>
    </p:spTree>
    <p:extLst>
      <p:ext uri="{BB962C8B-B14F-4D97-AF65-F5344CB8AC3E}">
        <p14:creationId xmlns:p14="http://schemas.microsoft.com/office/powerpoint/2010/main" val="2422885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AB6357-97DA-6EE7-DCC7-04CCC2C6DCBA}"/>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Developing a Daily Maintenance Plan</a:t>
            </a:r>
          </a:p>
        </p:txBody>
      </p:sp>
      <p:pic>
        <p:nvPicPr>
          <p:cNvPr id="5" name="Content Placeholder 4" descr="Weekly Diet Planner with lots of healthy vegetables">
            <a:extLst>
              <a:ext uri="{FF2B5EF4-FFF2-40B4-BE49-F238E27FC236}">
                <a16:creationId xmlns:a16="http://schemas.microsoft.com/office/drawing/2014/main" id="{8E282AB8-D725-4B8D-8F3B-1C47D10D96AE}"/>
              </a:ext>
            </a:extLst>
          </p:cNvPr>
          <p:cNvPicPr>
            <a:picLocks noGrp="1" noChangeAspect="1"/>
          </p:cNvPicPr>
          <p:nvPr>
            <p:ph sz="half" idx="1"/>
          </p:nvPr>
        </p:nvPicPr>
        <p:blipFill>
          <a:blip r:embed="rId3"/>
          <a:srcRect r="3254" b="1"/>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34689541-14C3-EBBE-49A8-31C7DC46C2D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US" sz="1400" b="1"/>
              <a:t>Importance of Daily Maintenance</a:t>
            </a:r>
          </a:p>
          <a:p>
            <a:pPr marL="0" lvl="1" indent="0">
              <a:buNone/>
            </a:pPr>
            <a:r>
              <a:rPr lang="en-US" sz="1400"/>
              <a:t>A daily maintenance plan is essential for maintaining mental wellness and ensuring self-care is prioritized.</a:t>
            </a:r>
          </a:p>
          <a:p>
            <a:pPr marL="0" indent="0">
              <a:spcBef>
                <a:spcPts val="2500"/>
              </a:spcBef>
              <a:buNone/>
            </a:pPr>
            <a:r>
              <a:rPr lang="en-US" sz="1400" b="1"/>
              <a:t>Self-Care Activities</a:t>
            </a:r>
          </a:p>
          <a:p>
            <a:pPr marL="0" lvl="1" indent="0">
              <a:buNone/>
            </a:pPr>
            <a:r>
              <a:rPr lang="en-US" sz="1400"/>
              <a:t>Incorporating self-care activities into your daily routine helps to support mental health and overall well-being.</a:t>
            </a:r>
          </a:p>
          <a:p>
            <a:pPr marL="0" indent="0">
              <a:spcBef>
                <a:spcPts val="2500"/>
              </a:spcBef>
              <a:buNone/>
            </a:pPr>
            <a:r>
              <a:rPr lang="en-US" sz="1400" b="1"/>
              <a:t>Prioritizing Mental Health</a:t>
            </a:r>
          </a:p>
          <a:p>
            <a:pPr marL="0" lvl="1" indent="0">
              <a:buNone/>
            </a:pPr>
            <a:r>
              <a:rPr lang="en-US" sz="1400"/>
              <a:t>A structured plan encourages prioritization of mental health, leading to a more balanced and fulfilling life.</a:t>
            </a:r>
          </a:p>
        </p:txBody>
      </p:sp>
    </p:spTree>
    <p:extLst>
      <p:ext uri="{BB962C8B-B14F-4D97-AF65-F5344CB8AC3E}">
        <p14:creationId xmlns:p14="http://schemas.microsoft.com/office/powerpoint/2010/main" val="717684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1826</Words>
  <Application>Microsoft Office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Bierstadt</vt:lpstr>
      <vt:lpstr>GestaltVTI</vt:lpstr>
      <vt:lpstr>Wellness Recovery Action Plan (WRAP): A Path to Personal Well-Being</vt:lpstr>
      <vt:lpstr>Agenda Overview</vt:lpstr>
      <vt:lpstr>Understanding WRAP</vt:lpstr>
      <vt:lpstr>Introduction to WRAP</vt:lpstr>
      <vt:lpstr>History and Development</vt:lpstr>
      <vt:lpstr>Core Concepts and Principles</vt:lpstr>
      <vt:lpstr>Creating Your WRAP</vt:lpstr>
      <vt:lpstr>Identifying Wellness Tools</vt:lpstr>
      <vt:lpstr>Developing a Daily Maintenance Plan</vt:lpstr>
      <vt:lpstr>Recognizing Early Warning Signs</vt:lpstr>
      <vt:lpstr>Taking Action: Crisis Plan and Post-Crisis Plan</vt:lpstr>
      <vt:lpstr>Creating a Crisis Plan</vt:lpstr>
      <vt:lpstr>Implementing the Post-Crisis Plan</vt:lpstr>
      <vt:lpstr>Involving a Support Network</vt:lpstr>
      <vt:lpstr>Personal Experiences and Success Stories</vt:lpstr>
      <vt:lpstr>Case Studies and Testimonials</vt:lpstr>
      <vt:lpstr>Overcoming Challenges</vt:lpstr>
      <vt:lpstr>Long-Term Benefits and Personal Growth</vt:lpstr>
      <vt:lpstr>Resources and Support</vt:lpstr>
      <vt:lpstr>Finding WRAP Facilitators</vt:lpstr>
      <vt:lpstr>Accessing Educational Materials</vt:lpstr>
      <vt:lpstr>Connecting with Support Groups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2025-03-21T00:39:23Z</dcterms:created>
  <dcterms:modified xsi:type="dcterms:W3CDTF">2025-03-21T00:45:51Z</dcterms:modified>
</cp:coreProperties>
</file>