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5" d="100"/>
          <a:sy n="75" d="100"/>
        </p:scale>
        <p:origin x="8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Welcome — tonight we pair a practical wellness tool with a spiritual practice.
• WRAP = self-designed plan created by Mary Ellen Copeland; peer-developed, evidence-based.
• Step Eleven = sought through prayer and meditation to improve conscious contact.
• Thesis: WRAP gives structure; Step Eleven gives direction. Together they protect daily practice.
• Invite people to hold their own experience alongside what they hear.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WRAP is written BY the person, not for them — ownership is the point.
• Five core sections: toolbox, daily maintenance, triggers, early warning signs, crisis/post-crisis.
• No diagnosis required; it is a wellness plan, not a treatment plan.
• Key values: hope, personal responsibility, education, self-advocacy, support.
• Note how familiar this already feels to anyone working the Steps.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Step Eleven is a maintenance step — practiced daily, never finished.
• Two verbs: prayer (speaking) and meditation (listening).
• The goal is conscious contact, not perfect performance.
• Common struggle: practice collapses first when stress, sleep, or mood slip.
• That collapse is exactly what WRAP is built to catch early.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Both practices rest on honest self-observation, done daily.
• WRAP is descriptive (what is happening); Step Eleven is directive (what am I being led to do).
• Neither works as a crisis-only tool — both are built in calm to be used in storm.
• Framing: WRAP is the trellis, Step Eleven is the vine.
• Ask the room: where does your practice usually break down?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The Toolbox is a plain list of what actually works for YOU.
• Writing it down converts good intentions into a menu you can reach for.
• Include low-energy options — a two-minute tool you'll use beats a 30-minute one you won't.
• Encourages honesty: keep only tools you have really used.
• Invite each person to name one tool aloud.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Consistency, not intensity, is what builds conscious contact.
• Daily Maintenance links spiritual practice to basic self-care — sleep and food affect prayer life.
• When you skip the list, you usually skip the quiet time too.
• Reviewing the list is itself a form of nightly inventory (Step Ten feeds Step Eleven).
• Keep it short enough to actually read each morning.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Triggers are outside; warning signs are inside. Learn both.
• For many, the FIRST warning sign is skipping prayer and meditation — track it explicitly.
• Meditation builds the awareness; WRAP gives the checklist so awareness isn't guesswork.
• Each stage has a matching action plan written in advance.
• This is Step Ten and Step Eleven working together on paper.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Crisis plan is written in advance, while thinking is clear.
• Include spiritual preferences — most clinical plans never ask about them.
• Reduces the isolation that kills a prayer practice fastest.
• Post-crisis plan: rebuild daily maintenance in small steps, not all at once.
• Share the plan with supporters before it's needed — that's self-advocacy.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Name the risk honestly: tools can become a substitute for surrender.
• Test question — is the plan making me more available to guidance, or more controlling?
• WRAP is peer-developed self-management, not clinical treatment.
• Revise the plan quarterly, or after any significant change.
• Reassure: there is no wrong way to write your own plan.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Close with action — a plan started imperfectly beats a perfect plan never written.
• Suggest pairing: write it with a sponsor or peer.
• Reiterate the thesis: structure protects the practice; the practice supplies the power.
• Offer WRAP resources / local peer-led WRAP groups.
• Close with a moment of quiet or the Serenity Prayer.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8742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B2B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htmlgen-assets/22f8c475-3632-4bdd-9af3-90a30c82f977/ea2466d179fd4cca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766560" cy="6858000"/>
          </a:xfrm>
          <a:prstGeom prst="rect">
            <a:avLst/>
          </a:prstGeom>
          <a:solidFill>
            <a:srgbClr val="3B2B26">
              <a:alpha val="88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822960" y="173736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WELLNESS RECOVERY ACTION PLAN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22960" y="2194560"/>
            <a:ext cx="57607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44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Wellness Tools for the</a:t>
            </a:r>
            <a:endParaRPr lang="en-US" sz="4000" dirty="0"/>
          </a:p>
          <a:p>
            <a:pPr marL="0" indent="0">
              <a:lnSpc>
                <a:spcPts val="44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Eleventh Step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822960" y="4206240"/>
            <a:ext cx="1463040" cy="82296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4"/>
          <p:cNvSpPr/>
          <p:nvPr/>
        </p:nvSpPr>
        <p:spPr>
          <a:xfrm>
            <a:off x="822960" y="4526280"/>
            <a:ext cx="5577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 personal wellness plan can deepen prayer, meditation, and conscious contact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3B2B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WRAP Is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325880"/>
            <a:ext cx="6583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5A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self-designed, self-managed plan for staying well — and for knowing what to do when you are not.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2148840"/>
            <a:ext cx="658368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68680" y="2331720"/>
            <a:ext cx="548640" cy="54864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agent/turn1/workspace/output/_anthropic_assets/icon-toolbox-54c07fd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2468880"/>
            <a:ext cx="274320" cy="2743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00200" y="2267712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B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Wellness Toolbox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600200" y="26060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simple things that keep you well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40080" y="3200400"/>
            <a:ext cx="658368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868680" y="3383280"/>
            <a:ext cx="548640" cy="54864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agent/turn1/workspace/output/_anthropic_assets/icon-weather-sunny-672e6a1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3520440"/>
            <a:ext cx="274320" cy="2743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00200" y="3319272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B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Maintenance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1600200" y="36576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do every day to stay grounded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40080" y="4251960"/>
            <a:ext cx="658368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868680" y="4434840"/>
            <a:ext cx="548640" cy="54864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agent/turn1/workspace/output/_anthropic_assets/icon-alert-bec8ece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840" y="4572000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00200" y="4370832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B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Triggers &amp; Early Warning Signs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1600200" y="47091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Naming what pulls you off center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640080" y="5303520"/>
            <a:ext cx="658368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868680" y="5486400"/>
            <a:ext cx="548640" cy="54864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/agent/turn1/workspace/output/_anthropic_assets/icon-shield-ddd8b19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840" y="5623560"/>
            <a:ext cx="274320" cy="27432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600200" y="5422392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B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Crisis &amp; Post-Crisis Plan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1600200" y="57607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in advance, in your own voice</a:t>
            </a:r>
            <a:endParaRPr lang="en-US" sz="1200" dirty="0"/>
          </a:p>
        </p:txBody>
      </p:sp>
      <p:pic>
        <p:nvPicPr>
          <p:cNvPr id="24" name="Image 4" descr="/tmp/htmlgen-assets/22f8c475-3632-4bdd-9af3-90a30c82f977/d460f550ef474632.jpg"/>
          <p:cNvPicPr>
            <a:picLocks noChangeAspect="1"/>
          </p:cNvPicPr>
          <p:nvPr/>
        </p:nvPicPr>
        <p:blipFill>
          <a:blip r:embed="rId7"/>
          <a:srcRect l="24580" r="16784"/>
          <a:stretch/>
        </p:blipFill>
        <p:spPr>
          <a:xfrm>
            <a:off x="7589520" y="1325880"/>
            <a:ext cx="3931920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B85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htmlgen-assets/22f8c475-3632-4bdd-9af3-90a30c82f977/4555f652eab24ff5.jpg"/>
          <p:cNvPicPr>
            <a:picLocks noChangeAspect="1"/>
          </p:cNvPicPr>
          <p:nvPr/>
        </p:nvPicPr>
        <p:blipFill>
          <a:blip r:embed="rId3"/>
          <a:srcRect l="32000" r="8000"/>
          <a:stretch/>
        </p:blipFill>
        <p:spPr>
          <a:xfrm>
            <a:off x="0" y="0"/>
            <a:ext cx="54864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0" y="137160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ELEVEN</a:t>
            </a:r>
            <a:endParaRPr lang="en-US" sz="1400" dirty="0"/>
          </a:p>
        </p:txBody>
      </p:sp>
      <p:sp>
        <p:nvSpPr>
          <p:cNvPr id="4" name="Text 1"/>
          <p:cNvSpPr/>
          <p:nvPr/>
        </p:nvSpPr>
        <p:spPr>
          <a:xfrm>
            <a:off x="6217920" y="1920240"/>
            <a:ext cx="521208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100"/>
              </a:lnSpc>
              <a:buNone/>
            </a:pPr>
            <a:r>
              <a:rPr lang="en-US" sz="21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“Sought through prayer and meditation to improve our conscious contact — praying only for knowledge of His will for us and the power to carry that out.”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6217920" y="466344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daily discipline. Not a feeling — a practice.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3B2B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Two Fit Together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463040"/>
            <a:ext cx="5120640" cy="3200400"/>
          </a:xfrm>
          <a:prstGeom prst="roundRect">
            <a:avLst>
              <a:gd name="adj" fmla="val 4000"/>
            </a:avLst>
          </a:prstGeom>
          <a:solidFill>
            <a:srgbClr val="A7BEA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1051560" y="173736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WRAP asks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1051560" y="2331720"/>
            <a:ext cx="438912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3000"/>
              </a:lnSpc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keeps me well?</a:t>
            </a:r>
            <a:endParaRPr lang="en-US" sz="1500" dirty="0"/>
          </a:p>
          <a:p>
            <a:pPr marL="342900" indent="-342900">
              <a:lnSpc>
                <a:spcPts val="3000"/>
              </a:lnSpc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are my warning signs?</a:t>
            </a:r>
            <a:endParaRPr lang="en-US" sz="1500" dirty="0"/>
          </a:p>
          <a:p>
            <a:pPr marL="342900" indent="-342900">
              <a:lnSpc>
                <a:spcPts val="3000"/>
              </a:lnSpc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will I do about it?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217920" y="1463040"/>
            <a:ext cx="5120640" cy="3200400"/>
          </a:xfrm>
          <a:prstGeom prst="roundRect">
            <a:avLst>
              <a:gd name="adj" fmla="val 4000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6629400" y="173736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Step Eleven asks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6629400" y="2331720"/>
            <a:ext cx="438912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3000"/>
              </a:lnSpc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God's will for me?</a:t>
            </a:r>
            <a:endParaRPr lang="en-US" sz="1500" dirty="0"/>
          </a:p>
          <a:p>
            <a:pPr marL="342900" indent="-342900">
              <a:lnSpc>
                <a:spcPts val="3000"/>
              </a:lnSpc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 I in conscious contact?</a:t>
            </a:r>
            <a:endParaRPr lang="en-US" sz="1500" dirty="0"/>
          </a:p>
          <a:p>
            <a:pPr marL="342900" indent="-342900">
              <a:lnSpc>
                <a:spcPts val="3000"/>
              </a:lnSpc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I have power to carry it out?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40080" y="4983480"/>
            <a:ext cx="10881360" cy="1280160"/>
          </a:xfrm>
          <a:prstGeom prst="roundRect">
            <a:avLst>
              <a:gd name="adj" fmla="val 8571"/>
            </a:avLst>
          </a:prstGeom>
          <a:solidFill>
            <a:srgbClr val="3B2B2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1097280" y="5166360"/>
            <a:ext cx="10058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6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are daily, self-honest inventories. WRAP supplies the structure and the language; Step Eleven supplies the purpose and the power.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3B2B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Benefit 1: The Wellness Toolbox Names Your Practice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5A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Prayer and meditation stop being vague intentions and become listed, repeatable tools.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2194560"/>
            <a:ext cx="3383280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40080" y="2194560"/>
            <a:ext cx="3383280" cy="109728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14400" y="260604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B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Morning quiet time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14400" y="320040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minutes before the phone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97680" y="2194560"/>
            <a:ext cx="3383280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297680" y="2194560"/>
            <a:ext cx="3383280" cy="109728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0" y="260604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B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Eleven reading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572000" y="320040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page, then a pause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955280" y="2194560"/>
            <a:ext cx="3383280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7955280" y="2194560"/>
            <a:ext cx="3383280" cy="109728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229600" y="260604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B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prayer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229600" y="320040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Journaling as listening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40080" y="4160520"/>
            <a:ext cx="3383280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40080" y="4160520"/>
            <a:ext cx="3383280" cy="109728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14400" y="457200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B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Walking meditation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914400" y="516636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Movement when sitting won't come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297680" y="4160520"/>
            <a:ext cx="3383280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297680" y="4160520"/>
            <a:ext cx="3383280" cy="109728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572000" y="457200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B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a sponsor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572000" y="516636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Conscious contact through people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7955280" y="4160520"/>
            <a:ext cx="3383280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7955280" y="4160520"/>
            <a:ext cx="3383280" cy="109728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8229600" y="457200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B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Gratitude list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8229600" y="516636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things, out loud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B2B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Benefit 2: Daily Maintenance Protects Consistency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Eleven is a daily step. A Daily Maintenance List is a daily plan.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2194560"/>
            <a:ext cx="10881360" cy="1234440"/>
          </a:xfrm>
          <a:prstGeom prst="roundRect">
            <a:avLst>
              <a:gd name="adj" fmla="val 8889"/>
            </a:avLst>
          </a:prstGeom>
          <a:solidFill>
            <a:srgbClr val="4C39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14400" y="2496312"/>
            <a:ext cx="640080" cy="64008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agent/turn1/workspace/output/_anthropic_assets/icon-weather-sunny-672e6a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" y="2656332"/>
            <a:ext cx="320040" cy="3200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874520" y="2395728"/>
            <a:ext cx="9326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Things I do every day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874520" y="2798064"/>
            <a:ext cx="9326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Quiet time, medication, sleep, food, contact with another person — all of it supports the spiritual practice.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40080" y="3611880"/>
            <a:ext cx="10881360" cy="1234440"/>
          </a:xfrm>
          <a:prstGeom prst="roundRect">
            <a:avLst>
              <a:gd name="adj" fmla="val 8889"/>
            </a:avLst>
          </a:prstGeom>
          <a:solidFill>
            <a:srgbClr val="4C39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914400" y="3913632"/>
            <a:ext cx="640080" cy="64008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agent/turn1/workspace/output/_anthropic_assets/icon-checkmark-circle-2606f16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420" y="4073652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874520" y="3813048"/>
            <a:ext cx="9326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Things I need to do sometimes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1874520" y="4215384"/>
            <a:ext cx="9326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Meeting, service commitment, time outdoors, a longer meditation.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640080" y="5029200"/>
            <a:ext cx="10881360" cy="1234440"/>
          </a:xfrm>
          <a:prstGeom prst="roundRect">
            <a:avLst>
              <a:gd name="adj" fmla="val 8889"/>
            </a:avLst>
          </a:prstGeom>
          <a:solidFill>
            <a:srgbClr val="4C39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914400" y="5330952"/>
            <a:ext cx="640080" cy="64008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agent/turn1/workspace/output/_anthropic_assets/icon-book-e307aa2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420" y="5490972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874520" y="5230368"/>
            <a:ext cx="9326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written reminder, not a rule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1874520" y="5632704"/>
            <a:ext cx="9326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practice slips, the list tells you what slipped — without shame.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3B2B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Benefit 3: Triggers &amp; Warning Signs Sharpen Self-Honesty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5A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Meditation teaches you to notice. WRAP gives you something to notice FOR.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2194560"/>
            <a:ext cx="3383280" cy="3017520"/>
          </a:xfrm>
          <a:prstGeom prst="roundRect">
            <a:avLst>
              <a:gd name="adj" fmla="val 4242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237744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914400" y="320040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Triggers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14400" y="397764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events: conflict, money stress, anniversaries, isolation.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297680" y="2194560"/>
            <a:ext cx="3383280" cy="3017520"/>
          </a:xfrm>
          <a:prstGeom prst="roundRect">
            <a:avLst>
              <a:gd name="adj" fmla="val 4242"/>
            </a:avLst>
          </a:prstGeom>
          <a:solidFill>
            <a:srgbClr val="C97A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0" y="237744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4572000" y="320040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Early Warning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4572000" y="397764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Skipping quiet time, irritability, avoiding the phone, restlessness.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955280" y="2194560"/>
            <a:ext cx="3383280" cy="3017520"/>
          </a:xfrm>
          <a:prstGeom prst="roundRect">
            <a:avLst>
              <a:gd name="adj" fmla="val 4242"/>
            </a:avLst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229600" y="237744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400" dirty="0"/>
          </a:p>
        </p:txBody>
      </p:sp>
      <p:sp>
        <p:nvSpPr>
          <p:cNvPr id="14" name="Text 12"/>
          <p:cNvSpPr/>
          <p:nvPr/>
        </p:nvSpPr>
        <p:spPr>
          <a:xfrm>
            <a:off x="8229600" y="320040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Things Break Down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8229600" y="397764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Resentment, obsession, hopelessness — the practice has stopped.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40080" y="548640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3B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Naming these in advance turns a vague “off day” into actionable information — and into honest prayer material.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3B2B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Benefit 4: A Crisis Plan Speaks When You Cannot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463040"/>
            <a:ext cx="6400800" cy="4754880"/>
          </a:xfrm>
          <a:prstGeom prst="roundRect">
            <a:avLst>
              <a:gd name="adj" fmla="val 2692"/>
            </a:avLst>
          </a:prstGeom>
          <a:solidFill>
            <a:srgbClr val="FFFFFF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1051560" y="1828800"/>
            <a:ext cx="5669280" cy="4023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3400"/>
              </a:lnSpc>
              <a:buSzPct val="100000"/>
              <a:buChar char="•"/>
            </a:pPr>
            <a:r>
              <a:rPr lang="en-US" sz="1500" dirty="0">
                <a:solidFill>
                  <a:srgbClr val="3B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while well, in your own words</a:t>
            </a:r>
            <a:endParaRPr lang="en-US" sz="1500" dirty="0"/>
          </a:p>
          <a:p>
            <a:pPr marL="342900" indent="-342900">
              <a:lnSpc>
                <a:spcPts val="3400"/>
              </a:lnSpc>
              <a:buSzPct val="100000"/>
              <a:buChar char="•"/>
            </a:pPr>
            <a:r>
              <a:rPr lang="en-US" sz="1500" dirty="0">
                <a:solidFill>
                  <a:srgbClr val="3B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Names who to call — sponsor, home group, clinician</a:t>
            </a:r>
            <a:endParaRPr lang="en-US" sz="1500" dirty="0"/>
          </a:p>
          <a:p>
            <a:pPr marL="342900" indent="-342900">
              <a:lnSpc>
                <a:spcPts val="3400"/>
              </a:lnSpc>
              <a:buSzPct val="100000"/>
              <a:buChar char="•"/>
            </a:pPr>
            <a:r>
              <a:rPr lang="en-US" sz="1500" dirty="0">
                <a:solidFill>
                  <a:srgbClr val="3B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States your spiritual wishes: prayers, readings, who may pray with you</a:t>
            </a:r>
            <a:endParaRPr lang="en-US" sz="1500" dirty="0"/>
          </a:p>
          <a:p>
            <a:pPr marL="342900" indent="-342900">
              <a:lnSpc>
                <a:spcPts val="3400"/>
              </a:lnSpc>
              <a:buSzPct val="100000"/>
              <a:buChar char="•"/>
            </a:pPr>
            <a:r>
              <a:rPr lang="en-US" sz="1500" dirty="0">
                <a:solidFill>
                  <a:srgbClr val="3B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Names what helps and what does not help</a:t>
            </a:r>
            <a:endParaRPr lang="en-US" sz="1500" dirty="0"/>
          </a:p>
          <a:p>
            <a:pPr marL="342900" indent="-342900">
              <a:lnSpc>
                <a:spcPts val="3400"/>
              </a:lnSpc>
              <a:buSzPct val="100000"/>
              <a:buChar char="•"/>
            </a:pPr>
            <a:r>
              <a:rPr lang="en-US" sz="1500" dirty="0">
                <a:solidFill>
                  <a:srgbClr val="3B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Post-crisis plan restores the daily practice gently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406640" y="1463040"/>
            <a:ext cx="4114800" cy="4754880"/>
          </a:xfrm>
          <a:prstGeom prst="roundRect">
            <a:avLst>
              <a:gd name="adj" fmla="val 3111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9098280" y="1920240"/>
            <a:ext cx="731520" cy="731520"/>
          </a:xfrm>
          <a:prstGeom prst="ellipse">
            <a:avLst/>
          </a:prstGeom>
          <a:solidFill>
            <a:srgbClr val="8F3A2F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/agent/turn1/workspace/output/_anthropic_assets/icon-shield-ddd8b19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60" y="2103120"/>
            <a:ext cx="365760" cy="3657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772400" y="2880360"/>
            <a:ext cx="3383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“Power to carry that out”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7772400" y="3794760"/>
            <a:ext cx="338328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4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crisis plan is how yesterday's clear-headed self carries out God's will on behalf of today's overwhelmed self.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3B2B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Keeping the Balance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5A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supports the Eleventh Step. It does not replace it.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2148840"/>
            <a:ext cx="5120640" cy="178308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40080" y="2148840"/>
            <a:ext cx="5120640" cy="109728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60120" y="2532888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B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plan is not a Higher Power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60120" y="3063240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00" dirty="0">
                <a:solidFill>
                  <a:srgbClr val="7A6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checklist serves conscious contact; it is not the source of it.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217920" y="2148840"/>
            <a:ext cx="5120640" cy="178308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217920" y="2148840"/>
            <a:ext cx="5120640" cy="109728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537960" y="2532888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B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let structure become self-will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37960" y="3063240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00" dirty="0">
                <a:solidFill>
                  <a:srgbClr val="7A6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plan becomes another performance to perfect, loosen it.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40080" y="4160520"/>
            <a:ext cx="5120640" cy="178308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40080" y="4160520"/>
            <a:ext cx="5120640" cy="109728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60120" y="4544568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B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is not medical advice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60120" y="5074920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00" dirty="0">
                <a:solidFill>
                  <a:srgbClr val="7A6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complements treatment, sponsorship, and professional care.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217920" y="4160520"/>
            <a:ext cx="5120640" cy="178308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217920" y="4160520"/>
            <a:ext cx="5120640" cy="109728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537960" y="4544568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B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it yours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537960" y="5074920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00" dirty="0">
                <a:solidFill>
                  <a:srgbClr val="7A6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Nobody else writes your plan — and you revise it as you grow.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3B2B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htmlgen-assets/22f8c475-3632-4bdd-9af3-90a30c82f977/ea2466d179fd4cca.jpg"/>
          <p:cNvPicPr>
            <a:picLocks noChangeAspect="1"/>
          </p:cNvPicPr>
          <p:nvPr/>
        </p:nvPicPr>
        <p:blipFill>
          <a:blip r:embed="rId3"/>
          <a:srcRect l="5980" r="43743"/>
          <a:stretch/>
        </p:blipFill>
        <p:spPr>
          <a:xfrm>
            <a:off x="6035040" y="0"/>
            <a:ext cx="612648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3B2B2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31520" y="100584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THIS WEEK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31520" y="1463040"/>
            <a:ext cx="5120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page. One practice.</a:t>
            </a:r>
            <a:endParaRPr lang="en-US" sz="3200" dirty="0"/>
          </a:p>
        </p:txBody>
      </p:sp>
      <p:sp>
        <p:nvSpPr>
          <p:cNvPr id="6" name="Shape 3"/>
          <p:cNvSpPr/>
          <p:nvPr/>
        </p:nvSpPr>
        <p:spPr>
          <a:xfrm>
            <a:off x="731520" y="2606040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31520" y="2606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371600" y="26243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five wellness tools — include one spiritual practice.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731520" y="3355848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31520" y="33558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1371600" y="337413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a Daily Maintenance List you can read in 30 seconds.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731520" y="4105656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731520" y="410565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1371600" y="41239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three early warning signs that your quiet time is slipping.</a:t>
            </a:r>
            <a:endParaRPr lang="en-US" sz="1350" dirty="0"/>
          </a:p>
        </p:txBody>
      </p:sp>
      <p:sp>
        <p:nvSpPr>
          <p:cNvPr id="15" name="Shape 12"/>
          <p:cNvSpPr/>
          <p:nvPr/>
        </p:nvSpPr>
        <p:spPr>
          <a:xfrm>
            <a:off x="731520" y="4855464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731520" y="48554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1371600" y="487375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one supporter what's on the page.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731520" y="5605272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731520" y="560527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371600" y="562356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it after 30 days and revise.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1447</Words>
  <Application>Microsoft Office PowerPoint</Application>
  <PresentationFormat>Widescreen</PresentationFormat>
  <Paragraphs>111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WRAP of DC</dc:creator>
  <cp:lastModifiedBy>WRAP of DC</cp:lastModifiedBy>
  <cp:revision>1</cp:revision>
  <dcterms:created xsi:type="dcterms:W3CDTF">2026-09-28T11:17:54Z</dcterms:created>
  <dcterms:modified xsi:type="dcterms:W3CDTF">2026-09-28T11:24:32Z</dcterms:modified>
</cp:coreProperties>
</file>