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0" d="100"/>
          <a:sy n="60" d="100"/>
        </p:scale>
        <p:origin x="90" y="2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6/13/2026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WRAP is the Wellness Recovery Action Plan, an evidence-based, peer-led wellness program recognized by SAMHSA. This deck makes the case for offering WRAP to residents of a low-barrier shelter, where participation is voluntary and meets people where they are. The focus is on the concrete benefits and outcomes WRAP delivers.</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Low-barrier shelters intentionally remove preconditions to entry, and WRAP aligns perfectly with that model. It is entirely voluntary, requires no diagnosis or readiness criteria, and focuses on strengths and goals rather than deficits or labels. It's also low-cost and peer-led, which makes it realistic to offer and sustain. In short, WRAP asks nothing of residents that conflicts with the low-barrier approach.</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benefits of WRAP don't stop with the individual. Residents gain hope, fewer symptoms, more confidence, and practical tools. But the shelter benefits too: residents who feel hopeful and in control tend to engage more constructively, crises get caught earlier, and staff and residents share a common, respectful language around wellness. It's also an evidence-based, low-cost program funders and partners recognize.</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close: WRAP is a voluntary, evidence-based program that fits the low-barrier model exactly — no diagnosis, no mandates, no barriers. It has been recognized by SAMHSA since 2010 and consistently builds hope, stability, empowerment, and self-advocacy. For residents and for the shelter, it's a low-cost, high-trust way to help people get well and stay well. The natural next step is to explore bringing certified WRAP facilitation to our residents.</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WRAP is not therapy or a clinical program — it is a structured self-management process. It was created in 1997 by Mary Ellen Copeland alongside peers with lived experience. Two things make it a strong fit for a shelter: it is fully self-directed and voluntary, and it carries a real evidence base, having been recognized by SAMHSA as an evidence-based practice in 2010.</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Five key concepts sit at the heart of every WRAP: hope, personal responsibility, education, self-advocacy, and support. For someone living in a shelter, these concepts are quietly powerful — they reframe wellness as something the person owns and directs, rather than something done to them. Hope in particular is the anchor the whole plan is built on.</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WRAP is built from concrete, usable parts. It begins with a wellness toolbox of simple, often free strategies, then organizes them into a daily plan, a list of triggers, early warning signs, a plan for when things are breaking down, and crisis and post-crisis planning. This structure gives residents a tangible tool they can actually pick up and use day to day.</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WRAP's credibility rests on rigorous study. A landmark randomized controlled trial enrolled 519 adults across six Ohio communities, and in 2010 SAMHSA formally recognized WRAP as an evidence-based practice. The program has now been studied and refined for more than 25 years, and independent systematic reviews and meta-analyses continue to find positive self-reported recovery outcomes. This is what 'evidence-based' actually means here.</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six improvements come straight from the controlled research and from organizations that deliver WRAP: reduced psychiatric symptoms — especially depression and anxiety — plus increases in hopefulness, quality of life, sense of recovery, empowerment, and self-advocacy. For a mixed audience, this is the headline: WRAP doesn't just help people feel better in the moment, it measurably strengthens the inner resources that keep them well.</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and arguably most important benefit is hope. The research measured significant, lasting gains in hopefulness, and that matters enormously in a shelter setting where discouragement is common. When a resident genuinely believes recovery is possible, they engage more fully with housing, healthcare, and every other service the shelter offers.</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WRAP measurably increases empowerment and self-advocacy. Because the plan is self-directed, residents decide what goes in it and how it's used — that sense of ownership is itself therapeutic. Practically, residents become better at naming what they need and asking for it, which makes the relationship between residents and staff smoother and more productive.</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WRAP builds real-world stability. The triggers and early-warning-signs sections help residents and staff catch trouble early, while the crisis and post-crisis plans give clear guidance for the hardest moments. Combined with the documented reductions in depression and anxiety, this helps create the kind of steady footing that makes it possible to hold onto housing and keep moving forward.</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9587891"/>
      </p:ext>
    </p:extLst>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6EDDB"/>
        </a:solidFill>
        <a:effectLst/>
      </p:bgPr>
    </p:bg>
    <p:spTree>
      <p:nvGrpSpPr>
        <p:cNvPr id="1" name=""/>
        <p:cNvGrpSpPr/>
        <p:nvPr/>
      </p:nvGrpSpPr>
      <p:grpSpPr>
        <a:xfrm>
          <a:off x="0" y="0"/>
          <a:ext cx="0" cy="0"/>
          <a:chOff x="0" y="0"/>
          <a:chExt cx="0" cy="0"/>
        </a:xfrm>
      </p:grpSpPr>
      <p:pic>
        <p:nvPicPr>
          <p:cNvPr id="2" name="Image 0" descr="/agent/turn1/workspace/images/image-57b04fb6739d6cb5783e71525dc2dd34.jpg"/>
          <p:cNvPicPr>
            <a:picLocks noChangeAspect="1"/>
          </p:cNvPicPr>
          <p:nvPr/>
        </p:nvPicPr>
        <p:blipFill>
          <a:blip r:embed="rId3"/>
          <a:srcRect l="24076" r="24076"/>
          <a:stretch/>
        </p:blipFill>
        <p:spPr>
          <a:xfrm>
            <a:off x="6858000" y="0"/>
            <a:ext cx="5333695" cy="6858000"/>
          </a:xfrm>
          <a:prstGeom prst="rect">
            <a:avLst/>
          </a:prstGeom>
        </p:spPr>
      </p:pic>
      <p:sp>
        <p:nvSpPr>
          <p:cNvPr id="3" name="Shape 0"/>
          <p:cNvSpPr/>
          <p:nvPr/>
        </p:nvSpPr>
        <p:spPr>
          <a:xfrm>
            <a:off x="0" y="0"/>
            <a:ext cx="7040880" cy="6858000"/>
          </a:xfrm>
          <a:prstGeom prst="rect">
            <a:avLst/>
          </a:prstGeom>
          <a:solidFill>
            <a:srgbClr val="F6EDDB"/>
          </a:solidFill>
          <a:ln/>
        </p:spPr>
        <p:txBody>
          <a:bodyPr/>
          <a:lstStyle/>
          <a:p>
            <a:endParaRPr lang="en-US"/>
          </a:p>
        </p:txBody>
      </p:sp>
      <p:sp>
        <p:nvSpPr>
          <p:cNvPr id="4" name="Text 1"/>
          <p:cNvSpPr/>
          <p:nvPr/>
        </p:nvSpPr>
        <p:spPr>
          <a:xfrm>
            <a:off x="731520" y="960120"/>
            <a:ext cx="6035040" cy="320040"/>
          </a:xfrm>
          <a:prstGeom prst="rect">
            <a:avLst/>
          </a:prstGeom>
          <a:noFill/>
          <a:ln/>
        </p:spPr>
        <p:txBody>
          <a:bodyPr wrap="square" lIns="0" tIns="0" rIns="0" bIns="0" rtlCol="0" anchor="ctr"/>
          <a:lstStyle/>
          <a:p>
            <a:pPr marL="0" indent="0">
              <a:buNone/>
            </a:pPr>
            <a:r>
              <a:rPr lang="en-US" sz="1200" b="1" kern="0" spc="200" dirty="0">
                <a:solidFill>
                  <a:srgbClr val="B85042"/>
                </a:solidFill>
                <a:latin typeface="Calibri" pitchFamily="34" charset="0"/>
                <a:ea typeface="Calibri" pitchFamily="34" charset="-122"/>
                <a:cs typeface="Calibri" pitchFamily="34" charset="-120"/>
              </a:rPr>
              <a:t>EVIDENCE-BASED  ·  SAMHSA-RECOGNIZED  ·  PEER-LED</a:t>
            </a:r>
            <a:endParaRPr lang="en-US" sz="1200" dirty="0"/>
          </a:p>
        </p:txBody>
      </p:sp>
      <p:sp>
        <p:nvSpPr>
          <p:cNvPr id="5" name="Text 2"/>
          <p:cNvSpPr/>
          <p:nvPr/>
        </p:nvSpPr>
        <p:spPr>
          <a:xfrm>
            <a:off x="713232" y="1417320"/>
            <a:ext cx="6400800" cy="1554480"/>
          </a:xfrm>
          <a:prstGeom prst="rect">
            <a:avLst/>
          </a:prstGeom>
          <a:noFill/>
          <a:ln/>
        </p:spPr>
        <p:txBody>
          <a:bodyPr wrap="square" lIns="0" tIns="0" rIns="0" bIns="0" rtlCol="0" anchor="ctr"/>
          <a:lstStyle/>
          <a:p>
            <a:pPr marL="0" indent="0">
              <a:lnSpc>
                <a:spcPct val="100000"/>
              </a:lnSpc>
              <a:buNone/>
            </a:pPr>
            <a:r>
              <a:rPr lang="en-US" sz="3800" b="1" dirty="0">
                <a:solidFill>
                  <a:srgbClr val="44301F"/>
                </a:solidFill>
                <a:latin typeface="Georgia" pitchFamily="34" charset="0"/>
                <a:ea typeface="Georgia" pitchFamily="34" charset="-122"/>
                <a:cs typeface="Georgia" pitchFamily="34" charset="-120"/>
              </a:rPr>
              <a:t>Wellness Recovery</a:t>
            </a:r>
            <a:endParaRPr lang="en-US" sz="3800" dirty="0"/>
          </a:p>
          <a:p>
            <a:pPr marL="0" indent="0">
              <a:lnSpc>
                <a:spcPct val="100000"/>
              </a:lnSpc>
              <a:buNone/>
            </a:pPr>
            <a:r>
              <a:rPr lang="en-US" sz="3800" b="1" dirty="0">
                <a:solidFill>
                  <a:srgbClr val="44301F"/>
                </a:solidFill>
                <a:latin typeface="Georgia" pitchFamily="34" charset="0"/>
                <a:ea typeface="Georgia" pitchFamily="34" charset="-122"/>
                <a:cs typeface="Georgia" pitchFamily="34" charset="-120"/>
              </a:rPr>
              <a:t>Action Plan (WRAP)</a:t>
            </a:r>
            <a:endParaRPr lang="en-US" sz="3800" dirty="0"/>
          </a:p>
        </p:txBody>
      </p:sp>
      <p:sp>
        <p:nvSpPr>
          <p:cNvPr id="6" name="Shape 3"/>
          <p:cNvSpPr/>
          <p:nvPr/>
        </p:nvSpPr>
        <p:spPr>
          <a:xfrm>
            <a:off x="749808" y="3154680"/>
            <a:ext cx="1371600" cy="64008"/>
          </a:xfrm>
          <a:prstGeom prst="rect">
            <a:avLst/>
          </a:prstGeom>
          <a:solidFill>
            <a:srgbClr val="CE8E2C"/>
          </a:solidFill>
          <a:ln/>
        </p:spPr>
        <p:txBody>
          <a:bodyPr/>
          <a:lstStyle/>
          <a:p>
            <a:endParaRPr lang="en-US"/>
          </a:p>
        </p:txBody>
      </p:sp>
      <p:sp>
        <p:nvSpPr>
          <p:cNvPr id="7" name="Text 4"/>
          <p:cNvSpPr/>
          <p:nvPr/>
        </p:nvSpPr>
        <p:spPr>
          <a:xfrm>
            <a:off x="713232" y="3364992"/>
            <a:ext cx="6126480" cy="548640"/>
          </a:xfrm>
          <a:prstGeom prst="rect">
            <a:avLst/>
          </a:prstGeom>
          <a:noFill/>
          <a:ln/>
        </p:spPr>
        <p:txBody>
          <a:bodyPr wrap="square" lIns="0" tIns="0" rIns="0" bIns="0" rtlCol="0" anchor="ctr"/>
          <a:lstStyle/>
          <a:p>
            <a:pPr marL="0" indent="0">
              <a:buNone/>
            </a:pPr>
            <a:r>
              <a:rPr lang="en-US" sz="2000" i="1" dirty="0">
                <a:solidFill>
                  <a:srgbClr val="566239"/>
                </a:solidFill>
                <a:latin typeface="Georgia" pitchFamily="34" charset="0"/>
                <a:ea typeface="Georgia" pitchFamily="34" charset="-122"/>
                <a:cs typeface="Georgia" pitchFamily="34" charset="-120"/>
              </a:rPr>
              <a:t>Benefits for Residents of a Low-Barrier Shelter</a:t>
            </a:r>
            <a:endParaRPr lang="en-US" sz="2000" dirty="0"/>
          </a:p>
        </p:txBody>
      </p:sp>
      <p:sp>
        <p:nvSpPr>
          <p:cNvPr id="8" name="Text 5"/>
          <p:cNvSpPr/>
          <p:nvPr/>
        </p:nvSpPr>
        <p:spPr>
          <a:xfrm>
            <a:off x="731520" y="4160520"/>
            <a:ext cx="5943600" cy="548640"/>
          </a:xfrm>
          <a:prstGeom prst="rect">
            <a:avLst/>
          </a:prstGeom>
          <a:noFill/>
          <a:ln/>
        </p:spPr>
        <p:txBody>
          <a:bodyPr wrap="square" lIns="0" tIns="0" rIns="0" bIns="0" rtlCol="0" anchor="ctr"/>
          <a:lstStyle/>
          <a:p>
            <a:pPr marL="0" indent="0">
              <a:buNone/>
            </a:pPr>
            <a:r>
              <a:rPr lang="en-US" sz="1500" dirty="0">
                <a:solidFill>
                  <a:srgbClr val="7C6A54"/>
                </a:solidFill>
                <a:latin typeface="Calibri" pitchFamily="34" charset="0"/>
                <a:ea typeface="Calibri" pitchFamily="34" charset="-122"/>
                <a:cs typeface="Calibri" pitchFamily="34" charset="-120"/>
              </a:rPr>
              <a:t>A voluntary, strengths-based path to hope, stability, and recovery.</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6EDDB"/>
        </a:solidFill>
        <a:effectLst/>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marL="0" indent="0">
              <a:buNone/>
            </a:pPr>
            <a:r>
              <a:rPr lang="en-US" sz="1200" b="1" kern="0" spc="300" dirty="0">
                <a:solidFill>
                  <a:srgbClr val="B85042"/>
                </a:solidFill>
                <a:latin typeface="Calibri" pitchFamily="34" charset="0"/>
                <a:ea typeface="Calibri" pitchFamily="34" charset="-122"/>
                <a:cs typeface="Calibri" pitchFamily="34" charset="-120"/>
              </a:rPr>
              <a:t>THE RIGHT FIT</a:t>
            </a:r>
            <a:endParaRPr lang="en-US" sz="1200" dirty="0"/>
          </a:p>
        </p:txBody>
      </p:sp>
      <p:sp>
        <p:nvSpPr>
          <p:cNvPr id="3" name="Text 1"/>
          <p:cNvSpPr/>
          <p:nvPr/>
        </p:nvSpPr>
        <p:spPr>
          <a:xfrm>
            <a:off x="640080" y="658368"/>
            <a:ext cx="10881360" cy="777240"/>
          </a:xfrm>
          <a:prstGeom prst="rect">
            <a:avLst/>
          </a:prstGeom>
          <a:noFill/>
          <a:ln/>
        </p:spPr>
        <p:txBody>
          <a:bodyPr wrap="square" lIns="0" tIns="0" rIns="0" bIns="0" rtlCol="0" anchor="ctr"/>
          <a:lstStyle/>
          <a:p>
            <a:pPr marL="0" indent="0">
              <a:buNone/>
            </a:pPr>
            <a:r>
              <a:rPr lang="en-US" sz="3000" b="1" dirty="0">
                <a:solidFill>
                  <a:srgbClr val="44301F"/>
                </a:solidFill>
                <a:latin typeface="Georgia" pitchFamily="34" charset="0"/>
                <a:ea typeface="Georgia" pitchFamily="34" charset="-122"/>
                <a:cs typeface="Georgia" pitchFamily="34" charset="-120"/>
              </a:rPr>
              <a:t>Why WRAP Fits a Low-Barrier Shelter</a:t>
            </a:r>
            <a:endParaRPr lang="en-US" sz="3000" dirty="0"/>
          </a:p>
        </p:txBody>
      </p:sp>
      <p:sp>
        <p:nvSpPr>
          <p:cNvPr id="4" name="Shape 2"/>
          <p:cNvSpPr/>
          <p:nvPr/>
        </p:nvSpPr>
        <p:spPr>
          <a:xfrm>
            <a:off x="640080" y="1600200"/>
            <a:ext cx="5440680" cy="2148840"/>
          </a:xfrm>
          <a:prstGeom prst="roundRect">
            <a:avLst>
              <a:gd name="adj" fmla="val 4255"/>
            </a:avLst>
          </a:prstGeom>
          <a:solidFill>
            <a:srgbClr val="FCF8EF"/>
          </a:solidFill>
          <a:ln w="12700">
            <a:solidFill>
              <a:srgbClr val="EADDC2"/>
            </a:solidFill>
            <a:prstDash val="solid"/>
          </a:ln>
          <a:effectLst>
            <a:outerShdw blurRad="114300" dist="38100" dir="5400000" algn="bl" rotWithShape="0">
              <a:srgbClr val="6B4A2A">
                <a:alpha val="18000"/>
              </a:srgbClr>
            </a:outerShdw>
          </a:effectLst>
        </p:spPr>
        <p:txBody>
          <a:bodyPr/>
          <a:lstStyle/>
          <a:p>
            <a:endParaRPr lang="en-US"/>
          </a:p>
        </p:txBody>
      </p:sp>
      <p:sp>
        <p:nvSpPr>
          <p:cNvPr id="5" name="Shape 3"/>
          <p:cNvSpPr/>
          <p:nvPr/>
        </p:nvSpPr>
        <p:spPr>
          <a:xfrm>
            <a:off x="914400" y="1874520"/>
            <a:ext cx="566928" cy="566928"/>
          </a:xfrm>
          <a:prstGeom prst="ellipse">
            <a:avLst/>
          </a:prstGeom>
          <a:solidFill>
            <a:srgbClr val="B85042"/>
          </a:solidFill>
          <a:ln/>
        </p:spPr>
        <p:txBody>
          <a:bodyPr/>
          <a:lstStyle/>
          <a:p>
            <a:endParaRPr lang="en-US"/>
          </a:p>
        </p:txBody>
      </p:sp>
      <p:sp>
        <p:nvSpPr>
          <p:cNvPr id="6" name="Text 4"/>
          <p:cNvSpPr/>
          <p:nvPr/>
        </p:nvSpPr>
        <p:spPr>
          <a:xfrm>
            <a:off x="914400" y="1874520"/>
            <a:ext cx="566928" cy="566928"/>
          </a:xfrm>
          <a:prstGeom prst="rect">
            <a:avLst/>
          </a:prstGeom>
          <a:noFill/>
          <a:ln/>
        </p:spPr>
        <p:txBody>
          <a:bodyPr wrap="square" lIns="0" tIns="0" rIns="0" bIns="0" rtlCol="0" anchor="ctr"/>
          <a:lstStyle/>
          <a:p>
            <a:pPr marL="0" indent="0" algn="ctr">
              <a:buNone/>
            </a:pPr>
            <a:r>
              <a:rPr lang="en-US" sz="2000" b="1" dirty="0">
                <a:solidFill>
                  <a:srgbClr val="FFFFFF"/>
                </a:solidFill>
                <a:latin typeface="Georgia" pitchFamily="34" charset="0"/>
                <a:ea typeface="Georgia" pitchFamily="34" charset="-122"/>
                <a:cs typeface="Georgia" pitchFamily="34" charset="-120"/>
              </a:rPr>
              <a:t>1</a:t>
            </a:r>
            <a:endParaRPr lang="en-US" sz="2000" dirty="0"/>
          </a:p>
        </p:txBody>
      </p:sp>
      <p:sp>
        <p:nvSpPr>
          <p:cNvPr id="7" name="Text 5"/>
          <p:cNvSpPr/>
          <p:nvPr/>
        </p:nvSpPr>
        <p:spPr>
          <a:xfrm>
            <a:off x="1627632" y="1892808"/>
            <a:ext cx="4251960" cy="548640"/>
          </a:xfrm>
          <a:prstGeom prst="rect">
            <a:avLst/>
          </a:prstGeom>
          <a:noFill/>
          <a:ln/>
        </p:spPr>
        <p:txBody>
          <a:bodyPr wrap="square" lIns="0" tIns="0" rIns="0" bIns="0" rtlCol="0" anchor="ctr"/>
          <a:lstStyle/>
          <a:p>
            <a:pPr marL="0" indent="0">
              <a:buNone/>
            </a:pPr>
            <a:r>
              <a:rPr lang="en-US" sz="1600" b="1" dirty="0">
                <a:solidFill>
                  <a:srgbClr val="8F3A2F"/>
                </a:solidFill>
                <a:latin typeface="Georgia" pitchFamily="34" charset="0"/>
                <a:ea typeface="Georgia" pitchFamily="34" charset="-122"/>
                <a:cs typeface="Georgia" pitchFamily="34" charset="-120"/>
              </a:rPr>
              <a:t>100% Voluntary</a:t>
            </a:r>
            <a:endParaRPr lang="en-US" sz="1600" dirty="0"/>
          </a:p>
        </p:txBody>
      </p:sp>
      <p:sp>
        <p:nvSpPr>
          <p:cNvPr id="8" name="Text 6"/>
          <p:cNvSpPr/>
          <p:nvPr/>
        </p:nvSpPr>
        <p:spPr>
          <a:xfrm>
            <a:off x="932688" y="2569464"/>
            <a:ext cx="4892040" cy="960120"/>
          </a:xfrm>
          <a:prstGeom prst="rect">
            <a:avLst/>
          </a:prstGeom>
          <a:noFill/>
          <a:ln/>
        </p:spPr>
        <p:txBody>
          <a:bodyPr wrap="square" lIns="0" tIns="0" rIns="0" bIns="0" rtlCol="0" anchor="t"/>
          <a:lstStyle/>
          <a:p>
            <a:pPr marL="0" indent="0">
              <a:lnSpc>
                <a:spcPct val="105000"/>
              </a:lnSpc>
              <a:buNone/>
            </a:pPr>
            <a:r>
              <a:rPr lang="en-US" sz="1350" dirty="0">
                <a:solidFill>
                  <a:srgbClr val="7C6A54"/>
                </a:solidFill>
                <a:latin typeface="Calibri" pitchFamily="34" charset="0"/>
                <a:ea typeface="Calibri" pitchFamily="34" charset="-122"/>
                <a:cs typeface="Calibri" pitchFamily="34" charset="-120"/>
              </a:rPr>
              <a:t>No mandates and no pressure — residents take part only if they choose to, which matches the low-barrier philosophy.</a:t>
            </a:r>
            <a:endParaRPr lang="en-US" sz="1350" dirty="0"/>
          </a:p>
        </p:txBody>
      </p:sp>
      <p:sp>
        <p:nvSpPr>
          <p:cNvPr id="9" name="Shape 7"/>
          <p:cNvSpPr/>
          <p:nvPr/>
        </p:nvSpPr>
        <p:spPr>
          <a:xfrm>
            <a:off x="6263640" y="1600200"/>
            <a:ext cx="5440680" cy="2148840"/>
          </a:xfrm>
          <a:prstGeom prst="roundRect">
            <a:avLst>
              <a:gd name="adj" fmla="val 4255"/>
            </a:avLst>
          </a:prstGeom>
          <a:solidFill>
            <a:srgbClr val="FCF8EF"/>
          </a:solidFill>
          <a:ln w="12700">
            <a:solidFill>
              <a:srgbClr val="EADDC2"/>
            </a:solidFill>
            <a:prstDash val="solid"/>
          </a:ln>
          <a:effectLst>
            <a:outerShdw blurRad="114300" dist="38100" dir="5400000" algn="bl" rotWithShape="0">
              <a:srgbClr val="6B4A2A">
                <a:alpha val="18000"/>
              </a:srgbClr>
            </a:outerShdw>
          </a:effectLst>
        </p:spPr>
        <p:txBody>
          <a:bodyPr/>
          <a:lstStyle/>
          <a:p>
            <a:endParaRPr lang="en-US"/>
          </a:p>
        </p:txBody>
      </p:sp>
      <p:sp>
        <p:nvSpPr>
          <p:cNvPr id="10" name="Shape 8"/>
          <p:cNvSpPr/>
          <p:nvPr/>
        </p:nvSpPr>
        <p:spPr>
          <a:xfrm>
            <a:off x="6537960" y="1874520"/>
            <a:ext cx="566928" cy="566928"/>
          </a:xfrm>
          <a:prstGeom prst="ellipse">
            <a:avLst/>
          </a:prstGeom>
          <a:solidFill>
            <a:srgbClr val="6E7C4C"/>
          </a:solidFill>
          <a:ln/>
        </p:spPr>
        <p:txBody>
          <a:bodyPr/>
          <a:lstStyle/>
          <a:p>
            <a:endParaRPr lang="en-US"/>
          </a:p>
        </p:txBody>
      </p:sp>
      <p:sp>
        <p:nvSpPr>
          <p:cNvPr id="11" name="Text 9"/>
          <p:cNvSpPr/>
          <p:nvPr/>
        </p:nvSpPr>
        <p:spPr>
          <a:xfrm>
            <a:off x="6537960" y="1874520"/>
            <a:ext cx="566928" cy="566928"/>
          </a:xfrm>
          <a:prstGeom prst="rect">
            <a:avLst/>
          </a:prstGeom>
          <a:noFill/>
          <a:ln/>
        </p:spPr>
        <p:txBody>
          <a:bodyPr wrap="square" lIns="0" tIns="0" rIns="0" bIns="0" rtlCol="0" anchor="ctr"/>
          <a:lstStyle/>
          <a:p>
            <a:pPr marL="0" indent="0" algn="ctr">
              <a:buNone/>
            </a:pPr>
            <a:r>
              <a:rPr lang="en-US" sz="2000" b="1" dirty="0">
                <a:solidFill>
                  <a:srgbClr val="FFFFFF"/>
                </a:solidFill>
                <a:latin typeface="Georgia" pitchFamily="34" charset="0"/>
                <a:ea typeface="Georgia" pitchFamily="34" charset="-122"/>
                <a:cs typeface="Georgia" pitchFamily="34" charset="-120"/>
              </a:rPr>
              <a:t>2</a:t>
            </a:r>
            <a:endParaRPr lang="en-US" sz="2000" dirty="0"/>
          </a:p>
        </p:txBody>
      </p:sp>
      <p:sp>
        <p:nvSpPr>
          <p:cNvPr id="12" name="Text 10"/>
          <p:cNvSpPr/>
          <p:nvPr/>
        </p:nvSpPr>
        <p:spPr>
          <a:xfrm>
            <a:off x="7251192" y="1892808"/>
            <a:ext cx="4251960" cy="548640"/>
          </a:xfrm>
          <a:prstGeom prst="rect">
            <a:avLst/>
          </a:prstGeom>
          <a:noFill/>
          <a:ln/>
        </p:spPr>
        <p:txBody>
          <a:bodyPr wrap="square" lIns="0" tIns="0" rIns="0" bIns="0" rtlCol="0" anchor="ctr"/>
          <a:lstStyle/>
          <a:p>
            <a:pPr marL="0" indent="0">
              <a:buNone/>
            </a:pPr>
            <a:r>
              <a:rPr lang="en-US" sz="1600" b="1" dirty="0">
                <a:solidFill>
                  <a:srgbClr val="8F3A2F"/>
                </a:solidFill>
                <a:latin typeface="Georgia" pitchFamily="34" charset="0"/>
                <a:ea typeface="Georgia" pitchFamily="34" charset="-122"/>
                <a:cs typeface="Georgia" pitchFamily="34" charset="-120"/>
              </a:rPr>
              <a:t>No Diagnosis Needed</a:t>
            </a:r>
            <a:endParaRPr lang="en-US" sz="1600" dirty="0"/>
          </a:p>
        </p:txBody>
      </p:sp>
      <p:sp>
        <p:nvSpPr>
          <p:cNvPr id="13" name="Text 11"/>
          <p:cNvSpPr/>
          <p:nvPr/>
        </p:nvSpPr>
        <p:spPr>
          <a:xfrm>
            <a:off x="6556248" y="2569464"/>
            <a:ext cx="4892040" cy="960120"/>
          </a:xfrm>
          <a:prstGeom prst="rect">
            <a:avLst/>
          </a:prstGeom>
          <a:noFill/>
          <a:ln/>
        </p:spPr>
        <p:txBody>
          <a:bodyPr wrap="square" lIns="0" tIns="0" rIns="0" bIns="0" rtlCol="0" anchor="t"/>
          <a:lstStyle/>
          <a:p>
            <a:pPr marL="0" indent="0">
              <a:lnSpc>
                <a:spcPct val="105000"/>
              </a:lnSpc>
              <a:buNone/>
            </a:pPr>
            <a:r>
              <a:rPr lang="en-US" sz="1350" dirty="0">
                <a:solidFill>
                  <a:srgbClr val="7C6A54"/>
                </a:solidFill>
                <a:latin typeface="Calibri" pitchFamily="34" charset="0"/>
                <a:ea typeface="Calibri" pitchFamily="34" charset="-122"/>
                <a:cs typeface="Calibri" pitchFamily="34" charset="-120"/>
              </a:rPr>
              <a:t>WRAP is for everyone. There are no readiness criteria and no requirement to identify with any condition.</a:t>
            </a:r>
            <a:endParaRPr lang="en-US" sz="1350" dirty="0"/>
          </a:p>
        </p:txBody>
      </p:sp>
      <p:sp>
        <p:nvSpPr>
          <p:cNvPr id="14" name="Shape 12"/>
          <p:cNvSpPr/>
          <p:nvPr/>
        </p:nvSpPr>
        <p:spPr>
          <a:xfrm>
            <a:off x="640080" y="3950208"/>
            <a:ext cx="5440680" cy="2148840"/>
          </a:xfrm>
          <a:prstGeom prst="roundRect">
            <a:avLst>
              <a:gd name="adj" fmla="val 4255"/>
            </a:avLst>
          </a:prstGeom>
          <a:solidFill>
            <a:srgbClr val="FCF8EF"/>
          </a:solidFill>
          <a:ln w="12700">
            <a:solidFill>
              <a:srgbClr val="EADDC2"/>
            </a:solidFill>
            <a:prstDash val="solid"/>
          </a:ln>
          <a:effectLst>
            <a:outerShdw blurRad="114300" dist="38100" dir="5400000" algn="bl" rotWithShape="0">
              <a:srgbClr val="6B4A2A">
                <a:alpha val="18000"/>
              </a:srgbClr>
            </a:outerShdw>
          </a:effectLst>
        </p:spPr>
        <p:txBody>
          <a:bodyPr/>
          <a:lstStyle/>
          <a:p>
            <a:endParaRPr lang="en-US"/>
          </a:p>
        </p:txBody>
      </p:sp>
      <p:sp>
        <p:nvSpPr>
          <p:cNvPr id="15" name="Shape 13"/>
          <p:cNvSpPr/>
          <p:nvPr/>
        </p:nvSpPr>
        <p:spPr>
          <a:xfrm>
            <a:off x="914400" y="4224528"/>
            <a:ext cx="566928" cy="566928"/>
          </a:xfrm>
          <a:prstGeom prst="ellipse">
            <a:avLst/>
          </a:prstGeom>
          <a:solidFill>
            <a:srgbClr val="CE8E2C"/>
          </a:solidFill>
          <a:ln/>
        </p:spPr>
        <p:txBody>
          <a:bodyPr/>
          <a:lstStyle/>
          <a:p>
            <a:endParaRPr lang="en-US"/>
          </a:p>
        </p:txBody>
      </p:sp>
      <p:sp>
        <p:nvSpPr>
          <p:cNvPr id="16" name="Text 14"/>
          <p:cNvSpPr/>
          <p:nvPr/>
        </p:nvSpPr>
        <p:spPr>
          <a:xfrm>
            <a:off x="914400" y="4224528"/>
            <a:ext cx="566928" cy="566928"/>
          </a:xfrm>
          <a:prstGeom prst="rect">
            <a:avLst/>
          </a:prstGeom>
          <a:noFill/>
          <a:ln/>
        </p:spPr>
        <p:txBody>
          <a:bodyPr wrap="square" lIns="0" tIns="0" rIns="0" bIns="0" rtlCol="0" anchor="ctr"/>
          <a:lstStyle/>
          <a:p>
            <a:pPr marL="0" indent="0" algn="ctr">
              <a:buNone/>
            </a:pPr>
            <a:r>
              <a:rPr lang="en-US" sz="2000" b="1" dirty="0">
                <a:solidFill>
                  <a:srgbClr val="FFFFFF"/>
                </a:solidFill>
                <a:latin typeface="Georgia" pitchFamily="34" charset="0"/>
                <a:ea typeface="Georgia" pitchFamily="34" charset="-122"/>
                <a:cs typeface="Georgia" pitchFamily="34" charset="-120"/>
              </a:rPr>
              <a:t>3</a:t>
            </a:r>
            <a:endParaRPr lang="en-US" sz="2000" dirty="0"/>
          </a:p>
        </p:txBody>
      </p:sp>
      <p:sp>
        <p:nvSpPr>
          <p:cNvPr id="17" name="Text 15"/>
          <p:cNvSpPr/>
          <p:nvPr/>
        </p:nvSpPr>
        <p:spPr>
          <a:xfrm>
            <a:off x="1627632" y="4242816"/>
            <a:ext cx="4251960" cy="548640"/>
          </a:xfrm>
          <a:prstGeom prst="rect">
            <a:avLst/>
          </a:prstGeom>
          <a:noFill/>
          <a:ln/>
        </p:spPr>
        <p:txBody>
          <a:bodyPr wrap="square" lIns="0" tIns="0" rIns="0" bIns="0" rtlCol="0" anchor="ctr"/>
          <a:lstStyle/>
          <a:p>
            <a:pPr marL="0" indent="0">
              <a:buNone/>
            </a:pPr>
            <a:r>
              <a:rPr lang="en-US" sz="1600" b="1" dirty="0">
                <a:solidFill>
                  <a:srgbClr val="8F3A2F"/>
                </a:solidFill>
                <a:latin typeface="Georgia" pitchFamily="34" charset="0"/>
                <a:ea typeface="Georgia" pitchFamily="34" charset="-122"/>
                <a:cs typeface="Georgia" pitchFamily="34" charset="-120"/>
              </a:rPr>
              <a:t>Strengths, Not Deficits</a:t>
            </a:r>
            <a:endParaRPr lang="en-US" sz="1600" dirty="0"/>
          </a:p>
        </p:txBody>
      </p:sp>
      <p:sp>
        <p:nvSpPr>
          <p:cNvPr id="18" name="Text 16"/>
          <p:cNvSpPr/>
          <p:nvPr/>
        </p:nvSpPr>
        <p:spPr>
          <a:xfrm>
            <a:off x="932688" y="4919472"/>
            <a:ext cx="4892040" cy="960120"/>
          </a:xfrm>
          <a:prstGeom prst="rect">
            <a:avLst/>
          </a:prstGeom>
          <a:noFill/>
          <a:ln/>
        </p:spPr>
        <p:txBody>
          <a:bodyPr wrap="square" lIns="0" tIns="0" rIns="0" bIns="0" rtlCol="0" anchor="t"/>
          <a:lstStyle/>
          <a:p>
            <a:pPr marL="0" indent="0">
              <a:lnSpc>
                <a:spcPct val="105000"/>
              </a:lnSpc>
              <a:buNone/>
            </a:pPr>
            <a:r>
              <a:rPr lang="en-US" sz="1350" dirty="0">
                <a:solidFill>
                  <a:srgbClr val="7C6A54"/>
                </a:solidFill>
                <a:latin typeface="Calibri" pitchFamily="34" charset="0"/>
                <a:ea typeface="Calibri" pitchFamily="34" charset="-122"/>
                <a:cs typeface="Calibri" pitchFamily="34" charset="-120"/>
              </a:rPr>
              <a:t>It focuses on life experiences, strengths, and goals rather than labels — meeting people with dignity.</a:t>
            </a:r>
            <a:endParaRPr lang="en-US" sz="1350" dirty="0"/>
          </a:p>
        </p:txBody>
      </p:sp>
      <p:sp>
        <p:nvSpPr>
          <p:cNvPr id="19" name="Shape 17"/>
          <p:cNvSpPr/>
          <p:nvPr/>
        </p:nvSpPr>
        <p:spPr>
          <a:xfrm>
            <a:off x="6263640" y="3950208"/>
            <a:ext cx="5440680" cy="2148840"/>
          </a:xfrm>
          <a:prstGeom prst="roundRect">
            <a:avLst>
              <a:gd name="adj" fmla="val 4255"/>
            </a:avLst>
          </a:prstGeom>
          <a:solidFill>
            <a:srgbClr val="FCF8EF"/>
          </a:solidFill>
          <a:ln w="12700">
            <a:solidFill>
              <a:srgbClr val="EADDC2"/>
            </a:solidFill>
            <a:prstDash val="solid"/>
          </a:ln>
          <a:effectLst>
            <a:outerShdw blurRad="114300" dist="38100" dir="5400000" algn="bl" rotWithShape="0">
              <a:srgbClr val="6B4A2A">
                <a:alpha val="18000"/>
              </a:srgbClr>
            </a:outerShdw>
          </a:effectLst>
        </p:spPr>
        <p:txBody>
          <a:bodyPr/>
          <a:lstStyle/>
          <a:p>
            <a:endParaRPr lang="en-US"/>
          </a:p>
        </p:txBody>
      </p:sp>
      <p:sp>
        <p:nvSpPr>
          <p:cNvPr id="20" name="Shape 18"/>
          <p:cNvSpPr/>
          <p:nvPr/>
        </p:nvSpPr>
        <p:spPr>
          <a:xfrm>
            <a:off x="6537960" y="4224528"/>
            <a:ext cx="566928" cy="566928"/>
          </a:xfrm>
          <a:prstGeom prst="ellipse">
            <a:avLst/>
          </a:prstGeom>
          <a:solidFill>
            <a:srgbClr val="6E7C4C"/>
          </a:solidFill>
          <a:ln/>
        </p:spPr>
        <p:txBody>
          <a:bodyPr/>
          <a:lstStyle/>
          <a:p>
            <a:endParaRPr lang="en-US"/>
          </a:p>
        </p:txBody>
      </p:sp>
      <p:sp>
        <p:nvSpPr>
          <p:cNvPr id="21" name="Text 19"/>
          <p:cNvSpPr/>
          <p:nvPr/>
        </p:nvSpPr>
        <p:spPr>
          <a:xfrm>
            <a:off x="6537960" y="4224528"/>
            <a:ext cx="566928" cy="566928"/>
          </a:xfrm>
          <a:prstGeom prst="rect">
            <a:avLst/>
          </a:prstGeom>
          <a:noFill/>
          <a:ln/>
        </p:spPr>
        <p:txBody>
          <a:bodyPr wrap="square" lIns="0" tIns="0" rIns="0" bIns="0" rtlCol="0" anchor="ctr"/>
          <a:lstStyle/>
          <a:p>
            <a:pPr marL="0" indent="0" algn="ctr">
              <a:buNone/>
            </a:pPr>
            <a:r>
              <a:rPr lang="en-US" sz="2000" b="1" dirty="0">
                <a:solidFill>
                  <a:srgbClr val="FFFFFF"/>
                </a:solidFill>
                <a:latin typeface="Georgia" pitchFamily="34" charset="0"/>
                <a:ea typeface="Georgia" pitchFamily="34" charset="-122"/>
                <a:cs typeface="Georgia" pitchFamily="34" charset="-120"/>
              </a:rPr>
              <a:t>4</a:t>
            </a:r>
            <a:endParaRPr lang="en-US" sz="2000" dirty="0"/>
          </a:p>
        </p:txBody>
      </p:sp>
      <p:sp>
        <p:nvSpPr>
          <p:cNvPr id="22" name="Text 20"/>
          <p:cNvSpPr/>
          <p:nvPr/>
        </p:nvSpPr>
        <p:spPr>
          <a:xfrm>
            <a:off x="7251192" y="4242816"/>
            <a:ext cx="4251960" cy="548640"/>
          </a:xfrm>
          <a:prstGeom prst="rect">
            <a:avLst/>
          </a:prstGeom>
          <a:noFill/>
          <a:ln/>
        </p:spPr>
        <p:txBody>
          <a:bodyPr wrap="square" lIns="0" tIns="0" rIns="0" bIns="0" rtlCol="0" anchor="ctr"/>
          <a:lstStyle/>
          <a:p>
            <a:pPr marL="0" indent="0">
              <a:buNone/>
            </a:pPr>
            <a:r>
              <a:rPr lang="en-US" sz="1600" b="1" dirty="0">
                <a:solidFill>
                  <a:srgbClr val="8F3A2F"/>
                </a:solidFill>
                <a:latin typeface="Georgia" pitchFamily="34" charset="0"/>
                <a:ea typeface="Georgia" pitchFamily="34" charset="-122"/>
                <a:cs typeface="Georgia" pitchFamily="34" charset="-120"/>
              </a:rPr>
              <a:t>Low-Cost &amp; Peer-Led</a:t>
            </a:r>
            <a:endParaRPr lang="en-US" sz="1600" dirty="0"/>
          </a:p>
        </p:txBody>
      </p:sp>
      <p:sp>
        <p:nvSpPr>
          <p:cNvPr id="23" name="Text 21"/>
          <p:cNvSpPr/>
          <p:nvPr/>
        </p:nvSpPr>
        <p:spPr>
          <a:xfrm>
            <a:off x="6556248" y="4919472"/>
            <a:ext cx="4892040" cy="960120"/>
          </a:xfrm>
          <a:prstGeom prst="rect">
            <a:avLst/>
          </a:prstGeom>
          <a:noFill/>
          <a:ln/>
        </p:spPr>
        <p:txBody>
          <a:bodyPr wrap="square" lIns="0" tIns="0" rIns="0" bIns="0" rtlCol="0" anchor="t"/>
          <a:lstStyle/>
          <a:p>
            <a:pPr marL="0" indent="0">
              <a:lnSpc>
                <a:spcPct val="105000"/>
              </a:lnSpc>
              <a:buNone/>
            </a:pPr>
            <a:r>
              <a:rPr lang="en-US" sz="1350" dirty="0">
                <a:solidFill>
                  <a:srgbClr val="7C6A54"/>
                </a:solidFill>
                <a:latin typeface="Calibri" pitchFamily="34" charset="0"/>
                <a:ea typeface="Calibri" pitchFamily="34" charset="-122"/>
                <a:cs typeface="Calibri" pitchFamily="34" charset="-120"/>
              </a:rPr>
              <a:t>Tools are simple and often free, and the model is delivered peer-to-peer, making it practical to sustain.</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6EDDB"/>
        </a:solidFill>
        <a:effectLst/>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marL="0" indent="0">
              <a:buNone/>
            </a:pPr>
            <a:r>
              <a:rPr lang="en-US" sz="1200" b="1" kern="0" spc="300" dirty="0">
                <a:solidFill>
                  <a:srgbClr val="B85042"/>
                </a:solidFill>
                <a:latin typeface="Calibri" pitchFamily="34" charset="0"/>
                <a:ea typeface="Calibri" pitchFamily="34" charset="-122"/>
                <a:cs typeface="Calibri" pitchFamily="34" charset="-120"/>
              </a:rPr>
              <a:t>THE BIGGER PICTURE</a:t>
            </a:r>
            <a:endParaRPr lang="en-US" sz="1200" dirty="0"/>
          </a:p>
        </p:txBody>
      </p:sp>
      <p:sp>
        <p:nvSpPr>
          <p:cNvPr id="3" name="Text 1"/>
          <p:cNvSpPr/>
          <p:nvPr/>
        </p:nvSpPr>
        <p:spPr>
          <a:xfrm>
            <a:off x="640080" y="658368"/>
            <a:ext cx="10881360" cy="777240"/>
          </a:xfrm>
          <a:prstGeom prst="rect">
            <a:avLst/>
          </a:prstGeom>
          <a:noFill/>
          <a:ln/>
        </p:spPr>
        <p:txBody>
          <a:bodyPr wrap="square" lIns="0" tIns="0" rIns="0" bIns="0" rtlCol="0" anchor="ctr"/>
          <a:lstStyle/>
          <a:p>
            <a:pPr marL="0" indent="0">
              <a:buNone/>
            </a:pPr>
            <a:r>
              <a:rPr lang="en-US" sz="3000" b="1" dirty="0">
                <a:solidFill>
                  <a:srgbClr val="44301F"/>
                </a:solidFill>
                <a:latin typeface="Georgia" pitchFamily="34" charset="0"/>
                <a:ea typeface="Georgia" pitchFamily="34" charset="-122"/>
                <a:cs typeface="Georgia" pitchFamily="34" charset="-120"/>
              </a:rPr>
              <a:t>Benefits That Ripple Outward</a:t>
            </a:r>
            <a:endParaRPr lang="en-US" sz="3000" dirty="0"/>
          </a:p>
        </p:txBody>
      </p:sp>
      <p:sp>
        <p:nvSpPr>
          <p:cNvPr id="4" name="Shape 2"/>
          <p:cNvSpPr/>
          <p:nvPr/>
        </p:nvSpPr>
        <p:spPr>
          <a:xfrm>
            <a:off x="640080" y="1645920"/>
            <a:ext cx="5440680" cy="4434840"/>
          </a:xfrm>
          <a:prstGeom prst="roundRect">
            <a:avLst>
              <a:gd name="adj" fmla="val 2062"/>
            </a:avLst>
          </a:prstGeom>
          <a:solidFill>
            <a:srgbClr val="FCF8EF"/>
          </a:solidFill>
          <a:ln w="12700">
            <a:solidFill>
              <a:srgbClr val="EADDC2"/>
            </a:solidFill>
            <a:prstDash val="solid"/>
          </a:ln>
          <a:effectLst>
            <a:outerShdw blurRad="114300" dist="38100" dir="5400000" algn="bl" rotWithShape="0">
              <a:srgbClr val="6B4A2A">
                <a:alpha val="18000"/>
              </a:srgbClr>
            </a:outerShdw>
          </a:effectLst>
        </p:spPr>
        <p:txBody>
          <a:bodyPr/>
          <a:lstStyle/>
          <a:p>
            <a:endParaRPr lang="en-US"/>
          </a:p>
        </p:txBody>
      </p:sp>
      <p:sp>
        <p:nvSpPr>
          <p:cNvPr id="5" name="Shape 3"/>
          <p:cNvSpPr/>
          <p:nvPr/>
        </p:nvSpPr>
        <p:spPr>
          <a:xfrm>
            <a:off x="640080" y="1645920"/>
            <a:ext cx="5440680" cy="868680"/>
          </a:xfrm>
          <a:prstGeom prst="roundRect">
            <a:avLst>
              <a:gd name="adj" fmla="val 10526"/>
            </a:avLst>
          </a:prstGeom>
          <a:solidFill>
            <a:srgbClr val="B85042"/>
          </a:solidFill>
          <a:ln/>
        </p:spPr>
        <p:txBody>
          <a:bodyPr/>
          <a:lstStyle/>
          <a:p>
            <a:endParaRPr lang="en-US"/>
          </a:p>
        </p:txBody>
      </p:sp>
      <p:sp>
        <p:nvSpPr>
          <p:cNvPr id="6" name="Shape 4"/>
          <p:cNvSpPr/>
          <p:nvPr/>
        </p:nvSpPr>
        <p:spPr>
          <a:xfrm>
            <a:off x="640080" y="2194560"/>
            <a:ext cx="5440680" cy="320040"/>
          </a:xfrm>
          <a:prstGeom prst="rect">
            <a:avLst/>
          </a:prstGeom>
          <a:solidFill>
            <a:srgbClr val="B85042"/>
          </a:solidFill>
          <a:ln/>
        </p:spPr>
        <p:txBody>
          <a:bodyPr/>
          <a:lstStyle/>
          <a:p>
            <a:endParaRPr lang="en-US"/>
          </a:p>
        </p:txBody>
      </p:sp>
      <p:sp>
        <p:nvSpPr>
          <p:cNvPr id="7" name="Text 5"/>
          <p:cNvSpPr/>
          <p:nvPr/>
        </p:nvSpPr>
        <p:spPr>
          <a:xfrm>
            <a:off x="1005840" y="1645920"/>
            <a:ext cx="4709160" cy="868680"/>
          </a:xfrm>
          <a:prstGeom prst="rect">
            <a:avLst/>
          </a:prstGeom>
          <a:noFill/>
          <a:ln/>
        </p:spPr>
        <p:txBody>
          <a:bodyPr wrap="square" lIns="0" tIns="0" rIns="0" bIns="0" rtlCol="0" anchor="ctr"/>
          <a:lstStyle/>
          <a:p>
            <a:pPr marL="0" indent="0">
              <a:buNone/>
            </a:pPr>
            <a:r>
              <a:rPr lang="en-US" sz="1900" b="1" dirty="0">
                <a:solidFill>
                  <a:srgbClr val="FFFFFF"/>
                </a:solidFill>
                <a:latin typeface="Georgia" pitchFamily="34" charset="0"/>
                <a:ea typeface="Georgia" pitchFamily="34" charset="-122"/>
                <a:cs typeface="Georgia" pitchFamily="34" charset="-120"/>
              </a:rPr>
              <a:t>For Residents</a:t>
            </a:r>
            <a:endParaRPr lang="en-US" sz="1900" dirty="0"/>
          </a:p>
        </p:txBody>
      </p:sp>
      <p:sp>
        <p:nvSpPr>
          <p:cNvPr id="8" name="Text 6"/>
          <p:cNvSpPr/>
          <p:nvPr/>
        </p:nvSpPr>
        <p:spPr>
          <a:xfrm>
            <a:off x="1051560" y="2788920"/>
            <a:ext cx="4663440" cy="3108960"/>
          </a:xfrm>
          <a:prstGeom prst="rect">
            <a:avLst/>
          </a:prstGeom>
          <a:noFill/>
          <a:ln/>
        </p:spPr>
        <p:txBody>
          <a:bodyPr wrap="square" lIns="0" tIns="0" rIns="0" bIns="0" rtlCol="0" anchor="t"/>
          <a:lstStyle/>
          <a:p>
            <a:pPr marL="203200" indent="-203200">
              <a:lnSpc>
                <a:spcPct val="105000"/>
              </a:lnSpc>
              <a:spcAft>
                <a:spcPts val="1100"/>
              </a:spcAft>
              <a:buSzPct val="100000"/>
              <a:buChar char="•"/>
            </a:pPr>
            <a:r>
              <a:rPr lang="en-US" sz="1450" dirty="0">
                <a:solidFill>
                  <a:srgbClr val="7C6A54"/>
                </a:solidFill>
                <a:latin typeface="Calibri" pitchFamily="34" charset="0"/>
                <a:ea typeface="Calibri" pitchFamily="34" charset="-122"/>
                <a:cs typeface="Calibri" pitchFamily="34" charset="-120"/>
              </a:rPr>
              <a:t>Renewed hope and a clear, personal recovery plan</a:t>
            </a:r>
            <a:endParaRPr lang="en-US" sz="1450" dirty="0"/>
          </a:p>
          <a:p>
            <a:pPr marL="203200" indent="-203200">
              <a:lnSpc>
                <a:spcPct val="105000"/>
              </a:lnSpc>
              <a:spcAft>
                <a:spcPts val="1100"/>
              </a:spcAft>
              <a:buSzPct val="100000"/>
              <a:buChar char="•"/>
            </a:pPr>
            <a:r>
              <a:rPr lang="en-US" sz="1450" dirty="0">
                <a:solidFill>
                  <a:srgbClr val="7C6A54"/>
                </a:solidFill>
                <a:latin typeface="Calibri" pitchFamily="34" charset="0"/>
                <a:ea typeface="Calibri" pitchFamily="34" charset="-122"/>
                <a:cs typeface="Calibri" pitchFamily="34" charset="-120"/>
              </a:rPr>
              <a:t>Fewer symptoms of depression and anxiety</a:t>
            </a:r>
            <a:endParaRPr lang="en-US" sz="1450" dirty="0"/>
          </a:p>
          <a:p>
            <a:pPr marL="203200" indent="-203200">
              <a:lnSpc>
                <a:spcPct val="105000"/>
              </a:lnSpc>
              <a:spcAft>
                <a:spcPts val="1100"/>
              </a:spcAft>
              <a:buSzPct val="100000"/>
              <a:buChar char="•"/>
            </a:pPr>
            <a:r>
              <a:rPr lang="en-US" sz="1450" dirty="0">
                <a:solidFill>
                  <a:srgbClr val="7C6A54"/>
                </a:solidFill>
                <a:latin typeface="Calibri" pitchFamily="34" charset="0"/>
                <a:ea typeface="Calibri" pitchFamily="34" charset="-122"/>
                <a:cs typeface="Calibri" pitchFamily="34" charset="-120"/>
              </a:rPr>
              <a:t>Greater confidence, empowerment, and self-advocacy</a:t>
            </a:r>
            <a:endParaRPr lang="en-US" sz="1450" dirty="0"/>
          </a:p>
          <a:p>
            <a:pPr marL="203200" indent="-203200">
              <a:lnSpc>
                <a:spcPct val="105000"/>
              </a:lnSpc>
              <a:spcAft>
                <a:spcPts val="1100"/>
              </a:spcAft>
              <a:buSzPct val="100000"/>
              <a:buChar char="•"/>
            </a:pPr>
            <a:r>
              <a:rPr lang="en-US" sz="1450" dirty="0">
                <a:solidFill>
                  <a:srgbClr val="7C6A54"/>
                </a:solidFill>
                <a:latin typeface="Calibri" pitchFamily="34" charset="0"/>
                <a:ea typeface="Calibri" pitchFamily="34" charset="-122"/>
                <a:cs typeface="Calibri" pitchFamily="34" charset="-120"/>
              </a:rPr>
              <a:t>Practical tools for daily wellness and crises</a:t>
            </a:r>
            <a:endParaRPr lang="en-US" sz="1450" dirty="0"/>
          </a:p>
        </p:txBody>
      </p:sp>
      <p:sp>
        <p:nvSpPr>
          <p:cNvPr id="9" name="Shape 7"/>
          <p:cNvSpPr/>
          <p:nvPr/>
        </p:nvSpPr>
        <p:spPr>
          <a:xfrm>
            <a:off x="6263640" y="1645920"/>
            <a:ext cx="5440680" cy="4434840"/>
          </a:xfrm>
          <a:prstGeom prst="roundRect">
            <a:avLst>
              <a:gd name="adj" fmla="val 2062"/>
            </a:avLst>
          </a:prstGeom>
          <a:solidFill>
            <a:srgbClr val="FCF8EF"/>
          </a:solidFill>
          <a:ln w="12700">
            <a:solidFill>
              <a:srgbClr val="EADDC2"/>
            </a:solidFill>
            <a:prstDash val="solid"/>
          </a:ln>
          <a:effectLst>
            <a:outerShdw blurRad="114300" dist="38100" dir="5400000" algn="bl" rotWithShape="0">
              <a:srgbClr val="6B4A2A">
                <a:alpha val="18000"/>
              </a:srgbClr>
            </a:outerShdw>
          </a:effectLst>
        </p:spPr>
        <p:txBody>
          <a:bodyPr/>
          <a:lstStyle/>
          <a:p>
            <a:endParaRPr lang="en-US"/>
          </a:p>
        </p:txBody>
      </p:sp>
      <p:sp>
        <p:nvSpPr>
          <p:cNvPr id="10" name="Shape 8"/>
          <p:cNvSpPr/>
          <p:nvPr/>
        </p:nvSpPr>
        <p:spPr>
          <a:xfrm>
            <a:off x="6263640" y="1645920"/>
            <a:ext cx="5440680" cy="868680"/>
          </a:xfrm>
          <a:prstGeom prst="roundRect">
            <a:avLst>
              <a:gd name="adj" fmla="val 10526"/>
            </a:avLst>
          </a:prstGeom>
          <a:solidFill>
            <a:srgbClr val="6E7C4C"/>
          </a:solidFill>
          <a:ln/>
        </p:spPr>
        <p:txBody>
          <a:bodyPr/>
          <a:lstStyle/>
          <a:p>
            <a:endParaRPr lang="en-US"/>
          </a:p>
        </p:txBody>
      </p:sp>
      <p:sp>
        <p:nvSpPr>
          <p:cNvPr id="11" name="Shape 9"/>
          <p:cNvSpPr/>
          <p:nvPr/>
        </p:nvSpPr>
        <p:spPr>
          <a:xfrm>
            <a:off x="6263640" y="2194560"/>
            <a:ext cx="5440680" cy="320040"/>
          </a:xfrm>
          <a:prstGeom prst="rect">
            <a:avLst/>
          </a:prstGeom>
          <a:solidFill>
            <a:srgbClr val="6E7C4C"/>
          </a:solidFill>
          <a:ln/>
        </p:spPr>
        <p:txBody>
          <a:bodyPr/>
          <a:lstStyle/>
          <a:p>
            <a:endParaRPr lang="en-US"/>
          </a:p>
        </p:txBody>
      </p:sp>
      <p:sp>
        <p:nvSpPr>
          <p:cNvPr id="12" name="Text 10"/>
          <p:cNvSpPr/>
          <p:nvPr/>
        </p:nvSpPr>
        <p:spPr>
          <a:xfrm>
            <a:off x="6629400" y="1645920"/>
            <a:ext cx="4709160" cy="868680"/>
          </a:xfrm>
          <a:prstGeom prst="rect">
            <a:avLst/>
          </a:prstGeom>
          <a:noFill/>
          <a:ln/>
        </p:spPr>
        <p:txBody>
          <a:bodyPr wrap="square" lIns="0" tIns="0" rIns="0" bIns="0" rtlCol="0" anchor="ctr"/>
          <a:lstStyle/>
          <a:p>
            <a:pPr marL="0" indent="0">
              <a:buNone/>
            </a:pPr>
            <a:r>
              <a:rPr lang="en-US" sz="1900" b="1" dirty="0">
                <a:solidFill>
                  <a:srgbClr val="FFFFFF"/>
                </a:solidFill>
                <a:latin typeface="Georgia" pitchFamily="34" charset="0"/>
                <a:ea typeface="Georgia" pitchFamily="34" charset="-122"/>
                <a:cs typeface="Georgia" pitchFamily="34" charset="-120"/>
              </a:rPr>
              <a:t>For the Shelter</a:t>
            </a:r>
            <a:endParaRPr lang="en-US" sz="1900" dirty="0"/>
          </a:p>
        </p:txBody>
      </p:sp>
      <p:sp>
        <p:nvSpPr>
          <p:cNvPr id="13" name="Text 11"/>
          <p:cNvSpPr/>
          <p:nvPr/>
        </p:nvSpPr>
        <p:spPr>
          <a:xfrm>
            <a:off x="6675120" y="2788920"/>
            <a:ext cx="4663440" cy="3108960"/>
          </a:xfrm>
          <a:prstGeom prst="rect">
            <a:avLst/>
          </a:prstGeom>
          <a:noFill/>
          <a:ln/>
        </p:spPr>
        <p:txBody>
          <a:bodyPr wrap="square" lIns="0" tIns="0" rIns="0" bIns="0" rtlCol="0" anchor="t"/>
          <a:lstStyle/>
          <a:p>
            <a:pPr marL="203200" indent="-203200">
              <a:lnSpc>
                <a:spcPct val="105000"/>
              </a:lnSpc>
              <a:spcAft>
                <a:spcPts val="1100"/>
              </a:spcAft>
              <a:buSzPct val="100000"/>
              <a:buChar char="•"/>
            </a:pPr>
            <a:r>
              <a:rPr lang="en-US" sz="1450" dirty="0">
                <a:solidFill>
                  <a:srgbClr val="7C6A54"/>
                </a:solidFill>
                <a:latin typeface="Calibri" pitchFamily="34" charset="0"/>
                <a:ea typeface="Calibri" pitchFamily="34" charset="-122"/>
                <a:cs typeface="Calibri" pitchFamily="34" charset="-120"/>
              </a:rPr>
              <a:t>More engaged residents who use services well</a:t>
            </a:r>
            <a:endParaRPr lang="en-US" sz="1450" dirty="0"/>
          </a:p>
          <a:p>
            <a:pPr marL="203200" indent="-203200">
              <a:lnSpc>
                <a:spcPct val="105000"/>
              </a:lnSpc>
              <a:spcAft>
                <a:spcPts val="1100"/>
              </a:spcAft>
              <a:buSzPct val="100000"/>
              <a:buChar char="•"/>
            </a:pPr>
            <a:r>
              <a:rPr lang="en-US" sz="1450" dirty="0">
                <a:solidFill>
                  <a:srgbClr val="7C6A54"/>
                </a:solidFill>
                <a:latin typeface="Calibri" pitchFamily="34" charset="0"/>
                <a:ea typeface="Calibri" pitchFamily="34" charset="-122"/>
                <a:cs typeface="Calibri" pitchFamily="34" charset="-120"/>
              </a:rPr>
              <a:t>Calmer interactions and earlier de-escalation</a:t>
            </a:r>
            <a:endParaRPr lang="en-US" sz="1450" dirty="0"/>
          </a:p>
          <a:p>
            <a:pPr marL="203200" indent="-203200">
              <a:lnSpc>
                <a:spcPct val="105000"/>
              </a:lnSpc>
              <a:spcAft>
                <a:spcPts val="1100"/>
              </a:spcAft>
              <a:buSzPct val="100000"/>
              <a:buChar char="•"/>
            </a:pPr>
            <a:r>
              <a:rPr lang="en-US" sz="1450" dirty="0">
                <a:solidFill>
                  <a:srgbClr val="7C6A54"/>
                </a:solidFill>
                <a:latin typeface="Calibri" pitchFamily="34" charset="0"/>
                <a:ea typeface="Calibri" pitchFamily="34" charset="-122"/>
                <a:cs typeface="Calibri" pitchFamily="34" charset="-120"/>
              </a:rPr>
              <a:t>A shared, respectful language around wellness</a:t>
            </a:r>
            <a:endParaRPr lang="en-US" sz="1450" dirty="0"/>
          </a:p>
          <a:p>
            <a:pPr marL="203200" indent="-203200">
              <a:lnSpc>
                <a:spcPct val="105000"/>
              </a:lnSpc>
              <a:spcAft>
                <a:spcPts val="1100"/>
              </a:spcAft>
              <a:buSzPct val="100000"/>
              <a:buChar char="•"/>
            </a:pPr>
            <a:r>
              <a:rPr lang="en-US" sz="1450" dirty="0">
                <a:solidFill>
                  <a:srgbClr val="7C6A54"/>
                </a:solidFill>
                <a:latin typeface="Calibri" pitchFamily="34" charset="0"/>
                <a:ea typeface="Calibri" pitchFamily="34" charset="-122"/>
                <a:cs typeface="Calibri" pitchFamily="34" charset="-120"/>
              </a:rPr>
              <a:t>An evidence-based, low-cost program to point to</a:t>
            </a:r>
            <a:endParaRPr lang="en-US" sz="14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6EDDB"/>
        </a:solidFill>
        <a:effectLst/>
      </p:bgPr>
    </p:bg>
    <p:spTree>
      <p:nvGrpSpPr>
        <p:cNvPr id="1" name=""/>
        <p:cNvGrpSpPr/>
        <p:nvPr/>
      </p:nvGrpSpPr>
      <p:grpSpPr>
        <a:xfrm>
          <a:off x="0" y="0"/>
          <a:ext cx="0" cy="0"/>
          <a:chOff x="0" y="0"/>
          <a:chExt cx="0" cy="0"/>
        </a:xfrm>
      </p:grpSpPr>
      <p:pic>
        <p:nvPicPr>
          <p:cNvPr id="2" name="Image 0" descr="/agent/turn1/workspace/images/image-b177f5f64a769573938f17e04b5e356e.jpg"/>
          <p:cNvPicPr>
            <a:picLocks noChangeAspect="1"/>
          </p:cNvPicPr>
          <p:nvPr/>
        </p:nvPicPr>
        <p:blipFill>
          <a:blip r:embed="rId3"/>
          <a:srcRect t="32281" b="32281"/>
          <a:stretch/>
        </p:blipFill>
        <p:spPr>
          <a:xfrm>
            <a:off x="0" y="3977640"/>
            <a:ext cx="12191695" cy="2880360"/>
          </a:xfrm>
          <a:prstGeom prst="rect">
            <a:avLst/>
          </a:prstGeom>
        </p:spPr>
      </p:pic>
      <p:sp>
        <p:nvSpPr>
          <p:cNvPr id="3" name="Shape 0"/>
          <p:cNvSpPr/>
          <p:nvPr/>
        </p:nvSpPr>
        <p:spPr>
          <a:xfrm>
            <a:off x="0" y="0"/>
            <a:ext cx="12191695" cy="4114800"/>
          </a:xfrm>
          <a:prstGeom prst="rect">
            <a:avLst/>
          </a:prstGeom>
          <a:solidFill>
            <a:srgbClr val="F6EDDB"/>
          </a:solidFill>
          <a:ln/>
        </p:spPr>
        <p:txBody>
          <a:bodyPr/>
          <a:lstStyle/>
          <a:p>
            <a:endParaRPr lang="en-US"/>
          </a:p>
        </p:txBody>
      </p:sp>
      <p:sp>
        <p:nvSpPr>
          <p:cNvPr id="4" name="Text 1"/>
          <p:cNvSpPr/>
          <p:nvPr/>
        </p:nvSpPr>
        <p:spPr>
          <a:xfrm>
            <a:off x="640080" y="640080"/>
            <a:ext cx="10881360" cy="365760"/>
          </a:xfrm>
          <a:prstGeom prst="rect">
            <a:avLst/>
          </a:prstGeom>
          <a:noFill/>
          <a:ln/>
        </p:spPr>
        <p:txBody>
          <a:bodyPr wrap="square" lIns="0" tIns="0" rIns="0" bIns="0" rtlCol="0" anchor="ctr"/>
          <a:lstStyle/>
          <a:p>
            <a:pPr marL="0" indent="0">
              <a:buNone/>
            </a:pPr>
            <a:r>
              <a:rPr lang="en-US" sz="1300" b="1" kern="0" spc="300" dirty="0">
                <a:solidFill>
                  <a:srgbClr val="B85042"/>
                </a:solidFill>
                <a:latin typeface="Calibri" pitchFamily="34" charset="0"/>
                <a:ea typeface="Calibri" pitchFamily="34" charset="-122"/>
                <a:cs typeface="Calibri" pitchFamily="34" charset="-120"/>
              </a:rPr>
              <a:t>THE BOTTOM LINE</a:t>
            </a:r>
            <a:endParaRPr lang="en-US" sz="1300" dirty="0"/>
          </a:p>
        </p:txBody>
      </p:sp>
      <p:sp>
        <p:nvSpPr>
          <p:cNvPr id="5" name="Text 2"/>
          <p:cNvSpPr/>
          <p:nvPr/>
        </p:nvSpPr>
        <p:spPr>
          <a:xfrm>
            <a:off x="640080" y="960120"/>
            <a:ext cx="10881360" cy="822960"/>
          </a:xfrm>
          <a:prstGeom prst="rect">
            <a:avLst/>
          </a:prstGeom>
          <a:noFill/>
          <a:ln/>
        </p:spPr>
        <p:txBody>
          <a:bodyPr wrap="square" lIns="0" tIns="0" rIns="0" bIns="0" rtlCol="0" anchor="ctr"/>
          <a:lstStyle/>
          <a:p>
            <a:pPr marL="0" indent="0">
              <a:buNone/>
            </a:pPr>
            <a:r>
              <a:rPr lang="en-US" sz="3200" b="1" dirty="0">
                <a:solidFill>
                  <a:srgbClr val="44301F"/>
                </a:solidFill>
                <a:latin typeface="Georgia" pitchFamily="34" charset="0"/>
                <a:ea typeface="Georgia" pitchFamily="34" charset="-122"/>
                <a:cs typeface="Georgia" pitchFamily="34" charset="-120"/>
              </a:rPr>
              <a:t>A Voluntary, Proven Path to Wellness</a:t>
            </a:r>
            <a:endParaRPr lang="en-US" sz="3200" dirty="0"/>
          </a:p>
        </p:txBody>
      </p:sp>
      <p:sp>
        <p:nvSpPr>
          <p:cNvPr id="6" name="Text 3"/>
          <p:cNvSpPr/>
          <p:nvPr/>
        </p:nvSpPr>
        <p:spPr>
          <a:xfrm>
            <a:off x="685800" y="1965960"/>
            <a:ext cx="10789920" cy="1645920"/>
          </a:xfrm>
          <a:prstGeom prst="rect">
            <a:avLst/>
          </a:prstGeom>
          <a:noFill/>
          <a:ln/>
        </p:spPr>
        <p:txBody>
          <a:bodyPr wrap="square" lIns="0" tIns="0" rIns="0" bIns="0" rtlCol="0" anchor="t"/>
          <a:lstStyle/>
          <a:p>
            <a:pPr marL="228600" indent="-228600">
              <a:lnSpc>
                <a:spcPct val="105000"/>
              </a:lnSpc>
              <a:spcAft>
                <a:spcPts val="1200"/>
              </a:spcAft>
              <a:buSzPct val="100000"/>
              <a:buChar char="•"/>
            </a:pPr>
            <a:r>
              <a:rPr lang="en-US" sz="1700" dirty="0">
                <a:solidFill>
                  <a:srgbClr val="44301F"/>
                </a:solidFill>
                <a:latin typeface="Calibri" pitchFamily="34" charset="0"/>
                <a:ea typeface="Calibri" pitchFamily="34" charset="-122"/>
                <a:cs typeface="Calibri" pitchFamily="34" charset="-120"/>
              </a:rPr>
              <a:t>Evidence-based and recognized by SAMHSA since 2010</a:t>
            </a:r>
            <a:endParaRPr lang="en-US" sz="1700" dirty="0"/>
          </a:p>
          <a:p>
            <a:pPr marL="228600" indent="-228600">
              <a:lnSpc>
                <a:spcPct val="105000"/>
              </a:lnSpc>
              <a:spcAft>
                <a:spcPts val="1200"/>
              </a:spcAft>
              <a:buSzPct val="100000"/>
              <a:buChar char="•"/>
            </a:pPr>
            <a:r>
              <a:rPr lang="en-US" sz="1700" dirty="0">
                <a:solidFill>
                  <a:srgbClr val="44301F"/>
                </a:solidFill>
                <a:latin typeface="Calibri" pitchFamily="34" charset="0"/>
                <a:ea typeface="Calibri" pitchFamily="34" charset="-122"/>
                <a:cs typeface="Calibri" pitchFamily="34" charset="-120"/>
              </a:rPr>
              <a:t>Voluntary, strengths-based, and a natural fit for low-barrier care</a:t>
            </a:r>
            <a:endParaRPr lang="en-US" sz="1700" dirty="0"/>
          </a:p>
          <a:p>
            <a:pPr marL="228600" indent="-228600">
              <a:lnSpc>
                <a:spcPct val="105000"/>
              </a:lnSpc>
              <a:spcAft>
                <a:spcPts val="1200"/>
              </a:spcAft>
              <a:buSzPct val="100000"/>
              <a:buChar char="•"/>
            </a:pPr>
            <a:r>
              <a:rPr lang="en-US" sz="1700" dirty="0">
                <a:solidFill>
                  <a:srgbClr val="44301F"/>
                </a:solidFill>
                <a:latin typeface="Calibri" pitchFamily="34" charset="0"/>
                <a:ea typeface="Calibri" pitchFamily="34" charset="-122"/>
                <a:cs typeface="Calibri" pitchFamily="34" charset="-120"/>
              </a:rPr>
              <a:t>Builds hope, stability, empowerment, and self-advocacy</a:t>
            </a:r>
            <a:endParaRPr lang="en-US" sz="1700" dirty="0"/>
          </a:p>
        </p:txBody>
      </p:sp>
      <p:sp>
        <p:nvSpPr>
          <p:cNvPr id="7" name="Shape 4"/>
          <p:cNvSpPr/>
          <p:nvPr/>
        </p:nvSpPr>
        <p:spPr>
          <a:xfrm>
            <a:off x="0" y="3611880"/>
            <a:ext cx="12191695" cy="502920"/>
          </a:xfrm>
          <a:prstGeom prst="rect">
            <a:avLst/>
          </a:prstGeom>
          <a:solidFill>
            <a:srgbClr val="B85042"/>
          </a:solidFill>
          <a:ln/>
        </p:spPr>
        <p:txBody>
          <a:bodyPr/>
          <a:lstStyle/>
          <a:p>
            <a:endParaRPr lang="en-US"/>
          </a:p>
        </p:txBody>
      </p:sp>
      <p:sp>
        <p:nvSpPr>
          <p:cNvPr id="8" name="Text 5"/>
          <p:cNvSpPr/>
          <p:nvPr/>
        </p:nvSpPr>
        <p:spPr>
          <a:xfrm>
            <a:off x="640080" y="3611880"/>
            <a:ext cx="10881360" cy="502920"/>
          </a:xfrm>
          <a:prstGeom prst="rect">
            <a:avLst/>
          </a:prstGeom>
          <a:noFill/>
          <a:ln/>
        </p:spPr>
        <p:txBody>
          <a:bodyPr wrap="square" lIns="0" tIns="0" rIns="0" bIns="0" rtlCol="0" anchor="ctr"/>
          <a:lstStyle/>
          <a:p>
            <a:pPr marL="0" indent="0">
              <a:buNone/>
            </a:pPr>
            <a:r>
              <a:rPr lang="en-US" sz="1800" b="1" i="1" dirty="0">
                <a:solidFill>
                  <a:srgbClr val="FBF5E8"/>
                </a:solidFill>
                <a:latin typeface="Georgia" pitchFamily="34" charset="0"/>
                <a:ea typeface="Georgia" pitchFamily="34" charset="-122"/>
                <a:cs typeface="Georgia" pitchFamily="34" charset="-120"/>
              </a:rPr>
              <a:t>“With WRAP, there are no limits to recovery.”</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6EDDB"/>
        </a:solidFill>
        <a:effectLst/>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marL="0" indent="0">
              <a:buNone/>
            </a:pPr>
            <a:r>
              <a:rPr lang="en-US" sz="1200" b="1" kern="0" spc="300" dirty="0">
                <a:solidFill>
                  <a:srgbClr val="B85042"/>
                </a:solidFill>
                <a:latin typeface="Calibri" pitchFamily="34" charset="0"/>
                <a:ea typeface="Calibri" pitchFamily="34" charset="-122"/>
                <a:cs typeface="Calibri" pitchFamily="34" charset="-120"/>
              </a:rPr>
              <a:t>THE BASICS</a:t>
            </a:r>
            <a:endParaRPr lang="en-US" sz="1200" dirty="0"/>
          </a:p>
        </p:txBody>
      </p:sp>
      <p:sp>
        <p:nvSpPr>
          <p:cNvPr id="3" name="Text 1"/>
          <p:cNvSpPr/>
          <p:nvPr/>
        </p:nvSpPr>
        <p:spPr>
          <a:xfrm>
            <a:off x="640080" y="658368"/>
            <a:ext cx="10881360" cy="777240"/>
          </a:xfrm>
          <a:prstGeom prst="rect">
            <a:avLst/>
          </a:prstGeom>
          <a:noFill/>
          <a:ln/>
        </p:spPr>
        <p:txBody>
          <a:bodyPr wrap="square" lIns="0" tIns="0" rIns="0" bIns="0" rtlCol="0" anchor="ctr"/>
          <a:lstStyle/>
          <a:p>
            <a:pPr marL="0" indent="0">
              <a:buNone/>
            </a:pPr>
            <a:r>
              <a:rPr lang="en-US" sz="3000" b="1" dirty="0">
                <a:solidFill>
                  <a:srgbClr val="44301F"/>
                </a:solidFill>
                <a:latin typeface="Georgia" pitchFamily="34" charset="0"/>
                <a:ea typeface="Georgia" pitchFamily="34" charset="-122"/>
                <a:cs typeface="Georgia" pitchFamily="34" charset="-120"/>
              </a:rPr>
              <a:t>What Is WRAP?</a:t>
            </a:r>
            <a:endParaRPr lang="en-US" sz="3000" dirty="0"/>
          </a:p>
        </p:txBody>
      </p:sp>
      <p:sp>
        <p:nvSpPr>
          <p:cNvPr id="4" name="Text 2"/>
          <p:cNvSpPr/>
          <p:nvPr/>
        </p:nvSpPr>
        <p:spPr>
          <a:xfrm>
            <a:off x="640080" y="1508760"/>
            <a:ext cx="10881360" cy="822960"/>
          </a:xfrm>
          <a:prstGeom prst="rect">
            <a:avLst/>
          </a:prstGeom>
          <a:noFill/>
          <a:ln/>
        </p:spPr>
        <p:txBody>
          <a:bodyPr wrap="square" lIns="0" tIns="0" rIns="0" bIns="0" rtlCol="0" anchor="ctr"/>
          <a:lstStyle/>
          <a:p>
            <a:pPr marL="0" indent="0">
              <a:lnSpc>
                <a:spcPct val="105000"/>
              </a:lnSpc>
              <a:buNone/>
            </a:pPr>
            <a:r>
              <a:rPr lang="en-US" sz="1700" dirty="0">
                <a:solidFill>
                  <a:srgbClr val="44301F"/>
                </a:solidFill>
                <a:latin typeface="Calibri" pitchFamily="34" charset="0"/>
                <a:ea typeface="Calibri" pitchFamily="34" charset="-122"/>
                <a:cs typeface="Calibri" pitchFamily="34" charset="-120"/>
              </a:rPr>
              <a:t>A simple, powerful, self-directed process people use to create the wellness and the life they want — built around their own strengths, goals, and daily routines.</a:t>
            </a:r>
            <a:endParaRPr lang="en-US" sz="1700" dirty="0"/>
          </a:p>
        </p:txBody>
      </p:sp>
      <p:sp>
        <p:nvSpPr>
          <p:cNvPr id="5" name="Shape 3"/>
          <p:cNvSpPr/>
          <p:nvPr/>
        </p:nvSpPr>
        <p:spPr>
          <a:xfrm>
            <a:off x="640080" y="2697480"/>
            <a:ext cx="3502152" cy="3291840"/>
          </a:xfrm>
          <a:prstGeom prst="roundRect">
            <a:avLst>
              <a:gd name="adj" fmla="val 2778"/>
            </a:avLst>
          </a:prstGeom>
          <a:solidFill>
            <a:srgbClr val="FCF8EF"/>
          </a:solidFill>
          <a:ln w="12700">
            <a:solidFill>
              <a:srgbClr val="EADDC2"/>
            </a:solidFill>
            <a:prstDash val="solid"/>
          </a:ln>
          <a:effectLst>
            <a:outerShdw blurRad="114300" dist="38100" dir="5400000" algn="bl" rotWithShape="0">
              <a:srgbClr val="6B4A2A">
                <a:alpha val="18000"/>
              </a:srgbClr>
            </a:outerShdw>
          </a:effectLst>
        </p:spPr>
        <p:txBody>
          <a:bodyPr/>
          <a:lstStyle/>
          <a:p>
            <a:endParaRPr lang="en-US"/>
          </a:p>
        </p:txBody>
      </p:sp>
      <p:sp>
        <p:nvSpPr>
          <p:cNvPr id="6" name="Shape 4"/>
          <p:cNvSpPr/>
          <p:nvPr/>
        </p:nvSpPr>
        <p:spPr>
          <a:xfrm>
            <a:off x="914400" y="2971800"/>
            <a:ext cx="566928" cy="566928"/>
          </a:xfrm>
          <a:prstGeom prst="ellipse">
            <a:avLst/>
          </a:prstGeom>
          <a:solidFill>
            <a:srgbClr val="B85042"/>
          </a:solidFill>
          <a:ln/>
        </p:spPr>
        <p:txBody>
          <a:bodyPr/>
          <a:lstStyle/>
          <a:p>
            <a:endParaRPr lang="en-US"/>
          </a:p>
        </p:txBody>
      </p:sp>
      <p:sp>
        <p:nvSpPr>
          <p:cNvPr id="7" name="Text 5"/>
          <p:cNvSpPr/>
          <p:nvPr/>
        </p:nvSpPr>
        <p:spPr>
          <a:xfrm>
            <a:off x="914400" y="2971800"/>
            <a:ext cx="566928" cy="566928"/>
          </a:xfrm>
          <a:prstGeom prst="rect">
            <a:avLst/>
          </a:prstGeom>
          <a:noFill/>
          <a:ln/>
        </p:spPr>
        <p:txBody>
          <a:bodyPr wrap="square" lIns="0" tIns="0" rIns="0" bIns="0" rtlCol="0" anchor="ctr"/>
          <a:lstStyle/>
          <a:p>
            <a:pPr marL="0" indent="0" algn="ctr">
              <a:buNone/>
            </a:pPr>
            <a:r>
              <a:rPr lang="en-US" sz="2000" b="1" dirty="0">
                <a:solidFill>
                  <a:srgbClr val="FFFFFF"/>
                </a:solidFill>
                <a:latin typeface="Georgia" pitchFamily="34" charset="0"/>
                <a:ea typeface="Georgia" pitchFamily="34" charset="-122"/>
                <a:cs typeface="Georgia" pitchFamily="34" charset="-120"/>
              </a:rPr>
              <a:t>1</a:t>
            </a:r>
            <a:endParaRPr lang="en-US" sz="2000" dirty="0"/>
          </a:p>
        </p:txBody>
      </p:sp>
      <p:sp>
        <p:nvSpPr>
          <p:cNvPr id="8" name="Text 6"/>
          <p:cNvSpPr/>
          <p:nvPr/>
        </p:nvSpPr>
        <p:spPr>
          <a:xfrm>
            <a:off x="1627632" y="2990088"/>
            <a:ext cx="2313432" cy="548640"/>
          </a:xfrm>
          <a:prstGeom prst="rect">
            <a:avLst/>
          </a:prstGeom>
          <a:noFill/>
          <a:ln/>
        </p:spPr>
        <p:txBody>
          <a:bodyPr wrap="square" lIns="0" tIns="0" rIns="0" bIns="0" rtlCol="0" anchor="ctr"/>
          <a:lstStyle/>
          <a:p>
            <a:pPr marL="0" indent="0">
              <a:buNone/>
            </a:pPr>
            <a:r>
              <a:rPr lang="en-US" sz="1600" b="1" dirty="0">
                <a:solidFill>
                  <a:srgbClr val="8F3A2F"/>
                </a:solidFill>
                <a:latin typeface="Georgia" pitchFamily="34" charset="0"/>
                <a:ea typeface="Georgia" pitchFamily="34" charset="-122"/>
                <a:cs typeface="Georgia" pitchFamily="34" charset="-120"/>
              </a:rPr>
              <a:t>Created in 1997</a:t>
            </a:r>
            <a:endParaRPr lang="en-US" sz="1600" dirty="0"/>
          </a:p>
        </p:txBody>
      </p:sp>
      <p:sp>
        <p:nvSpPr>
          <p:cNvPr id="9" name="Text 7"/>
          <p:cNvSpPr/>
          <p:nvPr/>
        </p:nvSpPr>
        <p:spPr>
          <a:xfrm>
            <a:off x="932688" y="3666744"/>
            <a:ext cx="2953512" cy="2103120"/>
          </a:xfrm>
          <a:prstGeom prst="rect">
            <a:avLst/>
          </a:prstGeom>
          <a:noFill/>
          <a:ln/>
        </p:spPr>
        <p:txBody>
          <a:bodyPr wrap="square" lIns="0" tIns="0" rIns="0" bIns="0" rtlCol="0" anchor="t"/>
          <a:lstStyle/>
          <a:p>
            <a:pPr marL="0" indent="0">
              <a:lnSpc>
                <a:spcPct val="105000"/>
              </a:lnSpc>
              <a:buNone/>
            </a:pPr>
            <a:r>
              <a:rPr lang="en-US" sz="1350" dirty="0">
                <a:solidFill>
                  <a:srgbClr val="7C6A54"/>
                </a:solidFill>
                <a:latin typeface="Calibri" pitchFamily="34" charset="0"/>
                <a:ea typeface="Calibri" pitchFamily="34" charset="-122"/>
                <a:cs typeface="Calibri" pitchFamily="34" charset="-120"/>
              </a:rPr>
              <a:t>Developed by Mary Ellen Copeland with a group of people who had their own lived experience of mental health challenges.</a:t>
            </a:r>
            <a:endParaRPr lang="en-US" sz="1350" dirty="0"/>
          </a:p>
        </p:txBody>
      </p:sp>
      <p:sp>
        <p:nvSpPr>
          <p:cNvPr id="10" name="Shape 8"/>
          <p:cNvSpPr/>
          <p:nvPr/>
        </p:nvSpPr>
        <p:spPr>
          <a:xfrm>
            <a:off x="4325112" y="2697480"/>
            <a:ext cx="3502152" cy="3291840"/>
          </a:xfrm>
          <a:prstGeom prst="roundRect">
            <a:avLst>
              <a:gd name="adj" fmla="val 2778"/>
            </a:avLst>
          </a:prstGeom>
          <a:solidFill>
            <a:srgbClr val="FCF8EF"/>
          </a:solidFill>
          <a:ln w="12700">
            <a:solidFill>
              <a:srgbClr val="EADDC2"/>
            </a:solidFill>
            <a:prstDash val="solid"/>
          </a:ln>
          <a:effectLst>
            <a:outerShdw blurRad="114300" dist="38100" dir="5400000" algn="bl" rotWithShape="0">
              <a:srgbClr val="6B4A2A">
                <a:alpha val="18000"/>
              </a:srgbClr>
            </a:outerShdw>
          </a:effectLst>
        </p:spPr>
        <p:txBody>
          <a:bodyPr/>
          <a:lstStyle/>
          <a:p>
            <a:endParaRPr lang="en-US"/>
          </a:p>
        </p:txBody>
      </p:sp>
      <p:sp>
        <p:nvSpPr>
          <p:cNvPr id="11" name="Shape 9"/>
          <p:cNvSpPr/>
          <p:nvPr/>
        </p:nvSpPr>
        <p:spPr>
          <a:xfrm>
            <a:off x="4599432" y="2971800"/>
            <a:ext cx="566928" cy="566928"/>
          </a:xfrm>
          <a:prstGeom prst="ellipse">
            <a:avLst/>
          </a:prstGeom>
          <a:solidFill>
            <a:srgbClr val="6E7C4C"/>
          </a:solidFill>
          <a:ln/>
        </p:spPr>
        <p:txBody>
          <a:bodyPr/>
          <a:lstStyle/>
          <a:p>
            <a:endParaRPr lang="en-US"/>
          </a:p>
        </p:txBody>
      </p:sp>
      <p:sp>
        <p:nvSpPr>
          <p:cNvPr id="12" name="Text 10"/>
          <p:cNvSpPr/>
          <p:nvPr/>
        </p:nvSpPr>
        <p:spPr>
          <a:xfrm>
            <a:off x="4599432" y="2971800"/>
            <a:ext cx="566928" cy="566928"/>
          </a:xfrm>
          <a:prstGeom prst="rect">
            <a:avLst/>
          </a:prstGeom>
          <a:noFill/>
          <a:ln/>
        </p:spPr>
        <p:txBody>
          <a:bodyPr wrap="square" lIns="0" tIns="0" rIns="0" bIns="0" rtlCol="0" anchor="ctr"/>
          <a:lstStyle/>
          <a:p>
            <a:pPr marL="0" indent="0" algn="ctr">
              <a:buNone/>
            </a:pPr>
            <a:r>
              <a:rPr lang="en-US" sz="2000" b="1" dirty="0">
                <a:solidFill>
                  <a:srgbClr val="FFFFFF"/>
                </a:solidFill>
                <a:latin typeface="Georgia" pitchFamily="34" charset="0"/>
                <a:ea typeface="Georgia" pitchFamily="34" charset="-122"/>
                <a:cs typeface="Georgia" pitchFamily="34" charset="-120"/>
              </a:rPr>
              <a:t>2</a:t>
            </a:r>
            <a:endParaRPr lang="en-US" sz="2000" dirty="0"/>
          </a:p>
        </p:txBody>
      </p:sp>
      <p:sp>
        <p:nvSpPr>
          <p:cNvPr id="13" name="Text 11"/>
          <p:cNvSpPr/>
          <p:nvPr/>
        </p:nvSpPr>
        <p:spPr>
          <a:xfrm>
            <a:off x="5312664" y="2990088"/>
            <a:ext cx="2313432" cy="548640"/>
          </a:xfrm>
          <a:prstGeom prst="rect">
            <a:avLst/>
          </a:prstGeom>
          <a:noFill/>
          <a:ln/>
        </p:spPr>
        <p:txBody>
          <a:bodyPr wrap="square" lIns="0" tIns="0" rIns="0" bIns="0" rtlCol="0" anchor="ctr"/>
          <a:lstStyle/>
          <a:p>
            <a:pPr marL="0" indent="0">
              <a:buNone/>
            </a:pPr>
            <a:r>
              <a:rPr lang="en-US" sz="1600" b="1" dirty="0">
                <a:solidFill>
                  <a:srgbClr val="8F3A2F"/>
                </a:solidFill>
                <a:latin typeface="Georgia" pitchFamily="34" charset="0"/>
                <a:ea typeface="Georgia" pitchFamily="34" charset="-122"/>
                <a:cs typeface="Georgia" pitchFamily="34" charset="-120"/>
              </a:rPr>
              <a:t>Self-Directed &amp; Voluntary</a:t>
            </a:r>
            <a:endParaRPr lang="en-US" sz="1600" dirty="0"/>
          </a:p>
        </p:txBody>
      </p:sp>
      <p:sp>
        <p:nvSpPr>
          <p:cNvPr id="14" name="Text 12"/>
          <p:cNvSpPr/>
          <p:nvPr/>
        </p:nvSpPr>
        <p:spPr>
          <a:xfrm>
            <a:off x="4617720" y="3666744"/>
            <a:ext cx="2953512" cy="2103120"/>
          </a:xfrm>
          <a:prstGeom prst="rect">
            <a:avLst/>
          </a:prstGeom>
          <a:noFill/>
          <a:ln/>
        </p:spPr>
        <p:txBody>
          <a:bodyPr wrap="square" lIns="0" tIns="0" rIns="0" bIns="0" rtlCol="0" anchor="t"/>
          <a:lstStyle/>
          <a:p>
            <a:pPr marL="0" indent="0">
              <a:lnSpc>
                <a:spcPct val="105000"/>
              </a:lnSpc>
              <a:buNone/>
            </a:pPr>
            <a:r>
              <a:rPr lang="en-US" sz="1350" dirty="0">
                <a:solidFill>
                  <a:srgbClr val="7C6A54"/>
                </a:solidFill>
                <a:latin typeface="Calibri" pitchFamily="34" charset="0"/>
                <a:ea typeface="Calibri" pitchFamily="34" charset="-122"/>
                <a:cs typeface="Calibri" pitchFamily="34" charset="-120"/>
              </a:rPr>
              <a:t>Each person decides what goes into their plan, how to use it, and whether to share it. The only requirement is wanting to take part.</a:t>
            </a:r>
            <a:endParaRPr lang="en-US" sz="1350" dirty="0"/>
          </a:p>
        </p:txBody>
      </p:sp>
      <p:sp>
        <p:nvSpPr>
          <p:cNvPr id="15" name="Shape 13"/>
          <p:cNvSpPr/>
          <p:nvPr/>
        </p:nvSpPr>
        <p:spPr>
          <a:xfrm>
            <a:off x="8010144" y="2697480"/>
            <a:ext cx="3502152" cy="3291840"/>
          </a:xfrm>
          <a:prstGeom prst="roundRect">
            <a:avLst>
              <a:gd name="adj" fmla="val 2778"/>
            </a:avLst>
          </a:prstGeom>
          <a:solidFill>
            <a:srgbClr val="FCF8EF"/>
          </a:solidFill>
          <a:ln w="12700">
            <a:solidFill>
              <a:srgbClr val="EADDC2"/>
            </a:solidFill>
            <a:prstDash val="solid"/>
          </a:ln>
          <a:effectLst>
            <a:outerShdw blurRad="114300" dist="38100" dir="5400000" algn="bl" rotWithShape="0">
              <a:srgbClr val="6B4A2A">
                <a:alpha val="18000"/>
              </a:srgbClr>
            </a:outerShdw>
          </a:effectLst>
        </p:spPr>
        <p:txBody>
          <a:bodyPr/>
          <a:lstStyle/>
          <a:p>
            <a:endParaRPr lang="en-US"/>
          </a:p>
        </p:txBody>
      </p:sp>
      <p:sp>
        <p:nvSpPr>
          <p:cNvPr id="16" name="Shape 14"/>
          <p:cNvSpPr/>
          <p:nvPr/>
        </p:nvSpPr>
        <p:spPr>
          <a:xfrm>
            <a:off x="8284464" y="2971800"/>
            <a:ext cx="566928" cy="566928"/>
          </a:xfrm>
          <a:prstGeom prst="ellipse">
            <a:avLst/>
          </a:prstGeom>
          <a:solidFill>
            <a:srgbClr val="CE8E2C"/>
          </a:solidFill>
          <a:ln/>
        </p:spPr>
        <p:txBody>
          <a:bodyPr/>
          <a:lstStyle/>
          <a:p>
            <a:endParaRPr lang="en-US"/>
          </a:p>
        </p:txBody>
      </p:sp>
      <p:sp>
        <p:nvSpPr>
          <p:cNvPr id="17" name="Text 15"/>
          <p:cNvSpPr/>
          <p:nvPr/>
        </p:nvSpPr>
        <p:spPr>
          <a:xfrm>
            <a:off x="8284464" y="2971800"/>
            <a:ext cx="566928" cy="566928"/>
          </a:xfrm>
          <a:prstGeom prst="rect">
            <a:avLst/>
          </a:prstGeom>
          <a:noFill/>
          <a:ln/>
        </p:spPr>
        <p:txBody>
          <a:bodyPr wrap="square" lIns="0" tIns="0" rIns="0" bIns="0" rtlCol="0" anchor="ctr"/>
          <a:lstStyle/>
          <a:p>
            <a:pPr marL="0" indent="0" algn="ctr">
              <a:buNone/>
            </a:pPr>
            <a:r>
              <a:rPr lang="en-US" sz="2000" b="1" dirty="0">
                <a:solidFill>
                  <a:srgbClr val="FFFFFF"/>
                </a:solidFill>
                <a:latin typeface="Georgia" pitchFamily="34" charset="0"/>
                <a:ea typeface="Georgia" pitchFamily="34" charset="-122"/>
                <a:cs typeface="Georgia" pitchFamily="34" charset="-120"/>
              </a:rPr>
              <a:t>3</a:t>
            </a:r>
            <a:endParaRPr lang="en-US" sz="2000" dirty="0"/>
          </a:p>
        </p:txBody>
      </p:sp>
      <p:sp>
        <p:nvSpPr>
          <p:cNvPr id="18" name="Text 16"/>
          <p:cNvSpPr/>
          <p:nvPr/>
        </p:nvSpPr>
        <p:spPr>
          <a:xfrm>
            <a:off x="8997696" y="2990088"/>
            <a:ext cx="2313432" cy="548640"/>
          </a:xfrm>
          <a:prstGeom prst="rect">
            <a:avLst/>
          </a:prstGeom>
          <a:noFill/>
          <a:ln/>
        </p:spPr>
        <p:txBody>
          <a:bodyPr wrap="square" lIns="0" tIns="0" rIns="0" bIns="0" rtlCol="0" anchor="ctr"/>
          <a:lstStyle/>
          <a:p>
            <a:pPr marL="0" indent="0">
              <a:buNone/>
            </a:pPr>
            <a:r>
              <a:rPr lang="en-US" sz="1600" b="1" dirty="0">
                <a:solidFill>
                  <a:srgbClr val="8F3A2F"/>
                </a:solidFill>
                <a:latin typeface="Georgia" pitchFamily="34" charset="0"/>
                <a:ea typeface="Georgia" pitchFamily="34" charset="-122"/>
                <a:cs typeface="Georgia" pitchFamily="34" charset="-120"/>
              </a:rPr>
              <a:t>Evidence-Based</a:t>
            </a:r>
            <a:endParaRPr lang="en-US" sz="1600" dirty="0"/>
          </a:p>
        </p:txBody>
      </p:sp>
      <p:sp>
        <p:nvSpPr>
          <p:cNvPr id="19" name="Text 17"/>
          <p:cNvSpPr/>
          <p:nvPr/>
        </p:nvSpPr>
        <p:spPr>
          <a:xfrm>
            <a:off x="8302752" y="3666744"/>
            <a:ext cx="2953512" cy="2103120"/>
          </a:xfrm>
          <a:prstGeom prst="rect">
            <a:avLst/>
          </a:prstGeom>
          <a:noFill/>
          <a:ln/>
        </p:spPr>
        <p:txBody>
          <a:bodyPr wrap="square" lIns="0" tIns="0" rIns="0" bIns="0" rtlCol="0" anchor="t"/>
          <a:lstStyle/>
          <a:p>
            <a:pPr marL="0" indent="0">
              <a:lnSpc>
                <a:spcPct val="105000"/>
              </a:lnSpc>
              <a:buNone/>
            </a:pPr>
            <a:r>
              <a:rPr lang="en-US" sz="1350" dirty="0">
                <a:solidFill>
                  <a:srgbClr val="7C6A54"/>
                </a:solidFill>
                <a:latin typeface="Calibri" pitchFamily="34" charset="0"/>
                <a:ea typeface="Calibri" pitchFamily="34" charset="-122"/>
                <a:cs typeface="Calibri" pitchFamily="34" charset="-120"/>
              </a:rPr>
              <a:t>Recognized by SAMHSA in 2010 as an evidence-based practice, refined and studied over more than 25 years.</a:t>
            </a:r>
            <a:endParaRPr lang="en-US" sz="13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6EDDB"/>
        </a:solidFill>
        <a:effectLst/>
      </p:bgPr>
    </p:bg>
    <p:spTree>
      <p:nvGrpSpPr>
        <p:cNvPr id="1" name=""/>
        <p:cNvGrpSpPr/>
        <p:nvPr/>
      </p:nvGrpSpPr>
      <p:grpSpPr>
        <a:xfrm>
          <a:off x="0" y="0"/>
          <a:ext cx="0" cy="0"/>
          <a:chOff x="0" y="0"/>
          <a:chExt cx="0" cy="0"/>
        </a:xfrm>
      </p:grpSpPr>
      <p:pic>
        <p:nvPicPr>
          <p:cNvPr id="2" name="Image 0" descr="/agent/turn1/workspace/images/image-6852e0223bb496b8cf2e491f32ec8db2.jpg"/>
          <p:cNvPicPr>
            <a:picLocks noChangeAspect="1"/>
          </p:cNvPicPr>
          <p:nvPr/>
        </p:nvPicPr>
        <p:blipFill>
          <a:blip r:embed="rId3"/>
          <a:srcRect l="28222" r="28222"/>
          <a:stretch/>
        </p:blipFill>
        <p:spPr>
          <a:xfrm>
            <a:off x="0" y="0"/>
            <a:ext cx="4480560" cy="6858000"/>
          </a:xfrm>
          <a:prstGeom prst="rect">
            <a:avLst/>
          </a:prstGeom>
        </p:spPr>
      </p:pic>
      <p:sp>
        <p:nvSpPr>
          <p:cNvPr id="3" name="Text 0"/>
          <p:cNvSpPr/>
          <p:nvPr/>
        </p:nvSpPr>
        <p:spPr>
          <a:xfrm>
            <a:off x="4800600" y="457200"/>
            <a:ext cx="6858000" cy="274320"/>
          </a:xfrm>
          <a:prstGeom prst="rect">
            <a:avLst/>
          </a:prstGeom>
          <a:noFill/>
          <a:ln/>
        </p:spPr>
        <p:txBody>
          <a:bodyPr wrap="square" lIns="0" tIns="0" rIns="0" bIns="0" rtlCol="0" anchor="ctr"/>
          <a:lstStyle/>
          <a:p>
            <a:pPr marL="0" indent="0">
              <a:buNone/>
            </a:pPr>
            <a:r>
              <a:rPr lang="en-US" sz="1200" b="1" kern="0" spc="300" dirty="0">
                <a:solidFill>
                  <a:srgbClr val="B85042"/>
                </a:solidFill>
                <a:latin typeface="Calibri" pitchFamily="34" charset="0"/>
                <a:ea typeface="Calibri" pitchFamily="34" charset="-122"/>
                <a:cs typeface="Calibri" pitchFamily="34" charset="-120"/>
              </a:rPr>
              <a:t>FOUNDATIONS</a:t>
            </a:r>
            <a:endParaRPr lang="en-US" sz="1200" dirty="0"/>
          </a:p>
        </p:txBody>
      </p:sp>
      <p:sp>
        <p:nvSpPr>
          <p:cNvPr id="4" name="Text 1"/>
          <p:cNvSpPr/>
          <p:nvPr/>
        </p:nvSpPr>
        <p:spPr>
          <a:xfrm>
            <a:off x="4800600" y="731520"/>
            <a:ext cx="6949440" cy="777240"/>
          </a:xfrm>
          <a:prstGeom prst="rect">
            <a:avLst/>
          </a:prstGeom>
          <a:noFill/>
          <a:ln/>
        </p:spPr>
        <p:txBody>
          <a:bodyPr wrap="square" lIns="0" tIns="0" rIns="0" bIns="0" rtlCol="0" anchor="ctr"/>
          <a:lstStyle/>
          <a:p>
            <a:pPr marL="0" indent="0">
              <a:buNone/>
            </a:pPr>
            <a:r>
              <a:rPr lang="en-US" sz="3000" b="1" dirty="0">
                <a:solidFill>
                  <a:srgbClr val="44301F"/>
                </a:solidFill>
                <a:latin typeface="Georgia" pitchFamily="34" charset="0"/>
                <a:ea typeface="Georgia" pitchFamily="34" charset="-122"/>
                <a:cs typeface="Georgia" pitchFamily="34" charset="-120"/>
              </a:rPr>
              <a:t>Five Key Concepts</a:t>
            </a:r>
            <a:endParaRPr lang="en-US" sz="3000" dirty="0"/>
          </a:p>
        </p:txBody>
      </p:sp>
      <p:sp>
        <p:nvSpPr>
          <p:cNvPr id="5" name="Shape 2"/>
          <p:cNvSpPr/>
          <p:nvPr/>
        </p:nvSpPr>
        <p:spPr>
          <a:xfrm>
            <a:off x="4800600" y="1819656"/>
            <a:ext cx="457200" cy="457200"/>
          </a:xfrm>
          <a:prstGeom prst="ellipse">
            <a:avLst/>
          </a:prstGeom>
          <a:solidFill>
            <a:srgbClr val="B85042"/>
          </a:solidFill>
          <a:ln/>
        </p:spPr>
        <p:txBody>
          <a:bodyPr/>
          <a:lstStyle/>
          <a:p>
            <a:endParaRPr lang="en-US"/>
          </a:p>
        </p:txBody>
      </p:sp>
      <p:sp>
        <p:nvSpPr>
          <p:cNvPr id="6" name="Text 3"/>
          <p:cNvSpPr/>
          <p:nvPr/>
        </p:nvSpPr>
        <p:spPr>
          <a:xfrm>
            <a:off x="4800600" y="1819656"/>
            <a:ext cx="457200" cy="457200"/>
          </a:xfrm>
          <a:prstGeom prst="rect">
            <a:avLst/>
          </a:prstGeom>
          <a:noFill/>
          <a:ln/>
        </p:spPr>
        <p:txBody>
          <a:bodyPr wrap="square" lIns="0" tIns="0" rIns="0" bIns="0" rtlCol="0" anchor="ctr"/>
          <a:lstStyle/>
          <a:p>
            <a:pPr marL="0" indent="0" algn="ctr">
              <a:buNone/>
            </a:pPr>
            <a:r>
              <a:rPr lang="en-US" sz="1700" b="1" dirty="0">
                <a:solidFill>
                  <a:srgbClr val="FFFFFF"/>
                </a:solidFill>
                <a:latin typeface="Georgia" pitchFamily="34" charset="0"/>
                <a:ea typeface="Georgia" pitchFamily="34" charset="-122"/>
                <a:cs typeface="Georgia" pitchFamily="34" charset="-120"/>
              </a:rPr>
              <a:t>1</a:t>
            </a:r>
            <a:endParaRPr lang="en-US" sz="1700" dirty="0"/>
          </a:p>
        </p:txBody>
      </p:sp>
      <p:sp>
        <p:nvSpPr>
          <p:cNvPr id="7" name="Text 4"/>
          <p:cNvSpPr/>
          <p:nvPr/>
        </p:nvSpPr>
        <p:spPr>
          <a:xfrm>
            <a:off x="5440680" y="1783080"/>
            <a:ext cx="6263640" cy="868680"/>
          </a:xfrm>
          <a:prstGeom prst="rect">
            <a:avLst/>
          </a:prstGeom>
          <a:noFill/>
          <a:ln/>
        </p:spPr>
        <p:txBody>
          <a:bodyPr wrap="square" lIns="0" tIns="0" rIns="0" bIns="0" rtlCol="0" anchor="ctr"/>
          <a:lstStyle/>
          <a:p>
            <a:pPr marL="0" indent="0">
              <a:lnSpc>
                <a:spcPct val="100000"/>
              </a:lnSpc>
              <a:buNone/>
            </a:pPr>
            <a:r>
              <a:rPr lang="en-US" sz="1650" b="1" dirty="0">
                <a:solidFill>
                  <a:srgbClr val="8F3A2F"/>
                </a:solidFill>
                <a:latin typeface="Georgia" pitchFamily="34" charset="0"/>
                <a:ea typeface="Georgia" pitchFamily="34" charset="-122"/>
                <a:cs typeface="Georgia" pitchFamily="34" charset="-120"/>
              </a:rPr>
              <a:t>Hope   </a:t>
            </a:r>
            <a:r>
              <a:rPr lang="en-US" sz="1350" dirty="0">
                <a:solidFill>
                  <a:srgbClr val="7C6A54"/>
                </a:solidFill>
                <a:latin typeface="Calibri" pitchFamily="34" charset="0"/>
                <a:ea typeface="Calibri" pitchFamily="34" charset="-122"/>
                <a:cs typeface="Calibri" pitchFamily="34" charset="-120"/>
              </a:rPr>
              <a:t>Believing you can get well, stay well, and pursue your goals.</a:t>
            </a:r>
            <a:endParaRPr lang="en-US" sz="1650" dirty="0"/>
          </a:p>
        </p:txBody>
      </p:sp>
      <p:sp>
        <p:nvSpPr>
          <p:cNvPr id="8" name="Shape 5"/>
          <p:cNvSpPr/>
          <p:nvPr/>
        </p:nvSpPr>
        <p:spPr>
          <a:xfrm>
            <a:off x="4800600" y="2752344"/>
            <a:ext cx="457200" cy="457200"/>
          </a:xfrm>
          <a:prstGeom prst="ellipse">
            <a:avLst/>
          </a:prstGeom>
          <a:solidFill>
            <a:srgbClr val="6E7C4C"/>
          </a:solidFill>
          <a:ln/>
        </p:spPr>
        <p:txBody>
          <a:bodyPr/>
          <a:lstStyle/>
          <a:p>
            <a:endParaRPr lang="en-US"/>
          </a:p>
        </p:txBody>
      </p:sp>
      <p:sp>
        <p:nvSpPr>
          <p:cNvPr id="9" name="Text 6"/>
          <p:cNvSpPr/>
          <p:nvPr/>
        </p:nvSpPr>
        <p:spPr>
          <a:xfrm>
            <a:off x="4800600" y="2752344"/>
            <a:ext cx="457200" cy="457200"/>
          </a:xfrm>
          <a:prstGeom prst="rect">
            <a:avLst/>
          </a:prstGeom>
          <a:noFill/>
          <a:ln/>
        </p:spPr>
        <p:txBody>
          <a:bodyPr wrap="square" lIns="0" tIns="0" rIns="0" bIns="0" rtlCol="0" anchor="ctr"/>
          <a:lstStyle/>
          <a:p>
            <a:pPr marL="0" indent="0" algn="ctr">
              <a:buNone/>
            </a:pPr>
            <a:r>
              <a:rPr lang="en-US" sz="1700" b="1" dirty="0">
                <a:solidFill>
                  <a:srgbClr val="FFFFFF"/>
                </a:solidFill>
                <a:latin typeface="Georgia" pitchFamily="34" charset="0"/>
                <a:ea typeface="Georgia" pitchFamily="34" charset="-122"/>
                <a:cs typeface="Georgia" pitchFamily="34" charset="-120"/>
              </a:rPr>
              <a:t>2</a:t>
            </a:r>
            <a:endParaRPr lang="en-US" sz="1700" dirty="0"/>
          </a:p>
        </p:txBody>
      </p:sp>
      <p:sp>
        <p:nvSpPr>
          <p:cNvPr id="10" name="Text 7"/>
          <p:cNvSpPr/>
          <p:nvPr/>
        </p:nvSpPr>
        <p:spPr>
          <a:xfrm>
            <a:off x="5440680" y="2715768"/>
            <a:ext cx="6263640" cy="868680"/>
          </a:xfrm>
          <a:prstGeom prst="rect">
            <a:avLst/>
          </a:prstGeom>
          <a:noFill/>
          <a:ln/>
        </p:spPr>
        <p:txBody>
          <a:bodyPr wrap="square" lIns="0" tIns="0" rIns="0" bIns="0" rtlCol="0" anchor="ctr"/>
          <a:lstStyle/>
          <a:p>
            <a:pPr marL="0" indent="0">
              <a:lnSpc>
                <a:spcPct val="100000"/>
              </a:lnSpc>
              <a:buNone/>
            </a:pPr>
            <a:r>
              <a:rPr lang="en-US" sz="1650" b="1" dirty="0">
                <a:solidFill>
                  <a:srgbClr val="8F3A2F"/>
                </a:solidFill>
                <a:latin typeface="Georgia" pitchFamily="34" charset="0"/>
                <a:ea typeface="Georgia" pitchFamily="34" charset="-122"/>
                <a:cs typeface="Georgia" pitchFamily="34" charset="-120"/>
              </a:rPr>
              <a:t>Personal Responsibility   </a:t>
            </a:r>
            <a:r>
              <a:rPr lang="en-US" sz="1350" dirty="0">
                <a:solidFill>
                  <a:srgbClr val="7C6A54"/>
                </a:solidFill>
                <a:latin typeface="Calibri" pitchFamily="34" charset="0"/>
                <a:ea typeface="Calibri" pitchFamily="34" charset="-122"/>
                <a:cs typeface="Calibri" pitchFamily="34" charset="-120"/>
              </a:rPr>
              <a:t>Taking your own steps, in your own way, to stay well.</a:t>
            </a:r>
            <a:endParaRPr lang="en-US" sz="1650" dirty="0"/>
          </a:p>
        </p:txBody>
      </p:sp>
      <p:sp>
        <p:nvSpPr>
          <p:cNvPr id="11" name="Shape 8"/>
          <p:cNvSpPr/>
          <p:nvPr/>
        </p:nvSpPr>
        <p:spPr>
          <a:xfrm>
            <a:off x="4800600" y="3685032"/>
            <a:ext cx="457200" cy="457200"/>
          </a:xfrm>
          <a:prstGeom prst="ellipse">
            <a:avLst/>
          </a:prstGeom>
          <a:solidFill>
            <a:srgbClr val="B85042"/>
          </a:solidFill>
          <a:ln/>
        </p:spPr>
        <p:txBody>
          <a:bodyPr/>
          <a:lstStyle/>
          <a:p>
            <a:endParaRPr lang="en-US"/>
          </a:p>
        </p:txBody>
      </p:sp>
      <p:sp>
        <p:nvSpPr>
          <p:cNvPr id="12" name="Text 9"/>
          <p:cNvSpPr/>
          <p:nvPr/>
        </p:nvSpPr>
        <p:spPr>
          <a:xfrm>
            <a:off x="4800600" y="3685032"/>
            <a:ext cx="457200" cy="457200"/>
          </a:xfrm>
          <a:prstGeom prst="rect">
            <a:avLst/>
          </a:prstGeom>
          <a:noFill/>
          <a:ln/>
        </p:spPr>
        <p:txBody>
          <a:bodyPr wrap="square" lIns="0" tIns="0" rIns="0" bIns="0" rtlCol="0" anchor="ctr"/>
          <a:lstStyle/>
          <a:p>
            <a:pPr marL="0" indent="0" algn="ctr">
              <a:buNone/>
            </a:pPr>
            <a:r>
              <a:rPr lang="en-US" sz="1700" b="1" dirty="0">
                <a:solidFill>
                  <a:srgbClr val="FFFFFF"/>
                </a:solidFill>
                <a:latin typeface="Georgia" pitchFamily="34" charset="0"/>
                <a:ea typeface="Georgia" pitchFamily="34" charset="-122"/>
                <a:cs typeface="Georgia" pitchFamily="34" charset="-120"/>
              </a:rPr>
              <a:t>3</a:t>
            </a:r>
            <a:endParaRPr lang="en-US" sz="1700" dirty="0"/>
          </a:p>
        </p:txBody>
      </p:sp>
      <p:sp>
        <p:nvSpPr>
          <p:cNvPr id="13" name="Text 10"/>
          <p:cNvSpPr/>
          <p:nvPr/>
        </p:nvSpPr>
        <p:spPr>
          <a:xfrm>
            <a:off x="5440680" y="3648456"/>
            <a:ext cx="6263640" cy="868680"/>
          </a:xfrm>
          <a:prstGeom prst="rect">
            <a:avLst/>
          </a:prstGeom>
          <a:noFill/>
          <a:ln/>
        </p:spPr>
        <p:txBody>
          <a:bodyPr wrap="square" lIns="0" tIns="0" rIns="0" bIns="0" rtlCol="0" anchor="ctr"/>
          <a:lstStyle/>
          <a:p>
            <a:pPr marL="0" indent="0">
              <a:lnSpc>
                <a:spcPct val="100000"/>
              </a:lnSpc>
              <a:buNone/>
            </a:pPr>
            <a:r>
              <a:rPr lang="en-US" sz="1650" b="1" dirty="0">
                <a:solidFill>
                  <a:srgbClr val="8F3A2F"/>
                </a:solidFill>
                <a:latin typeface="Georgia" pitchFamily="34" charset="0"/>
                <a:ea typeface="Georgia" pitchFamily="34" charset="-122"/>
                <a:cs typeface="Georgia" pitchFamily="34" charset="-120"/>
              </a:rPr>
              <a:t>Education   </a:t>
            </a:r>
            <a:r>
              <a:rPr lang="en-US" sz="1350" dirty="0">
                <a:solidFill>
                  <a:srgbClr val="7C6A54"/>
                </a:solidFill>
                <a:latin typeface="Calibri" pitchFamily="34" charset="0"/>
                <a:ea typeface="Calibri" pitchFamily="34" charset="-122"/>
                <a:cs typeface="Calibri" pitchFamily="34" charset="-120"/>
              </a:rPr>
              <a:t>Learning about what you experience so you can make good choices.</a:t>
            </a:r>
            <a:endParaRPr lang="en-US" sz="1650" dirty="0"/>
          </a:p>
        </p:txBody>
      </p:sp>
      <p:sp>
        <p:nvSpPr>
          <p:cNvPr id="14" name="Shape 11"/>
          <p:cNvSpPr/>
          <p:nvPr/>
        </p:nvSpPr>
        <p:spPr>
          <a:xfrm>
            <a:off x="4800600" y="4617720"/>
            <a:ext cx="457200" cy="457200"/>
          </a:xfrm>
          <a:prstGeom prst="ellipse">
            <a:avLst/>
          </a:prstGeom>
          <a:solidFill>
            <a:srgbClr val="6E7C4C"/>
          </a:solidFill>
          <a:ln/>
        </p:spPr>
        <p:txBody>
          <a:bodyPr/>
          <a:lstStyle/>
          <a:p>
            <a:endParaRPr lang="en-US"/>
          </a:p>
        </p:txBody>
      </p:sp>
      <p:sp>
        <p:nvSpPr>
          <p:cNvPr id="15" name="Text 12"/>
          <p:cNvSpPr/>
          <p:nvPr/>
        </p:nvSpPr>
        <p:spPr>
          <a:xfrm>
            <a:off x="4800600" y="4617720"/>
            <a:ext cx="457200" cy="457200"/>
          </a:xfrm>
          <a:prstGeom prst="rect">
            <a:avLst/>
          </a:prstGeom>
          <a:noFill/>
          <a:ln/>
        </p:spPr>
        <p:txBody>
          <a:bodyPr wrap="square" lIns="0" tIns="0" rIns="0" bIns="0" rtlCol="0" anchor="ctr"/>
          <a:lstStyle/>
          <a:p>
            <a:pPr marL="0" indent="0" algn="ctr">
              <a:buNone/>
            </a:pPr>
            <a:r>
              <a:rPr lang="en-US" sz="1700" b="1" dirty="0">
                <a:solidFill>
                  <a:srgbClr val="FFFFFF"/>
                </a:solidFill>
                <a:latin typeface="Georgia" pitchFamily="34" charset="0"/>
                <a:ea typeface="Georgia" pitchFamily="34" charset="-122"/>
                <a:cs typeface="Georgia" pitchFamily="34" charset="-120"/>
              </a:rPr>
              <a:t>4</a:t>
            </a:r>
            <a:endParaRPr lang="en-US" sz="1700" dirty="0"/>
          </a:p>
        </p:txBody>
      </p:sp>
      <p:sp>
        <p:nvSpPr>
          <p:cNvPr id="16" name="Text 13"/>
          <p:cNvSpPr/>
          <p:nvPr/>
        </p:nvSpPr>
        <p:spPr>
          <a:xfrm>
            <a:off x="5440680" y="4581144"/>
            <a:ext cx="6263640" cy="868680"/>
          </a:xfrm>
          <a:prstGeom prst="rect">
            <a:avLst/>
          </a:prstGeom>
          <a:noFill/>
          <a:ln/>
        </p:spPr>
        <p:txBody>
          <a:bodyPr wrap="square" lIns="0" tIns="0" rIns="0" bIns="0" rtlCol="0" anchor="ctr"/>
          <a:lstStyle/>
          <a:p>
            <a:pPr marL="0" indent="0">
              <a:lnSpc>
                <a:spcPct val="100000"/>
              </a:lnSpc>
              <a:buNone/>
            </a:pPr>
            <a:r>
              <a:rPr lang="en-US" sz="1650" b="1" dirty="0">
                <a:solidFill>
                  <a:srgbClr val="8F3A2F"/>
                </a:solidFill>
                <a:latin typeface="Georgia" pitchFamily="34" charset="0"/>
                <a:ea typeface="Georgia" pitchFamily="34" charset="-122"/>
                <a:cs typeface="Georgia" pitchFamily="34" charset="-120"/>
              </a:rPr>
              <a:t>Self-Advocacy   </a:t>
            </a:r>
            <a:r>
              <a:rPr lang="en-US" sz="1350" dirty="0">
                <a:solidFill>
                  <a:srgbClr val="7C6A54"/>
                </a:solidFill>
                <a:latin typeface="Calibri" pitchFamily="34" charset="0"/>
                <a:ea typeface="Calibri" pitchFamily="34" charset="-122"/>
                <a:cs typeface="Calibri" pitchFamily="34" charset="-120"/>
              </a:rPr>
              <a:t>Reaching out and expressing what you need to others.</a:t>
            </a:r>
            <a:endParaRPr lang="en-US" sz="1650" dirty="0"/>
          </a:p>
        </p:txBody>
      </p:sp>
      <p:sp>
        <p:nvSpPr>
          <p:cNvPr id="17" name="Shape 14"/>
          <p:cNvSpPr/>
          <p:nvPr/>
        </p:nvSpPr>
        <p:spPr>
          <a:xfrm>
            <a:off x="4800600" y="5550408"/>
            <a:ext cx="457200" cy="457200"/>
          </a:xfrm>
          <a:prstGeom prst="ellipse">
            <a:avLst/>
          </a:prstGeom>
          <a:solidFill>
            <a:srgbClr val="B85042"/>
          </a:solidFill>
          <a:ln/>
        </p:spPr>
        <p:txBody>
          <a:bodyPr/>
          <a:lstStyle/>
          <a:p>
            <a:endParaRPr lang="en-US"/>
          </a:p>
        </p:txBody>
      </p:sp>
      <p:sp>
        <p:nvSpPr>
          <p:cNvPr id="18" name="Text 15"/>
          <p:cNvSpPr/>
          <p:nvPr/>
        </p:nvSpPr>
        <p:spPr>
          <a:xfrm>
            <a:off x="4800600" y="5550408"/>
            <a:ext cx="457200" cy="457200"/>
          </a:xfrm>
          <a:prstGeom prst="rect">
            <a:avLst/>
          </a:prstGeom>
          <a:noFill/>
          <a:ln/>
        </p:spPr>
        <p:txBody>
          <a:bodyPr wrap="square" lIns="0" tIns="0" rIns="0" bIns="0" rtlCol="0" anchor="ctr"/>
          <a:lstStyle/>
          <a:p>
            <a:pPr marL="0" indent="0" algn="ctr">
              <a:buNone/>
            </a:pPr>
            <a:r>
              <a:rPr lang="en-US" sz="1700" b="1" dirty="0">
                <a:solidFill>
                  <a:srgbClr val="FFFFFF"/>
                </a:solidFill>
                <a:latin typeface="Georgia" pitchFamily="34" charset="0"/>
                <a:ea typeface="Georgia" pitchFamily="34" charset="-122"/>
                <a:cs typeface="Georgia" pitchFamily="34" charset="-120"/>
              </a:rPr>
              <a:t>5</a:t>
            </a:r>
            <a:endParaRPr lang="en-US" sz="1700" dirty="0"/>
          </a:p>
        </p:txBody>
      </p:sp>
      <p:sp>
        <p:nvSpPr>
          <p:cNvPr id="19" name="Text 16"/>
          <p:cNvSpPr/>
          <p:nvPr/>
        </p:nvSpPr>
        <p:spPr>
          <a:xfrm>
            <a:off x="5440680" y="5513832"/>
            <a:ext cx="6263640" cy="868680"/>
          </a:xfrm>
          <a:prstGeom prst="rect">
            <a:avLst/>
          </a:prstGeom>
          <a:noFill/>
          <a:ln/>
        </p:spPr>
        <p:txBody>
          <a:bodyPr wrap="square" lIns="0" tIns="0" rIns="0" bIns="0" rtlCol="0" anchor="ctr"/>
          <a:lstStyle/>
          <a:p>
            <a:pPr marL="0" indent="0">
              <a:lnSpc>
                <a:spcPct val="100000"/>
              </a:lnSpc>
              <a:buNone/>
            </a:pPr>
            <a:r>
              <a:rPr lang="en-US" sz="1650" b="1" dirty="0">
                <a:solidFill>
                  <a:srgbClr val="8F3A2F"/>
                </a:solidFill>
                <a:latin typeface="Georgia" pitchFamily="34" charset="0"/>
                <a:ea typeface="Georgia" pitchFamily="34" charset="-122"/>
                <a:cs typeface="Georgia" pitchFamily="34" charset="-120"/>
              </a:rPr>
              <a:t>Support   </a:t>
            </a:r>
            <a:r>
              <a:rPr lang="en-US" sz="1350" dirty="0">
                <a:solidFill>
                  <a:srgbClr val="7C6A54"/>
                </a:solidFill>
                <a:latin typeface="Calibri" pitchFamily="34" charset="0"/>
                <a:ea typeface="Calibri" pitchFamily="34" charset="-122"/>
                <a:cs typeface="Calibri" pitchFamily="34" charset="-120"/>
              </a:rPr>
              <a:t>Giving and receiving support to feel better and stay connected.</a:t>
            </a:r>
            <a:endParaRPr lang="en-US" sz="1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6EDDB"/>
        </a:solidFill>
        <a:effectLst/>
      </p:bgPr>
    </p:bg>
    <p:spTree>
      <p:nvGrpSpPr>
        <p:cNvPr id="1" name=""/>
        <p:cNvGrpSpPr/>
        <p:nvPr/>
      </p:nvGrpSpPr>
      <p:grpSpPr>
        <a:xfrm>
          <a:off x="0" y="0"/>
          <a:ext cx="0" cy="0"/>
          <a:chOff x="0" y="0"/>
          <a:chExt cx="0" cy="0"/>
        </a:xfrm>
      </p:grpSpPr>
      <p:pic>
        <p:nvPicPr>
          <p:cNvPr id="2" name="Image 0" descr="/agent/turn1/workspace/images/image-ee7e264e986653996b647345ba5809ed.jpg"/>
          <p:cNvPicPr>
            <a:picLocks noChangeAspect="1"/>
          </p:cNvPicPr>
          <p:nvPr/>
        </p:nvPicPr>
        <p:blipFill>
          <a:blip r:embed="rId3"/>
          <a:srcRect l="28222" r="28222"/>
          <a:stretch/>
        </p:blipFill>
        <p:spPr>
          <a:xfrm>
            <a:off x="7708392" y="0"/>
            <a:ext cx="4480560" cy="6858000"/>
          </a:xfrm>
          <a:prstGeom prst="rect">
            <a:avLst/>
          </a:prstGeom>
        </p:spPr>
      </p:pic>
      <p:sp>
        <p:nvSpPr>
          <p:cNvPr id="3" name="Text 0"/>
          <p:cNvSpPr/>
          <p:nvPr/>
        </p:nvSpPr>
        <p:spPr>
          <a:xfrm>
            <a:off x="640080" y="384048"/>
            <a:ext cx="6949440" cy="274320"/>
          </a:xfrm>
          <a:prstGeom prst="rect">
            <a:avLst/>
          </a:prstGeom>
          <a:noFill/>
          <a:ln/>
        </p:spPr>
        <p:txBody>
          <a:bodyPr wrap="square" lIns="0" tIns="0" rIns="0" bIns="0" rtlCol="0" anchor="ctr"/>
          <a:lstStyle/>
          <a:p>
            <a:pPr marL="0" indent="0">
              <a:buNone/>
            </a:pPr>
            <a:r>
              <a:rPr lang="en-US" sz="1200" b="1" kern="0" spc="300" dirty="0">
                <a:solidFill>
                  <a:srgbClr val="B85042"/>
                </a:solidFill>
                <a:latin typeface="Calibri" pitchFamily="34" charset="0"/>
                <a:ea typeface="Calibri" pitchFamily="34" charset="-122"/>
                <a:cs typeface="Calibri" pitchFamily="34" charset="-120"/>
              </a:rPr>
              <a:t>HOW IT WORKS</a:t>
            </a:r>
            <a:endParaRPr lang="en-US" sz="1200" dirty="0"/>
          </a:p>
        </p:txBody>
      </p:sp>
      <p:sp>
        <p:nvSpPr>
          <p:cNvPr id="4" name="Text 1"/>
          <p:cNvSpPr/>
          <p:nvPr/>
        </p:nvSpPr>
        <p:spPr>
          <a:xfrm>
            <a:off x="640080" y="658368"/>
            <a:ext cx="6949440" cy="777240"/>
          </a:xfrm>
          <a:prstGeom prst="rect">
            <a:avLst/>
          </a:prstGeom>
          <a:noFill/>
          <a:ln/>
        </p:spPr>
        <p:txBody>
          <a:bodyPr wrap="square" lIns="0" tIns="0" rIns="0" bIns="0" rtlCol="0" anchor="ctr"/>
          <a:lstStyle/>
          <a:p>
            <a:pPr marL="0" indent="0">
              <a:buNone/>
            </a:pPr>
            <a:r>
              <a:rPr lang="en-US" sz="3000" b="1" dirty="0">
                <a:solidFill>
                  <a:srgbClr val="44301F"/>
                </a:solidFill>
                <a:latin typeface="Georgia" pitchFamily="34" charset="0"/>
                <a:ea typeface="Georgia" pitchFamily="34" charset="-122"/>
                <a:cs typeface="Georgia" pitchFamily="34" charset="-120"/>
              </a:rPr>
              <a:t>A Practical, Personal Toolbox</a:t>
            </a:r>
            <a:endParaRPr lang="en-US" sz="3000" dirty="0"/>
          </a:p>
        </p:txBody>
      </p:sp>
      <p:sp>
        <p:nvSpPr>
          <p:cNvPr id="5" name="Text 2"/>
          <p:cNvSpPr/>
          <p:nvPr/>
        </p:nvSpPr>
        <p:spPr>
          <a:xfrm>
            <a:off x="640080" y="1536192"/>
            <a:ext cx="6766560" cy="914400"/>
          </a:xfrm>
          <a:prstGeom prst="rect">
            <a:avLst/>
          </a:prstGeom>
          <a:noFill/>
          <a:ln/>
        </p:spPr>
        <p:txBody>
          <a:bodyPr wrap="square" lIns="0" tIns="0" rIns="0" bIns="0" rtlCol="0" anchor="ctr"/>
          <a:lstStyle/>
          <a:p>
            <a:pPr marL="0" indent="0">
              <a:lnSpc>
                <a:spcPct val="105000"/>
              </a:lnSpc>
              <a:buNone/>
            </a:pPr>
            <a:r>
              <a:rPr lang="en-US" sz="1550" dirty="0">
                <a:solidFill>
                  <a:srgbClr val="44301F"/>
                </a:solidFill>
                <a:latin typeface="Calibri" pitchFamily="34" charset="0"/>
                <a:ea typeface="Calibri" pitchFamily="34" charset="-122"/>
                <a:cs typeface="Calibri" pitchFamily="34" charset="-120"/>
              </a:rPr>
              <a:t>WRAP starts with a Wellness Toolbox — simple, low-cost things that help you feel better — then turns those tools into clear, everyday action plans:</a:t>
            </a:r>
            <a:endParaRPr lang="en-US" sz="1550" dirty="0"/>
          </a:p>
        </p:txBody>
      </p:sp>
      <p:sp>
        <p:nvSpPr>
          <p:cNvPr id="6" name="Shape 3"/>
          <p:cNvSpPr/>
          <p:nvPr/>
        </p:nvSpPr>
        <p:spPr>
          <a:xfrm>
            <a:off x="640080" y="2606040"/>
            <a:ext cx="6812280" cy="676656"/>
          </a:xfrm>
          <a:prstGeom prst="roundRect">
            <a:avLst>
              <a:gd name="adj" fmla="val 9459"/>
            </a:avLst>
          </a:prstGeom>
          <a:solidFill>
            <a:srgbClr val="FCF8EF"/>
          </a:solidFill>
          <a:ln w="12700">
            <a:solidFill>
              <a:srgbClr val="EADDC2"/>
            </a:solidFill>
            <a:prstDash val="solid"/>
          </a:ln>
        </p:spPr>
        <p:txBody>
          <a:bodyPr/>
          <a:lstStyle/>
          <a:p>
            <a:endParaRPr lang="en-US"/>
          </a:p>
        </p:txBody>
      </p:sp>
      <p:sp>
        <p:nvSpPr>
          <p:cNvPr id="7" name="Shape 4"/>
          <p:cNvSpPr/>
          <p:nvPr/>
        </p:nvSpPr>
        <p:spPr>
          <a:xfrm>
            <a:off x="640080" y="2606040"/>
            <a:ext cx="109728" cy="676656"/>
          </a:xfrm>
          <a:prstGeom prst="rect">
            <a:avLst/>
          </a:prstGeom>
          <a:solidFill>
            <a:srgbClr val="B85042"/>
          </a:solidFill>
          <a:ln/>
        </p:spPr>
        <p:txBody>
          <a:bodyPr/>
          <a:lstStyle/>
          <a:p>
            <a:endParaRPr lang="en-US"/>
          </a:p>
        </p:txBody>
      </p:sp>
      <p:sp>
        <p:nvSpPr>
          <p:cNvPr id="8" name="Text 5"/>
          <p:cNvSpPr/>
          <p:nvPr/>
        </p:nvSpPr>
        <p:spPr>
          <a:xfrm>
            <a:off x="914400" y="2606040"/>
            <a:ext cx="6400800" cy="676656"/>
          </a:xfrm>
          <a:prstGeom prst="rect">
            <a:avLst/>
          </a:prstGeom>
          <a:noFill/>
          <a:ln/>
        </p:spPr>
        <p:txBody>
          <a:bodyPr wrap="square" lIns="0" tIns="0" rIns="0" bIns="0" rtlCol="0" anchor="ctr"/>
          <a:lstStyle/>
          <a:p>
            <a:pPr marL="0" indent="0">
              <a:buNone/>
            </a:pPr>
            <a:r>
              <a:rPr lang="en-US" sz="1450" b="1" dirty="0">
                <a:solidFill>
                  <a:srgbClr val="8F3A2F"/>
                </a:solidFill>
                <a:latin typeface="Georgia" pitchFamily="34" charset="0"/>
                <a:ea typeface="Georgia" pitchFamily="34" charset="-122"/>
                <a:cs typeface="Georgia" pitchFamily="34" charset="-120"/>
              </a:rPr>
              <a:t>Daily Plan  —  </a:t>
            </a:r>
            <a:r>
              <a:rPr lang="en-US" sz="1300" dirty="0">
                <a:solidFill>
                  <a:srgbClr val="7C6A54"/>
                </a:solidFill>
                <a:latin typeface="Calibri" pitchFamily="34" charset="0"/>
                <a:ea typeface="Calibri" pitchFamily="34" charset="-122"/>
                <a:cs typeface="Calibri" pitchFamily="34" charset="-120"/>
              </a:rPr>
              <a:t>What keeps you well and what to do each day</a:t>
            </a:r>
            <a:endParaRPr lang="en-US" sz="1450" dirty="0"/>
          </a:p>
        </p:txBody>
      </p:sp>
      <p:sp>
        <p:nvSpPr>
          <p:cNvPr id="9" name="Shape 6"/>
          <p:cNvSpPr/>
          <p:nvPr/>
        </p:nvSpPr>
        <p:spPr>
          <a:xfrm>
            <a:off x="640080" y="3392424"/>
            <a:ext cx="6812280" cy="676656"/>
          </a:xfrm>
          <a:prstGeom prst="roundRect">
            <a:avLst>
              <a:gd name="adj" fmla="val 9459"/>
            </a:avLst>
          </a:prstGeom>
          <a:solidFill>
            <a:srgbClr val="FCF8EF"/>
          </a:solidFill>
          <a:ln w="12700">
            <a:solidFill>
              <a:srgbClr val="EADDC2"/>
            </a:solidFill>
            <a:prstDash val="solid"/>
          </a:ln>
        </p:spPr>
        <p:txBody>
          <a:bodyPr/>
          <a:lstStyle/>
          <a:p>
            <a:endParaRPr lang="en-US"/>
          </a:p>
        </p:txBody>
      </p:sp>
      <p:sp>
        <p:nvSpPr>
          <p:cNvPr id="10" name="Shape 7"/>
          <p:cNvSpPr/>
          <p:nvPr/>
        </p:nvSpPr>
        <p:spPr>
          <a:xfrm>
            <a:off x="640080" y="3392424"/>
            <a:ext cx="109728" cy="676656"/>
          </a:xfrm>
          <a:prstGeom prst="rect">
            <a:avLst/>
          </a:prstGeom>
          <a:solidFill>
            <a:srgbClr val="6E7C4C"/>
          </a:solidFill>
          <a:ln/>
        </p:spPr>
        <p:txBody>
          <a:bodyPr/>
          <a:lstStyle/>
          <a:p>
            <a:endParaRPr lang="en-US"/>
          </a:p>
        </p:txBody>
      </p:sp>
      <p:sp>
        <p:nvSpPr>
          <p:cNvPr id="11" name="Text 8"/>
          <p:cNvSpPr/>
          <p:nvPr/>
        </p:nvSpPr>
        <p:spPr>
          <a:xfrm>
            <a:off x="914400" y="3392424"/>
            <a:ext cx="6400800" cy="676656"/>
          </a:xfrm>
          <a:prstGeom prst="rect">
            <a:avLst/>
          </a:prstGeom>
          <a:noFill/>
          <a:ln/>
        </p:spPr>
        <p:txBody>
          <a:bodyPr wrap="square" lIns="0" tIns="0" rIns="0" bIns="0" rtlCol="0" anchor="ctr"/>
          <a:lstStyle/>
          <a:p>
            <a:pPr marL="0" indent="0">
              <a:buNone/>
            </a:pPr>
            <a:r>
              <a:rPr lang="en-US" sz="1450" b="1" dirty="0">
                <a:solidFill>
                  <a:srgbClr val="8F3A2F"/>
                </a:solidFill>
                <a:latin typeface="Georgia" pitchFamily="34" charset="0"/>
                <a:ea typeface="Georgia" pitchFamily="34" charset="-122"/>
                <a:cs typeface="Georgia" pitchFamily="34" charset="-120"/>
              </a:rPr>
              <a:t>Triggers  —  </a:t>
            </a:r>
            <a:r>
              <a:rPr lang="en-US" sz="1300" dirty="0">
                <a:solidFill>
                  <a:srgbClr val="7C6A54"/>
                </a:solidFill>
                <a:latin typeface="Calibri" pitchFamily="34" charset="0"/>
                <a:ea typeface="Calibri" pitchFamily="34" charset="-122"/>
                <a:cs typeface="Calibri" pitchFamily="34" charset="-120"/>
              </a:rPr>
              <a:t>Spotting what throws you off and how to respond</a:t>
            </a:r>
            <a:endParaRPr lang="en-US" sz="1450" dirty="0"/>
          </a:p>
        </p:txBody>
      </p:sp>
      <p:sp>
        <p:nvSpPr>
          <p:cNvPr id="12" name="Shape 9"/>
          <p:cNvSpPr/>
          <p:nvPr/>
        </p:nvSpPr>
        <p:spPr>
          <a:xfrm>
            <a:off x="640080" y="4178808"/>
            <a:ext cx="6812280" cy="676656"/>
          </a:xfrm>
          <a:prstGeom prst="roundRect">
            <a:avLst>
              <a:gd name="adj" fmla="val 9459"/>
            </a:avLst>
          </a:prstGeom>
          <a:solidFill>
            <a:srgbClr val="FCF8EF"/>
          </a:solidFill>
          <a:ln w="12700">
            <a:solidFill>
              <a:srgbClr val="EADDC2"/>
            </a:solidFill>
            <a:prstDash val="solid"/>
          </a:ln>
        </p:spPr>
        <p:txBody>
          <a:bodyPr/>
          <a:lstStyle/>
          <a:p>
            <a:endParaRPr lang="en-US"/>
          </a:p>
        </p:txBody>
      </p:sp>
      <p:sp>
        <p:nvSpPr>
          <p:cNvPr id="13" name="Shape 10"/>
          <p:cNvSpPr/>
          <p:nvPr/>
        </p:nvSpPr>
        <p:spPr>
          <a:xfrm>
            <a:off x="640080" y="4178808"/>
            <a:ext cx="109728" cy="676656"/>
          </a:xfrm>
          <a:prstGeom prst="rect">
            <a:avLst/>
          </a:prstGeom>
          <a:solidFill>
            <a:srgbClr val="B85042"/>
          </a:solidFill>
          <a:ln/>
        </p:spPr>
        <p:txBody>
          <a:bodyPr/>
          <a:lstStyle/>
          <a:p>
            <a:endParaRPr lang="en-US"/>
          </a:p>
        </p:txBody>
      </p:sp>
      <p:sp>
        <p:nvSpPr>
          <p:cNvPr id="14" name="Text 11"/>
          <p:cNvSpPr/>
          <p:nvPr/>
        </p:nvSpPr>
        <p:spPr>
          <a:xfrm>
            <a:off x="914400" y="4178808"/>
            <a:ext cx="6400800" cy="676656"/>
          </a:xfrm>
          <a:prstGeom prst="rect">
            <a:avLst/>
          </a:prstGeom>
          <a:noFill/>
          <a:ln/>
        </p:spPr>
        <p:txBody>
          <a:bodyPr wrap="square" lIns="0" tIns="0" rIns="0" bIns="0" rtlCol="0" anchor="ctr"/>
          <a:lstStyle/>
          <a:p>
            <a:pPr marL="0" indent="0">
              <a:buNone/>
            </a:pPr>
            <a:r>
              <a:rPr lang="en-US" sz="1450" b="1" dirty="0">
                <a:solidFill>
                  <a:srgbClr val="8F3A2F"/>
                </a:solidFill>
                <a:latin typeface="Georgia" pitchFamily="34" charset="0"/>
                <a:ea typeface="Georgia" pitchFamily="34" charset="-122"/>
                <a:cs typeface="Georgia" pitchFamily="34" charset="-120"/>
              </a:rPr>
              <a:t>Early Warning Signs  —  </a:t>
            </a:r>
            <a:r>
              <a:rPr lang="en-US" sz="1300" dirty="0">
                <a:solidFill>
                  <a:srgbClr val="7C6A54"/>
                </a:solidFill>
                <a:latin typeface="Calibri" pitchFamily="34" charset="0"/>
                <a:ea typeface="Calibri" pitchFamily="34" charset="-122"/>
                <a:cs typeface="Calibri" pitchFamily="34" charset="-120"/>
              </a:rPr>
              <a:t>Catching small changes before they grow</a:t>
            </a:r>
            <a:endParaRPr lang="en-US" sz="1450" dirty="0"/>
          </a:p>
        </p:txBody>
      </p:sp>
      <p:sp>
        <p:nvSpPr>
          <p:cNvPr id="15" name="Shape 12"/>
          <p:cNvSpPr/>
          <p:nvPr/>
        </p:nvSpPr>
        <p:spPr>
          <a:xfrm>
            <a:off x="640080" y="4965192"/>
            <a:ext cx="6812280" cy="676656"/>
          </a:xfrm>
          <a:prstGeom prst="roundRect">
            <a:avLst>
              <a:gd name="adj" fmla="val 9459"/>
            </a:avLst>
          </a:prstGeom>
          <a:solidFill>
            <a:srgbClr val="FCF8EF"/>
          </a:solidFill>
          <a:ln w="12700">
            <a:solidFill>
              <a:srgbClr val="EADDC2"/>
            </a:solidFill>
            <a:prstDash val="solid"/>
          </a:ln>
        </p:spPr>
        <p:txBody>
          <a:bodyPr/>
          <a:lstStyle/>
          <a:p>
            <a:endParaRPr lang="en-US"/>
          </a:p>
        </p:txBody>
      </p:sp>
      <p:sp>
        <p:nvSpPr>
          <p:cNvPr id="16" name="Shape 13"/>
          <p:cNvSpPr/>
          <p:nvPr/>
        </p:nvSpPr>
        <p:spPr>
          <a:xfrm>
            <a:off x="640080" y="4965192"/>
            <a:ext cx="109728" cy="676656"/>
          </a:xfrm>
          <a:prstGeom prst="rect">
            <a:avLst/>
          </a:prstGeom>
          <a:solidFill>
            <a:srgbClr val="6E7C4C"/>
          </a:solidFill>
          <a:ln/>
        </p:spPr>
        <p:txBody>
          <a:bodyPr/>
          <a:lstStyle/>
          <a:p>
            <a:endParaRPr lang="en-US"/>
          </a:p>
        </p:txBody>
      </p:sp>
      <p:sp>
        <p:nvSpPr>
          <p:cNvPr id="17" name="Text 14"/>
          <p:cNvSpPr/>
          <p:nvPr/>
        </p:nvSpPr>
        <p:spPr>
          <a:xfrm>
            <a:off x="914400" y="4965192"/>
            <a:ext cx="6400800" cy="676656"/>
          </a:xfrm>
          <a:prstGeom prst="rect">
            <a:avLst/>
          </a:prstGeom>
          <a:noFill/>
          <a:ln/>
        </p:spPr>
        <p:txBody>
          <a:bodyPr wrap="square" lIns="0" tIns="0" rIns="0" bIns="0" rtlCol="0" anchor="ctr"/>
          <a:lstStyle/>
          <a:p>
            <a:pPr marL="0" indent="0">
              <a:buNone/>
            </a:pPr>
            <a:r>
              <a:rPr lang="en-US" sz="1450" b="1" dirty="0">
                <a:solidFill>
                  <a:srgbClr val="8F3A2F"/>
                </a:solidFill>
                <a:latin typeface="Georgia" pitchFamily="34" charset="0"/>
                <a:ea typeface="Georgia" pitchFamily="34" charset="-122"/>
                <a:cs typeface="Georgia" pitchFamily="34" charset="-120"/>
              </a:rPr>
              <a:t>When Things Break Down  —  </a:t>
            </a:r>
            <a:r>
              <a:rPr lang="en-US" sz="1300" dirty="0">
                <a:solidFill>
                  <a:srgbClr val="7C6A54"/>
                </a:solidFill>
                <a:latin typeface="Calibri" pitchFamily="34" charset="0"/>
                <a:ea typeface="Calibri" pitchFamily="34" charset="-122"/>
                <a:cs typeface="Calibri" pitchFamily="34" charset="-120"/>
              </a:rPr>
              <a:t>A plan for tougher moments</a:t>
            </a:r>
            <a:endParaRPr lang="en-US" sz="1450" dirty="0"/>
          </a:p>
        </p:txBody>
      </p:sp>
      <p:sp>
        <p:nvSpPr>
          <p:cNvPr id="18" name="Shape 15"/>
          <p:cNvSpPr/>
          <p:nvPr/>
        </p:nvSpPr>
        <p:spPr>
          <a:xfrm>
            <a:off x="640080" y="5751576"/>
            <a:ext cx="6812280" cy="676656"/>
          </a:xfrm>
          <a:prstGeom prst="roundRect">
            <a:avLst>
              <a:gd name="adj" fmla="val 9459"/>
            </a:avLst>
          </a:prstGeom>
          <a:solidFill>
            <a:srgbClr val="FCF8EF"/>
          </a:solidFill>
          <a:ln w="12700">
            <a:solidFill>
              <a:srgbClr val="EADDC2"/>
            </a:solidFill>
            <a:prstDash val="solid"/>
          </a:ln>
        </p:spPr>
        <p:txBody>
          <a:bodyPr/>
          <a:lstStyle/>
          <a:p>
            <a:endParaRPr lang="en-US"/>
          </a:p>
        </p:txBody>
      </p:sp>
      <p:sp>
        <p:nvSpPr>
          <p:cNvPr id="19" name="Shape 16"/>
          <p:cNvSpPr/>
          <p:nvPr/>
        </p:nvSpPr>
        <p:spPr>
          <a:xfrm>
            <a:off x="640080" y="5751576"/>
            <a:ext cx="109728" cy="676656"/>
          </a:xfrm>
          <a:prstGeom prst="rect">
            <a:avLst/>
          </a:prstGeom>
          <a:solidFill>
            <a:srgbClr val="B85042"/>
          </a:solidFill>
          <a:ln/>
        </p:spPr>
        <p:txBody>
          <a:bodyPr/>
          <a:lstStyle/>
          <a:p>
            <a:endParaRPr lang="en-US"/>
          </a:p>
        </p:txBody>
      </p:sp>
      <p:sp>
        <p:nvSpPr>
          <p:cNvPr id="20" name="Text 17"/>
          <p:cNvSpPr/>
          <p:nvPr/>
        </p:nvSpPr>
        <p:spPr>
          <a:xfrm>
            <a:off x="914400" y="5751576"/>
            <a:ext cx="6400800" cy="676656"/>
          </a:xfrm>
          <a:prstGeom prst="rect">
            <a:avLst/>
          </a:prstGeom>
          <a:noFill/>
          <a:ln/>
        </p:spPr>
        <p:txBody>
          <a:bodyPr wrap="square" lIns="0" tIns="0" rIns="0" bIns="0" rtlCol="0" anchor="ctr"/>
          <a:lstStyle/>
          <a:p>
            <a:pPr marL="0" indent="0">
              <a:buNone/>
            </a:pPr>
            <a:r>
              <a:rPr lang="en-US" sz="1450" b="1" dirty="0">
                <a:solidFill>
                  <a:srgbClr val="8F3A2F"/>
                </a:solidFill>
                <a:latin typeface="Georgia" pitchFamily="34" charset="0"/>
                <a:ea typeface="Georgia" pitchFamily="34" charset="-122"/>
                <a:cs typeface="Georgia" pitchFamily="34" charset="-120"/>
              </a:rPr>
              <a:t>Crisis &amp; Post-Crisis  —  </a:t>
            </a:r>
            <a:r>
              <a:rPr lang="en-US" sz="1300" dirty="0">
                <a:solidFill>
                  <a:srgbClr val="7C6A54"/>
                </a:solidFill>
                <a:latin typeface="Calibri" pitchFamily="34" charset="0"/>
                <a:ea typeface="Calibri" pitchFamily="34" charset="-122"/>
                <a:cs typeface="Calibri" pitchFamily="34" charset="-120"/>
              </a:rPr>
              <a:t>Guidance for others and a path back to wellness</a:t>
            </a:r>
            <a:endParaRPr lang="en-US" sz="14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44301F"/>
        </a:solidFill>
        <a:effectLst/>
      </p:bgPr>
    </p:bg>
    <p:spTree>
      <p:nvGrpSpPr>
        <p:cNvPr id="1" name=""/>
        <p:cNvGrpSpPr/>
        <p:nvPr/>
      </p:nvGrpSpPr>
      <p:grpSpPr>
        <a:xfrm>
          <a:off x="0" y="0"/>
          <a:ext cx="0" cy="0"/>
          <a:chOff x="0" y="0"/>
          <a:chExt cx="0" cy="0"/>
        </a:xfrm>
      </p:grpSpPr>
      <p:sp>
        <p:nvSpPr>
          <p:cNvPr id="2" name="Text 0"/>
          <p:cNvSpPr/>
          <p:nvPr/>
        </p:nvSpPr>
        <p:spPr>
          <a:xfrm>
            <a:off x="640080" y="502920"/>
            <a:ext cx="10881360" cy="320040"/>
          </a:xfrm>
          <a:prstGeom prst="rect">
            <a:avLst/>
          </a:prstGeom>
          <a:noFill/>
          <a:ln/>
        </p:spPr>
        <p:txBody>
          <a:bodyPr wrap="square" lIns="0" tIns="0" rIns="0" bIns="0" rtlCol="0" anchor="ctr"/>
          <a:lstStyle/>
          <a:p>
            <a:pPr marL="0" indent="0">
              <a:buNone/>
            </a:pPr>
            <a:r>
              <a:rPr lang="en-US" sz="1250" b="1" kern="0" spc="300" dirty="0">
                <a:solidFill>
                  <a:srgbClr val="CE8E2C"/>
                </a:solidFill>
                <a:latin typeface="Calibri" pitchFamily="34" charset="0"/>
                <a:ea typeface="Calibri" pitchFamily="34" charset="-122"/>
                <a:cs typeface="Calibri" pitchFamily="34" charset="-120"/>
              </a:rPr>
              <a:t>THE EVIDENCE</a:t>
            </a:r>
            <a:endParaRPr lang="en-US" sz="1250" dirty="0"/>
          </a:p>
        </p:txBody>
      </p:sp>
      <p:sp>
        <p:nvSpPr>
          <p:cNvPr id="3" name="Text 1"/>
          <p:cNvSpPr/>
          <p:nvPr/>
        </p:nvSpPr>
        <p:spPr>
          <a:xfrm>
            <a:off x="640080" y="804672"/>
            <a:ext cx="10881360" cy="731520"/>
          </a:xfrm>
          <a:prstGeom prst="rect">
            <a:avLst/>
          </a:prstGeom>
          <a:noFill/>
          <a:ln/>
        </p:spPr>
        <p:txBody>
          <a:bodyPr wrap="square" lIns="0" tIns="0" rIns="0" bIns="0" rtlCol="0" anchor="ctr"/>
          <a:lstStyle/>
          <a:p>
            <a:pPr marL="0" indent="0">
              <a:buNone/>
            </a:pPr>
            <a:r>
              <a:rPr lang="en-US" sz="3000" b="1" dirty="0">
                <a:solidFill>
                  <a:srgbClr val="FBF5E8"/>
                </a:solidFill>
                <a:latin typeface="Georgia" pitchFamily="34" charset="0"/>
                <a:ea typeface="Georgia" pitchFamily="34" charset="-122"/>
                <a:cs typeface="Georgia" pitchFamily="34" charset="-120"/>
              </a:rPr>
              <a:t>Backed by Real Research</a:t>
            </a:r>
            <a:endParaRPr lang="en-US" sz="3000" dirty="0"/>
          </a:p>
        </p:txBody>
      </p:sp>
      <p:sp>
        <p:nvSpPr>
          <p:cNvPr id="4" name="Shape 2"/>
          <p:cNvSpPr/>
          <p:nvPr/>
        </p:nvSpPr>
        <p:spPr>
          <a:xfrm>
            <a:off x="640080" y="2011680"/>
            <a:ext cx="2615184" cy="2743200"/>
          </a:xfrm>
          <a:prstGeom prst="roundRect">
            <a:avLst>
              <a:gd name="adj" fmla="val 3497"/>
            </a:avLst>
          </a:prstGeom>
          <a:solidFill>
            <a:srgbClr val="53402C"/>
          </a:solidFill>
          <a:ln w="12700">
            <a:solidFill>
              <a:srgbClr val="6B5238"/>
            </a:solidFill>
            <a:prstDash val="solid"/>
          </a:ln>
        </p:spPr>
        <p:txBody>
          <a:bodyPr/>
          <a:lstStyle/>
          <a:p>
            <a:endParaRPr lang="en-US"/>
          </a:p>
        </p:txBody>
      </p:sp>
      <p:sp>
        <p:nvSpPr>
          <p:cNvPr id="5" name="Text 3"/>
          <p:cNvSpPr/>
          <p:nvPr/>
        </p:nvSpPr>
        <p:spPr>
          <a:xfrm>
            <a:off x="640080" y="2423160"/>
            <a:ext cx="2615184" cy="1097280"/>
          </a:xfrm>
          <a:prstGeom prst="rect">
            <a:avLst/>
          </a:prstGeom>
          <a:noFill/>
          <a:ln/>
        </p:spPr>
        <p:txBody>
          <a:bodyPr wrap="square" lIns="0" tIns="0" rIns="0" bIns="0" rtlCol="0" anchor="ctr"/>
          <a:lstStyle/>
          <a:p>
            <a:pPr marL="0" indent="0" algn="ctr">
              <a:buNone/>
            </a:pPr>
            <a:r>
              <a:rPr lang="en-US" sz="5600" b="1" dirty="0">
                <a:solidFill>
                  <a:srgbClr val="B85042"/>
                </a:solidFill>
                <a:latin typeface="Georgia" pitchFamily="34" charset="0"/>
                <a:ea typeface="Georgia" pitchFamily="34" charset="-122"/>
                <a:cs typeface="Georgia" pitchFamily="34" charset="-120"/>
              </a:rPr>
              <a:t>519</a:t>
            </a:r>
            <a:endParaRPr lang="en-US" sz="5600" dirty="0"/>
          </a:p>
        </p:txBody>
      </p:sp>
      <p:sp>
        <p:nvSpPr>
          <p:cNvPr id="6" name="Text 4"/>
          <p:cNvSpPr/>
          <p:nvPr/>
        </p:nvSpPr>
        <p:spPr>
          <a:xfrm>
            <a:off x="868680" y="3611880"/>
            <a:ext cx="2157984" cy="960120"/>
          </a:xfrm>
          <a:prstGeom prst="rect">
            <a:avLst/>
          </a:prstGeom>
          <a:noFill/>
          <a:ln/>
        </p:spPr>
        <p:txBody>
          <a:bodyPr wrap="square" lIns="0" tIns="0" rIns="0" bIns="0" rtlCol="0" anchor="t"/>
          <a:lstStyle/>
          <a:p>
            <a:pPr marL="0" indent="0" algn="ctr">
              <a:lnSpc>
                <a:spcPct val="105000"/>
              </a:lnSpc>
              <a:buNone/>
            </a:pPr>
            <a:r>
              <a:rPr lang="en-US" sz="1350" dirty="0">
                <a:solidFill>
                  <a:srgbClr val="E8DCC6"/>
                </a:solidFill>
                <a:latin typeface="Calibri" pitchFamily="34" charset="0"/>
                <a:ea typeface="Calibri" pitchFamily="34" charset="-122"/>
                <a:cs typeface="Calibri" pitchFamily="34" charset="-120"/>
              </a:rPr>
              <a:t>adults in a randomized controlled trial of WRAP</a:t>
            </a:r>
            <a:endParaRPr lang="en-US" sz="1350" dirty="0"/>
          </a:p>
        </p:txBody>
      </p:sp>
      <p:sp>
        <p:nvSpPr>
          <p:cNvPr id="7" name="Shape 5"/>
          <p:cNvSpPr/>
          <p:nvPr/>
        </p:nvSpPr>
        <p:spPr>
          <a:xfrm>
            <a:off x="3419856" y="2011680"/>
            <a:ext cx="2615184" cy="2743200"/>
          </a:xfrm>
          <a:prstGeom prst="roundRect">
            <a:avLst>
              <a:gd name="adj" fmla="val 3497"/>
            </a:avLst>
          </a:prstGeom>
          <a:solidFill>
            <a:srgbClr val="53402C"/>
          </a:solidFill>
          <a:ln w="12700">
            <a:solidFill>
              <a:srgbClr val="6B5238"/>
            </a:solidFill>
            <a:prstDash val="solid"/>
          </a:ln>
        </p:spPr>
        <p:txBody>
          <a:bodyPr/>
          <a:lstStyle/>
          <a:p>
            <a:endParaRPr lang="en-US"/>
          </a:p>
        </p:txBody>
      </p:sp>
      <p:sp>
        <p:nvSpPr>
          <p:cNvPr id="8" name="Text 6"/>
          <p:cNvSpPr/>
          <p:nvPr/>
        </p:nvSpPr>
        <p:spPr>
          <a:xfrm>
            <a:off x="3419856" y="2423160"/>
            <a:ext cx="2615184" cy="1097280"/>
          </a:xfrm>
          <a:prstGeom prst="rect">
            <a:avLst/>
          </a:prstGeom>
          <a:noFill/>
          <a:ln/>
        </p:spPr>
        <p:txBody>
          <a:bodyPr wrap="square" lIns="0" tIns="0" rIns="0" bIns="0" rtlCol="0" anchor="ctr"/>
          <a:lstStyle/>
          <a:p>
            <a:pPr marL="0" indent="0" algn="ctr">
              <a:buNone/>
            </a:pPr>
            <a:r>
              <a:rPr lang="en-US" sz="5600" b="1" dirty="0">
                <a:solidFill>
                  <a:srgbClr val="6E7C4C"/>
                </a:solidFill>
                <a:latin typeface="Georgia" pitchFamily="34" charset="0"/>
                <a:ea typeface="Georgia" pitchFamily="34" charset="-122"/>
                <a:cs typeface="Georgia" pitchFamily="34" charset="-120"/>
              </a:rPr>
              <a:t>6</a:t>
            </a:r>
            <a:endParaRPr lang="en-US" sz="5600" dirty="0"/>
          </a:p>
        </p:txBody>
      </p:sp>
      <p:sp>
        <p:nvSpPr>
          <p:cNvPr id="9" name="Text 7"/>
          <p:cNvSpPr/>
          <p:nvPr/>
        </p:nvSpPr>
        <p:spPr>
          <a:xfrm>
            <a:off x="3648456" y="3611880"/>
            <a:ext cx="2157984" cy="960120"/>
          </a:xfrm>
          <a:prstGeom prst="rect">
            <a:avLst/>
          </a:prstGeom>
          <a:noFill/>
          <a:ln/>
        </p:spPr>
        <p:txBody>
          <a:bodyPr wrap="square" lIns="0" tIns="0" rIns="0" bIns="0" rtlCol="0" anchor="t"/>
          <a:lstStyle/>
          <a:p>
            <a:pPr marL="0" indent="0" algn="ctr">
              <a:lnSpc>
                <a:spcPct val="105000"/>
              </a:lnSpc>
              <a:buNone/>
            </a:pPr>
            <a:r>
              <a:rPr lang="en-US" sz="1350" dirty="0">
                <a:solidFill>
                  <a:srgbClr val="E8DCC6"/>
                </a:solidFill>
                <a:latin typeface="Calibri" pitchFamily="34" charset="0"/>
                <a:ea typeface="Calibri" pitchFamily="34" charset="-122"/>
                <a:cs typeface="Calibri" pitchFamily="34" charset="-120"/>
              </a:rPr>
              <a:t>Ohio communities where the trial was conducted</a:t>
            </a:r>
            <a:endParaRPr lang="en-US" sz="1350" dirty="0"/>
          </a:p>
        </p:txBody>
      </p:sp>
      <p:sp>
        <p:nvSpPr>
          <p:cNvPr id="10" name="Shape 8"/>
          <p:cNvSpPr/>
          <p:nvPr/>
        </p:nvSpPr>
        <p:spPr>
          <a:xfrm>
            <a:off x="6199632" y="2011680"/>
            <a:ext cx="2615184" cy="2743200"/>
          </a:xfrm>
          <a:prstGeom prst="roundRect">
            <a:avLst>
              <a:gd name="adj" fmla="val 3497"/>
            </a:avLst>
          </a:prstGeom>
          <a:solidFill>
            <a:srgbClr val="53402C"/>
          </a:solidFill>
          <a:ln w="12700">
            <a:solidFill>
              <a:srgbClr val="6B5238"/>
            </a:solidFill>
            <a:prstDash val="solid"/>
          </a:ln>
        </p:spPr>
        <p:txBody>
          <a:bodyPr/>
          <a:lstStyle/>
          <a:p>
            <a:endParaRPr lang="en-US"/>
          </a:p>
        </p:txBody>
      </p:sp>
      <p:sp>
        <p:nvSpPr>
          <p:cNvPr id="11" name="Text 9"/>
          <p:cNvSpPr/>
          <p:nvPr/>
        </p:nvSpPr>
        <p:spPr>
          <a:xfrm>
            <a:off x="6199632" y="2423160"/>
            <a:ext cx="2615184" cy="1097280"/>
          </a:xfrm>
          <a:prstGeom prst="rect">
            <a:avLst/>
          </a:prstGeom>
          <a:noFill/>
          <a:ln/>
        </p:spPr>
        <p:txBody>
          <a:bodyPr wrap="square" lIns="0" tIns="0" rIns="0" bIns="0" rtlCol="0" anchor="ctr"/>
          <a:lstStyle/>
          <a:p>
            <a:pPr marL="0" indent="0" algn="ctr">
              <a:buNone/>
            </a:pPr>
            <a:r>
              <a:rPr lang="en-US" sz="5600" b="1" dirty="0">
                <a:solidFill>
                  <a:srgbClr val="CE8E2C"/>
                </a:solidFill>
                <a:latin typeface="Georgia" pitchFamily="34" charset="0"/>
                <a:ea typeface="Georgia" pitchFamily="34" charset="-122"/>
                <a:cs typeface="Georgia" pitchFamily="34" charset="-120"/>
              </a:rPr>
              <a:t>2010</a:t>
            </a:r>
            <a:endParaRPr lang="en-US" sz="5600" dirty="0"/>
          </a:p>
        </p:txBody>
      </p:sp>
      <p:sp>
        <p:nvSpPr>
          <p:cNvPr id="12" name="Text 10"/>
          <p:cNvSpPr/>
          <p:nvPr/>
        </p:nvSpPr>
        <p:spPr>
          <a:xfrm>
            <a:off x="6428232" y="3611880"/>
            <a:ext cx="2157984" cy="960120"/>
          </a:xfrm>
          <a:prstGeom prst="rect">
            <a:avLst/>
          </a:prstGeom>
          <a:noFill/>
          <a:ln/>
        </p:spPr>
        <p:txBody>
          <a:bodyPr wrap="square" lIns="0" tIns="0" rIns="0" bIns="0" rtlCol="0" anchor="t"/>
          <a:lstStyle/>
          <a:p>
            <a:pPr marL="0" indent="0" algn="ctr">
              <a:lnSpc>
                <a:spcPct val="105000"/>
              </a:lnSpc>
              <a:buNone/>
            </a:pPr>
            <a:r>
              <a:rPr lang="en-US" sz="1350" dirty="0">
                <a:solidFill>
                  <a:srgbClr val="E8DCC6"/>
                </a:solidFill>
                <a:latin typeface="Calibri" pitchFamily="34" charset="0"/>
                <a:ea typeface="Calibri" pitchFamily="34" charset="-122"/>
                <a:cs typeface="Calibri" pitchFamily="34" charset="-120"/>
              </a:rPr>
              <a:t>year SAMHSA recognized WRAP as evidence-based</a:t>
            </a:r>
            <a:endParaRPr lang="en-US" sz="1350" dirty="0"/>
          </a:p>
        </p:txBody>
      </p:sp>
      <p:sp>
        <p:nvSpPr>
          <p:cNvPr id="13" name="Shape 11"/>
          <p:cNvSpPr/>
          <p:nvPr/>
        </p:nvSpPr>
        <p:spPr>
          <a:xfrm>
            <a:off x="8979408" y="2011680"/>
            <a:ext cx="2615184" cy="2743200"/>
          </a:xfrm>
          <a:prstGeom prst="roundRect">
            <a:avLst>
              <a:gd name="adj" fmla="val 3497"/>
            </a:avLst>
          </a:prstGeom>
          <a:solidFill>
            <a:srgbClr val="53402C"/>
          </a:solidFill>
          <a:ln w="12700">
            <a:solidFill>
              <a:srgbClr val="6B5238"/>
            </a:solidFill>
            <a:prstDash val="solid"/>
          </a:ln>
        </p:spPr>
        <p:txBody>
          <a:bodyPr/>
          <a:lstStyle/>
          <a:p>
            <a:endParaRPr lang="en-US"/>
          </a:p>
        </p:txBody>
      </p:sp>
      <p:sp>
        <p:nvSpPr>
          <p:cNvPr id="14" name="Text 12"/>
          <p:cNvSpPr/>
          <p:nvPr/>
        </p:nvSpPr>
        <p:spPr>
          <a:xfrm>
            <a:off x="8979408" y="2423160"/>
            <a:ext cx="2615184" cy="1097280"/>
          </a:xfrm>
          <a:prstGeom prst="rect">
            <a:avLst/>
          </a:prstGeom>
          <a:noFill/>
          <a:ln/>
        </p:spPr>
        <p:txBody>
          <a:bodyPr wrap="square" lIns="0" tIns="0" rIns="0" bIns="0" rtlCol="0" anchor="ctr"/>
          <a:lstStyle/>
          <a:p>
            <a:pPr marL="0" indent="0" algn="ctr">
              <a:buNone/>
            </a:pPr>
            <a:r>
              <a:rPr lang="en-US" sz="5600" b="1" dirty="0">
                <a:solidFill>
                  <a:srgbClr val="B85042"/>
                </a:solidFill>
                <a:latin typeface="Georgia" pitchFamily="34" charset="0"/>
                <a:ea typeface="Georgia" pitchFamily="34" charset="-122"/>
                <a:cs typeface="Georgia" pitchFamily="34" charset="-120"/>
              </a:rPr>
              <a:t>25+</a:t>
            </a:r>
            <a:endParaRPr lang="en-US" sz="5600" dirty="0"/>
          </a:p>
        </p:txBody>
      </p:sp>
      <p:sp>
        <p:nvSpPr>
          <p:cNvPr id="15" name="Text 13"/>
          <p:cNvSpPr/>
          <p:nvPr/>
        </p:nvSpPr>
        <p:spPr>
          <a:xfrm>
            <a:off x="9208008" y="3611880"/>
            <a:ext cx="2157984" cy="960120"/>
          </a:xfrm>
          <a:prstGeom prst="rect">
            <a:avLst/>
          </a:prstGeom>
          <a:noFill/>
          <a:ln/>
        </p:spPr>
        <p:txBody>
          <a:bodyPr wrap="square" lIns="0" tIns="0" rIns="0" bIns="0" rtlCol="0" anchor="t"/>
          <a:lstStyle/>
          <a:p>
            <a:pPr marL="0" indent="0" algn="ctr">
              <a:lnSpc>
                <a:spcPct val="105000"/>
              </a:lnSpc>
              <a:buNone/>
            </a:pPr>
            <a:r>
              <a:rPr lang="en-US" sz="1350" dirty="0">
                <a:solidFill>
                  <a:srgbClr val="E8DCC6"/>
                </a:solidFill>
                <a:latin typeface="Calibri" pitchFamily="34" charset="0"/>
                <a:ea typeface="Calibri" pitchFamily="34" charset="-122"/>
                <a:cs typeface="Calibri" pitchFamily="34" charset="-120"/>
              </a:rPr>
              <a:t>years of study, refinement, and growing evidence</a:t>
            </a:r>
            <a:endParaRPr lang="en-US" sz="1350" dirty="0"/>
          </a:p>
        </p:txBody>
      </p:sp>
      <p:sp>
        <p:nvSpPr>
          <p:cNvPr id="16" name="Text 14"/>
          <p:cNvSpPr/>
          <p:nvPr/>
        </p:nvSpPr>
        <p:spPr>
          <a:xfrm>
            <a:off x="640080" y="5074920"/>
            <a:ext cx="10881360" cy="548640"/>
          </a:xfrm>
          <a:prstGeom prst="rect">
            <a:avLst/>
          </a:prstGeom>
          <a:noFill/>
          <a:ln/>
        </p:spPr>
        <p:txBody>
          <a:bodyPr wrap="square" lIns="0" tIns="0" rIns="0" bIns="0" rtlCol="0" anchor="ctr"/>
          <a:lstStyle/>
          <a:p>
            <a:pPr marL="0" indent="0" algn="ctr">
              <a:buNone/>
            </a:pPr>
            <a:r>
              <a:rPr lang="en-US" sz="1400" i="1" dirty="0">
                <a:solidFill>
                  <a:srgbClr val="D8C9AE"/>
                </a:solidFill>
                <a:latin typeface="Calibri" pitchFamily="34" charset="0"/>
                <a:ea typeface="Calibri" pitchFamily="34" charset="-122"/>
                <a:cs typeface="Calibri" pitchFamily="34" charset="-120"/>
              </a:rPr>
              <a:t>Systematic reviews and meta-analyses continue to find positive, self-reported recovery outcomes for WRAP participants.</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6EDDB"/>
        </a:solidFill>
        <a:effectLst/>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marL="0" indent="0">
              <a:buNone/>
            </a:pPr>
            <a:r>
              <a:rPr lang="en-US" sz="1200" b="1" kern="0" spc="300" dirty="0">
                <a:solidFill>
                  <a:srgbClr val="B85042"/>
                </a:solidFill>
                <a:latin typeface="Calibri" pitchFamily="34" charset="0"/>
                <a:ea typeface="Calibri" pitchFamily="34" charset="-122"/>
                <a:cs typeface="Calibri" pitchFamily="34" charset="-120"/>
              </a:rPr>
              <a:t>OUTCOMES</a:t>
            </a:r>
            <a:endParaRPr lang="en-US" sz="1200" dirty="0"/>
          </a:p>
        </p:txBody>
      </p:sp>
      <p:sp>
        <p:nvSpPr>
          <p:cNvPr id="3" name="Text 1"/>
          <p:cNvSpPr/>
          <p:nvPr/>
        </p:nvSpPr>
        <p:spPr>
          <a:xfrm>
            <a:off x="640080" y="658368"/>
            <a:ext cx="10881360" cy="777240"/>
          </a:xfrm>
          <a:prstGeom prst="rect">
            <a:avLst/>
          </a:prstGeom>
          <a:noFill/>
          <a:ln/>
        </p:spPr>
        <p:txBody>
          <a:bodyPr wrap="square" lIns="0" tIns="0" rIns="0" bIns="0" rtlCol="0" anchor="ctr"/>
          <a:lstStyle/>
          <a:p>
            <a:pPr marL="0" indent="0">
              <a:buNone/>
            </a:pPr>
            <a:r>
              <a:rPr lang="en-US" sz="3000" b="1" dirty="0">
                <a:solidFill>
                  <a:srgbClr val="44301F"/>
                </a:solidFill>
                <a:latin typeface="Georgia" pitchFamily="34" charset="0"/>
                <a:ea typeface="Georgia" pitchFamily="34" charset="-122"/>
                <a:cs typeface="Georgia" pitchFamily="34" charset="-120"/>
              </a:rPr>
              <a:t>What Improves for Participants</a:t>
            </a:r>
            <a:endParaRPr lang="en-US" sz="3000" dirty="0"/>
          </a:p>
        </p:txBody>
      </p:sp>
      <p:sp>
        <p:nvSpPr>
          <p:cNvPr id="4" name="Shape 2"/>
          <p:cNvSpPr/>
          <p:nvPr/>
        </p:nvSpPr>
        <p:spPr>
          <a:xfrm>
            <a:off x="640080" y="1554480"/>
            <a:ext cx="3502152" cy="1874520"/>
          </a:xfrm>
          <a:prstGeom prst="roundRect">
            <a:avLst>
              <a:gd name="adj" fmla="val 4390"/>
            </a:avLst>
          </a:prstGeom>
          <a:solidFill>
            <a:srgbClr val="FCF8EF"/>
          </a:solidFill>
          <a:ln w="12700">
            <a:solidFill>
              <a:srgbClr val="EADDC2"/>
            </a:solidFill>
            <a:prstDash val="solid"/>
          </a:ln>
          <a:effectLst>
            <a:outerShdw blurRad="114300" dist="38100" dir="5400000" algn="bl" rotWithShape="0">
              <a:srgbClr val="6B4A2A">
                <a:alpha val="18000"/>
              </a:srgbClr>
            </a:outerShdw>
          </a:effectLst>
        </p:spPr>
        <p:txBody>
          <a:bodyPr/>
          <a:lstStyle/>
          <a:p>
            <a:endParaRPr lang="en-US"/>
          </a:p>
        </p:txBody>
      </p:sp>
      <p:sp>
        <p:nvSpPr>
          <p:cNvPr id="5" name="Shape 3"/>
          <p:cNvSpPr/>
          <p:nvPr/>
        </p:nvSpPr>
        <p:spPr>
          <a:xfrm>
            <a:off x="640080" y="1554480"/>
            <a:ext cx="3502152" cy="118872"/>
          </a:xfrm>
          <a:prstGeom prst="rect">
            <a:avLst/>
          </a:prstGeom>
          <a:solidFill>
            <a:srgbClr val="B85042"/>
          </a:solidFill>
          <a:ln/>
        </p:spPr>
        <p:txBody>
          <a:bodyPr/>
          <a:lstStyle/>
          <a:p>
            <a:endParaRPr lang="en-US"/>
          </a:p>
        </p:txBody>
      </p:sp>
      <p:sp>
        <p:nvSpPr>
          <p:cNvPr id="6" name="Text 4"/>
          <p:cNvSpPr/>
          <p:nvPr/>
        </p:nvSpPr>
        <p:spPr>
          <a:xfrm>
            <a:off x="914400" y="1865376"/>
            <a:ext cx="2953512" cy="457200"/>
          </a:xfrm>
          <a:prstGeom prst="rect">
            <a:avLst/>
          </a:prstGeom>
          <a:noFill/>
          <a:ln/>
        </p:spPr>
        <p:txBody>
          <a:bodyPr wrap="square" lIns="0" tIns="0" rIns="0" bIns="0" rtlCol="0" anchor="ctr"/>
          <a:lstStyle/>
          <a:p>
            <a:pPr marL="0" indent="0">
              <a:buNone/>
            </a:pPr>
            <a:r>
              <a:rPr lang="en-US" sz="1700" b="1" dirty="0">
                <a:solidFill>
                  <a:srgbClr val="8F3A2F"/>
                </a:solidFill>
                <a:latin typeface="Georgia" pitchFamily="34" charset="0"/>
                <a:ea typeface="Georgia" pitchFamily="34" charset="-122"/>
                <a:cs typeface="Georgia" pitchFamily="34" charset="-120"/>
              </a:rPr>
              <a:t>Fewer Symptoms</a:t>
            </a:r>
            <a:endParaRPr lang="en-US" sz="1700" dirty="0"/>
          </a:p>
        </p:txBody>
      </p:sp>
      <p:sp>
        <p:nvSpPr>
          <p:cNvPr id="7" name="Text 5"/>
          <p:cNvSpPr/>
          <p:nvPr/>
        </p:nvSpPr>
        <p:spPr>
          <a:xfrm>
            <a:off x="914400" y="2395728"/>
            <a:ext cx="2953512" cy="868680"/>
          </a:xfrm>
          <a:prstGeom prst="rect">
            <a:avLst/>
          </a:prstGeom>
          <a:noFill/>
          <a:ln/>
        </p:spPr>
        <p:txBody>
          <a:bodyPr wrap="square" lIns="0" tIns="0" rIns="0" bIns="0" rtlCol="0" anchor="ctr"/>
          <a:lstStyle/>
          <a:p>
            <a:pPr marL="0" indent="0">
              <a:lnSpc>
                <a:spcPct val="105000"/>
              </a:lnSpc>
              <a:buNone/>
            </a:pPr>
            <a:r>
              <a:rPr lang="en-US" sz="1350" dirty="0">
                <a:solidFill>
                  <a:srgbClr val="7C6A54"/>
                </a:solidFill>
                <a:latin typeface="Calibri" pitchFamily="34" charset="0"/>
                <a:ea typeface="Calibri" pitchFamily="34" charset="-122"/>
                <a:cs typeface="Calibri" pitchFamily="34" charset="-120"/>
              </a:rPr>
              <a:t>Reduced psychiatric symptoms, especially depression and anxiety.</a:t>
            </a:r>
            <a:endParaRPr lang="en-US" sz="1350" dirty="0"/>
          </a:p>
        </p:txBody>
      </p:sp>
      <p:sp>
        <p:nvSpPr>
          <p:cNvPr id="8" name="Shape 6"/>
          <p:cNvSpPr/>
          <p:nvPr/>
        </p:nvSpPr>
        <p:spPr>
          <a:xfrm>
            <a:off x="4325112" y="1554480"/>
            <a:ext cx="3502152" cy="1874520"/>
          </a:xfrm>
          <a:prstGeom prst="roundRect">
            <a:avLst>
              <a:gd name="adj" fmla="val 4390"/>
            </a:avLst>
          </a:prstGeom>
          <a:solidFill>
            <a:srgbClr val="FCF8EF"/>
          </a:solidFill>
          <a:ln w="12700">
            <a:solidFill>
              <a:srgbClr val="EADDC2"/>
            </a:solidFill>
            <a:prstDash val="solid"/>
          </a:ln>
          <a:effectLst>
            <a:outerShdw blurRad="114300" dist="38100" dir="5400000" algn="bl" rotWithShape="0">
              <a:srgbClr val="6B4A2A">
                <a:alpha val="18000"/>
              </a:srgbClr>
            </a:outerShdw>
          </a:effectLst>
        </p:spPr>
        <p:txBody>
          <a:bodyPr/>
          <a:lstStyle/>
          <a:p>
            <a:endParaRPr lang="en-US"/>
          </a:p>
        </p:txBody>
      </p:sp>
      <p:sp>
        <p:nvSpPr>
          <p:cNvPr id="9" name="Shape 7"/>
          <p:cNvSpPr/>
          <p:nvPr/>
        </p:nvSpPr>
        <p:spPr>
          <a:xfrm>
            <a:off x="4325112" y="1554480"/>
            <a:ext cx="3502152" cy="118872"/>
          </a:xfrm>
          <a:prstGeom prst="rect">
            <a:avLst/>
          </a:prstGeom>
          <a:solidFill>
            <a:srgbClr val="6E7C4C"/>
          </a:solidFill>
          <a:ln/>
        </p:spPr>
        <p:txBody>
          <a:bodyPr/>
          <a:lstStyle/>
          <a:p>
            <a:endParaRPr lang="en-US"/>
          </a:p>
        </p:txBody>
      </p:sp>
      <p:sp>
        <p:nvSpPr>
          <p:cNvPr id="10" name="Text 8"/>
          <p:cNvSpPr/>
          <p:nvPr/>
        </p:nvSpPr>
        <p:spPr>
          <a:xfrm>
            <a:off x="4599432" y="1865376"/>
            <a:ext cx="2953512" cy="457200"/>
          </a:xfrm>
          <a:prstGeom prst="rect">
            <a:avLst/>
          </a:prstGeom>
          <a:noFill/>
          <a:ln/>
        </p:spPr>
        <p:txBody>
          <a:bodyPr wrap="square" lIns="0" tIns="0" rIns="0" bIns="0" rtlCol="0" anchor="ctr"/>
          <a:lstStyle/>
          <a:p>
            <a:pPr marL="0" indent="0">
              <a:buNone/>
            </a:pPr>
            <a:r>
              <a:rPr lang="en-US" sz="1700" b="1" dirty="0">
                <a:solidFill>
                  <a:srgbClr val="8F3A2F"/>
                </a:solidFill>
                <a:latin typeface="Georgia" pitchFamily="34" charset="0"/>
                <a:ea typeface="Georgia" pitchFamily="34" charset="-122"/>
                <a:cs typeface="Georgia" pitchFamily="34" charset="-120"/>
              </a:rPr>
              <a:t>More Hope</a:t>
            </a:r>
            <a:endParaRPr lang="en-US" sz="1700" dirty="0"/>
          </a:p>
        </p:txBody>
      </p:sp>
      <p:sp>
        <p:nvSpPr>
          <p:cNvPr id="11" name="Text 9"/>
          <p:cNvSpPr/>
          <p:nvPr/>
        </p:nvSpPr>
        <p:spPr>
          <a:xfrm>
            <a:off x="4599432" y="2395728"/>
            <a:ext cx="2953512" cy="868680"/>
          </a:xfrm>
          <a:prstGeom prst="rect">
            <a:avLst/>
          </a:prstGeom>
          <a:noFill/>
          <a:ln/>
        </p:spPr>
        <p:txBody>
          <a:bodyPr wrap="square" lIns="0" tIns="0" rIns="0" bIns="0" rtlCol="0" anchor="ctr"/>
          <a:lstStyle/>
          <a:p>
            <a:pPr marL="0" indent="0">
              <a:lnSpc>
                <a:spcPct val="105000"/>
              </a:lnSpc>
              <a:buNone/>
            </a:pPr>
            <a:r>
              <a:rPr lang="en-US" sz="1350" dirty="0">
                <a:solidFill>
                  <a:srgbClr val="7C6A54"/>
                </a:solidFill>
                <a:latin typeface="Calibri" pitchFamily="34" charset="0"/>
                <a:ea typeface="Calibri" pitchFamily="34" charset="-122"/>
                <a:cs typeface="Calibri" pitchFamily="34" charset="-120"/>
              </a:rPr>
              <a:t>A stronger belief that recovery is possible and within reach.</a:t>
            </a:r>
            <a:endParaRPr lang="en-US" sz="1350" dirty="0"/>
          </a:p>
        </p:txBody>
      </p:sp>
      <p:sp>
        <p:nvSpPr>
          <p:cNvPr id="12" name="Shape 10"/>
          <p:cNvSpPr/>
          <p:nvPr/>
        </p:nvSpPr>
        <p:spPr>
          <a:xfrm>
            <a:off x="8010144" y="1554480"/>
            <a:ext cx="3502152" cy="1874520"/>
          </a:xfrm>
          <a:prstGeom prst="roundRect">
            <a:avLst>
              <a:gd name="adj" fmla="val 4390"/>
            </a:avLst>
          </a:prstGeom>
          <a:solidFill>
            <a:srgbClr val="FCF8EF"/>
          </a:solidFill>
          <a:ln w="12700">
            <a:solidFill>
              <a:srgbClr val="EADDC2"/>
            </a:solidFill>
            <a:prstDash val="solid"/>
          </a:ln>
          <a:effectLst>
            <a:outerShdw blurRad="114300" dist="38100" dir="5400000" algn="bl" rotWithShape="0">
              <a:srgbClr val="6B4A2A">
                <a:alpha val="18000"/>
              </a:srgbClr>
            </a:outerShdw>
          </a:effectLst>
        </p:spPr>
        <p:txBody>
          <a:bodyPr/>
          <a:lstStyle/>
          <a:p>
            <a:endParaRPr lang="en-US"/>
          </a:p>
        </p:txBody>
      </p:sp>
      <p:sp>
        <p:nvSpPr>
          <p:cNvPr id="13" name="Shape 11"/>
          <p:cNvSpPr/>
          <p:nvPr/>
        </p:nvSpPr>
        <p:spPr>
          <a:xfrm>
            <a:off x="8010144" y="1554480"/>
            <a:ext cx="3502152" cy="118872"/>
          </a:xfrm>
          <a:prstGeom prst="rect">
            <a:avLst/>
          </a:prstGeom>
          <a:solidFill>
            <a:srgbClr val="CE8E2C"/>
          </a:solidFill>
          <a:ln/>
        </p:spPr>
        <p:txBody>
          <a:bodyPr/>
          <a:lstStyle/>
          <a:p>
            <a:endParaRPr lang="en-US"/>
          </a:p>
        </p:txBody>
      </p:sp>
      <p:sp>
        <p:nvSpPr>
          <p:cNvPr id="14" name="Text 12"/>
          <p:cNvSpPr/>
          <p:nvPr/>
        </p:nvSpPr>
        <p:spPr>
          <a:xfrm>
            <a:off x="8284464" y="1865376"/>
            <a:ext cx="2953512" cy="457200"/>
          </a:xfrm>
          <a:prstGeom prst="rect">
            <a:avLst/>
          </a:prstGeom>
          <a:noFill/>
          <a:ln/>
        </p:spPr>
        <p:txBody>
          <a:bodyPr wrap="square" lIns="0" tIns="0" rIns="0" bIns="0" rtlCol="0" anchor="ctr"/>
          <a:lstStyle/>
          <a:p>
            <a:pPr marL="0" indent="0">
              <a:buNone/>
            </a:pPr>
            <a:r>
              <a:rPr lang="en-US" sz="1700" b="1" dirty="0">
                <a:solidFill>
                  <a:srgbClr val="8F3A2F"/>
                </a:solidFill>
                <a:latin typeface="Georgia" pitchFamily="34" charset="0"/>
                <a:ea typeface="Georgia" pitchFamily="34" charset="-122"/>
                <a:cs typeface="Georgia" pitchFamily="34" charset="-120"/>
              </a:rPr>
              <a:t>Better Quality of Life</a:t>
            </a:r>
            <a:endParaRPr lang="en-US" sz="1700" dirty="0"/>
          </a:p>
        </p:txBody>
      </p:sp>
      <p:sp>
        <p:nvSpPr>
          <p:cNvPr id="15" name="Text 13"/>
          <p:cNvSpPr/>
          <p:nvPr/>
        </p:nvSpPr>
        <p:spPr>
          <a:xfrm>
            <a:off x="8284464" y="2395728"/>
            <a:ext cx="2953512" cy="868680"/>
          </a:xfrm>
          <a:prstGeom prst="rect">
            <a:avLst/>
          </a:prstGeom>
          <a:noFill/>
          <a:ln/>
        </p:spPr>
        <p:txBody>
          <a:bodyPr wrap="square" lIns="0" tIns="0" rIns="0" bIns="0" rtlCol="0" anchor="ctr"/>
          <a:lstStyle/>
          <a:p>
            <a:pPr marL="0" indent="0">
              <a:lnSpc>
                <a:spcPct val="105000"/>
              </a:lnSpc>
              <a:buNone/>
            </a:pPr>
            <a:r>
              <a:rPr lang="en-US" sz="1350" dirty="0">
                <a:solidFill>
                  <a:srgbClr val="7C6A54"/>
                </a:solidFill>
                <a:latin typeface="Calibri" pitchFamily="34" charset="0"/>
                <a:ea typeface="Calibri" pitchFamily="34" charset="-122"/>
                <a:cs typeface="Calibri" pitchFamily="34" charset="-120"/>
              </a:rPr>
              <a:t>Greater day-to-day wellbeing and life satisfaction.</a:t>
            </a:r>
            <a:endParaRPr lang="en-US" sz="1350" dirty="0"/>
          </a:p>
        </p:txBody>
      </p:sp>
      <p:sp>
        <p:nvSpPr>
          <p:cNvPr id="16" name="Shape 14"/>
          <p:cNvSpPr/>
          <p:nvPr/>
        </p:nvSpPr>
        <p:spPr>
          <a:xfrm>
            <a:off x="640080" y="3630168"/>
            <a:ext cx="3502152" cy="1874520"/>
          </a:xfrm>
          <a:prstGeom prst="roundRect">
            <a:avLst>
              <a:gd name="adj" fmla="val 4390"/>
            </a:avLst>
          </a:prstGeom>
          <a:solidFill>
            <a:srgbClr val="FCF8EF"/>
          </a:solidFill>
          <a:ln w="12700">
            <a:solidFill>
              <a:srgbClr val="EADDC2"/>
            </a:solidFill>
            <a:prstDash val="solid"/>
          </a:ln>
          <a:effectLst>
            <a:outerShdw blurRad="114300" dist="38100" dir="5400000" algn="bl" rotWithShape="0">
              <a:srgbClr val="6B4A2A">
                <a:alpha val="18000"/>
              </a:srgbClr>
            </a:outerShdw>
          </a:effectLst>
        </p:spPr>
        <p:txBody>
          <a:bodyPr/>
          <a:lstStyle/>
          <a:p>
            <a:endParaRPr lang="en-US"/>
          </a:p>
        </p:txBody>
      </p:sp>
      <p:sp>
        <p:nvSpPr>
          <p:cNvPr id="17" name="Shape 15"/>
          <p:cNvSpPr/>
          <p:nvPr/>
        </p:nvSpPr>
        <p:spPr>
          <a:xfrm>
            <a:off x="640080" y="3630168"/>
            <a:ext cx="3502152" cy="118872"/>
          </a:xfrm>
          <a:prstGeom prst="rect">
            <a:avLst/>
          </a:prstGeom>
          <a:solidFill>
            <a:srgbClr val="6E7C4C"/>
          </a:solidFill>
          <a:ln/>
        </p:spPr>
        <p:txBody>
          <a:bodyPr/>
          <a:lstStyle/>
          <a:p>
            <a:endParaRPr lang="en-US"/>
          </a:p>
        </p:txBody>
      </p:sp>
      <p:sp>
        <p:nvSpPr>
          <p:cNvPr id="18" name="Text 16"/>
          <p:cNvSpPr/>
          <p:nvPr/>
        </p:nvSpPr>
        <p:spPr>
          <a:xfrm>
            <a:off x="914400" y="3941064"/>
            <a:ext cx="2953512" cy="457200"/>
          </a:xfrm>
          <a:prstGeom prst="rect">
            <a:avLst/>
          </a:prstGeom>
          <a:noFill/>
          <a:ln/>
        </p:spPr>
        <p:txBody>
          <a:bodyPr wrap="square" lIns="0" tIns="0" rIns="0" bIns="0" rtlCol="0" anchor="ctr"/>
          <a:lstStyle/>
          <a:p>
            <a:pPr marL="0" indent="0">
              <a:buNone/>
            </a:pPr>
            <a:r>
              <a:rPr lang="en-US" sz="1700" b="1" dirty="0">
                <a:solidFill>
                  <a:srgbClr val="8F3A2F"/>
                </a:solidFill>
                <a:latin typeface="Georgia" pitchFamily="34" charset="0"/>
                <a:ea typeface="Georgia" pitchFamily="34" charset="-122"/>
                <a:cs typeface="Georgia" pitchFamily="34" charset="-120"/>
              </a:rPr>
              <a:t>Stronger Recovery</a:t>
            </a:r>
            <a:endParaRPr lang="en-US" sz="1700" dirty="0"/>
          </a:p>
        </p:txBody>
      </p:sp>
      <p:sp>
        <p:nvSpPr>
          <p:cNvPr id="19" name="Text 17"/>
          <p:cNvSpPr/>
          <p:nvPr/>
        </p:nvSpPr>
        <p:spPr>
          <a:xfrm>
            <a:off x="914400" y="4471416"/>
            <a:ext cx="2953512" cy="868680"/>
          </a:xfrm>
          <a:prstGeom prst="rect">
            <a:avLst/>
          </a:prstGeom>
          <a:noFill/>
          <a:ln/>
        </p:spPr>
        <p:txBody>
          <a:bodyPr wrap="square" lIns="0" tIns="0" rIns="0" bIns="0" rtlCol="0" anchor="ctr"/>
          <a:lstStyle/>
          <a:p>
            <a:pPr marL="0" indent="0">
              <a:lnSpc>
                <a:spcPct val="105000"/>
              </a:lnSpc>
              <a:buNone/>
            </a:pPr>
            <a:r>
              <a:rPr lang="en-US" sz="1350" dirty="0">
                <a:solidFill>
                  <a:srgbClr val="7C6A54"/>
                </a:solidFill>
                <a:latin typeface="Calibri" pitchFamily="34" charset="0"/>
                <a:ea typeface="Calibri" pitchFamily="34" charset="-122"/>
                <a:cs typeface="Calibri" pitchFamily="34" charset="-120"/>
              </a:rPr>
              <a:t>A deeper, self-defined sense of being in recovery.</a:t>
            </a:r>
            <a:endParaRPr lang="en-US" sz="1350" dirty="0"/>
          </a:p>
        </p:txBody>
      </p:sp>
      <p:sp>
        <p:nvSpPr>
          <p:cNvPr id="20" name="Shape 18"/>
          <p:cNvSpPr/>
          <p:nvPr/>
        </p:nvSpPr>
        <p:spPr>
          <a:xfrm>
            <a:off x="4325112" y="3630168"/>
            <a:ext cx="3502152" cy="1874520"/>
          </a:xfrm>
          <a:prstGeom prst="roundRect">
            <a:avLst>
              <a:gd name="adj" fmla="val 4390"/>
            </a:avLst>
          </a:prstGeom>
          <a:solidFill>
            <a:srgbClr val="FCF8EF"/>
          </a:solidFill>
          <a:ln w="12700">
            <a:solidFill>
              <a:srgbClr val="EADDC2"/>
            </a:solidFill>
            <a:prstDash val="solid"/>
          </a:ln>
          <a:effectLst>
            <a:outerShdw blurRad="114300" dist="38100" dir="5400000" algn="bl" rotWithShape="0">
              <a:srgbClr val="6B4A2A">
                <a:alpha val="18000"/>
              </a:srgbClr>
            </a:outerShdw>
          </a:effectLst>
        </p:spPr>
        <p:txBody>
          <a:bodyPr/>
          <a:lstStyle/>
          <a:p>
            <a:endParaRPr lang="en-US"/>
          </a:p>
        </p:txBody>
      </p:sp>
      <p:sp>
        <p:nvSpPr>
          <p:cNvPr id="21" name="Shape 19"/>
          <p:cNvSpPr/>
          <p:nvPr/>
        </p:nvSpPr>
        <p:spPr>
          <a:xfrm>
            <a:off x="4325112" y="3630168"/>
            <a:ext cx="3502152" cy="118872"/>
          </a:xfrm>
          <a:prstGeom prst="rect">
            <a:avLst/>
          </a:prstGeom>
          <a:solidFill>
            <a:srgbClr val="B85042"/>
          </a:solidFill>
          <a:ln/>
        </p:spPr>
        <p:txBody>
          <a:bodyPr/>
          <a:lstStyle/>
          <a:p>
            <a:endParaRPr lang="en-US"/>
          </a:p>
        </p:txBody>
      </p:sp>
      <p:sp>
        <p:nvSpPr>
          <p:cNvPr id="22" name="Text 20"/>
          <p:cNvSpPr/>
          <p:nvPr/>
        </p:nvSpPr>
        <p:spPr>
          <a:xfrm>
            <a:off x="4599432" y="3941064"/>
            <a:ext cx="2953512" cy="457200"/>
          </a:xfrm>
          <a:prstGeom prst="rect">
            <a:avLst/>
          </a:prstGeom>
          <a:noFill/>
          <a:ln/>
        </p:spPr>
        <p:txBody>
          <a:bodyPr wrap="square" lIns="0" tIns="0" rIns="0" bIns="0" rtlCol="0" anchor="ctr"/>
          <a:lstStyle/>
          <a:p>
            <a:pPr marL="0" indent="0">
              <a:buNone/>
            </a:pPr>
            <a:r>
              <a:rPr lang="en-US" sz="1700" b="1" dirty="0">
                <a:solidFill>
                  <a:srgbClr val="8F3A2F"/>
                </a:solidFill>
                <a:latin typeface="Georgia" pitchFamily="34" charset="0"/>
                <a:ea typeface="Georgia" pitchFamily="34" charset="-122"/>
                <a:cs typeface="Georgia" pitchFamily="34" charset="-120"/>
              </a:rPr>
              <a:t>More Empowerment</a:t>
            </a:r>
            <a:endParaRPr lang="en-US" sz="1700" dirty="0"/>
          </a:p>
        </p:txBody>
      </p:sp>
      <p:sp>
        <p:nvSpPr>
          <p:cNvPr id="23" name="Text 21"/>
          <p:cNvSpPr/>
          <p:nvPr/>
        </p:nvSpPr>
        <p:spPr>
          <a:xfrm>
            <a:off x="4599432" y="4471416"/>
            <a:ext cx="2953512" cy="868680"/>
          </a:xfrm>
          <a:prstGeom prst="rect">
            <a:avLst/>
          </a:prstGeom>
          <a:noFill/>
          <a:ln/>
        </p:spPr>
        <p:txBody>
          <a:bodyPr wrap="square" lIns="0" tIns="0" rIns="0" bIns="0" rtlCol="0" anchor="ctr"/>
          <a:lstStyle/>
          <a:p>
            <a:pPr marL="0" indent="0">
              <a:lnSpc>
                <a:spcPct val="105000"/>
              </a:lnSpc>
              <a:buNone/>
            </a:pPr>
            <a:r>
              <a:rPr lang="en-US" sz="1350" dirty="0">
                <a:solidFill>
                  <a:srgbClr val="7C6A54"/>
                </a:solidFill>
                <a:latin typeface="Calibri" pitchFamily="34" charset="0"/>
                <a:ea typeface="Calibri" pitchFamily="34" charset="-122"/>
                <a:cs typeface="Calibri" pitchFamily="34" charset="-120"/>
              </a:rPr>
              <a:t>Greater confidence and control over one's own wellness.</a:t>
            </a:r>
            <a:endParaRPr lang="en-US" sz="1350" dirty="0"/>
          </a:p>
        </p:txBody>
      </p:sp>
      <p:sp>
        <p:nvSpPr>
          <p:cNvPr id="24" name="Shape 22"/>
          <p:cNvSpPr/>
          <p:nvPr/>
        </p:nvSpPr>
        <p:spPr>
          <a:xfrm>
            <a:off x="8010144" y="3630168"/>
            <a:ext cx="3502152" cy="1874520"/>
          </a:xfrm>
          <a:prstGeom prst="roundRect">
            <a:avLst>
              <a:gd name="adj" fmla="val 4390"/>
            </a:avLst>
          </a:prstGeom>
          <a:solidFill>
            <a:srgbClr val="FCF8EF"/>
          </a:solidFill>
          <a:ln w="12700">
            <a:solidFill>
              <a:srgbClr val="EADDC2"/>
            </a:solidFill>
            <a:prstDash val="solid"/>
          </a:ln>
          <a:effectLst>
            <a:outerShdw blurRad="114300" dist="38100" dir="5400000" algn="bl" rotWithShape="0">
              <a:srgbClr val="6B4A2A">
                <a:alpha val="18000"/>
              </a:srgbClr>
            </a:outerShdw>
          </a:effectLst>
        </p:spPr>
        <p:txBody>
          <a:bodyPr/>
          <a:lstStyle/>
          <a:p>
            <a:endParaRPr lang="en-US"/>
          </a:p>
        </p:txBody>
      </p:sp>
      <p:sp>
        <p:nvSpPr>
          <p:cNvPr id="25" name="Shape 23"/>
          <p:cNvSpPr/>
          <p:nvPr/>
        </p:nvSpPr>
        <p:spPr>
          <a:xfrm>
            <a:off x="8010144" y="3630168"/>
            <a:ext cx="3502152" cy="118872"/>
          </a:xfrm>
          <a:prstGeom prst="rect">
            <a:avLst/>
          </a:prstGeom>
          <a:solidFill>
            <a:srgbClr val="CE8E2C"/>
          </a:solidFill>
          <a:ln/>
        </p:spPr>
        <p:txBody>
          <a:bodyPr/>
          <a:lstStyle/>
          <a:p>
            <a:endParaRPr lang="en-US"/>
          </a:p>
        </p:txBody>
      </p:sp>
      <p:sp>
        <p:nvSpPr>
          <p:cNvPr id="26" name="Text 24"/>
          <p:cNvSpPr/>
          <p:nvPr/>
        </p:nvSpPr>
        <p:spPr>
          <a:xfrm>
            <a:off x="8284464" y="3941064"/>
            <a:ext cx="2953512" cy="457200"/>
          </a:xfrm>
          <a:prstGeom prst="rect">
            <a:avLst/>
          </a:prstGeom>
          <a:noFill/>
          <a:ln/>
        </p:spPr>
        <p:txBody>
          <a:bodyPr wrap="square" lIns="0" tIns="0" rIns="0" bIns="0" rtlCol="0" anchor="ctr"/>
          <a:lstStyle/>
          <a:p>
            <a:pPr marL="0" indent="0">
              <a:buNone/>
            </a:pPr>
            <a:r>
              <a:rPr lang="en-US" sz="1700" b="1" dirty="0">
                <a:solidFill>
                  <a:srgbClr val="8F3A2F"/>
                </a:solidFill>
                <a:latin typeface="Georgia" pitchFamily="34" charset="0"/>
                <a:ea typeface="Georgia" pitchFamily="34" charset="-122"/>
                <a:cs typeface="Georgia" pitchFamily="34" charset="-120"/>
              </a:rPr>
              <a:t>Self-Advocacy</a:t>
            </a:r>
            <a:endParaRPr lang="en-US" sz="1700" dirty="0"/>
          </a:p>
        </p:txBody>
      </p:sp>
      <p:sp>
        <p:nvSpPr>
          <p:cNvPr id="27" name="Text 25"/>
          <p:cNvSpPr/>
          <p:nvPr/>
        </p:nvSpPr>
        <p:spPr>
          <a:xfrm>
            <a:off x="8284464" y="4471416"/>
            <a:ext cx="2953512" cy="868680"/>
          </a:xfrm>
          <a:prstGeom prst="rect">
            <a:avLst/>
          </a:prstGeom>
          <a:noFill/>
          <a:ln/>
        </p:spPr>
        <p:txBody>
          <a:bodyPr wrap="square" lIns="0" tIns="0" rIns="0" bIns="0" rtlCol="0" anchor="ctr"/>
          <a:lstStyle/>
          <a:p>
            <a:pPr marL="0" indent="0">
              <a:lnSpc>
                <a:spcPct val="105000"/>
              </a:lnSpc>
              <a:buNone/>
            </a:pPr>
            <a:r>
              <a:rPr lang="en-US" sz="1350" dirty="0">
                <a:solidFill>
                  <a:srgbClr val="7C6A54"/>
                </a:solidFill>
                <a:latin typeface="Calibri" pitchFamily="34" charset="0"/>
                <a:ea typeface="Calibri" pitchFamily="34" charset="-122"/>
                <a:cs typeface="Calibri" pitchFamily="34" charset="-120"/>
              </a:rPr>
              <a:t>Increased ability to speak up for one's needs and goals.</a:t>
            </a:r>
            <a:endParaRPr lang="en-US" sz="13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6EDDB"/>
        </a:solidFill>
        <a:effectLst/>
      </p:bgPr>
    </p:bg>
    <p:spTree>
      <p:nvGrpSpPr>
        <p:cNvPr id="1" name=""/>
        <p:cNvGrpSpPr/>
        <p:nvPr/>
      </p:nvGrpSpPr>
      <p:grpSpPr>
        <a:xfrm>
          <a:off x="0" y="0"/>
          <a:ext cx="0" cy="0"/>
          <a:chOff x="0" y="0"/>
          <a:chExt cx="0" cy="0"/>
        </a:xfrm>
      </p:grpSpPr>
      <p:sp>
        <p:nvSpPr>
          <p:cNvPr id="2" name="Shape 0"/>
          <p:cNvSpPr/>
          <p:nvPr/>
        </p:nvSpPr>
        <p:spPr>
          <a:xfrm>
            <a:off x="0" y="0"/>
            <a:ext cx="3931920" cy="6858000"/>
          </a:xfrm>
          <a:prstGeom prst="rect">
            <a:avLst/>
          </a:prstGeom>
          <a:solidFill>
            <a:srgbClr val="B85042"/>
          </a:solidFill>
          <a:ln/>
        </p:spPr>
        <p:txBody>
          <a:bodyPr/>
          <a:lstStyle/>
          <a:p>
            <a:endParaRPr lang="en-US"/>
          </a:p>
        </p:txBody>
      </p:sp>
      <p:sp>
        <p:nvSpPr>
          <p:cNvPr id="3" name="Text 1"/>
          <p:cNvSpPr/>
          <p:nvPr/>
        </p:nvSpPr>
        <p:spPr>
          <a:xfrm>
            <a:off x="182880" y="1097280"/>
            <a:ext cx="3566160" cy="2011680"/>
          </a:xfrm>
          <a:prstGeom prst="rect">
            <a:avLst/>
          </a:prstGeom>
          <a:noFill/>
          <a:ln/>
        </p:spPr>
        <p:txBody>
          <a:bodyPr wrap="square" lIns="0" tIns="0" rIns="0" bIns="0" rtlCol="0" anchor="ctr"/>
          <a:lstStyle/>
          <a:p>
            <a:pPr marL="0" indent="0" algn="ctr">
              <a:buNone/>
            </a:pPr>
            <a:r>
              <a:rPr lang="en-US" sz="15000" b="1" dirty="0">
                <a:solidFill>
                  <a:srgbClr val="FFFFFF">
                    <a:alpha val="82000"/>
                  </a:srgbClr>
                </a:solidFill>
                <a:latin typeface="Georgia" pitchFamily="34" charset="0"/>
                <a:ea typeface="Georgia" pitchFamily="34" charset="-122"/>
                <a:cs typeface="Georgia" pitchFamily="34" charset="-120"/>
              </a:rPr>
              <a:t>1</a:t>
            </a:r>
            <a:endParaRPr lang="en-US" sz="15000" dirty="0"/>
          </a:p>
        </p:txBody>
      </p:sp>
      <p:sp>
        <p:nvSpPr>
          <p:cNvPr id="4" name="Text 2"/>
          <p:cNvSpPr/>
          <p:nvPr/>
        </p:nvSpPr>
        <p:spPr>
          <a:xfrm>
            <a:off x="502920" y="3383280"/>
            <a:ext cx="3108960" cy="365760"/>
          </a:xfrm>
          <a:prstGeom prst="rect">
            <a:avLst/>
          </a:prstGeom>
          <a:noFill/>
          <a:ln/>
        </p:spPr>
        <p:txBody>
          <a:bodyPr wrap="square" lIns="0" tIns="0" rIns="0" bIns="0" rtlCol="0" anchor="ctr"/>
          <a:lstStyle/>
          <a:p>
            <a:pPr marL="0" indent="0" algn="ctr">
              <a:buNone/>
            </a:pPr>
            <a:r>
              <a:rPr lang="en-US" sz="1300" b="1" kern="0" spc="200" dirty="0">
                <a:solidFill>
                  <a:srgbClr val="FBEFE0"/>
                </a:solidFill>
                <a:latin typeface="Calibri" pitchFamily="34" charset="0"/>
                <a:ea typeface="Calibri" pitchFamily="34" charset="-122"/>
                <a:cs typeface="Calibri" pitchFamily="34" charset="-120"/>
              </a:rPr>
              <a:t>BENEFIT ONE</a:t>
            </a:r>
            <a:endParaRPr lang="en-US" sz="1300" dirty="0"/>
          </a:p>
        </p:txBody>
      </p:sp>
      <p:sp>
        <p:nvSpPr>
          <p:cNvPr id="5" name="Text 3"/>
          <p:cNvSpPr/>
          <p:nvPr/>
        </p:nvSpPr>
        <p:spPr>
          <a:xfrm>
            <a:off x="365760" y="3703320"/>
            <a:ext cx="3246120" cy="1463040"/>
          </a:xfrm>
          <a:prstGeom prst="rect">
            <a:avLst/>
          </a:prstGeom>
          <a:noFill/>
          <a:ln/>
        </p:spPr>
        <p:txBody>
          <a:bodyPr wrap="square" lIns="0" tIns="0" rIns="0" bIns="0" rtlCol="0" anchor="ctr"/>
          <a:lstStyle/>
          <a:p>
            <a:pPr marL="0" indent="0" algn="ctr">
              <a:lnSpc>
                <a:spcPct val="98000"/>
              </a:lnSpc>
              <a:buNone/>
            </a:pPr>
            <a:r>
              <a:rPr lang="en-US" sz="2700" b="1" dirty="0">
                <a:solidFill>
                  <a:srgbClr val="FFFFFF"/>
                </a:solidFill>
                <a:latin typeface="Georgia" pitchFamily="34" charset="0"/>
                <a:ea typeface="Georgia" pitchFamily="34" charset="-122"/>
                <a:cs typeface="Georgia" pitchFamily="34" charset="-120"/>
              </a:rPr>
              <a:t>Renewed Hope &amp; Belief in Recovery</a:t>
            </a:r>
            <a:endParaRPr lang="en-US" sz="2700" dirty="0"/>
          </a:p>
        </p:txBody>
      </p:sp>
      <p:sp>
        <p:nvSpPr>
          <p:cNvPr id="6" name="Text 4"/>
          <p:cNvSpPr/>
          <p:nvPr/>
        </p:nvSpPr>
        <p:spPr>
          <a:xfrm>
            <a:off x="4526280" y="1051560"/>
            <a:ext cx="7178040" cy="1280160"/>
          </a:xfrm>
          <a:prstGeom prst="rect">
            <a:avLst/>
          </a:prstGeom>
          <a:noFill/>
          <a:ln/>
        </p:spPr>
        <p:txBody>
          <a:bodyPr wrap="square" lIns="0" tIns="0" rIns="0" bIns="0" rtlCol="0" anchor="ctr"/>
          <a:lstStyle/>
          <a:p>
            <a:pPr marL="0" indent="0">
              <a:lnSpc>
                <a:spcPct val="105000"/>
              </a:lnSpc>
              <a:buNone/>
            </a:pPr>
            <a:r>
              <a:rPr lang="en-US" sz="2000" i="1" dirty="0">
                <a:solidFill>
                  <a:srgbClr val="44301F"/>
                </a:solidFill>
                <a:latin typeface="Georgia" pitchFamily="34" charset="0"/>
                <a:ea typeface="Georgia" pitchFamily="34" charset="-122"/>
                <a:cs typeface="Georgia" pitchFamily="34" charset="-120"/>
              </a:rPr>
              <a:t>Hope is the spark WRAP is designed to grow.</a:t>
            </a:r>
            <a:endParaRPr lang="en-US" sz="2000" dirty="0"/>
          </a:p>
        </p:txBody>
      </p:sp>
      <p:sp>
        <p:nvSpPr>
          <p:cNvPr id="7" name="Text 5"/>
          <p:cNvSpPr/>
          <p:nvPr/>
        </p:nvSpPr>
        <p:spPr>
          <a:xfrm>
            <a:off x="4526280" y="2697480"/>
            <a:ext cx="7178040" cy="3474720"/>
          </a:xfrm>
          <a:prstGeom prst="rect">
            <a:avLst/>
          </a:prstGeom>
          <a:noFill/>
          <a:ln/>
        </p:spPr>
        <p:txBody>
          <a:bodyPr wrap="square" lIns="0" tIns="0" rIns="0" bIns="0" rtlCol="0" anchor="t"/>
          <a:lstStyle/>
          <a:p>
            <a:pPr marL="228600" indent="-228600">
              <a:lnSpc>
                <a:spcPct val="105000"/>
              </a:lnSpc>
              <a:spcAft>
                <a:spcPts val="1200"/>
              </a:spcAft>
              <a:buSzPct val="100000"/>
              <a:buChar char="•"/>
            </a:pPr>
            <a:r>
              <a:rPr lang="en-US" sz="1550" dirty="0">
                <a:solidFill>
                  <a:srgbClr val="7C6A54"/>
                </a:solidFill>
                <a:latin typeface="Calibri" pitchFamily="34" charset="0"/>
                <a:ea typeface="Calibri" pitchFamily="34" charset="-122"/>
                <a:cs typeface="Calibri" pitchFamily="34" charset="-120"/>
              </a:rPr>
              <a:t>Trials showed significant, lasting increases in hopefulness for participants.</a:t>
            </a:r>
            <a:endParaRPr lang="en-US" sz="1550" dirty="0"/>
          </a:p>
          <a:p>
            <a:pPr marL="228600" indent="-228600">
              <a:lnSpc>
                <a:spcPct val="105000"/>
              </a:lnSpc>
              <a:spcAft>
                <a:spcPts val="1200"/>
              </a:spcAft>
              <a:buSzPct val="100000"/>
              <a:buChar char="•"/>
            </a:pPr>
            <a:r>
              <a:rPr lang="en-US" sz="1550" dirty="0">
                <a:solidFill>
                  <a:srgbClr val="7C6A54"/>
                </a:solidFill>
                <a:latin typeface="Calibri" pitchFamily="34" charset="0"/>
                <a:ea typeface="Calibri" pitchFamily="34" charset="-122"/>
                <a:cs typeface="Calibri" pitchFamily="34" charset="-120"/>
              </a:rPr>
              <a:t>Residents shift from 'this is just how things are' to 'I can get well and stay well.'</a:t>
            </a:r>
            <a:endParaRPr lang="en-US" sz="1550" dirty="0"/>
          </a:p>
          <a:p>
            <a:pPr marL="228600" indent="-228600">
              <a:lnSpc>
                <a:spcPct val="105000"/>
              </a:lnSpc>
              <a:spcAft>
                <a:spcPts val="1200"/>
              </a:spcAft>
              <a:buSzPct val="100000"/>
              <a:buChar char="•"/>
            </a:pPr>
            <a:r>
              <a:rPr lang="en-US" sz="1550" dirty="0">
                <a:solidFill>
                  <a:srgbClr val="7C6A54"/>
                </a:solidFill>
                <a:latin typeface="Calibri" pitchFamily="34" charset="0"/>
                <a:ea typeface="Calibri" pitchFamily="34" charset="-122"/>
                <a:cs typeface="Calibri" pitchFamily="34" charset="-120"/>
              </a:rPr>
              <a:t>Hope fuels engagement with housing, health, and other shelter services.</a:t>
            </a:r>
            <a:endParaRPr lang="en-US" sz="1550" dirty="0"/>
          </a:p>
          <a:p>
            <a:pPr marL="228600" indent="-228600">
              <a:lnSpc>
                <a:spcPct val="105000"/>
              </a:lnSpc>
              <a:spcAft>
                <a:spcPts val="1200"/>
              </a:spcAft>
              <a:buSzPct val="100000"/>
              <a:buChar char="•"/>
            </a:pPr>
            <a:r>
              <a:rPr lang="en-US" sz="1550" dirty="0">
                <a:solidFill>
                  <a:srgbClr val="7C6A54"/>
                </a:solidFill>
                <a:latin typeface="Calibri" pitchFamily="34" charset="0"/>
                <a:ea typeface="Calibri" pitchFamily="34" charset="-122"/>
                <a:cs typeface="Calibri" pitchFamily="34" charset="-120"/>
              </a:rPr>
              <a:t>A goal-directed outlook makes every other support more effective.</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6EDDB"/>
        </a:solidFill>
        <a:effectLst/>
      </p:bgPr>
    </p:bg>
    <p:spTree>
      <p:nvGrpSpPr>
        <p:cNvPr id="1" name=""/>
        <p:cNvGrpSpPr/>
        <p:nvPr/>
      </p:nvGrpSpPr>
      <p:grpSpPr>
        <a:xfrm>
          <a:off x="0" y="0"/>
          <a:ext cx="0" cy="0"/>
          <a:chOff x="0" y="0"/>
          <a:chExt cx="0" cy="0"/>
        </a:xfrm>
      </p:grpSpPr>
      <p:sp>
        <p:nvSpPr>
          <p:cNvPr id="2" name="Shape 0"/>
          <p:cNvSpPr/>
          <p:nvPr/>
        </p:nvSpPr>
        <p:spPr>
          <a:xfrm>
            <a:off x="0" y="0"/>
            <a:ext cx="3931920" cy="6858000"/>
          </a:xfrm>
          <a:prstGeom prst="rect">
            <a:avLst/>
          </a:prstGeom>
          <a:solidFill>
            <a:srgbClr val="6E7C4C"/>
          </a:solidFill>
          <a:ln/>
        </p:spPr>
        <p:txBody>
          <a:bodyPr/>
          <a:lstStyle/>
          <a:p>
            <a:endParaRPr lang="en-US"/>
          </a:p>
        </p:txBody>
      </p:sp>
      <p:sp>
        <p:nvSpPr>
          <p:cNvPr id="3" name="Text 1"/>
          <p:cNvSpPr/>
          <p:nvPr/>
        </p:nvSpPr>
        <p:spPr>
          <a:xfrm>
            <a:off x="182880" y="1097280"/>
            <a:ext cx="3566160" cy="2011680"/>
          </a:xfrm>
          <a:prstGeom prst="rect">
            <a:avLst/>
          </a:prstGeom>
          <a:noFill/>
          <a:ln/>
        </p:spPr>
        <p:txBody>
          <a:bodyPr wrap="square" lIns="0" tIns="0" rIns="0" bIns="0" rtlCol="0" anchor="ctr"/>
          <a:lstStyle/>
          <a:p>
            <a:pPr marL="0" indent="0" algn="ctr">
              <a:buNone/>
            </a:pPr>
            <a:r>
              <a:rPr lang="en-US" sz="15000" b="1" dirty="0">
                <a:solidFill>
                  <a:srgbClr val="FFFFFF">
                    <a:alpha val="82000"/>
                  </a:srgbClr>
                </a:solidFill>
                <a:latin typeface="Georgia" pitchFamily="34" charset="0"/>
                <a:ea typeface="Georgia" pitchFamily="34" charset="-122"/>
                <a:cs typeface="Georgia" pitchFamily="34" charset="-120"/>
              </a:rPr>
              <a:t>2</a:t>
            </a:r>
            <a:endParaRPr lang="en-US" sz="15000" dirty="0"/>
          </a:p>
        </p:txBody>
      </p:sp>
      <p:sp>
        <p:nvSpPr>
          <p:cNvPr id="4" name="Text 2"/>
          <p:cNvSpPr/>
          <p:nvPr/>
        </p:nvSpPr>
        <p:spPr>
          <a:xfrm>
            <a:off x="502920" y="3383280"/>
            <a:ext cx="3108960" cy="365760"/>
          </a:xfrm>
          <a:prstGeom prst="rect">
            <a:avLst/>
          </a:prstGeom>
          <a:noFill/>
          <a:ln/>
        </p:spPr>
        <p:txBody>
          <a:bodyPr wrap="square" lIns="0" tIns="0" rIns="0" bIns="0" rtlCol="0" anchor="ctr"/>
          <a:lstStyle/>
          <a:p>
            <a:pPr marL="0" indent="0" algn="ctr">
              <a:buNone/>
            </a:pPr>
            <a:r>
              <a:rPr lang="en-US" sz="1300" b="1" kern="0" spc="200" dirty="0">
                <a:solidFill>
                  <a:srgbClr val="FBEFE0"/>
                </a:solidFill>
                <a:latin typeface="Calibri" pitchFamily="34" charset="0"/>
                <a:ea typeface="Calibri" pitchFamily="34" charset="-122"/>
                <a:cs typeface="Calibri" pitchFamily="34" charset="-120"/>
              </a:rPr>
              <a:t>BENEFIT TWO</a:t>
            </a:r>
            <a:endParaRPr lang="en-US" sz="1300" dirty="0"/>
          </a:p>
        </p:txBody>
      </p:sp>
      <p:sp>
        <p:nvSpPr>
          <p:cNvPr id="5" name="Text 3"/>
          <p:cNvSpPr/>
          <p:nvPr/>
        </p:nvSpPr>
        <p:spPr>
          <a:xfrm>
            <a:off x="365760" y="3703320"/>
            <a:ext cx="3246120" cy="1463040"/>
          </a:xfrm>
          <a:prstGeom prst="rect">
            <a:avLst/>
          </a:prstGeom>
          <a:noFill/>
          <a:ln/>
        </p:spPr>
        <p:txBody>
          <a:bodyPr wrap="square" lIns="0" tIns="0" rIns="0" bIns="0" rtlCol="0" anchor="ctr"/>
          <a:lstStyle/>
          <a:p>
            <a:pPr marL="0" indent="0" algn="ctr">
              <a:lnSpc>
                <a:spcPct val="98000"/>
              </a:lnSpc>
              <a:buNone/>
            </a:pPr>
            <a:r>
              <a:rPr lang="en-US" sz="2700" b="1" dirty="0">
                <a:solidFill>
                  <a:srgbClr val="FFFFFF"/>
                </a:solidFill>
                <a:latin typeface="Georgia" pitchFamily="34" charset="0"/>
                <a:ea typeface="Georgia" pitchFamily="34" charset="-122"/>
                <a:cs typeface="Georgia" pitchFamily="34" charset="-120"/>
              </a:rPr>
              <a:t>Empowerment &amp; Self-Advocacy</a:t>
            </a:r>
            <a:endParaRPr lang="en-US" sz="2700" dirty="0"/>
          </a:p>
        </p:txBody>
      </p:sp>
      <p:sp>
        <p:nvSpPr>
          <p:cNvPr id="6" name="Text 4"/>
          <p:cNvSpPr/>
          <p:nvPr/>
        </p:nvSpPr>
        <p:spPr>
          <a:xfrm>
            <a:off x="4526280" y="1051560"/>
            <a:ext cx="7178040" cy="1280160"/>
          </a:xfrm>
          <a:prstGeom prst="rect">
            <a:avLst/>
          </a:prstGeom>
          <a:noFill/>
          <a:ln/>
        </p:spPr>
        <p:txBody>
          <a:bodyPr wrap="square" lIns="0" tIns="0" rIns="0" bIns="0" rtlCol="0" anchor="ctr"/>
          <a:lstStyle/>
          <a:p>
            <a:pPr marL="0" indent="0">
              <a:lnSpc>
                <a:spcPct val="105000"/>
              </a:lnSpc>
              <a:buNone/>
            </a:pPr>
            <a:r>
              <a:rPr lang="en-US" sz="2000" i="1" dirty="0">
                <a:solidFill>
                  <a:srgbClr val="44301F"/>
                </a:solidFill>
                <a:latin typeface="Georgia" pitchFamily="34" charset="0"/>
                <a:ea typeface="Georgia" pitchFamily="34" charset="-122"/>
                <a:cs typeface="Georgia" pitchFamily="34" charset="-120"/>
              </a:rPr>
              <a:t>WRAP puts people back in the driver's seat.</a:t>
            </a:r>
            <a:endParaRPr lang="en-US" sz="2000" dirty="0"/>
          </a:p>
        </p:txBody>
      </p:sp>
      <p:sp>
        <p:nvSpPr>
          <p:cNvPr id="7" name="Text 5"/>
          <p:cNvSpPr/>
          <p:nvPr/>
        </p:nvSpPr>
        <p:spPr>
          <a:xfrm>
            <a:off x="4526280" y="2697480"/>
            <a:ext cx="7178040" cy="3474720"/>
          </a:xfrm>
          <a:prstGeom prst="rect">
            <a:avLst/>
          </a:prstGeom>
          <a:noFill/>
          <a:ln/>
        </p:spPr>
        <p:txBody>
          <a:bodyPr wrap="square" lIns="0" tIns="0" rIns="0" bIns="0" rtlCol="0" anchor="t"/>
          <a:lstStyle/>
          <a:p>
            <a:pPr marL="228600" indent="-228600">
              <a:lnSpc>
                <a:spcPct val="105000"/>
              </a:lnSpc>
              <a:spcAft>
                <a:spcPts val="1200"/>
              </a:spcAft>
              <a:buSzPct val="100000"/>
              <a:buChar char="•"/>
            </a:pPr>
            <a:r>
              <a:rPr lang="en-US" sz="1550" dirty="0">
                <a:solidFill>
                  <a:srgbClr val="7C6A54"/>
                </a:solidFill>
                <a:latin typeface="Calibri" pitchFamily="34" charset="0"/>
                <a:ea typeface="Calibri" pitchFamily="34" charset="-122"/>
                <a:cs typeface="Calibri" pitchFamily="34" charset="-120"/>
              </a:rPr>
              <a:t>Participants report increased empowerment and a stronger sense of control.</a:t>
            </a:r>
            <a:endParaRPr lang="en-US" sz="1550" dirty="0"/>
          </a:p>
          <a:p>
            <a:pPr marL="228600" indent="-228600">
              <a:lnSpc>
                <a:spcPct val="105000"/>
              </a:lnSpc>
              <a:spcAft>
                <a:spcPts val="1200"/>
              </a:spcAft>
              <a:buSzPct val="100000"/>
              <a:buChar char="•"/>
            </a:pPr>
            <a:r>
              <a:rPr lang="en-US" sz="1550" dirty="0">
                <a:solidFill>
                  <a:srgbClr val="7C6A54"/>
                </a:solidFill>
                <a:latin typeface="Calibri" pitchFamily="34" charset="0"/>
                <a:ea typeface="Calibri" pitchFamily="34" charset="-122"/>
                <a:cs typeface="Calibri" pitchFamily="34" charset="-120"/>
              </a:rPr>
              <a:t>They build skills to express needs and ask for the right support.</a:t>
            </a:r>
            <a:endParaRPr lang="en-US" sz="1550" dirty="0"/>
          </a:p>
          <a:p>
            <a:pPr marL="228600" indent="-228600">
              <a:lnSpc>
                <a:spcPct val="105000"/>
              </a:lnSpc>
              <a:spcAft>
                <a:spcPts val="1200"/>
              </a:spcAft>
              <a:buSzPct val="100000"/>
              <a:buChar char="•"/>
            </a:pPr>
            <a:r>
              <a:rPr lang="en-US" sz="1550" dirty="0">
                <a:solidFill>
                  <a:srgbClr val="7C6A54"/>
                </a:solidFill>
                <a:latin typeface="Calibri" pitchFamily="34" charset="0"/>
                <a:ea typeface="Calibri" pitchFamily="34" charset="-122"/>
                <a:cs typeface="Calibri" pitchFamily="34" charset="-120"/>
              </a:rPr>
              <a:t>Self-directed plans respect autonomy — nothing is forced or required.</a:t>
            </a:r>
            <a:endParaRPr lang="en-US" sz="1550" dirty="0"/>
          </a:p>
          <a:p>
            <a:pPr marL="228600" indent="-228600">
              <a:lnSpc>
                <a:spcPct val="105000"/>
              </a:lnSpc>
              <a:spcAft>
                <a:spcPts val="1200"/>
              </a:spcAft>
              <a:buSzPct val="100000"/>
              <a:buChar char="•"/>
            </a:pPr>
            <a:r>
              <a:rPr lang="en-US" sz="1550" dirty="0">
                <a:solidFill>
                  <a:srgbClr val="7C6A54"/>
                </a:solidFill>
                <a:latin typeface="Calibri" pitchFamily="34" charset="0"/>
                <a:ea typeface="Calibri" pitchFamily="34" charset="-122"/>
                <a:cs typeface="Calibri" pitchFamily="34" charset="-120"/>
              </a:rPr>
              <a:t>Greater self-advocacy means smoother interactions with staff and providers.</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6EDDB"/>
        </a:solidFill>
        <a:effectLst/>
      </p:bgPr>
    </p:bg>
    <p:spTree>
      <p:nvGrpSpPr>
        <p:cNvPr id="1" name=""/>
        <p:cNvGrpSpPr/>
        <p:nvPr/>
      </p:nvGrpSpPr>
      <p:grpSpPr>
        <a:xfrm>
          <a:off x="0" y="0"/>
          <a:ext cx="0" cy="0"/>
          <a:chOff x="0" y="0"/>
          <a:chExt cx="0" cy="0"/>
        </a:xfrm>
      </p:grpSpPr>
      <p:sp>
        <p:nvSpPr>
          <p:cNvPr id="2" name="Shape 0"/>
          <p:cNvSpPr/>
          <p:nvPr/>
        </p:nvSpPr>
        <p:spPr>
          <a:xfrm>
            <a:off x="0" y="0"/>
            <a:ext cx="3931920" cy="6858000"/>
          </a:xfrm>
          <a:prstGeom prst="rect">
            <a:avLst/>
          </a:prstGeom>
          <a:solidFill>
            <a:srgbClr val="CE8E2C"/>
          </a:solidFill>
          <a:ln/>
        </p:spPr>
        <p:txBody>
          <a:bodyPr/>
          <a:lstStyle/>
          <a:p>
            <a:endParaRPr lang="en-US"/>
          </a:p>
        </p:txBody>
      </p:sp>
      <p:sp>
        <p:nvSpPr>
          <p:cNvPr id="3" name="Text 1"/>
          <p:cNvSpPr/>
          <p:nvPr/>
        </p:nvSpPr>
        <p:spPr>
          <a:xfrm>
            <a:off x="182880" y="1097280"/>
            <a:ext cx="3566160" cy="2011680"/>
          </a:xfrm>
          <a:prstGeom prst="rect">
            <a:avLst/>
          </a:prstGeom>
          <a:noFill/>
          <a:ln/>
        </p:spPr>
        <p:txBody>
          <a:bodyPr wrap="square" lIns="0" tIns="0" rIns="0" bIns="0" rtlCol="0" anchor="ctr"/>
          <a:lstStyle/>
          <a:p>
            <a:pPr marL="0" indent="0" algn="ctr">
              <a:buNone/>
            </a:pPr>
            <a:r>
              <a:rPr lang="en-US" sz="15000" b="1" dirty="0">
                <a:solidFill>
                  <a:srgbClr val="FFFFFF">
                    <a:alpha val="82000"/>
                  </a:srgbClr>
                </a:solidFill>
                <a:latin typeface="Georgia" pitchFamily="34" charset="0"/>
                <a:ea typeface="Georgia" pitchFamily="34" charset="-122"/>
                <a:cs typeface="Georgia" pitchFamily="34" charset="-120"/>
              </a:rPr>
              <a:t>3</a:t>
            </a:r>
            <a:endParaRPr lang="en-US" sz="15000" dirty="0"/>
          </a:p>
        </p:txBody>
      </p:sp>
      <p:sp>
        <p:nvSpPr>
          <p:cNvPr id="4" name="Text 2"/>
          <p:cNvSpPr/>
          <p:nvPr/>
        </p:nvSpPr>
        <p:spPr>
          <a:xfrm>
            <a:off x="502920" y="3383280"/>
            <a:ext cx="3108960" cy="365760"/>
          </a:xfrm>
          <a:prstGeom prst="rect">
            <a:avLst/>
          </a:prstGeom>
          <a:noFill/>
          <a:ln/>
        </p:spPr>
        <p:txBody>
          <a:bodyPr wrap="square" lIns="0" tIns="0" rIns="0" bIns="0" rtlCol="0" anchor="ctr"/>
          <a:lstStyle/>
          <a:p>
            <a:pPr marL="0" indent="0" algn="ctr">
              <a:buNone/>
            </a:pPr>
            <a:r>
              <a:rPr lang="en-US" sz="1300" b="1" kern="0" spc="200" dirty="0">
                <a:solidFill>
                  <a:srgbClr val="FBEFE0"/>
                </a:solidFill>
                <a:latin typeface="Calibri" pitchFamily="34" charset="0"/>
                <a:ea typeface="Calibri" pitchFamily="34" charset="-122"/>
                <a:cs typeface="Calibri" pitchFamily="34" charset="-120"/>
              </a:rPr>
              <a:t>BENEFIT THREE</a:t>
            </a:r>
            <a:endParaRPr lang="en-US" sz="1300" dirty="0"/>
          </a:p>
        </p:txBody>
      </p:sp>
      <p:sp>
        <p:nvSpPr>
          <p:cNvPr id="5" name="Text 3"/>
          <p:cNvSpPr/>
          <p:nvPr/>
        </p:nvSpPr>
        <p:spPr>
          <a:xfrm>
            <a:off x="365760" y="3703320"/>
            <a:ext cx="3246120" cy="1463040"/>
          </a:xfrm>
          <a:prstGeom prst="rect">
            <a:avLst/>
          </a:prstGeom>
          <a:noFill/>
          <a:ln/>
        </p:spPr>
        <p:txBody>
          <a:bodyPr wrap="square" lIns="0" tIns="0" rIns="0" bIns="0" rtlCol="0" anchor="ctr"/>
          <a:lstStyle/>
          <a:p>
            <a:pPr marL="0" indent="0" algn="ctr">
              <a:lnSpc>
                <a:spcPct val="98000"/>
              </a:lnSpc>
              <a:buNone/>
            </a:pPr>
            <a:r>
              <a:rPr lang="en-US" sz="2700" b="1" dirty="0">
                <a:solidFill>
                  <a:srgbClr val="FFFFFF"/>
                </a:solidFill>
                <a:latin typeface="Georgia" pitchFamily="34" charset="0"/>
                <a:ea typeface="Georgia" pitchFamily="34" charset="-122"/>
                <a:cs typeface="Georgia" pitchFamily="34" charset="-120"/>
              </a:rPr>
              <a:t>Stability &amp; Crisis Readiness</a:t>
            </a:r>
            <a:endParaRPr lang="en-US" sz="2700" dirty="0"/>
          </a:p>
        </p:txBody>
      </p:sp>
      <p:sp>
        <p:nvSpPr>
          <p:cNvPr id="6" name="Text 4"/>
          <p:cNvSpPr/>
          <p:nvPr/>
        </p:nvSpPr>
        <p:spPr>
          <a:xfrm>
            <a:off x="4526280" y="1051560"/>
            <a:ext cx="7178040" cy="1280160"/>
          </a:xfrm>
          <a:prstGeom prst="rect">
            <a:avLst/>
          </a:prstGeom>
          <a:noFill/>
          <a:ln/>
        </p:spPr>
        <p:txBody>
          <a:bodyPr wrap="square" lIns="0" tIns="0" rIns="0" bIns="0" rtlCol="0" anchor="ctr"/>
          <a:lstStyle/>
          <a:p>
            <a:pPr marL="0" indent="0">
              <a:lnSpc>
                <a:spcPct val="105000"/>
              </a:lnSpc>
              <a:buNone/>
            </a:pPr>
            <a:r>
              <a:rPr lang="en-US" sz="2000" i="1" dirty="0">
                <a:solidFill>
                  <a:srgbClr val="44301F"/>
                </a:solidFill>
                <a:latin typeface="Georgia" pitchFamily="34" charset="0"/>
                <a:ea typeface="Georgia" pitchFamily="34" charset="-122"/>
                <a:cs typeface="Georgia" pitchFamily="34" charset="-120"/>
              </a:rPr>
              <a:t>A plan for good days and hard ones alike.</a:t>
            </a:r>
            <a:endParaRPr lang="en-US" sz="2000" dirty="0"/>
          </a:p>
        </p:txBody>
      </p:sp>
      <p:sp>
        <p:nvSpPr>
          <p:cNvPr id="7" name="Text 5"/>
          <p:cNvSpPr/>
          <p:nvPr/>
        </p:nvSpPr>
        <p:spPr>
          <a:xfrm>
            <a:off x="4526280" y="2697480"/>
            <a:ext cx="7178040" cy="3474720"/>
          </a:xfrm>
          <a:prstGeom prst="rect">
            <a:avLst/>
          </a:prstGeom>
          <a:noFill/>
          <a:ln/>
        </p:spPr>
        <p:txBody>
          <a:bodyPr wrap="square" lIns="0" tIns="0" rIns="0" bIns="0" rtlCol="0" anchor="t"/>
          <a:lstStyle/>
          <a:p>
            <a:pPr marL="228600" indent="-228600">
              <a:lnSpc>
                <a:spcPct val="105000"/>
              </a:lnSpc>
              <a:spcAft>
                <a:spcPts val="1200"/>
              </a:spcAft>
              <a:buSzPct val="100000"/>
              <a:buChar char="•"/>
            </a:pPr>
            <a:r>
              <a:rPr lang="en-US" sz="1550" dirty="0">
                <a:solidFill>
                  <a:srgbClr val="7C6A54"/>
                </a:solidFill>
                <a:latin typeface="Calibri" pitchFamily="34" charset="0"/>
                <a:ea typeface="Calibri" pitchFamily="34" charset="-122"/>
                <a:cs typeface="Calibri" pitchFamily="34" charset="-120"/>
              </a:rPr>
              <a:t>Early warning signs and trigger plans help head off escalation.</a:t>
            </a:r>
            <a:endParaRPr lang="en-US" sz="1550" dirty="0"/>
          </a:p>
          <a:p>
            <a:pPr marL="228600" indent="-228600">
              <a:lnSpc>
                <a:spcPct val="105000"/>
              </a:lnSpc>
              <a:spcAft>
                <a:spcPts val="1200"/>
              </a:spcAft>
              <a:buSzPct val="100000"/>
              <a:buChar char="•"/>
            </a:pPr>
            <a:r>
              <a:rPr lang="en-US" sz="1550" dirty="0">
                <a:solidFill>
                  <a:srgbClr val="7C6A54"/>
                </a:solidFill>
                <a:latin typeface="Calibri" pitchFamily="34" charset="0"/>
                <a:ea typeface="Calibri" pitchFamily="34" charset="-122"/>
                <a:cs typeface="Calibri" pitchFamily="34" charset="-120"/>
              </a:rPr>
              <a:t>Crisis and post-crisis sections guide supporters when help is needed.</a:t>
            </a:r>
            <a:endParaRPr lang="en-US" sz="1550" dirty="0"/>
          </a:p>
          <a:p>
            <a:pPr marL="228600" indent="-228600">
              <a:lnSpc>
                <a:spcPct val="105000"/>
              </a:lnSpc>
              <a:spcAft>
                <a:spcPts val="1200"/>
              </a:spcAft>
              <a:buSzPct val="100000"/>
              <a:buChar char="•"/>
            </a:pPr>
            <a:r>
              <a:rPr lang="en-US" sz="1550" dirty="0">
                <a:solidFill>
                  <a:srgbClr val="7C6A54"/>
                </a:solidFill>
                <a:latin typeface="Calibri" pitchFamily="34" charset="0"/>
                <a:ea typeface="Calibri" pitchFamily="34" charset="-122"/>
                <a:cs typeface="Calibri" pitchFamily="34" charset="-120"/>
              </a:rPr>
              <a:t>Daily structure supports consistency in an unpredictable environment.</a:t>
            </a:r>
            <a:endParaRPr lang="en-US" sz="1550" dirty="0"/>
          </a:p>
          <a:p>
            <a:pPr marL="228600" indent="-228600">
              <a:lnSpc>
                <a:spcPct val="105000"/>
              </a:lnSpc>
              <a:spcAft>
                <a:spcPts val="1200"/>
              </a:spcAft>
              <a:buSzPct val="100000"/>
              <a:buChar char="•"/>
            </a:pPr>
            <a:r>
              <a:rPr lang="en-US" sz="1550" dirty="0">
                <a:solidFill>
                  <a:srgbClr val="7C6A54"/>
                </a:solidFill>
                <a:latin typeface="Calibri" pitchFamily="34" charset="0"/>
                <a:ea typeface="Calibri" pitchFamily="34" charset="-122"/>
                <a:cs typeface="Calibri" pitchFamily="34" charset="-120"/>
              </a:rPr>
              <a:t>Reduced symptoms of depression and anxiety support lasting stability.</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1688</Words>
  <Application>Microsoft Office PowerPoint</Application>
  <PresentationFormat>Widescreen</PresentationFormat>
  <Paragraphs>142</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WRAP of DC</dc:creator>
  <cp:lastModifiedBy>WRAP of DC</cp:lastModifiedBy>
  <cp:revision>1</cp:revision>
  <dcterms:created xsi:type="dcterms:W3CDTF">2026-06-13T13:13:09Z</dcterms:created>
  <dcterms:modified xsi:type="dcterms:W3CDTF">2026-06-13T13:23:01Z</dcterms:modified>
</cp:coreProperties>
</file>