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lness Recovery Action Plan: Essential Recovery Topics" id="{12C088CF-760A-43E8-A054-184CB2D4F6AC}">
          <p14:sldIdLst>
            <p14:sldId id="2561"/>
            <p14:sldId id="2562"/>
          </p14:sldIdLst>
        </p14:section>
        <p14:section name="Introduction to Wellness Recovery Action Plan (WRAP)" id="{29645DED-977D-48B0-A276-7E43D005C0C2}">
          <p14:sldIdLst>
            <p14:sldId id="2563"/>
            <p14:sldId id="2564"/>
            <p14:sldId id="2565"/>
            <p14:sldId id="2566"/>
          </p14:sldIdLst>
        </p14:section>
        <p14:section name="Developing a Wellness Toolbox" id="{2C771431-092A-4E1C-A718-2C5EF559603F}">
          <p14:sldIdLst>
            <p14:sldId id="2567"/>
            <p14:sldId id="2568"/>
            <p14:sldId id="2569"/>
            <p14:sldId id="2570"/>
          </p14:sldIdLst>
        </p14:section>
        <p14:section name="Creating a Daily Maintenance Plan" id="{3953BA4E-CB59-4A6B-B18A-66A6F3F70FCC}">
          <p14:sldIdLst>
            <p14:sldId id="2571"/>
            <p14:sldId id="2572"/>
            <p14:sldId id="2573"/>
            <p14:sldId id="2574"/>
          </p14:sldIdLst>
        </p14:section>
        <p14:section name="Identifying Triggers and Early Warning Signs" id="{980C7E8F-AEB0-434C-9A95-C42DF2A2446C}">
          <p14:sldIdLst>
            <p14:sldId id="2575"/>
            <p14:sldId id="2576"/>
            <p14:sldId id="2577"/>
            <p14:sldId id="2578"/>
          </p14:sldIdLst>
        </p14:section>
        <p14:section name="Crisis Planning and Post-Crisis Reflection" id="{0B5D2E87-6BAE-4AF4-B1B9-7340DCCE3624}">
          <p14:sldIdLst>
            <p14:sldId id="2579"/>
            <p14:sldId id="2580"/>
            <p14:sldId id="2581"/>
            <p14:sldId id="2582"/>
          </p14:sldIdLst>
        </p14:section>
        <p14:section name="Conclusion" id="{506B0BF9-2644-432D-9769-1A5FC6B58FA1}">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780" y="7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B9570-E2E7-41C7-8D63-4720D075FA49}" type="doc">
      <dgm:prSet loTypeId="urn:microsoft.com/office/officeart/2024/3/layout/verticalVisualTextBlock1#9" loCatId="Picture" qsTypeId="urn:microsoft.com/office/officeart/2005/8/quickstyle/simple4" qsCatId="simple" csTypeId="urn:microsoft.com/office/officeart/2005/8/colors/accent0_1" csCatId="mainScheme" phldr="1"/>
      <dgm:spPr/>
      <dgm:t>
        <a:bodyPr/>
        <a:lstStyle/>
        <a:p>
          <a:endParaRPr lang="en-US"/>
        </a:p>
      </dgm:t>
    </dgm:pt>
    <dgm:pt modelId="{AD1D4837-C52F-46CD-99C1-3788C8D1249C}">
      <dgm:prSet/>
      <dgm:spPr/>
      <dgm:t>
        <a:bodyPr/>
        <a:lstStyle/>
        <a:p>
          <a:pPr>
            <a:lnSpc>
              <a:spcPct val="100000"/>
            </a:lnSpc>
            <a:defRPr b="1"/>
          </a:pPr>
          <a:r>
            <a:rPr lang="en-US"/>
            <a:t>Exercise for Wellness</a:t>
          </a:r>
        </a:p>
      </dgm:t>
    </dgm:pt>
    <dgm:pt modelId="{08BD427F-8546-4EA6-80F0-17A8ED3022F7}" type="parTrans" cxnId="{80618C59-C320-4281-9010-0B1BE19D1721}">
      <dgm:prSet/>
      <dgm:spPr/>
      <dgm:t>
        <a:bodyPr/>
        <a:lstStyle/>
        <a:p>
          <a:endParaRPr lang="en-US"/>
        </a:p>
      </dgm:t>
    </dgm:pt>
    <dgm:pt modelId="{4B4864D7-312A-4326-9A7D-2AFEC8FDC7E4}" type="sibTrans" cxnId="{80618C59-C320-4281-9010-0B1BE19D1721}">
      <dgm:prSet/>
      <dgm:spPr/>
      <dgm:t>
        <a:bodyPr/>
        <a:lstStyle/>
        <a:p>
          <a:pPr>
            <a:lnSpc>
              <a:spcPct val="100000"/>
            </a:lnSpc>
            <a:defRPr b="1"/>
          </a:pPr>
          <a:endParaRPr lang="en-US"/>
        </a:p>
      </dgm:t>
    </dgm:pt>
    <dgm:pt modelId="{7D9CD7FD-CC58-41B9-9D91-768638B69ECF}">
      <dgm:prSet/>
      <dgm:spPr/>
      <dgm:t>
        <a:bodyPr/>
        <a:lstStyle/>
        <a:p>
          <a:pPr>
            <a:lnSpc>
              <a:spcPct val="100000"/>
            </a:lnSpc>
          </a:pPr>
          <a:r>
            <a:rPr lang="en-US"/>
            <a:t>Engaging in regular physical activity is crucial for maintaining physical and mental health, promoting overall well-being.</a:t>
          </a:r>
        </a:p>
      </dgm:t>
    </dgm:pt>
    <dgm:pt modelId="{EDB453E2-D952-46A5-92F9-16F6F50A6630}" type="parTrans" cxnId="{36A63A11-DFBA-497C-A55C-F7FE2293630A}">
      <dgm:prSet/>
      <dgm:spPr/>
      <dgm:t>
        <a:bodyPr/>
        <a:lstStyle/>
        <a:p>
          <a:endParaRPr lang="en-US"/>
        </a:p>
      </dgm:t>
    </dgm:pt>
    <dgm:pt modelId="{BDA3D2CB-09C1-4022-96CF-7BE599FB24E0}" type="sibTrans" cxnId="{36A63A11-DFBA-497C-A55C-F7FE2293630A}">
      <dgm:prSet/>
      <dgm:spPr/>
      <dgm:t>
        <a:bodyPr/>
        <a:lstStyle/>
        <a:p>
          <a:endParaRPr lang="en-US"/>
        </a:p>
      </dgm:t>
    </dgm:pt>
    <dgm:pt modelId="{F597E4CB-D49F-4026-AF0F-5936CD4F1C9D}">
      <dgm:prSet/>
      <dgm:spPr/>
      <dgm:t>
        <a:bodyPr/>
        <a:lstStyle/>
        <a:p>
          <a:pPr>
            <a:lnSpc>
              <a:spcPct val="100000"/>
            </a:lnSpc>
            <a:defRPr b="1"/>
          </a:pPr>
          <a:r>
            <a:rPr lang="en-US"/>
            <a:t>Meditation Practices</a:t>
          </a:r>
        </a:p>
      </dgm:t>
    </dgm:pt>
    <dgm:pt modelId="{455BF59D-D235-47D1-8D16-84044397C592}" type="parTrans" cxnId="{CA6274A4-56DC-40C0-8E2A-3744D78E75CE}">
      <dgm:prSet/>
      <dgm:spPr/>
      <dgm:t>
        <a:bodyPr/>
        <a:lstStyle/>
        <a:p>
          <a:endParaRPr lang="en-US"/>
        </a:p>
      </dgm:t>
    </dgm:pt>
    <dgm:pt modelId="{7E56FD54-D937-4B05-B238-3EDB6E598C4F}" type="sibTrans" cxnId="{CA6274A4-56DC-40C0-8E2A-3744D78E75CE}">
      <dgm:prSet/>
      <dgm:spPr/>
      <dgm:t>
        <a:bodyPr/>
        <a:lstStyle/>
        <a:p>
          <a:pPr>
            <a:lnSpc>
              <a:spcPct val="100000"/>
            </a:lnSpc>
            <a:defRPr b="1"/>
          </a:pPr>
          <a:endParaRPr lang="en-US"/>
        </a:p>
      </dgm:t>
    </dgm:pt>
    <dgm:pt modelId="{0C20AEEE-A7ED-402F-B61D-F269952B631A}">
      <dgm:prSet/>
      <dgm:spPr/>
      <dgm:t>
        <a:bodyPr/>
        <a:lstStyle/>
        <a:p>
          <a:pPr>
            <a:lnSpc>
              <a:spcPct val="100000"/>
            </a:lnSpc>
          </a:pPr>
          <a:r>
            <a:rPr lang="en-US"/>
            <a:t>Meditation provides a peaceful space to center thoughts and relieve stress, enhancing emotional balance and clarity.</a:t>
          </a:r>
        </a:p>
      </dgm:t>
    </dgm:pt>
    <dgm:pt modelId="{FD482785-F911-483C-B684-93DE7714149D}" type="parTrans" cxnId="{06E2395C-81F2-4FA2-8BE6-547562C3E8BB}">
      <dgm:prSet/>
      <dgm:spPr/>
      <dgm:t>
        <a:bodyPr/>
        <a:lstStyle/>
        <a:p>
          <a:endParaRPr lang="en-US"/>
        </a:p>
      </dgm:t>
    </dgm:pt>
    <dgm:pt modelId="{AB15A4A3-6C4B-4971-9C82-C2EC7F635345}" type="sibTrans" cxnId="{06E2395C-81F2-4FA2-8BE6-547562C3E8BB}">
      <dgm:prSet/>
      <dgm:spPr/>
      <dgm:t>
        <a:bodyPr/>
        <a:lstStyle/>
        <a:p>
          <a:endParaRPr lang="en-US"/>
        </a:p>
      </dgm:t>
    </dgm:pt>
    <dgm:pt modelId="{68E31461-1B2A-432F-8085-EF60162A3A8B}">
      <dgm:prSet/>
      <dgm:spPr/>
      <dgm:t>
        <a:bodyPr/>
        <a:lstStyle/>
        <a:p>
          <a:pPr>
            <a:lnSpc>
              <a:spcPct val="100000"/>
            </a:lnSpc>
            <a:defRPr b="1"/>
          </a:pPr>
          <a:r>
            <a:rPr lang="en-US"/>
            <a:t>Creative Outlets</a:t>
          </a:r>
        </a:p>
      </dgm:t>
    </dgm:pt>
    <dgm:pt modelId="{8F422705-5E55-4E60-A5E5-491DA277B9E9}" type="parTrans" cxnId="{E5823E89-F320-46D4-9985-32FA89B60B41}">
      <dgm:prSet/>
      <dgm:spPr/>
      <dgm:t>
        <a:bodyPr/>
        <a:lstStyle/>
        <a:p>
          <a:endParaRPr lang="en-US"/>
        </a:p>
      </dgm:t>
    </dgm:pt>
    <dgm:pt modelId="{4DB575E1-EDEF-48BE-9FEF-1DFEA950C608}" type="sibTrans" cxnId="{E5823E89-F320-46D4-9985-32FA89B60B41}">
      <dgm:prSet/>
      <dgm:spPr/>
      <dgm:t>
        <a:bodyPr/>
        <a:lstStyle/>
        <a:p>
          <a:endParaRPr lang="en-US"/>
        </a:p>
      </dgm:t>
    </dgm:pt>
    <dgm:pt modelId="{848B09B8-B8B4-4504-B4E6-1D586E98F03A}">
      <dgm:prSet/>
      <dgm:spPr/>
      <dgm:t>
        <a:bodyPr/>
        <a:lstStyle/>
        <a:p>
          <a:pPr>
            <a:lnSpc>
              <a:spcPct val="100000"/>
            </a:lnSpc>
          </a:pPr>
          <a:r>
            <a:rPr lang="en-US"/>
            <a:t>Engaging in creative activities allows for self-expression and can significantly boost mental health and happiness.</a:t>
          </a:r>
        </a:p>
      </dgm:t>
    </dgm:pt>
    <dgm:pt modelId="{E5ED8350-F6C4-46B1-8EBC-2B79D58333F4}" type="parTrans" cxnId="{3C5BD321-3343-477A-AEEA-1D72B0EEAB15}">
      <dgm:prSet/>
      <dgm:spPr/>
      <dgm:t>
        <a:bodyPr/>
        <a:lstStyle/>
        <a:p>
          <a:endParaRPr lang="en-US"/>
        </a:p>
      </dgm:t>
    </dgm:pt>
    <dgm:pt modelId="{11086C48-EA33-47EA-9EAD-32734D94675A}" type="sibTrans" cxnId="{3C5BD321-3343-477A-AEEA-1D72B0EEAB15}">
      <dgm:prSet/>
      <dgm:spPr/>
      <dgm:t>
        <a:bodyPr/>
        <a:lstStyle/>
        <a:p>
          <a:endParaRPr lang="en-US"/>
        </a:p>
      </dgm:t>
    </dgm:pt>
    <dgm:pt modelId="{90F3E315-F047-4BB7-871B-21D8C3E75D3D}" type="pres">
      <dgm:prSet presAssocID="{724B9570-E2E7-41C7-8D63-4720D075FA49}" presName="Root" presStyleCnt="0">
        <dgm:presLayoutVars>
          <dgm:dir/>
          <dgm:resizeHandles val="exact"/>
        </dgm:presLayoutVars>
      </dgm:prSet>
      <dgm:spPr/>
    </dgm:pt>
    <dgm:pt modelId="{3A7BAC3F-1DC3-4055-8675-D3E11989585C}" type="pres">
      <dgm:prSet presAssocID="{AD1D4837-C52F-46CD-99C1-3788C8D1249C}" presName="Composite" presStyleCnt="0"/>
      <dgm:spPr/>
    </dgm:pt>
    <dgm:pt modelId="{1727FC8E-9DD9-4972-9AC7-67AC7538F194}" type="pres">
      <dgm:prSet presAssocID="{AD1D4837-C52F-46CD-99C1-3788C8D1249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2684" r="566"/>
          <a:stretch/>
        </a:blipFill>
      </dgm:spPr>
      <dgm:extLst>
        <a:ext uri="{E40237B7-FDA0-4F09-8148-C483321AD2D9}">
          <dgm14:cNvPr xmlns:dgm14="http://schemas.microsoft.com/office/drawing/2010/diagram" id="0" name="" descr="Man and woman doing stretching in sweat suit exercises with personal trainer at outdoor gym."/>
        </a:ext>
      </dgm:extLst>
    </dgm:pt>
    <dgm:pt modelId="{CD6A1004-A273-47A9-A1D3-688B4F7E01EC}" type="pres">
      <dgm:prSet presAssocID="{AD1D4837-C52F-46CD-99C1-3788C8D1249C}" presName="Subtitle" presStyleLbl="revTx" presStyleIdx="0" presStyleCnt="6">
        <dgm:presLayoutVars>
          <dgm:chMax val="0"/>
          <dgm:bulletEnabled/>
        </dgm:presLayoutVars>
      </dgm:prSet>
      <dgm:spPr/>
    </dgm:pt>
    <dgm:pt modelId="{0DE6D239-35C7-4006-ADAC-72C36741C298}" type="pres">
      <dgm:prSet presAssocID="{AD1D4837-C52F-46CD-99C1-3788C8D1249C}" presName="Description" presStyleLbl="revTx" presStyleIdx="1" presStyleCnt="6">
        <dgm:presLayoutVars>
          <dgm:bulletEnabled/>
        </dgm:presLayoutVars>
      </dgm:prSet>
      <dgm:spPr/>
    </dgm:pt>
    <dgm:pt modelId="{F663B515-CB45-40C5-BDFB-714F8120AB04}" type="pres">
      <dgm:prSet presAssocID="{4B4864D7-312A-4326-9A7D-2AFEC8FDC7E4}" presName="sibTrans" presStyleLbl="sibTrans2D1" presStyleIdx="0" presStyleCnt="0"/>
      <dgm:spPr/>
    </dgm:pt>
    <dgm:pt modelId="{9363DC8B-F740-43D5-80D8-B01884D6E6D4}" type="pres">
      <dgm:prSet presAssocID="{F597E4CB-D49F-4026-AF0F-5936CD4F1C9D}" presName="Composite" presStyleCnt="0"/>
      <dgm:spPr/>
    </dgm:pt>
    <dgm:pt modelId="{12514CB4-EE0F-4319-8F21-A3D1DA6485D7}" type="pres">
      <dgm:prSet presAssocID="{F597E4CB-D49F-4026-AF0F-5936CD4F1C9D}"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5487" r="7763"/>
          <a:stretch/>
        </a:blipFill>
      </dgm:spPr>
      <dgm:extLst>
        <a:ext uri="{E40237B7-FDA0-4F09-8148-C483321AD2D9}">
          <dgm14:cNvPr xmlns:dgm14="http://schemas.microsoft.com/office/drawing/2010/diagram" id="0" name="" descr="Stack of stones, candle and plant in yoga class on wooden floor, meditation cushions in background"/>
        </a:ext>
      </dgm:extLst>
    </dgm:pt>
    <dgm:pt modelId="{3D287B8D-5B5C-4D46-81CE-079F1A538E00}" type="pres">
      <dgm:prSet presAssocID="{F597E4CB-D49F-4026-AF0F-5936CD4F1C9D}" presName="Subtitle" presStyleLbl="revTx" presStyleIdx="2" presStyleCnt="6">
        <dgm:presLayoutVars>
          <dgm:chMax val="0"/>
          <dgm:bulletEnabled/>
        </dgm:presLayoutVars>
      </dgm:prSet>
      <dgm:spPr/>
    </dgm:pt>
    <dgm:pt modelId="{80876A84-9CE3-47C4-87ED-03F8EB9B82B3}" type="pres">
      <dgm:prSet presAssocID="{F597E4CB-D49F-4026-AF0F-5936CD4F1C9D}" presName="Description" presStyleLbl="revTx" presStyleIdx="3" presStyleCnt="6">
        <dgm:presLayoutVars>
          <dgm:bulletEnabled/>
        </dgm:presLayoutVars>
      </dgm:prSet>
      <dgm:spPr/>
    </dgm:pt>
    <dgm:pt modelId="{38646EB5-CEBF-494E-B614-4FF04556DCC8}" type="pres">
      <dgm:prSet presAssocID="{7E56FD54-D937-4B05-B238-3EDB6E598C4F}" presName="sibTrans" presStyleLbl="sibTrans2D1" presStyleIdx="0" presStyleCnt="0"/>
      <dgm:spPr/>
    </dgm:pt>
    <dgm:pt modelId="{554B2ADF-4D3C-42F6-8B2A-4A707E2BD30C}" type="pres">
      <dgm:prSet presAssocID="{68E31461-1B2A-432F-8085-EF60162A3A8B}" presName="Composite" presStyleCnt="0"/>
      <dgm:spPr/>
    </dgm:pt>
    <dgm:pt modelId="{D6653E2E-DE50-46A2-8FCD-A2D233179921}" type="pres">
      <dgm:prSet presAssocID="{68E31461-1B2A-432F-8085-EF60162A3A8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2750" r="4" b="5"/>
          <a:stretch/>
        </a:blipFill>
      </dgm:spPr>
      <dgm:extLst>
        <a:ext uri="{E40237B7-FDA0-4F09-8148-C483321AD2D9}">
          <dgm14:cNvPr xmlns:dgm14="http://schemas.microsoft.com/office/drawing/2010/diagram" id="0" name="" descr="Oil paint supplies flat"/>
        </a:ext>
      </dgm:extLst>
    </dgm:pt>
    <dgm:pt modelId="{FECE6113-9BCF-466F-A05F-F220F29068A5}" type="pres">
      <dgm:prSet presAssocID="{68E31461-1B2A-432F-8085-EF60162A3A8B}" presName="Subtitle" presStyleLbl="revTx" presStyleIdx="4" presStyleCnt="6">
        <dgm:presLayoutVars>
          <dgm:chMax val="0"/>
          <dgm:bulletEnabled/>
        </dgm:presLayoutVars>
      </dgm:prSet>
      <dgm:spPr/>
    </dgm:pt>
    <dgm:pt modelId="{EB9FA476-F80D-4494-9764-CF3E35CD3765}" type="pres">
      <dgm:prSet presAssocID="{68E31461-1B2A-432F-8085-EF60162A3A8B}" presName="Description" presStyleLbl="revTx" presStyleIdx="5" presStyleCnt="6">
        <dgm:presLayoutVars>
          <dgm:bulletEnabled/>
        </dgm:presLayoutVars>
      </dgm:prSet>
      <dgm:spPr/>
    </dgm:pt>
  </dgm:ptLst>
  <dgm:cxnLst>
    <dgm:cxn modelId="{36A63A11-DFBA-497C-A55C-F7FE2293630A}" srcId="{AD1D4837-C52F-46CD-99C1-3788C8D1249C}" destId="{7D9CD7FD-CC58-41B9-9D91-768638B69ECF}" srcOrd="0" destOrd="0" parTransId="{EDB453E2-D952-46A5-92F9-16F6F50A6630}" sibTransId="{BDA3D2CB-09C1-4022-96CF-7BE599FB24E0}"/>
    <dgm:cxn modelId="{1F41BD12-1912-4E7F-A0AB-5406C616BC39}" type="presOf" srcId="{AD1D4837-C52F-46CD-99C1-3788C8D1249C}" destId="{CD6A1004-A273-47A9-A1D3-688B4F7E01EC}" srcOrd="0" destOrd="0" presId="urn:microsoft.com/office/officeart/2024/3/layout/verticalVisualTextBlock1#9"/>
    <dgm:cxn modelId="{3C5BD321-3343-477A-AEEA-1D72B0EEAB15}" srcId="{68E31461-1B2A-432F-8085-EF60162A3A8B}" destId="{848B09B8-B8B4-4504-B4E6-1D586E98F03A}" srcOrd="0" destOrd="0" parTransId="{E5ED8350-F6C4-46B1-8EBC-2B79D58333F4}" sibTransId="{11086C48-EA33-47EA-9EAD-32734D94675A}"/>
    <dgm:cxn modelId="{598ED835-09F2-4570-AE0D-0DFCF82EF35B}" type="presOf" srcId="{0C20AEEE-A7ED-402F-B61D-F269952B631A}" destId="{80876A84-9CE3-47C4-87ED-03F8EB9B82B3}" srcOrd="0" destOrd="0" presId="urn:microsoft.com/office/officeart/2024/3/layout/verticalVisualTextBlock1#9"/>
    <dgm:cxn modelId="{06E2395C-81F2-4FA2-8BE6-547562C3E8BB}" srcId="{F597E4CB-D49F-4026-AF0F-5936CD4F1C9D}" destId="{0C20AEEE-A7ED-402F-B61D-F269952B631A}" srcOrd="0" destOrd="0" parTransId="{FD482785-F911-483C-B684-93DE7714149D}" sibTransId="{AB15A4A3-6C4B-4971-9C82-C2EC7F635345}"/>
    <dgm:cxn modelId="{80618C59-C320-4281-9010-0B1BE19D1721}" srcId="{724B9570-E2E7-41C7-8D63-4720D075FA49}" destId="{AD1D4837-C52F-46CD-99C1-3788C8D1249C}" srcOrd="0" destOrd="0" parTransId="{08BD427F-8546-4EA6-80F0-17A8ED3022F7}" sibTransId="{4B4864D7-312A-4326-9A7D-2AFEC8FDC7E4}"/>
    <dgm:cxn modelId="{E5823E89-F320-46D4-9985-32FA89B60B41}" srcId="{724B9570-E2E7-41C7-8D63-4720D075FA49}" destId="{68E31461-1B2A-432F-8085-EF60162A3A8B}" srcOrd="2" destOrd="0" parTransId="{8F422705-5E55-4E60-A5E5-491DA277B9E9}" sibTransId="{4DB575E1-EDEF-48BE-9FEF-1DFEA950C608}"/>
    <dgm:cxn modelId="{5139BA8E-C3C3-48F9-AC36-104D123F5239}" type="presOf" srcId="{7D9CD7FD-CC58-41B9-9D91-768638B69ECF}" destId="{0DE6D239-35C7-4006-ADAC-72C36741C298}" srcOrd="0" destOrd="0" presId="urn:microsoft.com/office/officeart/2024/3/layout/verticalVisualTextBlock1#9"/>
    <dgm:cxn modelId="{CA6274A4-56DC-40C0-8E2A-3744D78E75CE}" srcId="{724B9570-E2E7-41C7-8D63-4720D075FA49}" destId="{F597E4CB-D49F-4026-AF0F-5936CD4F1C9D}" srcOrd="1" destOrd="0" parTransId="{455BF59D-D235-47D1-8D16-84044397C592}" sibTransId="{7E56FD54-D937-4B05-B238-3EDB6E598C4F}"/>
    <dgm:cxn modelId="{E312CFB7-8F89-45CC-957E-5DAEC31F0ACB}" type="presOf" srcId="{68E31461-1B2A-432F-8085-EF60162A3A8B}" destId="{FECE6113-9BCF-466F-A05F-F220F29068A5}" srcOrd="0" destOrd="0" presId="urn:microsoft.com/office/officeart/2024/3/layout/verticalVisualTextBlock1#9"/>
    <dgm:cxn modelId="{8B57F4C7-0F6A-41EB-BC49-7F89F46D2587}" type="presOf" srcId="{724B9570-E2E7-41C7-8D63-4720D075FA49}" destId="{90F3E315-F047-4BB7-871B-21D8C3E75D3D}" srcOrd="0" destOrd="0" presId="urn:microsoft.com/office/officeart/2024/3/layout/verticalVisualTextBlock1#9"/>
    <dgm:cxn modelId="{F5D763CD-F946-4509-92D1-735774AF0B5C}" type="presOf" srcId="{F597E4CB-D49F-4026-AF0F-5936CD4F1C9D}" destId="{3D287B8D-5B5C-4D46-81CE-079F1A538E00}" srcOrd="0" destOrd="0" presId="urn:microsoft.com/office/officeart/2024/3/layout/verticalVisualTextBlock1#9"/>
    <dgm:cxn modelId="{C809A4D6-B020-45E0-9F44-B2D2F64A8CF8}" type="presOf" srcId="{7E56FD54-D937-4B05-B238-3EDB6E598C4F}" destId="{38646EB5-CEBF-494E-B614-4FF04556DCC8}" srcOrd="0" destOrd="0" presId="urn:microsoft.com/office/officeart/2024/3/layout/verticalVisualTextBlock1#9"/>
    <dgm:cxn modelId="{F8AFF8D9-A1B6-420E-891A-A4EFF247790E}" type="presOf" srcId="{848B09B8-B8B4-4504-B4E6-1D586E98F03A}" destId="{EB9FA476-F80D-4494-9764-CF3E35CD3765}" srcOrd="0" destOrd="0" presId="urn:microsoft.com/office/officeart/2024/3/layout/verticalVisualTextBlock1#9"/>
    <dgm:cxn modelId="{74DBA9F8-B725-4F58-9895-9AE1DFC061FF}" type="presOf" srcId="{4B4864D7-312A-4326-9A7D-2AFEC8FDC7E4}" destId="{F663B515-CB45-40C5-BDFB-714F8120AB04}" srcOrd="0" destOrd="0" presId="urn:microsoft.com/office/officeart/2024/3/layout/verticalVisualTextBlock1#9"/>
    <dgm:cxn modelId="{38733879-98D0-47EA-92CA-B0EB3D63919F}" type="presParOf" srcId="{90F3E315-F047-4BB7-871B-21D8C3E75D3D}" destId="{3A7BAC3F-1DC3-4055-8675-D3E11989585C}" srcOrd="0" destOrd="0" presId="urn:microsoft.com/office/officeart/2024/3/layout/verticalVisualTextBlock1#9"/>
    <dgm:cxn modelId="{B0C367F9-86EB-4512-9DBF-507F0D7B2799}" type="presParOf" srcId="{3A7BAC3F-1DC3-4055-8675-D3E11989585C}" destId="{1727FC8E-9DD9-4972-9AC7-67AC7538F194}" srcOrd="0" destOrd="0" presId="urn:microsoft.com/office/officeart/2024/3/layout/verticalVisualTextBlock1#9"/>
    <dgm:cxn modelId="{5D03744E-D5A7-42B1-8F03-1EEFC0B0897E}" type="presParOf" srcId="{3A7BAC3F-1DC3-4055-8675-D3E11989585C}" destId="{CD6A1004-A273-47A9-A1D3-688B4F7E01EC}" srcOrd="1" destOrd="0" presId="urn:microsoft.com/office/officeart/2024/3/layout/verticalVisualTextBlock1#9"/>
    <dgm:cxn modelId="{53E6B681-123D-4996-9774-60B5867C590C}" type="presParOf" srcId="{3A7BAC3F-1DC3-4055-8675-D3E11989585C}" destId="{0DE6D239-35C7-4006-ADAC-72C36741C298}" srcOrd="2" destOrd="0" presId="urn:microsoft.com/office/officeart/2024/3/layout/verticalVisualTextBlock1#9"/>
    <dgm:cxn modelId="{57080B25-8143-496C-92C0-FD33F45E35B8}" type="presParOf" srcId="{90F3E315-F047-4BB7-871B-21D8C3E75D3D}" destId="{F663B515-CB45-40C5-BDFB-714F8120AB04}" srcOrd="1" destOrd="0" presId="urn:microsoft.com/office/officeart/2024/3/layout/verticalVisualTextBlock1#9"/>
    <dgm:cxn modelId="{73F150D4-A31F-4283-A150-2ACA0B695E10}" type="presParOf" srcId="{90F3E315-F047-4BB7-871B-21D8C3E75D3D}" destId="{9363DC8B-F740-43D5-80D8-B01884D6E6D4}" srcOrd="2" destOrd="0" presId="urn:microsoft.com/office/officeart/2024/3/layout/verticalVisualTextBlock1#9"/>
    <dgm:cxn modelId="{2E7C4E5F-E550-43CB-A09C-3E73E00C58A7}" type="presParOf" srcId="{9363DC8B-F740-43D5-80D8-B01884D6E6D4}" destId="{12514CB4-EE0F-4319-8F21-A3D1DA6485D7}" srcOrd="0" destOrd="0" presId="urn:microsoft.com/office/officeart/2024/3/layout/verticalVisualTextBlock1#9"/>
    <dgm:cxn modelId="{F75A6184-A2D3-481A-B3CC-9F5467ADFD74}" type="presParOf" srcId="{9363DC8B-F740-43D5-80D8-B01884D6E6D4}" destId="{3D287B8D-5B5C-4D46-81CE-079F1A538E00}" srcOrd="1" destOrd="0" presId="urn:microsoft.com/office/officeart/2024/3/layout/verticalVisualTextBlock1#9"/>
    <dgm:cxn modelId="{6169275E-5F5E-4958-8244-467638CA0760}" type="presParOf" srcId="{9363DC8B-F740-43D5-80D8-B01884D6E6D4}" destId="{80876A84-9CE3-47C4-87ED-03F8EB9B82B3}" srcOrd="2" destOrd="0" presId="urn:microsoft.com/office/officeart/2024/3/layout/verticalVisualTextBlock1#9"/>
    <dgm:cxn modelId="{09C56C3F-2F6A-4CE6-9A50-10A0AC0CF7B7}" type="presParOf" srcId="{90F3E315-F047-4BB7-871B-21D8C3E75D3D}" destId="{38646EB5-CEBF-494E-B614-4FF04556DCC8}" srcOrd="3" destOrd="0" presId="urn:microsoft.com/office/officeart/2024/3/layout/verticalVisualTextBlock1#9"/>
    <dgm:cxn modelId="{7E28EBCC-7EDC-4EB8-85DB-4DE18478828F}" type="presParOf" srcId="{90F3E315-F047-4BB7-871B-21D8C3E75D3D}" destId="{554B2ADF-4D3C-42F6-8B2A-4A707E2BD30C}" srcOrd="4" destOrd="0" presId="urn:microsoft.com/office/officeart/2024/3/layout/verticalVisualTextBlock1#9"/>
    <dgm:cxn modelId="{C2E5BE4C-7ACF-4E00-8155-3BA6645A49F0}" type="presParOf" srcId="{554B2ADF-4D3C-42F6-8B2A-4A707E2BD30C}" destId="{D6653E2E-DE50-46A2-8FCD-A2D233179921}" srcOrd="0" destOrd="0" presId="urn:microsoft.com/office/officeart/2024/3/layout/verticalVisualTextBlock1#9"/>
    <dgm:cxn modelId="{CC125B19-E4AA-4403-80BB-F6E3C1166075}" type="presParOf" srcId="{554B2ADF-4D3C-42F6-8B2A-4A707E2BD30C}" destId="{FECE6113-9BCF-466F-A05F-F220F29068A5}" srcOrd="1" destOrd="0" presId="urn:microsoft.com/office/officeart/2024/3/layout/verticalVisualTextBlock1#9"/>
    <dgm:cxn modelId="{CAE9C050-4934-4D1A-84AB-2A7EA2F7FA01}" type="presParOf" srcId="{554B2ADF-4D3C-42F6-8B2A-4A707E2BD30C}" destId="{EB9FA476-F80D-4494-9764-CF3E35CD3765}" srcOrd="2" destOrd="0" presId="urn:microsoft.com/office/officeart/2024/3/layout/verticalVisualTextBlock1#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5142CE-54EB-4093-BAE7-1155F50F9C58}" type="doc">
      <dgm:prSet loTypeId="urn:microsoft.com/office/officeart/2024/3/layout/verticalVisualTextBlock1#10" loCatId="Picture" qsTypeId="urn:microsoft.com/office/officeart/2005/8/quickstyle/simple4" qsCatId="simple" csTypeId="urn:microsoft.com/office/officeart/2005/8/colors/accent0_1" csCatId="mainScheme" phldr="1"/>
      <dgm:spPr/>
      <dgm:t>
        <a:bodyPr/>
        <a:lstStyle/>
        <a:p>
          <a:endParaRPr lang="en-US"/>
        </a:p>
      </dgm:t>
    </dgm:pt>
    <dgm:pt modelId="{E0CC07CE-E4AE-4474-9F84-278364A050B0}">
      <dgm:prSet/>
      <dgm:spPr/>
      <dgm:t>
        <a:bodyPr/>
        <a:lstStyle/>
        <a:p>
          <a:pPr>
            <a:lnSpc>
              <a:spcPct val="100000"/>
            </a:lnSpc>
            <a:defRPr b="1"/>
          </a:pPr>
          <a:r>
            <a:rPr lang="en-US"/>
            <a:t>Establishing Routines</a:t>
          </a:r>
        </a:p>
      </dgm:t>
    </dgm:pt>
    <dgm:pt modelId="{87561FDE-FBD2-47BF-85C4-26129FEA45EC}" type="parTrans" cxnId="{BDBD0777-89E2-4BB2-BBC4-81977E637A03}">
      <dgm:prSet/>
      <dgm:spPr/>
      <dgm:t>
        <a:bodyPr/>
        <a:lstStyle/>
        <a:p>
          <a:endParaRPr lang="en-US"/>
        </a:p>
      </dgm:t>
    </dgm:pt>
    <dgm:pt modelId="{2AC0CB36-8C6D-4EC6-9617-D54824D982EA}" type="sibTrans" cxnId="{BDBD0777-89E2-4BB2-BBC4-81977E637A03}">
      <dgm:prSet/>
      <dgm:spPr/>
      <dgm:t>
        <a:bodyPr/>
        <a:lstStyle/>
        <a:p>
          <a:pPr>
            <a:lnSpc>
              <a:spcPct val="100000"/>
            </a:lnSpc>
            <a:defRPr b="1"/>
          </a:pPr>
          <a:endParaRPr lang="en-US"/>
        </a:p>
      </dgm:t>
    </dgm:pt>
    <dgm:pt modelId="{284E8FB4-BF2B-44B0-892E-617A70EB4248}">
      <dgm:prSet/>
      <dgm:spPr/>
      <dgm:t>
        <a:bodyPr/>
        <a:lstStyle/>
        <a:p>
          <a:pPr>
            <a:lnSpc>
              <a:spcPct val="100000"/>
            </a:lnSpc>
          </a:pPr>
          <a:r>
            <a:rPr lang="en-US"/>
            <a:t>Creating consistent daily routines can significantly improve your physical and mental wellness by providing structure to your day.</a:t>
          </a:r>
        </a:p>
      </dgm:t>
    </dgm:pt>
    <dgm:pt modelId="{C3189D40-5D99-46C7-8EAA-531D5CA32820}" type="parTrans" cxnId="{2DD32A1A-C39E-40F7-81C3-25930A083674}">
      <dgm:prSet/>
      <dgm:spPr/>
      <dgm:t>
        <a:bodyPr/>
        <a:lstStyle/>
        <a:p>
          <a:endParaRPr lang="en-US"/>
        </a:p>
      </dgm:t>
    </dgm:pt>
    <dgm:pt modelId="{55CE1BAC-E3A7-4DFF-949B-E8B701ADDF0A}" type="sibTrans" cxnId="{2DD32A1A-C39E-40F7-81C3-25930A083674}">
      <dgm:prSet/>
      <dgm:spPr/>
      <dgm:t>
        <a:bodyPr/>
        <a:lstStyle/>
        <a:p>
          <a:endParaRPr lang="en-US"/>
        </a:p>
      </dgm:t>
    </dgm:pt>
    <dgm:pt modelId="{C2F557FE-B9B9-4876-8AFC-6418C6A7E8A6}">
      <dgm:prSet/>
      <dgm:spPr/>
      <dgm:t>
        <a:bodyPr/>
        <a:lstStyle/>
        <a:p>
          <a:pPr>
            <a:lnSpc>
              <a:spcPct val="100000"/>
            </a:lnSpc>
            <a:defRPr b="1"/>
          </a:pPr>
          <a:r>
            <a:rPr lang="en-US"/>
            <a:t>Engaging in Hobbies</a:t>
          </a:r>
        </a:p>
      </dgm:t>
    </dgm:pt>
    <dgm:pt modelId="{26B52972-ACAA-474D-804C-0A2178557CF3}" type="parTrans" cxnId="{4401CB0D-8567-47C3-8D59-40849D0C33D5}">
      <dgm:prSet/>
      <dgm:spPr/>
      <dgm:t>
        <a:bodyPr/>
        <a:lstStyle/>
        <a:p>
          <a:endParaRPr lang="en-US"/>
        </a:p>
      </dgm:t>
    </dgm:pt>
    <dgm:pt modelId="{6EA018B0-510D-4016-BCC5-4427D588CDA9}" type="sibTrans" cxnId="{4401CB0D-8567-47C3-8D59-40849D0C33D5}">
      <dgm:prSet/>
      <dgm:spPr/>
      <dgm:t>
        <a:bodyPr/>
        <a:lstStyle/>
        <a:p>
          <a:pPr>
            <a:lnSpc>
              <a:spcPct val="100000"/>
            </a:lnSpc>
            <a:defRPr b="1"/>
          </a:pPr>
          <a:endParaRPr lang="en-US"/>
        </a:p>
      </dgm:t>
    </dgm:pt>
    <dgm:pt modelId="{C9E9C88E-C175-4295-8E4B-EFDFA80D3FBC}">
      <dgm:prSet/>
      <dgm:spPr/>
      <dgm:t>
        <a:bodyPr/>
        <a:lstStyle/>
        <a:p>
          <a:pPr>
            <a:lnSpc>
              <a:spcPct val="100000"/>
            </a:lnSpc>
          </a:pPr>
          <a:r>
            <a:rPr lang="en-US"/>
            <a:t>Incorporating hobbies into your daily life can serve as a stress reliever and enhance overall happiness and satisfaction.</a:t>
          </a:r>
        </a:p>
      </dgm:t>
    </dgm:pt>
    <dgm:pt modelId="{116E6227-6102-4A5F-8408-39C071FCD1E3}" type="parTrans" cxnId="{2670344A-98A8-49CD-9F1A-595D1EA97673}">
      <dgm:prSet/>
      <dgm:spPr/>
      <dgm:t>
        <a:bodyPr/>
        <a:lstStyle/>
        <a:p>
          <a:endParaRPr lang="en-US"/>
        </a:p>
      </dgm:t>
    </dgm:pt>
    <dgm:pt modelId="{284FA6B0-0866-45CE-A2B7-A81BEB72BC3C}" type="sibTrans" cxnId="{2670344A-98A8-49CD-9F1A-595D1EA97673}">
      <dgm:prSet/>
      <dgm:spPr/>
      <dgm:t>
        <a:bodyPr/>
        <a:lstStyle/>
        <a:p>
          <a:endParaRPr lang="en-US"/>
        </a:p>
      </dgm:t>
    </dgm:pt>
    <dgm:pt modelId="{5E75F783-B7B3-4ED5-BF6C-76CA48C36339}">
      <dgm:prSet/>
      <dgm:spPr/>
      <dgm:t>
        <a:bodyPr/>
        <a:lstStyle/>
        <a:p>
          <a:pPr>
            <a:lnSpc>
              <a:spcPct val="100000"/>
            </a:lnSpc>
            <a:defRPr b="1"/>
          </a:pPr>
          <a:r>
            <a:rPr lang="en-US"/>
            <a:t>Fulfilling Activities</a:t>
          </a:r>
        </a:p>
      </dgm:t>
    </dgm:pt>
    <dgm:pt modelId="{64706430-0A1C-4C5C-9B40-A41A0ECD7808}" type="parTrans" cxnId="{BDFBC6A6-F4BE-46B0-882A-C41337CFCD5E}">
      <dgm:prSet/>
      <dgm:spPr/>
      <dgm:t>
        <a:bodyPr/>
        <a:lstStyle/>
        <a:p>
          <a:endParaRPr lang="en-US"/>
        </a:p>
      </dgm:t>
    </dgm:pt>
    <dgm:pt modelId="{4D2705DE-C79E-47A9-A6CD-771CC334E0C7}" type="sibTrans" cxnId="{BDFBC6A6-F4BE-46B0-882A-C41337CFCD5E}">
      <dgm:prSet/>
      <dgm:spPr/>
      <dgm:t>
        <a:bodyPr/>
        <a:lstStyle/>
        <a:p>
          <a:endParaRPr lang="en-US"/>
        </a:p>
      </dgm:t>
    </dgm:pt>
    <dgm:pt modelId="{CC84E1C1-E9DE-469F-8D7A-4C243A61AD06}">
      <dgm:prSet/>
      <dgm:spPr/>
      <dgm:t>
        <a:bodyPr/>
        <a:lstStyle/>
        <a:p>
          <a:pPr>
            <a:lnSpc>
              <a:spcPct val="100000"/>
            </a:lnSpc>
          </a:pPr>
          <a:r>
            <a:rPr lang="en-US"/>
            <a:t>Participating in enjoyable and fulfilling activities is essential for maintaining wellness and improving quality of life.</a:t>
          </a:r>
        </a:p>
      </dgm:t>
    </dgm:pt>
    <dgm:pt modelId="{C2FB02FE-2952-409D-BFA6-D18B37C174F3}" type="parTrans" cxnId="{D92D3E65-6A09-4C97-8A1F-F9D98CE9C9E8}">
      <dgm:prSet/>
      <dgm:spPr/>
      <dgm:t>
        <a:bodyPr/>
        <a:lstStyle/>
        <a:p>
          <a:endParaRPr lang="en-US"/>
        </a:p>
      </dgm:t>
    </dgm:pt>
    <dgm:pt modelId="{EA4DD69B-4E2F-43A2-997F-7F8823815D5D}" type="sibTrans" cxnId="{D92D3E65-6A09-4C97-8A1F-F9D98CE9C9E8}">
      <dgm:prSet/>
      <dgm:spPr/>
      <dgm:t>
        <a:bodyPr/>
        <a:lstStyle/>
        <a:p>
          <a:endParaRPr lang="en-US"/>
        </a:p>
      </dgm:t>
    </dgm:pt>
    <dgm:pt modelId="{E62374AF-EA09-456F-9DF7-0F2BC57012F1}" type="pres">
      <dgm:prSet presAssocID="{C15142CE-54EB-4093-BAE7-1155F50F9C58}" presName="Root" presStyleCnt="0">
        <dgm:presLayoutVars>
          <dgm:dir/>
          <dgm:resizeHandles val="exact"/>
        </dgm:presLayoutVars>
      </dgm:prSet>
      <dgm:spPr/>
    </dgm:pt>
    <dgm:pt modelId="{6E09BA59-D302-4662-A0D5-A2DB64D0EC49}" type="pres">
      <dgm:prSet presAssocID="{E0CC07CE-E4AE-4474-9F84-278364A050B0}" presName="Composite" presStyleCnt="0"/>
      <dgm:spPr/>
    </dgm:pt>
    <dgm:pt modelId="{D9FB77A5-8E4E-4F7C-8C7E-35F84294022E}" type="pres">
      <dgm:prSet presAssocID="{E0CC07CE-E4AE-4474-9F84-278364A050B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r="33250"/>
          <a:stretch/>
        </a:blipFill>
      </dgm:spPr>
      <dgm:extLst>
        <a:ext uri="{E40237B7-FDA0-4F09-8148-C483321AD2D9}">
          <dgm14:cNvPr xmlns:dgm14="http://schemas.microsoft.com/office/drawing/2010/diagram" id="0" name="" descr="Calendar number 16 with word deadline."/>
        </a:ext>
      </dgm:extLst>
    </dgm:pt>
    <dgm:pt modelId="{BB8312A5-BE7A-456B-BE01-0E5D219332BD}" type="pres">
      <dgm:prSet presAssocID="{E0CC07CE-E4AE-4474-9F84-278364A050B0}" presName="Subtitle" presStyleLbl="revTx" presStyleIdx="0" presStyleCnt="6">
        <dgm:presLayoutVars>
          <dgm:chMax val="0"/>
          <dgm:bulletEnabled/>
        </dgm:presLayoutVars>
      </dgm:prSet>
      <dgm:spPr/>
    </dgm:pt>
    <dgm:pt modelId="{C28C8646-A6D5-4B0C-A477-322FBE3D590C}" type="pres">
      <dgm:prSet presAssocID="{E0CC07CE-E4AE-4474-9F84-278364A050B0}" presName="Description" presStyleLbl="revTx" presStyleIdx="1" presStyleCnt="6">
        <dgm:presLayoutVars>
          <dgm:bulletEnabled/>
        </dgm:presLayoutVars>
      </dgm:prSet>
      <dgm:spPr/>
    </dgm:pt>
    <dgm:pt modelId="{B2D387EC-D0C1-468E-8A1F-C73CED6AD34F}" type="pres">
      <dgm:prSet presAssocID="{2AC0CB36-8C6D-4EC6-9617-D54824D982EA}" presName="sibTrans" presStyleLbl="sibTrans2D1" presStyleIdx="0" presStyleCnt="0"/>
      <dgm:spPr/>
    </dgm:pt>
    <dgm:pt modelId="{ACF42F8D-4167-4F18-B684-6F1F041C6282}" type="pres">
      <dgm:prSet presAssocID="{C2F557FE-B9B9-4876-8AFC-6418C6A7E8A6}" presName="Composite" presStyleCnt="0"/>
      <dgm:spPr/>
    </dgm:pt>
    <dgm:pt modelId="{7FBE422E-ECC1-414E-8DE7-B0F5DC7F2523}" type="pres">
      <dgm:prSet presAssocID="{C2F557FE-B9B9-4876-8AFC-6418C6A7E8A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t="24897" r="-7" b="97"/>
          <a:stretch/>
        </a:blipFill>
      </dgm:spPr>
      <dgm:extLst>
        <a:ext uri="{E40237B7-FDA0-4F09-8148-C483321AD2D9}">
          <dgm14:cNvPr xmlns:dgm14="http://schemas.microsoft.com/office/drawing/2010/diagram" id="0" name="" descr="Photos were edited using mixed techniques, watercolor painting. Post processing Adobe Photoshop and Corel Painter."/>
        </a:ext>
      </dgm:extLst>
    </dgm:pt>
    <dgm:pt modelId="{843C3E4D-BCEF-44CB-9A0D-94DC4F83DE51}" type="pres">
      <dgm:prSet presAssocID="{C2F557FE-B9B9-4876-8AFC-6418C6A7E8A6}" presName="Subtitle" presStyleLbl="revTx" presStyleIdx="2" presStyleCnt="6">
        <dgm:presLayoutVars>
          <dgm:chMax val="0"/>
          <dgm:bulletEnabled/>
        </dgm:presLayoutVars>
      </dgm:prSet>
      <dgm:spPr/>
    </dgm:pt>
    <dgm:pt modelId="{A85FC094-FA51-4BDA-863B-A166148B1CA3}" type="pres">
      <dgm:prSet presAssocID="{C2F557FE-B9B9-4876-8AFC-6418C6A7E8A6}" presName="Description" presStyleLbl="revTx" presStyleIdx="3" presStyleCnt="6">
        <dgm:presLayoutVars>
          <dgm:bulletEnabled/>
        </dgm:presLayoutVars>
      </dgm:prSet>
      <dgm:spPr/>
    </dgm:pt>
    <dgm:pt modelId="{B8E5277F-C469-47B5-A81B-F3DD93E83C27}" type="pres">
      <dgm:prSet presAssocID="{6EA018B0-510D-4016-BCC5-4427D588CDA9}" presName="sibTrans" presStyleLbl="sibTrans2D1" presStyleIdx="0" presStyleCnt="0"/>
      <dgm:spPr/>
    </dgm:pt>
    <dgm:pt modelId="{5C54F92E-9F56-48C5-B5FA-495A1E61CE68}" type="pres">
      <dgm:prSet presAssocID="{5E75F783-B7B3-4ED5-BF6C-76CA48C36339}" presName="Composite" presStyleCnt="0"/>
      <dgm:spPr/>
    </dgm:pt>
    <dgm:pt modelId="{46C51010-9F24-4A69-96A8-08F09F024E43}" type="pres">
      <dgm:prSet presAssocID="{5E75F783-B7B3-4ED5-BF6C-76CA48C36339}"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5568" r="17682"/>
          <a:stretch/>
        </a:blipFill>
      </dgm:spPr>
      <dgm:extLst>
        <a:ext uri="{E40237B7-FDA0-4F09-8148-C483321AD2D9}">
          <dgm14:cNvPr xmlns:dgm14="http://schemas.microsoft.com/office/drawing/2010/diagram" id="0" name="" descr="Two friends fighting for the ball in the basketball"/>
        </a:ext>
      </dgm:extLst>
    </dgm:pt>
    <dgm:pt modelId="{403ECDC6-5C5F-4C00-A55B-1BE399E18BD6}" type="pres">
      <dgm:prSet presAssocID="{5E75F783-B7B3-4ED5-BF6C-76CA48C36339}" presName="Subtitle" presStyleLbl="revTx" presStyleIdx="4" presStyleCnt="6">
        <dgm:presLayoutVars>
          <dgm:chMax val="0"/>
          <dgm:bulletEnabled/>
        </dgm:presLayoutVars>
      </dgm:prSet>
      <dgm:spPr/>
    </dgm:pt>
    <dgm:pt modelId="{73D7200B-661A-4347-8629-66667F3891AC}" type="pres">
      <dgm:prSet presAssocID="{5E75F783-B7B3-4ED5-BF6C-76CA48C36339}" presName="Description" presStyleLbl="revTx" presStyleIdx="5" presStyleCnt="6">
        <dgm:presLayoutVars>
          <dgm:bulletEnabled/>
        </dgm:presLayoutVars>
      </dgm:prSet>
      <dgm:spPr/>
    </dgm:pt>
  </dgm:ptLst>
  <dgm:cxnLst>
    <dgm:cxn modelId="{EA6F8609-21F5-4C05-B2EF-38B508EC27B7}" type="presOf" srcId="{E0CC07CE-E4AE-4474-9F84-278364A050B0}" destId="{BB8312A5-BE7A-456B-BE01-0E5D219332BD}" srcOrd="0" destOrd="0" presId="urn:microsoft.com/office/officeart/2024/3/layout/verticalVisualTextBlock1#10"/>
    <dgm:cxn modelId="{4401CB0D-8567-47C3-8D59-40849D0C33D5}" srcId="{C15142CE-54EB-4093-BAE7-1155F50F9C58}" destId="{C2F557FE-B9B9-4876-8AFC-6418C6A7E8A6}" srcOrd="1" destOrd="0" parTransId="{26B52972-ACAA-474D-804C-0A2178557CF3}" sibTransId="{6EA018B0-510D-4016-BCC5-4427D588CDA9}"/>
    <dgm:cxn modelId="{47A78F0F-4518-4E90-8006-CFD172EBCB6C}" type="presOf" srcId="{C2F557FE-B9B9-4876-8AFC-6418C6A7E8A6}" destId="{843C3E4D-BCEF-44CB-9A0D-94DC4F83DE51}" srcOrd="0" destOrd="0" presId="urn:microsoft.com/office/officeart/2024/3/layout/verticalVisualTextBlock1#10"/>
    <dgm:cxn modelId="{2DD32A1A-C39E-40F7-81C3-25930A083674}" srcId="{E0CC07CE-E4AE-4474-9F84-278364A050B0}" destId="{284E8FB4-BF2B-44B0-892E-617A70EB4248}" srcOrd="0" destOrd="0" parTransId="{C3189D40-5D99-46C7-8EAA-531D5CA32820}" sibTransId="{55CE1BAC-E3A7-4DFF-949B-E8B701ADDF0A}"/>
    <dgm:cxn modelId="{7CB26F24-0CF5-4740-A8BA-1CFFDE73F430}" type="presOf" srcId="{5E75F783-B7B3-4ED5-BF6C-76CA48C36339}" destId="{403ECDC6-5C5F-4C00-A55B-1BE399E18BD6}" srcOrd="0" destOrd="0" presId="urn:microsoft.com/office/officeart/2024/3/layout/verticalVisualTextBlock1#10"/>
    <dgm:cxn modelId="{D92D3E65-6A09-4C97-8A1F-F9D98CE9C9E8}" srcId="{5E75F783-B7B3-4ED5-BF6C-76CA48C36339}" destId="{CC84E1C1-E9DE-469F-8D7A-4C243A61AD06}" srcOrd="0" destOrd="0" parTransId="{C2FB02FE-2952-409D-BFA6-D18B37C174F3}" sibTransId="{EA4DD69B-4E2F-43A2-997F-7F8823815D5D}"/>
    <dgm:cxn modelId="{2670344A-98A8-49CD-9F1A-595D1EA97673}" srcId="{C2F557FE-B9B9-4876-8AFC-6418C6A7E8A6}" destId="{C9E9C88E-C175-4295-8E4B-EFDFA80D3FBC}" srcOrd="0" destOrd="0" parTransId="{116E6227-6102-4A5F-8408-39C071FCD1E3}" sibTransId="{284FA6B0-0866-45CE-A2B7-A81BEB72BC3C}"/>
    <dgm:cxn modelId="{BDBD0777-89E2-4BB2-BBC4-81977E637A03}" srcId="{C15142CE-54EB-4093-BAE7-1155F50F9C58}" destId="{E0CC07CE-E4AE-4474-9F84-278364A050B0}" srcOrd="0" destOrd="0" parTransId="{87561FDE-FBD2-47BF-85C4-26129FEA45EC}" sibTransId="{2AC0CB36-8C6D-4EC6-9617-D54824D982EA}"/>
    <dgm:cxn modelId="{19B56E7E-4600-4F3D-9B8A-7575542F7602}" type="presOf" srcId="{C15142CE-54EB-4093-BAE7-1155F50F9C58}" destId="{E62374AF-EA09-456F-9DF7-0F2BC57012F1}" srcOrd="0" destOrd="0" presId="urn:microsoft.com/office/officeart/2024/3/layout/verticalVisualTextBlock1#10"/>
    <dgm:cxn modelId="{47C97786-CD5D-4B31-9EEB-0998C2966100}" type="presOf" srcId="{C9E9C88E-C175-4295-8E4B-EFDFA80D3FBC}" destId="{A85FC094-FA51-4BDA-863B-A166148B1CA3}" srcOrd="0" destOrd="0" presId="urn:microsoft.com/office/officeart/2024/3/layout/verticalVisualTextBlock1#10"/>
    <dgm:cxn modelId="{50C0B296-FE4E-409C-9E9D-2B1BDD126714}" type="presOf" srcId="{284E8FB4-BF2B-44B0-892E-617A70EB4248}" destId="{C28C8646-A6D5-4B0C-A477-322FBE3D590C}" srcOrd="0" destOrd="0" presId="urn:microsoft.com/office/officeart/2024/3/layout/verticalVisualTextBlock1#10"/>
    <dgm:cxn modelId="{E66AF99F-9ED8-4E2F-ADEE-C483F8D7A4D5}" type="presOf" srcId="{6EA018B0-510D-4016-BCC5-4427D588CDA9}" destId="{B8E5277F-C469-47B5-A81B-F3DD93E83C27}" srcOrd="0" destOrd="0" presId="urn:microsoft.com/office/officeart/2024/3/layout/verticalVisualTextBlock1#10"/>
    <dgm:cxn modelId="{BDFBC6A6-F4BE-46B0-882A-C41337CFCD5E}" srcId="{C15142CE-54EB-4093-BAE7-1155F50F9C58}" destId="{5E75F783-B7B3-4ED5-BF6C-76CA48C36339}" srcOrd="2" destOrd="0" parTransId="{64706430-0A1C-4C5C-9B40-A41A0ECD7808}" sibTransId="{4D2705DE-C79E-47A9-A6CD-771CC334E0C7}"/>
    <dgm:cxn modelId="{D0AA0AC5-B5F3-49A4-9CD2-4DDDBC4352ED}" type="presOf" srcId="{2AC0CB36-8C6D-4EC6-9617-D54824D982EA}" destId="{B2D387EC-D0C1-468E-8A1F-C73CED6AD34F}" srcOrd="0" destOrd="0" presId="urn:microsoft.com/office/officeart/2024/3/layout/verticalVisualTextBlock1#10"/>
    <dgm:cxn modelId="{7320DED6-156D-45E4-9404-87593C90DD0E}" type="presOf" srcId="{CC84E1C1-E9DE-469F-8D7A-4C243A61AD06}" destId="{73D7200B-661A-4347-8629-66667F3891AC}" srcOrd="0" destOrd="0" presId="urn:microsoft.com/office/officeart/2024/3/layout/verticalVisualTextBlock1#10"/>
    <dgm:cxn modelId="{8642D5E6-45D5-428C-9041-E32AE5CA2376}" type="presParOf" srcId="{E62374AF-EA09-456F-9DF7-0F2BC57012F1}" destId="{6E09BA59-D302-4662-A0D5-A2DB64D0EC49}" srcOrd="0" destOrd="0" presId="urn:microsoft.com/office/officeart/2024/3/layout/verticalVisualTextBlock1#10"/>
    <dgm:cxn modelId="{704DF44B-56EB-48D8-90CB-0E2E9C7C9ED7}" type="presParOf" srcId="{6E09BA59-D302-4662-A0D5-A2DB64D0EC49}" destId="{D9FB77A5-8E4E-4F7C-8C7E-35F84294022E}" srcOrd="0" destOrd="0" presId="urn:microsoft.com/office/officeart/2024/3/layout/verticalVisualTextBlock1#10"/>
    <dgm:cxn modelId="{2B03FBB2-01B2-4EA3-9B4A-8C232339860B}" type="presParOf" srcId="{6E09BA59-D302-4662-A0D5-A2DB64D0EC49}" destId="{BB8312A5-BE7A-456B-BE01-0E5D219332BD}" srcOrd="1" destOrd="0" presId="urn:microsoft.com/office/officeart/2024/3/layout/verticalVisualTextBlock1#10"/>
    <dgm:cxn modelId="{FC7487B8-7150-4A02-9560-7341CEC71D97}" type="presParOf" srcId="{6E09BA59-D302-4662-A0D5-A2DB64D0EC49}" destId="{C28C8646-A6D5-4B0C-A477-322FBE3D590C}" srcOrd="2" destOrd="0" presId="urn:microsoft.com/office/officeart/2024/3/layout/verticalVisualTextBlock1#10"/>
    <dgm:cxn modelId="{958836A3-D14D-4D60-AB79-5B0CDE877DF6}" type="presParOf" srcId="{E62374AF-EA09-456F-9DF7-0F2BC57012F1}" destId="{B2D387EC-D0C1-468E-8A1F-C73CED6AD34F}" srcOrd="1" destOrd="0" presId="urn:microsoft.com/office/officeart/2024/3/layout/verticalVisualTextBlock1#10"/>
    <dgm:cxn modelId="{E01B2029-B68A-4842-AE6A-B33ACF36B0D9}" type="presParOf" srcId="{E62374AF-EA09-456F-9DF7-0F2BC57012F1}" destId="{ACF42F8D-4167-4F18-B684-6F1F041C6282}" srcOrd="2" destOrd="0" presId="urn:microsoft.com/office/officeart/2024/3/layout/verticalVisualTextBlock1#10"/>
    <dgm:cxn modelId="{39BDC36F-AAE2-4D66-9BEF-A0F5704660AE}" type="presParOf" srcId="{ACF42F8D-4167-4F18-B684-6F1F041C6282}" destId="{7FBE422E-ECC1-414E-8DE7-B0F5DC7F2523}" srcOrd="0" destOrd="0" presId="urn:microsoft.com/office/officeart/2024/3/layout/verticalVisualTextBlock1#10"/>
    <dgm:cxn modelId="{EA381A8D-9E55-4D22-950B-5E594B08ADA5}" type="presParOf" srcId="{ACF42F8D-4167-4F18-B684-6F1F041C6282}" destId="{843C3E4D-BCEF-44CB-9A0D-94DC4F83DE51}" srcOrd="1" destOrd="0" presId="urn:microsoft.com/office/officeart/2024/3/layout/verticalVisualTextBlock1#10"/>
    <dgm:cxn modelId="{681E8456-B76E-4BA8-9E74-6E1FACC264B2}" type="presParOf" srcId="{ACF42F8D-4167-4F18-B684-6F1F041C6282}" destId="{A85FC094-FA51-4BDA-863B-A166148B1CA3}" srcOrd="2" destOrd="0" presId="urn:microsoft.com/office/officeart/2024/3/layout/verticalVisualTextBlock1#10"/>
    <dgm:cxn modelId="{A9BC93A4-4C4E-46CE-AB45-C56AA4F2C9EC}" type="presParOf" srcId="{E62374AF-EA09-456F-9DF7-0F2BC57012F1}" destId="{B8E5277F-C469-47B5-A81B-F3DD93E83C27}" srcOrd="3" destOrd="0" presId="urn:microsoft.com/office/officeart/2024/3/layout/verticalVisualTextBlock1#10"/>
    <dgm:cxn modelId="{C424C238-E1B0-4643-959D-56C8E1712D82}" type="presParOf" srcId="{E62374AF-EA09-456F-9DF7-0F2BC57012F1}" destId="{5C54F92E-9F56-48C5-B5FA-495A1E61CE68}" srcOrd="4" destOrd="0" presId="urn:microsoft.com/office/officeart/2024/3/layout/verticalVisualTextBlock1#10"/>
    <dgm:cxn modelId="{8D3AC8BD-8236-4AAA-A3A1-753E4FB165AB}" type="presParOf" srcId="{5C54F92E-9F56-48C5-B5FA-495A1E61CE68}" destId="{46C51010-9F24-4A69-96A8-08F09F024E43}" srcOrd="0" destOrd="0" presId="urn:microsoft.com/office/officeart/2024/3/layout/verticalVisualTextBlock1#10"/>
    <dgm:cxn modelId="{1261806B-17B9-406C-9372-982E7BF3EDF4}" type="presParOf" srcId="{5C54F92E-9F56-48C5-B5FA-495A1E61CE68}" destId="{403ECDC6-5C5F-4C00-A55B-1BE399E18BD6}" srcOrd="1" destOrd="0" presId="urn:microsoft.com/office/officeart/2024/3/layout/verticalVisualTextBlock1#10"/>
    <dgm:cxn modelId="{21BAFE2D-9184-4621-A7F9-C76292E1146A}" type="presParOf" srcId="{5C54F92E-9F56-48C5-B5FA-495A1E61CE68}" destId="{73D7200B-661A-4347-8629-66667F3891AC}" srcOrd="2" destOrd="0" presId="urn:microsoft.com/office/officeart/2024/3/layout/verticalVisualTextBlock1#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DD7B76-38FC-4381-836C-3E5EBA9B521E}" type="doc">
      <dgm:prSet loTypeId="urn:microsoft.com/office/officeart/2024/3/layout/verticalVisualTextBlock1#13" loCatId="Picture" qsTypeId="urn:microsoft.com/office/officeart/2005/8/quickstyle/simple4" qsCatId="simple" csTypeId="urn:microsoft.com/office/officeart/2005/8/colors/accent0_3" csCatId="mainScheme" phldr="1"/>
      <dgm:spPr/>
      <dgm:t>
        <a:bodyPr/>
        <a:lstStyle/>
        <a:p>
          <a:endParaRPr lang="en-US"/>
        </a:p>
      </dgm:t>
    </dgm:pt>
    <dgm:pt modelId="{05A682F9-6052-4E2D-BB97-4647705D9711}">
      <dgm:prSet/>
      <dgm:spPr/>
      <dgm:t>
        <a:bodyPr/>
        <a:lstStyle/>
        <a:p>
          <a:pPr>
            <a:lnSpc>
              <a:spcPct val="100000"/>
            </a:lnSpc>
            <a:defRPr b="1"/>
          </a:pPr>
          <a:r>
            <a:rPr lang="en-US"/>
            <a:t>Understanding Early Warning Signs</a:t>
          </a:r>
        </a:p>
      </dgm:t>
    </dgm:pt>
    <dgm:pt modelId="{25205D82-574F-4145-9BF0-4A126831541A}" type="parTrans" cxnId="{88807FAE-79E7-44DB-AA7E-7EDC9DF19253}">
      <dgm:prSet/>
      <dgm:spPr/>
      <dgm:t>
        <a:bodyPr/>
        <a:lstStyle/>
        <a:p>
          <a:endParaRPr lang="en-US"/>
        </a:p>
      </dgm:t>
    </dgm:pt>
    <dgm:pt modelId="{FE4150E3-FB77-4329-A475-EE3D0C1F1533}" type="sibTrans" cxnId="{88807FAE-79E7-44DB-AA7E-7EDC9DF19253}">
      <dgm:prSet/>
      <dgm:spPr/>
      <dgm:t>
        <a:bodyPr/>
        <a:lstStyle/>
        <a:p>
          <a:pPr>
            <a:lnSpc>
              <a:spcPct val="100000"/>
            </a:lnSpc>
            <a:defRPr b="1"/>
          </a:pPr>
          <a:endParaRPr lang="en-US"/>
        </a:p>
      </dgm:t>
    </dgm:pt>
    <dgm:pt modelId="{29886B93-8B4C-441A-99D6-14A9843F789E}">
      <dgm:prSet/>
      <dgm:spPr/>
      <dgm:t>
        <a:bodyPr/>
        <a:lstStyle/>
        <a:p>
          <a:pPr>
            <a:lnSpc>
              <a:spcPct val="100000"/>
            </a:lnSpc>
          </a:pPr>
          <a:r>
            <a:rPr lang="en-US"/>
            <a:t>Early warning signs are critical indicators that signify a potential decline in an individual's wellness.</a:t>
          </a:r>
        </a:p>
      </dgm:t>
    </dgm:pt>
    <dgm:pt modelId="{EC23107F-84A2-4218-8A1C-36C7BC324F8B}" type="parTrans" cxnId="{D627FF91-5B77-491C-8922-E3CF9A5C2C47}">
      <dgm:prSet/>
      <dgm:spPr/>
      <dgm:t>
        <a:bodyPr/>
        <a:lstStyle/>
        <a:p>
          <a:endParaRPr lang="en-US"/>
        </a:p>
      </dgm:t>
    </dgm:pt>
    <dgm:pt modelId="{A1FE89F3-09EE-4A1F-9038-0FFBBF06E51C}" type="sibTrans" cxnId="{D627FF91-5B77-491C-8922-E3CF9A5C2C47}">
      <dgm:prSet/>
      <dgm:spPr/>
      <dgm:t>
        <a:bodyPr/>
        <a:lstStyle/>
        <a:p>
          <a:endParaRPr lang="en-US"/>
        </a:p>
      </dgm:t>
    </dgm:pt>
    <dgm:pt modelId="{B7D07043-DD53-464C-9FD5-0C263227FEB2}">
      <dgm:prSet/>
      <dgm:spPr/>
      <dgm:t>
        <a:bodyPr/>
        <a:lstStyle/>
        <a:p>
          <a:pPr>
            <a:lnSpc>
              <a:spcPct val="100000"/>
            </a:lnSpc>
            <a:defRPr b="1"/>
          </a:pPr>
          <a:r>
            <a:rPr lang="en-US"/>
            <a:t>Personalized Action Plan</a:t>
          </a:r>
        </a:p>
      </dgm:t>
    </dgm:pt>
    <dgm:pt modelId="{4362E3C2-C154-474C-9650-5451BF2A807C}" type="parTrans" cxnId="{BC70AD83-192B-4688-B7C1-58DA2901F782}">
      <dgm:prSet/>
      <dgm:spPr/>
      <dgm:t>
        <a:bodyPr/>
        <a:lstStyle/>
        <a:p>
          <a:endParaRPr lang="en-US"/>
        </a:p>
      </dgm:t>
    </dgm:pt>
    <dgm:pt modelId="{EF054EA7-97A0-4377-BBDB-116AAF4AAA6A}" type="sibTrans" cxnId="{BC70AD83-192B-4688-B7C1-58DA2901F782}">
      <dgm:prSet/>
      <dgm:spPr/>
      <dgm:t>
        <a:bodyPr/>
        <a:lstStyle/>
        <a:p>
          <a:pPr>
            <a:lnSpc>
              <a:spcPct val="100000"/>
            </a:lnSpc>
            <a:defRPr b="1"/>
          </a:pPr>
          <a:endParaRPr lang="en-US"/>
        </a:p>
      </dgm:t>
    </dgm:pt>
    <dgm:pt modelId="{D9999038-0DC7-4EE8-A515-3FAB914D9F79}">
      <dgm:prSet/>
      <dgm:spPr/>
      <dgm:t>
        <a:bodyPr/>
        <a:lstStyle/>
        <a:p>
          <a:pPr>
            <a:lnSpc>
              <a:spcPct val="100000"/>
            </a:lnSpc>
          </a:pPr>
          <a:r>
            <a:rPr lang="en-US"/>
            <a:t>Creating a personalized list of early warning signs empowers individuals to act proactively and avoid crises.</a:t>
          </a:r>
        </a:p>
      </dgm:t>
    </dgm:pt>
    <dgm:pt modelId="{39EF60DF-91AF-4BFE-A11C-961FDEA0B119}" type="parTrans" cxnId="{D30DE47C-6FCA-4A87-8D4E-E023525DB0DB}">
      <dgm:prSet/>
      <dgm:spPr/>
      <dgm:t>
        <a:bodyPr/>
        <a:lstStyle/>
        <a:p>
          <a:endParaRPr lang="en-US"/>
        </a:p>
      </dgm:t>
    </dgm:pt>
    <dgm:pt modelId="{3D69F88E-F470-455C-81F4-8AC076B6B437}" type="sibTrans" cxnId="{D30DE47C-6FCA-4A87-8D4E-E023525DB0DB}">
      <dgm:prSet/>
      <dgm:spPr/>
      <dgm:t>
        <a:bodyPr/>
        <a:lstStyle/>
        <a:p>
          <a:endParaRPr lang="en-US"/>
        </a:p>
      </dgm:t>
    </dgm:pt>
    <dgm:pt modelId="{AF4175BC-30AF-4904-8B67-F2DA783940D3}">
      <dgm:prSet/>
      <dgm:spPr/>
      <dgm:t>
        <a:bodyPr/>
        <a:lstStyle/>
        <a:p>
          <a:pPr>
            <a:lnSpc>
              <a:spcPct val="100000"/>
            </a:lnSpc>
            <a:defRPr b="1"/>
          </a:pPr>
          <a:r>
            <a:rPr lang="en-US"/>
            <a:t>Importance of Awareness</a:t>
          </a:r>
        </a:p>
      </dgm:t>
    </dgm:pt>
    <dgm:pt modelId="{9D7A573D-0F97-4303-8E83-C5A62AA25B4D}" type="parTrans" cxnId="{BFF04AE3-F33E-4876-8BFA-998398293D74}">
      <dgm:prSet/>
      <dgm:spPr/>
      <dgm:t>
        <a:bodyPr/>
        <a:lstStyle/>
        <a:p>
          <a:endParaRPr lang="en-US"/>
        </a:p>
      </dgm:t>
    </dgm:pt>
    <dgm:pt modelId="{D7046ED2-4457-4735-B35A-CECA70BD0019}" type="sibTrans" cxnId="{BFF04AE3-F33E-4876-8BFA-998398293D74}">
      <dgm:prSet/>
      <dgm:spPr/>
      <dgm:t>
        <a:bodyPr/>
        <a:lstStyle/>
        <a:p>
          <a:endParaRPr lang="en-US"/>
        </a:p>
      </dgm:t>
    </dgm:pt>
    <dgm:pt modelId="{1D38CBE4-10E4-460C-8422-1F125450EA7A}">
      <dgm:prSet/>
      <dgm:spPr/>
      <dgm:t>
        <a:bodyPr/>
        <a:lstStyle/>
        <a:p>
          <a:pPr>
            <a:lnSpc>
              <a:spcPct val="100000"/>
            </a:lnSpc>
          </a:pPr>
          <a:r>
            <a:rPr lang="en-US"/>
            <a:t>Being aware of these signs allows individuals to maintain wellness and seek help when necessary.</a:t>
          </a:r>
        </a:p>
      </dgm:t>
    </dgm:pt>
    <dgm:pt modelId="{3E880014-CE16-4E73-B047-CC0403E8AE80}" type="parTrans" cxnId="{00910BAA-B17C-474C-B51D-13116AA35ECF}">
      <dgm:prSet/>
      <dgm:spPr/>
      <dgm:t>
        <a:bodyPr/>
        <a:lstStyle/>
        <a:p>
          <a:endParaRPr lang="en-US"/>
        </a:p>
      </dgm:t>
    </dgm:pt>
    <dgm:pt modelId="{52767DF0-F2AE-4796-9355-0CADF4279E11}" type="sibTrans" cxnId="{00910BAA-B17C-474C-B51D-13116AA35ECF}">
      <dgm:prSet/>
      <dgm:spPr/>
      <dgm:t>
        <a:bodyPr/>
        <a:lstStyle/>
        <a:p>
          <a:endParaRPr lang="en-US"/>
        </a:p>
      </dgm:t>
    </dgm:pt>
    <dgm:pt modelId="{7A241379-EB13-41BC-BE86-794B6AD43682}" type="pres">
      <dgm:prSet presAssocID="{BDDD7B76-38FC-4381-836C-3E5EBA9B521E}" presName="Root" presStyleCnt="0">
        <dgm:presLayoutVars>
          <dgm:dir/>
          <dgm:resizeHandles val="exact"/>
        </dgm:presLayoutVars>
      </dgm:prSet>
      <dgm:spPr/>
    </dgm:pt>
    <dgm:pt modelId="{6CD53117-7AD9-462F-B3FE-E50AA2B9B398}" type="pres">
      <dgm:prSet presAssocID="{05A682F9-6052-4E2D-BB97-4647705D9711}" presName="Composite" presStyleCnt="0"/>
      <dgm:spPr/>
    </dgm:pt>
    <dgm:pt modelId="{1FAE4A48-CF87-44F9-A445-E2A8CF21E225}" type="pres">
      <dgm:prSet presAssocID="{05A682F9-6052-4E2D-BB97-4647705D9711}"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6536" r="26714"/>
          <a:stretch/>
        </a:blipFill>
      </dgm:spPr>
      <dgm:extLst>
        <a:ext uri="{E40237B7-FDA0-4F09-8148-C483321AD2D9}">
          <dgm14:cNvPr xmlns:dgm14="http://schemas.microsoft.com/office/drawing/2010/diagram" id="0" name="" descr="Wellness, word"/>
        </a:ext>
      </dgm:extLst>
    </dgm:pt>
    <dgm:pt modelId="{AB329C10-8765-4806-845D-CC882BF606FE}" type="pres">
      <dgm:prSet presAssocID="{05A682F9-6052-4E2D-BB97-4647705D9711}" presName="Subtitle" presStyleLbl="revTx" presStyleIdx="0" presStyleCnt="6">
        <dgm:presLayoutVars>
          <dgm:chMax val="0"/>
          <dgm:bulletEnabled/>
        </dgm:presLayoutVars>
      </dgm:prSet>
      <dgm:spPr/>
    </dgm:pt>
    <dgm:pt modelId="{D3AE4589-0CC2-4073-A7A9-F29E3C46582F}" type="pres">
      <dgm:prSet presAssocID="{05A682F9-6052-4E2D-BB97-4647705D9711}" presName="Description" presStyleLbl="revTx" presStyleIdx="1" presStyleCnt="6">
        <dgm:presLayoutVars>
          <dgm:bulletEnabled/>
        </dgm:presLayoutVars>
      </dgm:prSet>
      <dgm:spPr/>
    </dgm:pt>
    <dgm:pt modelId="{0021FB90-3808-4E9B-8F1A-EAC5C302B7DB}" type="pres">
      <dgm:prSet presAssocID="{FE4150E3-FB77-4329-A475-EE3D0C1F1533}" presName="sibTrans" presStyleLbl="sibTrans2D1" presStyleIdx="0" presStyleCnt="0"/>
      <dgm:spPr/>
    </dgm:pt>
    <dgm:pt modelId="{D7141659-FB71-4E5B-A686-EF4AFDD16900}" type="pres">
      <dgm:prSet presAssocID="{B7D07043-DD53-464C-9FD5-0C263227FEB2}" presName="Composite" presStyleCnt="0"/>
      <dgm:spPr/>
    </dgm:pt>
    <dgm:pt modelId="{CAC4DC43-3860-448E-AA16-CBFE2CB5F292}" type="pres">
      <dgm:prSet presAssocID="{B7D07043-DD53-464C-9FD5-0C263227FEB2}"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t="24501" r="-8" b="-7"/>
          <a:stretch/>
        </a:blipFill>
      </dgm:spPr>
      <dgm:extLst>
        <a:ext uri="{E40237B7-FDA0-4F09-8148-C483321AD2D9}">
          <dgm14:cNvPr xmlns:dgm14="http://schemas.microsoft.com/office/drawing/2010/diagram" id="0" name="" descr="Check list sign and Highlighter isolated on white background"/>
        </a:ext>
      </dgm:extLst>
    </dgm:pt>
    <dgm:pt modelId="{5156B5B8-E28F-4A72-8DFC-D5E5CC88D269}" type="pres">
      <dgm:prSet presAssocID="{B7D07043-DD53-464C-9FD5-0C263227FEB2}" presName="Subtitle" presStyleLbl="revTx" presStyleIdx="2" presStyleCnt="6">
        <dgm:presLayoutVars>
          <dgm:chMax val="0"/>
          <dgm:bulletEnabled/>
        </dgm:presLayoutVars>
      </dgm:prSet>
      <dgm:spPr/>
    </dgm:pt>
    <dgm:pt modelId="{AD523F93-A382-4059-9FC2-CB88A456A7F3}" type="pres">
      <dgm:prSet presAssocID="{B7D07043-DD53-464C-9FD5-0C263227FEB2}" presName="Description" presStyleLbl="revTx" presStyleIdx="3" presStyleCnt="6">
        <dgm:presLayoutVars>
          <dgm:bulletEnabled/>
        </dgm:presLayoutVars>
      </dgm:prSet>
      <dgm:spPr/>
    </dgm:pt>
    <dgm:pt modelId="{BF981B81-7460-4B6C-8CA2-EE6D9EBD68AC}" type="pres">
      <dgm:prSet presAssocID="{EF054EA7-97A0-4377-BBDB-116AAF4AAA6A}" presName="sibTrans" presStyleLbl="sibTrans2D1" presStyleIdx="0" presStyleCnt="0"/>
      <dgm:spPr/>
    </dgm:pt>
    <dgm:pt modelId="{0BCA2EAF-7972-41EA-A0B1-2D2462F3E5C7}" type="pres">
      <dgm:prSet presAssocID="{AF4175BC-30AF-4904-8B67-F2DA783940D3}" presName="Composite" presStyleCnt="0"/>
      <dgm:spPr/>
    </dgm:pt>
    <dgm:pt modelId="{AAC8AD3D-81FC-43F2-9646-C5884CB55C96}" type="pres">
      <dgm:prSet presAssocID="{AF4175BC-30AF-4904-8B67-F2DA783940D3}"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9153" r="9350" b="5"/>
          <a:stretch/>
        </a:blipFill>
      </dgm:spPr>
      <dgm:extLst>
        <a:ext uri="{E40237B7-FDA0-4F09-8148-C483321AD2D9}">
          <dgm14:cNvPr xmlns:dgm14="http://schemas.microsoft.com/office/drawing/2010/diagram" id="0" name="" descr="BENEFIT word on wooden block  on yellow background"/>
        </a:ext>
      </dgm:extLst>
    </dgm:pt>
    <dgm:pt modelId="{8880B239-FDF4-4FB4-9770-B1F42BF3A710}" type="pres">
      <dgm:prSet presAssocID="{AF4175BC-30AF-4904-8B67-F2DA783940D3}" presName="Subtitle" presStyleLbl="revTx" presStyleIdx="4" presStyleCnt="6">
        <dgm:presLayoutVars>
          <dgm:chMax val="0"/>
          <dgm:bulletEnabled/>
        </dgm:presLayoutVars>
      </dgm:prSet>
      <dgm:spPr/>
    </dgm:pt>
    <dgm:pt modelId="{506E4B41-0F48-4DDF-A0EA-9FE70C2E210D}" type="pres">
      <dgm:prSet presAssocID="{AF4175BC-30AF-4904-8B67-F2DA783940D3}" presName="Description" presStyleLbl="revTx" presStyleIdx="5" presStyleCnt="6">
        <dgm:presLayoutVars>
          <dgm:bulletEnabled/>
        </dgm:presLayoutVars>
      </dgm:prSet>
      <dgm:spPr/>
    </dgm:pt>
  </dgm:ptLst>
  <dgm:cxnLst>
    <dgm:cxn modelId="{564F5A1F-9D40-4577-9CB4-7363BFADF3A1}" type="presOf" srcId="{B7D07043-DD53-464C-9FD5-0C263227FEB2}" destId="{5156B5B8-E28F-4A72-8DFC-D5E5CC88D269}" srcOrd="0" destOrd="0" presId="urn:microsoft.com/office/officeart/2024/3/layout/verticalVisualTextBlock1#13"/>
    <dgm:cxn modelId="{7ADC7446-E4FB-431F-BED5-39AF9C0F9B93}" type="presOf" srcId="{29886B93-8B4C-441A-99D6-14A9843F789E}" destId="{D3AE4589-0CC2-4073-A7A9-F29E3C46582F}" srcOrd="0" destOrd="0" presId="urn:microsoft.com/office/officeart/2024/3/layout/verticalVisualTextBlock1#13"/>
    <dgm:cxn modelId="{D30DE47C-6FCA-4A87-8D4E-E023525DB0DB}" srcId="{B7D07043-DD53-464C-9FD5-0C263227FEB2}" destId="{D9999038-0DC7-4EE8-A515-3FAB914D9F79}" srcOrd="0" destOrd="0" parTransId="{39EF60DF-91AF-4BFE-A11C-961FDEA0B119}" sibTransId="{3D69F88E-F470-455C-81F4-8AC076B6B437}"/>
    <dgm:cxn modelId="{E83B3081-C71F-41E6-852E-5ECF0DE640C1}" type="presOf" srcId="{D9999038-0DC7-4EE8-A515-3FAB914D9F79}" destId="{AD523F93-A382-4059-9FC2-CB88A456A7F3}" srcOrd="0" destOrd="0" presId="urn:microsoft.com/office/officeart/2024/3/layout/verticalVisualTextBlock1#13"/>
    <dgm:cxn modelId="{BC70AD83-192B-4688-B7C1-58DA2901F782}" srcId="{BDDD7B76-38FC-4381-836C-3E5EBA9B521E}" destId="{B7D07043-DD53-464C-9FD5-0C263227FEB2}" srcOrd="1" destOrd="0" parTransId="{4362E3C2-C154-474C-9650-5451BF2A807C}" sibTransId="{EF054EA7-97A0-4377-BBDB-116AAF4AAA6A}"/>
    <dgm:cxn modelId="{26631286-6BB7-4DA4-816E-FC17B2F574BD}" type="presOf" srcId="{AF4175BC-30AF-4904-8B67-F2DA783940D3}" destId="{8880B239-FDF4-4FB4-9770-B1F42BF3A710}" srcOrd="0" destOrd="0" presId="urn:microsoft.com/office/officeart/2024/3/layout/verticalVisualTextBlock1#13"/>
    <dgm:cxn modelId="{D627FF91-5B77-491C-8922-E3CF9A5C2C47}" srcId="{05A682F9-6052-4E2D-BB97-4647705D9711}" destId="{29886B93-8B4C-441A-99D6-14A9843F789E}" srcOrd="0" destOrd="0" parTransId="{EC23107F-84A2-4218-8A1C-36C7BC324F8B}" sibTransId="{A1FE89F3-09EE-4A1F-9038-0FFBBF06E51C}"/>
    <dgm:cxn modelId="{00910BAA-B17C-474C-B51D-13116AA35ECF}" srcId="{AF4175BC-30AF-4904-8B67-F2DA783940D3}" destId="{1D38CBE4-10E4-460C-8422-1F125450EA7A}" srcOrd="0" destOrd="0" parTransId="{3E880014-CE16-4E73-B047-CC0403E8AE80}" sibTransId="{52767DF0-F2AE-4796-9355-0CADF4279E11}"/>
    <dgm:cxn modelId="{88807FAE-79E7-44DB-AA7E-7EDC9DF19253}" srcId="{BDDD7B76-38FC-4381-836C-3E5EBA9B521E}" destId="{05A682F9-6052-4E2D-BB97-4647705D9711}" srcOrd="0" destOrd="0" parTransId="{25205D82-574F-4145-9BF0-4A126831541A}" sibTransId="{FE4150E3-FB77-4329-A475-EE3D0C1F1533}"/>
    <dgm:cxn modelId="{4A72C1B9-B0C8-40D3-B8A6-4237A7FA9174}" type="presOf" srcId="{EF054EA7-97A0-4377-BBDB-116AAF4AAA6A}" destId="{BF981B81-7460-4B6C-8CA2-EE6D9EBD68AC}" srcOrd="0" destOrd="0" presId="urn:microsoft.com/office/officeart/2024/3/layout/verticalVisualTextBlock1#13"/>
    <dgm:cxn modelId="{C188A2D0-EA58-46D4-8030-66012540E97F}" type="presOf" srcId="{BDDD7B76-38FC-4381-836C-3E5EBA9B521E}" destId="{7A241379-EB13-41BC-BE86-794B6AD43682}" srcOrd="0" destOrd="0" presId="urn:microsoft.com/office/officeart/2024/3/layout/verticalVisualTextBlock1#13"/>
    <dgm:cxn modelId="{7A0AC5D2-A3A5-4B41-ADAA-81BBF6D31599}" type="presOf" srcId="{05A682F9-6052-4E2D-BB97-4647705D9711}" destId="{AB329C10-8765-4806-845D-CC882BF606FE}" srcOrd="0" destOrd="0" presId="urn:microsoft.com/office/officeart/2024/3/layout/verticalVisualTextBlock1#13"/>
    <dgm:cxn modelId="{AA25F5D2-6CFC-4DFF-9677-69C4821CD58F}" type="presOf" srcId="{1D38CBE4-10E4-460C-8422-1F125450EA7A}" destId="{506E4B41-0F48-4DDF-A0EA-9FE70C2E210D}" srcOrd="0" destOrd="0" presId="urn:microsoft.com/office/officeart/2024/3/layout/verticalVisualTextBlock1#13"/>
    <dgm:cxn modelId="{BFF04AE3-F33E-4876-8BFA-998398293D74}" srcId="{BDDD7B76-38FC-4381-836C-3E5EBA9B521E}" destId="{AF4175BC-30AF-4904-8B67-F2DA783940D3}" srcOrd="2" destOrd="0" parTransId="{9D7A573D-0F97-4303-8E83-C5A62AA25B4D}" sibTransId="{D7046ED2-4457-4735-B35A-CECA70BD0019}"/>
    <dgm:cxn modelId="{B8AEB3F3-94DE-40B8-83FC-8391137B1B26}" type="presOf" srcId="{FE4150E3-FB77-4329-A475-EE3D0C1F1533}" destId="{0021FB90-3808-4E9B-8F1A-EAC5C302B7DB}" srcOrd="0" destOrd="0" presId="urn:microsoft.com/office/officeart/2024/3/layout/verticalVisualTextBlock1#13"/>
    <dgm:cxn modelId="{ACA6503B-1FAA-4405-9044-E0E545CCC948}" type="presParOf" srcId="{7A241379-EB13-41BC-BE86-794B6AD43682}" destId="{6CD53117-7AD9-462F-B3FE-E50AA2B9B398}" srcOrd="0" destOrd="0" presId="urn:microsoft.com/office/officeart/2024/3/layout/verticalVisualTextBlock1#13"/>
    <dgm:cxn modelId="{13BFE825-B872-4EB4-8640-38CBB396787E}" type="presParOf" srcId="{6CD53117-7AD9-462F-B3FE-E50AA2B9B398}" destId="{1FAE4A48-CF87-44F9-A445-E2A8CF21E225}" srcOrd="0" destOrd="0" presId="urn:microsoft.com/office/officeart/2024/3/layout/verticalVisualTextBlock1#13"/>
    <dgm:cxn modelId="{68C7569B-4B77-4EC7-952B-47290682908B}" type="presParOf" srcId="{6CD53117-7AD9-462F-B3FE-E50AA2B9B398}" destId="{AB329C10-8765-4806-845D-CC882BF606FE}" srcOrd="1" destOrd="0" presId="urn:microsoft.com/office/officeart/2024/3/layout/verticalVisualTextBlock1#13"/>
    <dgm:cxn modelId="{70C9D2B4-5263-496F-AF63-1510310FD1B4}" type="presParOf" srcId="{6CD53117-7AD9-462F-B3FE-E50AA2B9B398}" destId="{D3AE4589-0CC2-4073-A7A9-F29E3C46582F}" srcOrd="2" destOrd="0" presId="urn:microsoft.com/office/officeart/2024/3/layout/verticalVisualTextBlock1#13"/>
    <dgm:cxn modelId="{B6BA12FF-E600-47A4-ADBB-06E3BC32657E}" type="presParOf" srcId="{7A241379-EB13-41BC-BE86-794B6AD43682}" destId="{0021FB90-3808-4E9B-8F1A-EAC5C302B7DB}" srcOrd="1" destOrd="0" presId="urn:microsoft.com/office/officeart/2024/3/layout/verticalVisualTextBlock1#13"/>
    <dgm:cxn modelId="{951151DE-EF14-49AA-B9A9-06320E5626EA}" type="presParOf" srcId="{7A241379-EB13-41BC-BE86-794B6AD43682}" destId="{D7141659-FB71-4E5B-A686-EF4AFDD16900}" srcOrd="2" destOrd="0" presId="urn:microsoft.com/office/officeart/2024/3/layout/verticalVisualTextBlock1#13"/>
    <dgm:cxn modelId="{7E75D83B-5A48-436B-85EE-56182975D496}" type="presParOf" srcId="{D7141659-FB71-4E5B-A686-EF4AFDD16900}" destId="{CAC4DC43-3860-448E-AA16-CBFE2CB5F292}" srcOrd="0" destOrd="0" presId="urn:microsoft.com/office/officeart/2024/3/layout/verticalVisualTextBlock1#13"/>
    <dgm:cxn modelId="{8EA40C93-B3D9-4760-A275-9C5C8D459364}" type="presParOf" srcId="{D7141659-FB71-4E5B-A686-EF4AFDD16900}" destId="{5156B5B8-E28F-4A72-8DFC-D5E5CC88D269}" srcOrd="1" destOrd="0" presId="urn:microsoft.com/office/officeart/2024/3/layout/verticalVisualTextBlock1#13"/>
    <dgm:cxn modelId="{1B787FC4-CE1F-4BD8-8B94-B4837F2868F6}" type="presParOf" srcId="{D7141659-FB71-4E5B-A686-EF4AFDD16900}" destId="{AD523F93-A382-4059-9FC2-CB88A456A7F3}" srcOrd="2" destOrd="0" presId="urn:microsoft.com/office/officeart/2024/3/layout/verticalVisualTextBlock1#13"/>
    <dgm:cxn modelId="{B176C190-0EE2-4625-8462-0C2C948DDFE0}" type="presParOf" srcId="{7A241379-EB13-41BC-BE86-794B6AD43682}" destId="{BF981B81-7460-4B6C-8CA2-EE6D9EBD68AC}" srcOrd="3" destOrd="0" presId="urn:microsoft.com/office/officeart/2024/3/layout/verticalVisualTextBlock1#13"/>
    <dgm:cxn modelId="{C4A20012-55BD-48ED-B066-B14C0F70B870}" type="presParOf" srcId="{7A241379-EB13-41BC-BE86-794B6AD43682}" destId="{0BCA2EAF-7972-41EA-A0B1-2D2462F3E5C7}" srcOrd="4" destOrd="0" presId="urn:microsoft.com/office/officeart/2024/3/layout/verticalVisualTextBlock1#13"/>
    <dgm:cxn modelId="{170094F5-6EA5-4650-B983-D1105FD0BB79}" type="presParOf" srcId="{0BCA2EAF-7972-41EA-A0B1-2D2462F3E5C7}" destId="{AAC8AD3D-81FC-43F2-9646-C5884CB55C96}" srcOrd="0" destOrd="0" presId="urn:microsoft.com/office/officeart/2024/3/layout/verticalVisualTextBlock1#13"/>
    <dgm:cxn modelId="{6EEEB34B-2266-47E2-BCA9-F836EB34333C}" type="presParOf" srcId="{0BCA2EAF-7972-41EA-A0B1-2D2462F3E5C7}" destId="{8880B239-FDF4-4FB4-9770-B1F42BF3A710}" srcOrd="1" destOrd="0" presId="urn:microsoft.com/office/officeart/2024/3/layout/verticalVisualTextBlock1#13"/>
    <dgm:cxn modelId="{A50C70E3-130B-4F1A-B90B-1F246B060E52}" type="presParOf" srcId="{0BCA2EAF-7972-41EA-A0B1-2D2462F3E5C7}" destId="{506E4B41-0F48-4DDF-A0EA-9FE70C2E210D}" srcOrd="2" destOrd="0" presId="urn:microsoft.com/office/officeart/2024/3/layout/verticalVisualTextBlock1#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628495-1B31-4CE1-B8C8-D1005A159C18}" type="doc">
      <dgm:prSet loTypeId="urn:microsoft.com/office/officeart/2024/3/layout/hArchList1#4" loCatId="List" qsTypeId="urn:microsoft.com/office/officeart/2005/8/quickstyle/simple1" qsCatId="simple" csTypeId="urn:microsoft.com/office/officeart/2005/8/colors/accent1_2" csCatId="accent1" phldr="1"/>
      <dgm:spPr/>
      <dgm:t>
        <a:bodyPr/>
        <a:lstStyle/>
        <a:p>
          <a:endParaRPr lang="en-US"/>
        </a:p>
      </dgm:t>
    </dgm:pt>
    <dgm:pt modelId="{0BF20E4F-5BDF-403C-8E91-C6D99F1D0543}">
      <dgm:prSet/>
      <dgm:spPr/>
      <dgm:t>
        <a:bodyPr/>
        <a:lstStyle/>
        <a:p>
          <a:pPr>
            <a:lnSpc>
              <a:spcPct val="100000"/>
            </a:lnSpc>
            <a:defRPr b="1"/>
          </a:pPr>
          <a:r>
            <a:rPr lang="en-US"/>
            <a:t>Understanding WRAP</a:t>
          </a:r>
        </a:p>
      </dgm:t>
    </dgm:pt>
    <dgm:pt modelId="{7A413EA8-FB8C-4EFA-9939-E7D6CBA24AF0}" type="parTrans" cxnId="{B030C2DF-7A0C-4F0D-8CA7-31E5235DC9FE}">
      <dgm:prSet/>
      <dgm:spPr/>
      <dgm:t>
        <a:bodyPr/>
        <a:lstStyle/>
        <a:p>
          <a:endParaRPr lang="en-US"/>
        </a:p>
      </dgm:t>
    </dgm:pt>
    <dgm:pt modelId="{04CF83EF-18F5-4B65-B5E3-941A223B440F}" type="sibTrans" cxnId="{B030C2DF-7A0C-4F0D-8CA7-31E5235DC9FE}">
      <dgm:prSet/>
      <dgm:spPr/>
      <dgm:t>
        <a:bodyPr/>
        <a:lstStyle/>
        <a:p>
          <a:pPr>
            <a:lnSpc>
              <a:spcPct val="100000"/>
            </a:lnSpc>
            <a:defRPr b="1"/>
          </a:pPr>
          <a:endParaRPr lang="en-US"/>
        </a:p>
      </dgm:t>
    </dgm:pt>
    <dgm:pt modelId="{4BB441F5-A809-450C-A582-0E18670F780B}">
      <dgm:prSet/>
      <dgm:spPr/>
      <dgm:t>
        <a:bodyPr/>
        <a:lstStyle/>
        <a:p>
          <a:pPr>
            <a:lnSpc>
              <a:spcPct val="100000"/>
            </a:lnSpc>
          </a:pPr>
          <a:r>
            <a:rPr lang="en-US"/>
            <a:t>The Wellness Recovery Action Plan (WRAP) helps individuals gain insight into their mental health needs and wellness.</a:t>
          </a:r>
        </a:p>
      </dgm:t>
    </dgm:pt>
    <dgm:pt modelId="{46539217-E164-4D94-BD5B-95A2BD8E115A}" type="parTrans" cxnId="{9375522B-FB5B-4AE3-880C-B26E91DB62F7}">
      <dgm:prSet/>
      <dgm:spPr/>
      <dgm:t>
        <a:bodyPr/>
        <a:lstStyle/>
        <a:p>
          <a:endParaRPr lang="en-US"/>
        </a:p>
      </dgm:t>
    </dgm:pt>
    <dgm:pt modelId="{BC3EFD1D-3D77-4D52-ABB1-85DE29C16706}" type="sibTrans" cxnId="{9375522B-FB5B-4AE3-880C-B26E91DB62F7}">
      <dgm:prSet/>
      <dgm:spPr/>
      <dgm:t>
        <a:bodyPr/>
        <a:lstStyle/>
        <a:p>
          <a:endParaRPr lang="en-US"/>
        </a:p>
      </dgm:t>
    </dgm:pt>
    <dgm:pt modelId="{099EF794-5AA7-4E7C-9A09-390901241142}">
      <dgm:prSet/>
      <dgm:spPr/>
      <dgm:t>
        <a:bodyPr/>
        <a:lstStyle/>
        <a:p>
          <a:pPr>
            <a:lnSpc>
              <a:spcPct val="100000"/>
            </a:lnSpc>
            <a:defRPr b="1"/>
          </a:pPr>
          <a:r>
            <a:rPr lang="en-US"/>
            <a:t>Personalized Tools</a:t>
          </a:r>
        </a:p>
      </dgm:t>
    </dgm:pt>
    <dgm:pt modelId="{51008030-2812-4CF1-8089-9B08B1B1782A}" type="parTrans" cxnId="{877ECC37-3917-4999-8B7E-E709A47A5DEA}">
      <dgm:prSet/>
      <dgm:spPr/>
      <dgm:t>
        <a:bodyPr/>
        <a:lstStyle/>
        <a:p>
          <a:endParaRPr lang="en-US"/>
        </a:p>
      </dgm:t>
    </dgm:pt>
    <dgm:pt modelId="{E0F2974B-7CE4-4D54-B687-17FE1D687CA8}" type="sibTrans" cxnId="{877ECC37-3917-4999-8B7E-E709A47A5DEA}">
      <dgm:prSet/>
      <dgm:spPr/>
      <dgm:t>
        <a:bodyPr/>
        <a:lstStyle/>
        <a:p>
          <a:pPr>
            <a:lnSpc>
              <a:spcPct val="100000"/>
            </a:lnSpc>
            <a:defRPr b="1"/>
          </a:pPr>
          <a:endParaRPr lang="en-US"/>
        </a:p>
      </dgm:t>
    </dgm:pt>
    <dgm:pt modelId="{4507B341-2888-4A1F-8895-C45DBD010136}">
      <dgm:prSet/>
      <dgm:spPr/>
      <dgm:t>
        <a:bodyPr/>
        <a:lstStyle/>
        <a:p>
          <a:pPr>
            <a:lnSpc>
              <a:spcPct val="100000"/>
            </a:lnSpc>
          </a:pPr>
          <a:r>
            <a:rPr lang="en-US"/>
            <a:t>Developing personalized tools within WRAP allows individuals to manage their wellness effectively and foster resilience.</a:t>
          </a:r>
        </a:p>
      </dgm:t>
    </dgm:pt>
    <dgm:pt modelId="{59F1C190-8CCD-4F2E-B28E-F23CF25A5402}" type="parTrans" cxnId="{80F7E32B-67B2-437F-AAA7-495B3AA84651}">
      <dgm:prSet/>
      <dgm:spPr/>
      <dgm:t>
        <a:bodyPr/>
        <a:lstStyle/>
        <a:p>
          <a:endParaRPr lang="en-US"/>
        </a:p>
      </dgm:t>
    </dgm:pt>
    <dgm:pt modelId="{4C868C61-4734-4869-B7A1-8A153CE00623}" type="sibTrans" cxnId="{80F7E32B-67B2-437F-AAA7-495B3AA84651}">
      <dgm:prSet/>
      <dgm:spPr/>
      <dgm:t>
        <a:bodyPr/>
        <a:lstStyle/>
        <a:p>
          <a:endParaRPr lang="en-US"/>
        </a:p>
      </dgm:t>
    </dgm:pt>
    <dgm:pt modelId="{1B25D7B5-7ED9-4FB7-9654-52492C2F0726}">
      <dgm:prSet/>
      <dgm:spPr/>
      <dgm:t>
        <a:bodyPr/>
        <a:lstStyle/>
        <a:p>
          <a:pPr>
            <a:lnSpc>
              <a:spcPct val="100000"/>
            </a:lnSpc>
            <a:defRPr b="1"/>
          </a:pPr>
          <a:r>
            <a:rPr lang="en-US"/>
            <a:t>Crisis Planning</a:t>
          </a:r>
        </a:p>
      </dgm:t>
    </dgm:pt>
    <dgm:pt modelId="{E83A2AE7-97A8-4010-BC94-92B508BA89EA}" type="parTrans" cxnId="{77322C4B-22B8-4E31-B521-653E2F738058}">
      <dgm:prSet/>
      <dgm:spPr/>
      <dgm:t>
        <a:bodyPr/>
        <a:lstStyle/>
        <a:p>
          <a:endParaRPr lang="en-US"/>
        </a:p>
      </dgm:t>
    </dgm:pt>
    <dgm:pt modelId="{B1077D07-FB3A-4164-BB65-85C491DE271A}" type="sibTrans" cxnId="{77322C4B-22B8-4E31-B521-653E2F738058}">
      <dgm:prSet/>
      <dgm:spPr/>
      <dgm:t>
        <a:bodyPr/>
        <a:lstStyle/>
        <a:p>
          <a:endParaRPr lang="en-US"/>
        </a:p>
      </dgm:t>
    </dgm:pt>
    <dgm:pt modelId="{ABB0AF71-5FA1-48EA-94C5-B4CE93419582}">
      <dgm:prSet/>
      <dgm:spPr/>
      <dgm:t>
        <a:bodyPr/>
        <a:lstStyle/>
        <a:p>
          <a:pPr>
            <a:lnSpc>
              <a:spcPct val="100000"/>
            </a:lnSpc>
          </a:pPr>
          <a:r>
            <a:rPr lang="en-US"/>
            <a:t>Planning for crises is essential in WRAP, enabling individuals to navigate challenges and maintain their overall mental health.</a:t>
          </a:r>
        </a:p>
      </dgm:t>
    </dgm:pt>
    <dgm:pt modelId="{852FCD7F-A006-45B7-9BF2-35BE88AAF873}" type="parTrans" cxnId="{A0EF062E-DC7B-41C6-AB7A-871C1DA3CD65}">
      <dgm:prSet/>
      <dgm:spPr/>
      <dgm:t>
        <a:bodyPr/>
        <a:lstStyle/>
        <a:p>
          <a:endParaRPr lang="en-US"/>
        </a:p>
      </dgm:t>
    </dgm:pt>
    <dgm:pt modelId="{6FD663FB-0248-4F1E-8E9C-9D41163856DF}" type="sibTrans" cxnId="{A0EF062E-DC7B-41C6-AB7A-871C1DA3CD65}">
      <dgm:prSet/>
      <dgm:spPr/>
      <dgm:t>
        <a:bodyPr/>
        <a:lstStyle/>
        <a:p>
          <a:endParaRPr lang="en-US"/>
        </a:p>
      </dgm:t>
    </dgm:pt>
    <dgm:pt modelId="{2B36427A-8013-468E-9A9B-879711C64857}" type="pres">
      <dgm:prSet presAssocID="{7F628495-1B31-4CE1-B8C8-D1005A159C18}" presName="Name0" presStyleCnt="0">
        <dgm:presLayoutVars>
          <dgm:dir/>
          <dgm:resizeHandles val="exact"/>
        </dgm:presLayoutVars>
      </dgm:prSet>
      <dgm:spPr/>
    </dgm:pt>
    <dgm:pt modelId="{A3A9CF77-4B8E-4FF2-BF2F-C378BCA77B61}" type="pres">
      <dgm:prSet presAssocID="{0BF20E4F-5BDF-403C-8E91-C6D99F1D0543}" presName="compNode" presStyleCnt="0"/>
      <dgm:spPr/>
    </dgm:pt>
    <dgm:pt modelId="{05595012-285B-47C6-8140-1DF1596E0890}" type="pres">
      <dgm:prSet presAssocID="{0BF20E4F-5BDF-403C-8E91-C6D99F1D0543}" presName="pictRect" presStyleLbl="revTx" presStyleIdx="0" presStyleCnt="6">
        <dgm:presLayoutVars>
          <dgm:chMax val="0"/>
          <dgm:bulletEnabled/>
        </dgm:presLayoutVars>
      </dgm:prSet>
      <dgm:spPr/>
    </dgm:pt>
    <dgm:pt modelId="{192B7066-1377-4866-8CAA-34A65CF062BF}" type="pres">
      <dgm:prSet presAssocID="{0BF20E4F-5BDF-403C-8E91-C6D99F1D0543}" presName="textRect" presStyleLbl="revTx" presStyleIdx="1" presStyleCnt="6">
        <dgm:presLayoutVars>
          <dgm:bulletEnabled/>
        </dgm:presLayoutVars>
      </dgm:prSet>
      <dgm:spPr/>
    </dgm:pt>
    <dgm:pt modelId="{C51D4FEE-2237-4C31-91C3-E5A34DE403EF}" type="pres">
      <dgm:prSet presAssocID="{04CF83EF-18F5-4B65-B5E3-941A223B440F}" presName="sibTrans" presStyleLbl="sibTrans2D1" presStyleIdx="0" presStyleCnt="0"/>
      <dgm:spPr/>
    </dgm:pt>
    <dgm:pt modelId="{80676F71-D864-4F0A-AF1D-1E2084AB9823}" type="pres">
      <dgm:prSet presAssocID="{099EF794-5AA7-4E7C-9A09-390901241142}" presName="compNode" presStyleCnt="0"/>
      <dgm:spPr/>
    </dgm:pt>
    <dgm:pt modelId="{9E855BD6-5F57-4AC3-9587-FE0A6F1E0BDD}" type="pres">
      <dgm:prSet presAssocID="{099EF794-5AA7-4E7C-9A09-390901241142}" presName="pictRect" presStyleLbl="revTx" presStyleIdx="2" presStyleCnt="6">
        <dgm:presLayoutVars>
          <dgm:chMax val="0"/>
          <dgm:bulletEnabled/>
        </dgm:presLayoutVars>
      </dgm:prSet>
      <dgm:spPr/>
    </dgm:pt>
    <dgm:pt modelId="{43D34854-4FD8-45E8-9298-6CC6803D5323}" type="pres">
      <dgm:prSet presAssocID="{099EF794-5AA7-4E7C-9A09-390901241142}" presName="textRect" presStyleLbl="revTx" presStyleIdx="3" presStyleCnt="6">
        <dgm:presLayoutVars>
          <dgm:bulletEnabled/>
        </dgm:presLayoutVars>
      </dgm:prSet>
      <dgm:spPr/>
    </dgm:pt>
    <dgm:pt modelId="{F5C90BAA-B66D-45B6-9CFA-D900A257E62E}" type="pres">
      <dgm:prSet presAssocID="{E0F2974B-7CE4-4D54-B687-17FE1D687CA8}" presName="sibTrans" presStyleLbl="sibTrans2D1" presStyleIdx="0" presStyleCnt="0"/>
      <dgm:spPr/>
    </dgm:pt>
    <dgm:pt modelId="{C721FE93-2DAD-484F-AF41-796ED1834356}" type="pres">
      <dgm:prSet presAssocID="{1B25D7B5-7ED9-4FB7-9654-52492C2F0726}" presName="compNode" presStyleCnt="0"/>
      <dgm:spPr/>
    </dgm:pt>
    <dgm:pt modelId="{861EA4CB-9674-489B-94E3-0D204718EA76}" type="pres">
      <dgm:prSet presAssocID="{1B25D7B5-7ED9-4FB7-9654-52492C2F0726}" presName="pictRect" presStyleLbl="revTx" presStyleIdx="4" presStyleCnt="6">
        <dgm:presLayoutVars>
          <dgm:chMax val="0"/>
          <dgm:bulletEnabled/>
        </dgm:presLayoutVars>
      </dgm:prSet>
      <dgm:spPr/>
    </dgm:pt>
    <dgm:pt modelId="{53B5B6F0-A304-4C1C-96B9-CFFD53486EF0}" type="pres">
      <dgm:prSet presAssocID="{1B25D7B5-7ED9-4FB7-9654-52492C2F0726}" presName="textRect" presStyleLbl="revTx" presStyleIdx="5" presStyleCnt="6">
        <dgm:presLayoutVars>
          <dgm:bulletEnabled/>
        </dgm:presLayoutVars>
      </dgm:prSet>
      <dgm:spPr/>
    </dgm:pt>
  </dgm:ptLst>
  <dgm:cxnLst>
    <dgm:cxn modelId="{5E64FA10-9884-4E52-80C3-9C265579D198}" type="presOf" srcId="{1B25D7B5-7ED9-4FB7-9654-52492C2F0726}" destId="{861EA4CB-9674-489B-94E3-0D204718EA76}" srcOrd="0" destOrd="0" presId="urn:microsoft.com/office/officeart/2024/3/layout/hArchList1#4"/>
    <dgm:cxn modelId="{9375522B-FB5B-4AE3-880C-B26E91DB62F7}" srcId="{0BF20E4F-5BDF-403C-8E91-C6D99F1D0543}" destId="{4BB441F5-A809-450C-A582-0E18670F780B}" srcOrd="0" destOrd="0" parTransId="{46539217-E164-4D94-BD5B-95A2BD8E115A}" sibTransId="{BC3EFD1D-3D77-4D52-ABB1-85DE29C16706}"/>
    <dgm:cxn modelId="{80F7E32B-67B2-437F-AAA7-495B3AA84651}" srcId="{099EF794-5AA7-4E7C-9A09-390901241142}" destId="{4507B341-2888-4A1F-8895-C45DBD010136}" srcOrd="0" destOrd="0" parTransId="{59F1C190-8CCD-4F2E-B28E-F23CF25A5402}" sibTransId="{4C868C61-4734-4869-B7A1-8A153CE00623}"/>
    <dgm:cxn modelId="{A0EF062E-DC7B-41C6-AB7A-871C1DA3CD65}" srcId="{1B25D7B5-7ED9-4FB7-9654-52492C2F0726}" destId="{ABB0AF71-5FA1-48EA-94C5-B4CE93419582}" srcOrd="0" destOrd="0" parTransId="{852FCD7F-A006-45B7-9BF2-35BE88AAF873}" sibTransId="{6FD663FB-0248-4F1E-8E9C-9D41163856DF}"/>
    <dgm:cxn modelId="{877ECC37-3917-4999-8B7E-E709A47A5DEA}" srcId="{7F628495-1B31-4CE1-B8C8-D1005A159C18}" destId="{099EF794-5AA7-4E7C-9A09-390901241142}" srcOrd="1" destOrd="0" parTransId="{51008030-2812-4CF1-8089-9B08B1B1782A}" sibTransId="{E0F2974B-7CE4-4D54-B687-17FE1D687CA8}"/>
    <dgm:cxn modelId="{77322C4B-22B8-4E31-B521-653E2F738058}" srcId="{7F628495-1B31-4CE1-B8C8-D1005A159C18}" destId="{1B25D7B5-7ED9-4FB7-9654-52492C2F0726}" srcOrd="2" destOrd="0" parTransId="{E83A2AE7-97A8-4010-BC94-92B508BA89EA}" sibTransId="{B1077D07-FB3A-4164-BB65-85C491DE271A}"/>
    <dgm:cxn modelId="{AF757B4F-09C5-42FC-B83B-E69383BE2531}" type="presOf" srcId="{ABB0AF71-5FA1-48EA-94C5-B4CE93419582}" destId="{53B5B6F0-A304-4C1C-96B9-CFFD53486EF0}" srcOrd="0" destOrd="0" presId="urn:microsoft.com/office/officeart/2024/3/layout/hArchList1#4"/>
    <dgm:cxn modelId="{1592CE75-A17F-4504-A4D8-8697349F0366}" type="presOf" srcId="{099EF794-5AA7-4E7C-9A09-390901241142}" destId="{9E855BD6-5F57-4AC3-9587-FE0A6F1E0BDD}" srcOrd="0" destOrd="0" presId="urn:microsoft.com/office/officeart/2024/3/layout/hArchList1#4"/>
    <dgm:cxn modelId="{8456AA5A-6487-4A11-AEF6-4DFC99DA90EB}" type="presOf" srcId="{04CF83EF-18F5-4B65-B5E3-941A223B440F}" destId="{C51D4FEE-2237-4C31-91C3-E5A34DE403EF}" srcOrd="0" destOrd="0" presId="urn:microsoft.com/office/officeart/2024/3/layout/hArchList1#4"/>
    <dgm:cxn modelId="{806BF59A-73B7-4487-903A-6C611D46508B}" type="presOf" srcId="{7F628495-1B31-4CE1-B8C8-D1005A159C18}" destId="{2B36427A-8013-468E-9A9B-879711C64857}" srcOrd="0" destOrd="0" presId="urn:microsoft.com/office/officeart/2024/3/layout/hArchList1#4"/>
    <dgm:cxn modelId="{AE357AA5-5BFA-4965-B91A-6A08067971CB}" type="presOf" srcId="{E0F2974B-7CE4-4D54-B687-17FE1D687CA8}" destId="{F5C90BAA-B66D-45B6-9CFA-D900A257E62E}" srcOrd="0" destOrd="0" presId="urn:microsoft.com/office/officeart/2024/3/layout/hArchList1#4"/>
    <dgm:cxn modelId="{F7508EA7-2270-4D91-8689-3ECE9DC91A9E}" type="presOf" srcId="{0BF20E4F-5BDF-403C-8E91-C6D99F1D0543}" destId="{05595012-285B-47C6-8140-1DF1596E0890}" srcOrd="0" destOrd="0" presId="urn:microsoft.com/office/officeart/2024/3/layout/hArchList1#4"/>
    <dgm:cxn modelId="{C9BC25D9-7427-4CF3-B7B0-F06989142D73}" type="presOf" srcId="{4BB441F5-A809-450C-A582-0E18670F780B}" destId="{192B7066-1377-4866-8CAA-34A65CF062BF}" srcOrd="0" destOrd="0" presId="urn:microsoft.com/office/officeart/2024/3/layout/hArchList1#4"/>
    <dgm:cxn modelId="{B030C2DF-7A0C-4F0D-8CA7-31E5235DC9FE}" srcId="{7F628495-1B31-4CE1-B8C8-D1005A159C18}" destId="{0BF20E4F-5BDF-403C-8E91-C6D99F1D0543}" srcOrd="0" destOrd="0" parTransId="{7A413EA8-FB8C-4EFA-9939-E7D6CBA24AF0}" sibTransId="{04CF83EF-18F5-4B65-B5E3-941A223B440F}"/>
    <dgm:cxn modelId="{A0862CE8-9F18-4749-92A5-662D1978ADAA}" type="presOf" srcId="{4507B341-2888-4A1F-8895-C45DBD010136}" destId="{43D34854-4FD8-45E8-9298-6CC6803D5323}" srcOrd="0" destOrd="0" presId="urn:microsoft.com/office/officeart/2024/3/layout/hArchList1#4"/>
    <dgm:cxn modelId="{B7C8C501-EAD4-42EF-827A-477C9F99C660}" type="presParOf" srcId="{2B36427A-8013-468E-9A9B-879711C64857}" destId="{A3A9CF77-4B8E-4FF2-BF2F-C378BCA77B61}" srcOrd="0" destOrd="0" presId="urn:microsoft.com/office/officeart/2024/3/layout/hArchList1#4"/>
    <dgm:cxn modelId="{BF0B6BED-C629-46E7-AAB0-58203D93ACD9}" type="presParOf" srcId="{A3A9CF77-4B8E-4FF2-BF2F-C378BCA77B61}" destId="{05595012-285B-47C6-8140-1DF1596E0890}" srcOrd="0" destOrd="0" presId="urn:microsoft.com/office/officeart/2024/3/layout/hArchList1#4"/>
    <dgm:cxn modelId="{C565B7DC-62AB-4590-A5B6-B50AC09D3B6C}" type="presParOf" srcId="{A3A9CF77-4B8E-4FF2-BF2F-C378BCA77B61}" destId="{192B7066-1377-4866-8CAA-34A65CF062BF}" srcOrd="1" destOrd="0" presId="urn:microsoft.com/office/officeart/2024/3/layout/hArchList1#4"/>
    <dgm:cxn modelId="{7AB17315-A2A2-4A26-8225-61113BF3A011}" type="presParOf" srcId="{2B36427A-8013-468E-9A9B-879711C64857}" destId="{C51D4FEE-2237-4C31-91C3-E5A34DE403EF}" srcOrd="1" destOrd="0" presId="urn:microsoft.com/office/officeart/2024/3/layout/hArchList1#4"/>
    <dgm:cxn modelId="{8DA3A8B3-B72E-4DF1-900D-876E6DA53F68}" type="presParOf" srcId="{2B36427A-8013-468E-9A9B-879711C64857}" destId="{80676F71-D864-4F0A-AF1D-1E2084AB9823}" srcOrd="2" destOrd="0" presId="urn:microsoft.com/office/officeart/2024/3/layout/hArchList1#4"/>
    <dgm:cxn modelId="{4D3C2018-E7B3-4F6B-8A1D-A9AA40DFB5AB}" type="presParOf" srcId="{80676F71-D864-4F0A-AF1D-1E2084AB9823}" destId="{9E855BD6-5F57-4AC3-9587-FE0A6F1E0BDD}" srcOrd="0" destOrd="0" presId="urn:microsoft.com/office/officeart/2024/3/layout/hArchList1#4"/>
    <dgm:cxn modelId="{A1DF1C5A-FADC-4F12-A642-0BEAE9E9D71D}" type="presParOf" srcId="{80676F71-D864-4F0A-AF1D-1E2084AB9823}" destId="{43D34854-4FD8-45E8-9298-6CC6803D5323}" srcOrd="1" destOrd="0" presId="urn:microsoft.com/office/officeart/2024/3/layout/hArchList1#4"/>
    <dgm:cxn modelId="{96AB1048-E2F1-4A41-8D76-8390E253FA74}" type="presParOf" srcId="{2B36427A-8013-468E-9A9B-879711C64857}" destId="{F5C90BAA-B66D-45B6-9CFA-D900A257E62E}" srcOrd="3" destOrd="0" presId="urn:microsoft.com/office/officeart/2024/3/layout/hArchList1#4"/>
    <dgm:cxn modelId="{DD645D13-9CB7-4944-BF9D-19F8B4C04F93}" type="presParOf" srcId="{2B36427A-8013-468E-9A9B-879711C64857}" destId="{C721FE93-2DAD-484F-AF41-796ED1834356}" srcOrd="4" destOrd="0" presId="urn:microsoft.com/office/officeart/2024/3/layout/hArchList1#4"/>
    <dgm:cxn modelId="{F13B6096-D7AC-4242-B572-9A2FCC7872BF}" type="presParOf" srcId="{C721FE93-2DAD-484F-AF41-796ED1834356}" destId="{861EA4CB-9674-489B-94E3-0D204718EA76}" srcOrd="0" destOrd="0" presId="urn:microsoft.com/office/officeart/2024/3/layout/hArchList1#4"/>
    <dgm:cxn modelId="{FF5D2091-1B7B-468F-B7CB-9D191DD3F19D}" type="presParOf" srcId="{C721FE93-2DAD-484F-AF41-796ED1834356}" destId="{53B5B6F0-A304-4C1C-96B9-CFFD53486EF0}" srcOrd="1" destOrd="0" presId="urn:microsoft.com/office/officeart/2024/3/layout/hArchList1#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7FC8E-9DD9-4972-9AC7-67AC7538F194}">
      <dsp:nvSpPr>
        <dsp:cNvPr id="0" name=""/>
        <dsp:cNvSpPr/>
      </dsp:nvSpPr>
      <dsp:spPr>
        <a:xfrm>
          <a:off x="0" y="0"/>
          <a:ext cx="1809729" cy="180972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2684" r="566"/>
          <a:stretch/>
        </a:blipFill>
        <a:ln>
          <a:noFill/>
        </a:ln>
        <a:effectLst/>
      </dsp:spPr>
      <dsp:style>
        <a:lnRef idx="0">
          <a:scrgbClr r="0" g="0" b="0"/>
        </a:lnRef>
        <a:fillRef idx="3">
          <a:scrgbClr r="0" g="0" b="0"/>
        </a:fillRef>
        <a:effectRef idx="2">
          <a:scrgbClr r="0" g="0" b="0"/>
        </a:effectRef>
        <a:fontRef idx="minor">
          <a:schemeClr val="lt1"/>
        </a:fontRef>
      </dsp:style>
    </dsp:sp>
    <dsp:sp modelId="{CD6A1004-A273-47A9-A1D3-688B4F7E01EC}">
      <dsp:nvSpPr>
        <dsp:cNvPr id="0" name=""/>
        <dsp:cNvSpPr/>
      </dsp:nvSpPr>
      <dsp:spPr>
        <a:xfrm>
          <a:off x="1989729" y="0"/>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Exercise for Wellness</a:t>
          </a:r>
        </a:p>
      </dsp:txBody>
      <dsp:txXfrm>
        <a:off x="1989729" y="0"/>
        <a:ext cx="4200050" cy="368353"/>
      </dsp:txXfrm>
    </dsp:sp>
    <dsp:sp modelId="{0DE6D239-35C7-4006-ADAC-72C36741C298}">
      <dsp:nvSpPr>
        <dsp:cNvPr id="0" name=""/>
        <dsp:cNvSpPr/>
      </dsp:nvSpPr>
      <dsp:spPr>
        <a:xfrm>
          <a:off x="1989729" y="368353"/>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Engaging in regular physical activity is crucial for maintaining physical and mental health, promoting overall well-being.</a:t>
          </a:r>
        </a:p>
      </dsp:txBody>
      <dsp:txXfrm>
        <a:off x="1989729" y="368353"/>
        <a:ext cx="4200050" cy="1441375"/>
      </dsp:txXfrm>
    </dsp:sp>
    <dsp:sp modelId="{12514CB4-EE0F-4319-8F21-A3D1DA6485D7}">
      <dsp:nvSpPr>
        <dsp:cNvPr id="0" name=""/>
        <dsp:cNvSpPr/>
      </dsp:nvSpPr>
      <dsp:spPr>
        <a:xfrm>
          <a:off x="0" y="1954508"/>
          <a:ext cx="1809729" cy="180972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5487" r="7763"/>
          <a:stretch/>
        </a:blipFill>
        <a:ln>
          <a:noFill/>
        </a:ln>
        <a:effectLst/>
      </dsp:spPr>
      <dsp:style>
        <a:lnRef idx="0">
          <a:scrgbClr r="0" g="0" b="0"/>
        </a:lnRef>
        <a:fillRef idx="3">
          <a:scrgbClr r="0" g="0" b="0"/>
        </a:fillRef>
        <a:effectRef idx="2">
          <a:scrgbClr r="0" g="0" b="0"/>
        </a:effectRef>
        <a:fontRef idx="minor">
          <a:schemeClr val="lt1"/>
        </a:fontRef>
      </dsp:style>
    </dsp:sp>
    <dsp:sp modelId="{3D287B8D-5B5C-4D46-81CE-079F1A538E00}">
      <dsp:nvSpPr>
        <dsp:cNvPr id="0" name=""/>
        <dsp:cNvSpPr/>
      </dsp:nvSpPr>
      <dsp:spPr>
        <a:xfrm>
          <a:off x="1989729" y="1954508"/>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Meditation Practices</a:t>
          </a:r>
        </a:p>
      </dsp:txBody>
      <dsp:txXfrm>
        <a:off x="1989729" y="1954508"/>
        <a:ext cx="4200050" cy="368353"/>
      </dsp:txXfrm>
    </dsp:sp>
    <dsp:sp modelId="{80876A84-9CE3-47C4-87ED-03F8EB9B82B3}">
      <dsp:nvSpPr>
        <dsp:cNvPr id="0" name=""/>
        <dsp:cNvSpPr/>
      </dsp:nvSpPr>
      <dsp:spPr>
        <a:xfrm>
          <a:off x="1989729" y="2322862"/>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Meditation provides a peaceful space to center thoughts and relieve stress, enhancing emotional balance and clarity.</a:t>
          </a:r>
        </a:p>
      </dsp:txBody>
      <dsp:txXfrm>
        <a:off x="1989729" y="2322862"/>
        <a:ext cx="4200050" cy="1441375"/>
      </dsp:txXfrm>
    </dsp:sp>
    <dsp:sp modelId="{D6653E2E-DE50-46A2-8FCD-A2D233179921}">
      <dsp:nvSpPr>
        <dsp:cNvPr id="0" name=""/>
        <dsp:cNvSpPr/>
      </dsp:nvSpPr>
      <dsp:spPr>
        <a:xfrm>
          <a:off x="0" y="3909016"/>
          <a:ext cx="1809729" cy="180972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2750" r="4" b="5"/>
          <a:stretch/>
        </a:blipFill>
        <a:ln>
          <a:noFill/>
        </a:ln>
        <a:effectLst/>
      </dsp:spPr>
      <dsp:style>
        <a:lnRef idx="0">
          <a:scrgbClr r="0" g="0" b="0"/>
        </a:lnRef>
        <a:fillRef idx="3">
          <a:scrgbClr r="0" g="0" b="0"/>
        </a:fillRef>
        <a:effectRef idx="2">
          <a:scrgbClr r="0" g="0" b="0"/>
        </a:effectRef>
        <a:fontRef idx="minor">
          <a:schemeClr val="lt1"/>
        </a:fontRef>
      </dsp:style>
    </dsp:sp>
    <dsp:sp modelId="{FECE6113-9BCF-466F-A05F-F220F29068A5}">
      <dsp:nvSpPr>
        <dsp:cNvPr id="0" name=""/>
        <dsp:cNvSpPr/>
      </dsp:nvSpPr>
      <dsp:spPr>
        <a:xfrm>
          <a:off x="1989729" y="3909016"/>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Creative Outlets</a:t>
          </a:r>
        </a:p>
      </dsp:txBody>
      <dsp:txXfrm>
        <a:off x="1989729" y="3909016"/>
        <a:ext cx="4200050" cy="368353"/>
      </dsp:txXfrm>
    </dsp:sp>
    <dsp:sp modelId="{EB9FA476-F80D-4494-9764-CF3E35CD3765}">
      <dsp:nvSpPr>
        <dsp:cNvPr id="0" name=""/>
        <dsp:cNvSpPr/>
      </dsp:nvSpPr>
      <dsp:spPr>
        <a:xfrm>
          <a:off x="1989729" y="4277370"/>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Engaging in creative activities allows for self-expression and can significantly boost mental health and happiness.</a:t>
          </a:r>
        </a:p>
      </dsp:txBody>
      <dsp:txXfrm>
        <a:off x="1989729" y="4277370"/>
        <a:ext cx="4200050" cy="1441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B77A5-8E4E-4F7C-8C7E-35F84294022E}">
      <dsp:nvSpPr>
        <dsp:cNvPr id="0" name=""/>
        <dsp:cNvSpPr/>
      </dsp:nvSpPr>
      <dsp:spPr>
        <a:xfrm>
          <a:off x="0" y="0"/>
          <a:ext cx="1809729" cy="180972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r="33250"/>
          <a:stretch/>
        </a:blipFill>
        <a:ln>
          <a:noFill/>
        </a:ln>
        <a:effectLst/>
      </dsp:spPr>
      <dsp:style>
        <a:lnRef idx="0">
          <a:scrgbClr r="0" g="0" b="0"/>
        </a:lnRef>
        <a:fillRef idx="3">
          <a:scrgbClr r="0" g="0" b="0"/>
        </a:fillRef>
        <a:effectRef idx="2">
          <a:scrgbClr r="0" g="0" b="0"/>
        </a:effectRef>
        <a:fontRef idx="minor">
          <a:schemeClr val="lt1"/>
        </a:fontRef>
      </dsp:style>
    </dsp:sp>
    <dsp:sp modelId="{BB8312A5-BE7A-456B-BE01-0E5D219332BD}">
      <dsp:nvSpPr>
        <dsp:cNvPr id="0" name=""/>
        <dsp:cNvSpPr/>
      </dsp:nvSpPr>
      <dsp:spPr>
        <a:xfrm>
          <a:off x="1989729" y="0"/>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Establishing Routines</a:t>
          </a:r>
        </a:p>
      </dsp:txBody>
      <dsp:txXfrm>
        <a:off x="1989729" y="0"/>
        <a:ext cx="4200050" cy="368353"/>
      </dsp:txXfrm>
    </dsp:sp>
    <dsp:sp modelId="{C28C8646-A6D5-4B0C-A477-322FBE3D590C}">
      <dsp:nvSpPr>
        <dsp:cNvPr id="0" name=""/>
        <dsp:cNvSpPr/>
      </dsp:nvSpPr>
      <dsp:spPr>
        <a:xfrm>
          <a:off x="1989729" y="368353"/>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Creating consistent daily routines can significantly improve your physical and mental wellness by providing structure to your day.</a:t>
          </a:r>
        </a:p>
      </dsp:txBody>
      <dsp:txXfrm>
        <a:off x="1989729" y="368353"/>
        <a:ext cx="4200050" cy="1441375"/>
      </dsp:txXfrm>
    </dsp:sp>
    <dsp:sp modelId="{7FBE422E-ECC1-414E-8DE7-B0F5DC7F2523}">
      <dsp:nvSpPr>
        <dsp:cNvPr id="0" name=""/>
        <dsp:cNvSpPr/>
      </dsp:nvSpPr>
      <dsp:spPr>
        <a:xfrm>
          <a:off x="0" y="1954508"/>
          <a:ext cx="1809729" cy="180972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t="24897" r="-7" b="97"/>
          <a:stretch/>
        </a:blipFill>
        <a:ln>
          <a:noFill/>
        </a:ln>
        <a:effectLst/>
      </dsp:spPr>
      <dsp:style>
        <a:lnRef idx="0">
          <a:scrgbClr r="0" g="0" b="0"/>
        </a:lnRef>
        <a:fillRef idx="3">
          <a:scrgbClr r="0" g="0" b="0"/>
        </a:fillRef>
        <a:effectRef idx="2">
          <a:scrgbClr r="0" g="0" b="0"/>
        </a:effectRef>
        <a:fontRef idx="minor">
          <a:schemeClr val="lt1"/>
        </a:fontRef>
      </dsp:style>
    </dsp:sp>
    <dsp:sp modelId="{843C3E4D-BCEF-44CB-9A0D-94DC4F83DE51}">
      <dsp:nvSpPr>
        <dsp:cNvPr id="0" name=""/>
        <dsp:cNvSpPr/>
      </dsp:nvSpPr>
      <dsp:spPr>
        <a:xfrm>
          <a:off x="1989729" y="1954508"/>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Engaging in Hobbies</a:t>
          </a:r>
        </a:p>
      </dsp:txBody>
      <dsp:txXfrm>
        <a:off x="1989729" y="1954508"/>
        <a:ext cx="4200050" cy="368353"/>
      </dsp:txXfrm>
    </dsp:sp>
    <dsp:sp modelId="{A85FC094-FA51-4BDA-863B-A166148B1CA3}">
      <dsp:nvSpPr>
        <dsp:cNvPr id="0" name=""/>
        <dsp:cNvSpPr/>
      </dsp:nvSpPr>
      <dsp:spPr>
        <a:xfrm>
          <a:off x="1989729" y="2322862"/>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Incorporating hobbies into your daily life can serve as a stress reliever and enhance overall happiness and satisfaction.</a:t>
          </a:r>
        </a:p>
      </dsp:txBody>
      <dsp:txXfrm>
        <a:off x="1989729" y="2322862"/>
        <a:ext cx="4200050" cy="1441375"/>
      </dsp:txXfrm>
    </dsp:sp>
    <dsp:sp modelId="{46C51010-9F24-4A69-96A8-08F09F024E43}">
      <dsp:nvSpPr>
        <dsp:cNvPr id="0" name=""/>
        <dsp:cNvSpPr/>
      </dsp:nvSpPr>
      <dsp:spPr>
        <a:xfrm>
          <a:off x="0" y="3909016"/>
          <a:ext cx="1809729" cy="180972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5568" r="17682"/>
          <a:stretch/>
        </a:blipFill>
        <a:ln>
          <a:noFill/>
        </a:ln>
        <a:effectLst/>
      </dsp:spPr>
      <dsp:style>
        <a:lnRef idx="0">
          <a:scrgbClr r="0" g="0" b="0"/>
        </a:lnRef>
        <a:fillRef idx="3">
          <a:scrgbClr r="0" g="0" b="0"/>
        </a:fillRef>
        <a:effectRef idx="2">
          <a:scrgbClr r="0" g="0" b="0"/>
        </a:effectRef>
        <a:fontRef idx="minor">
          <a:schemeClr val="lt1"/>
        </a:fontRef>
      </dsp:style>
    </dsp:sp>
    <dsp:sp modelId="{403ECDC6-5C5F-4C00-A55B-1BE399E18BD6}">
      <dsp:nvSpPr>
        <dsp:cNvPr id="0" name=""/>
        <dsp:cNvSpPr/>
      </dsp:nvSpPr>
      <dsp:spPr>
        <a:xfrm>
          <a:off x="1989729" y="3909016"/>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Fulfilling Activities</a:t>
          </a:r>
        </a:p>
      </dsp:txBody>
      <dsp:txXfrm>
        <a:off x="1989729" y="3909016"/>
        <a:ext cx="4200050" cy="368353"/>
      </dsp:txXfrm>
    </dsp:sp>
    <dsp:sp modelId="{73D7200B-661A-4347-8629-66667F3891AC}">
      <dsp:nvSpPr>
        <dsp:cNvPr id="0" name=""/>
        <dsp:cNvSpPr/>
      </dsp:nvSpPr>
      <dsp:spPr>
        <a:xfrm>
          <a:off x="1989729" y="4277370"/>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Participating in enjoyable and fulfilling activities is essential for maintaining wellness and improving quality of life.</a:t>
          </a:r>
        </a:p>
      </dsp:txBody>
      <dsp:txXfrm>
        <a:off x="1989729" y="4277370"/>
        <a:ext cx="4200050" cy="1441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E4A48-CF87-44F9-A445-E2A8CF21E225}">
      <dsp:nvSpPr>
        <dsp:cNvPr id="0" name=""/>
        <dsp:cNvSpPr/>
      </dsp:nvSpPr>
      <dsp:spPr>
        <a:xfrm>
          <a:off x="0" y="0"/>
          <a:ext cx="1809729" cy="180972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6536" r="26714"/>
          <a:stretch/>
        </a:blipFill>
        <a:ln>
          <a:noFill/>
        </a:ln>
        <a:effectLst/>
      </dsp:spPr>
      <dsp:style>
        <a:lnRef idx="0">
          <a:scrgbClr r="0" g="0" b="0"/>
        </a:lnRef>
        <a:fillRef idx="3">
          <a:scrgbClr r="0" g="0" b="0"/>
        </a:fillRef>
        <a:effectRef idx="2">
          <a:scrgbClr r="0" g="0" b="0"/>
        </a:effectRef>
        <a:fontRef idx="minor">
          <a:schemeClr val="lt1"/>
        </a:fontRef>
      </dsp:style>
    </dsp:sp>
    <dsp:sp modelId="{AB329C10-8765-4806-845D-CC882BF606FE}">
      <dsp:nvSpPr>
        <dsp:cNvPr id="0" name=""/>
        <dsp:cNvSpPr/>
      </dsp:nvSpPr>
      <dsp:spPr>
        <a:xfrm>
          <a:off x="1989729" y="0"/>
          <a:ext cx="4200050" cy="35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Early Warning Signs</a:t>
          </a:r>
        </a:p>
      </dsp:txBody>
      <dsp:txXfrm>
        <a:off x="1989729" y="0"/>
        <a:ext cx="4200050" cy="355161"/>
      </dsp:txXfrm>
    </dsp:sp>
    <dsp:sp modelId="{D3AE4589-0CC2-4073-A7A9-F29E3C46582F}">
      <dsp:nvSpPr>
        <dsp:cNvPr id="0" name=""/>
        <dsp:cNvSpPr/>
      </dsp:nvSpPr>
      <dsp:spPr>
        <a:xfrm>
          <a:off x="1989729" y="355161"/>
          <a:ext cx="4200050" cy="1454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Early warning signs are critical indicators that signify a potential decline in an individual's wellness.</a:t>
          </a:r>
        </a:p>
      </dsp:txBody>
      <dsp:txXfrm>
        <a:off x="1989729" y="355161"/>
        <a:ext cx="4200050" cy="1454568"/>
      </dsp:txXfrm>
    </dsp:sp>
    <dsp:sp modelId="{CAC4DC43-3860-448E-AA16-CBFE2CB5F292}">
      <dsp:nvSpPr>
        <dsp:cNvPr id="0" name=""/>
        <dsp:cNvSpPr/>
      </dsp:nvSpPr>
      <dsp:spPr>
        <a:xfrm>
          <a:off x="0" y="1954508"/>
          <a:ext cx="1809729" cy="180972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t="24501" r="-8" b="-7"/>
          <a:stretch/>
        </a:blipFill>
        <a:ln>
          <a:noFill/>
        </a:ln>
        <a:effectLst/>
      </dsp:spPr>
      <dsp:style>
        <a:lnRef idx="0">
          <a:scrgbClr r="0" g="0" b="0"/>
        </a:lnRef>
        <a:fillRef idx="3">
          <a:scrgbClr r="0" g="0" b="0"/>
        </a:fillRef>
        <a:effectRef idx="2">
          <a:scrgbClr r="0" g="0" b="0"/>
        </a:effectRef>
        <a:fontRef idx="minor">
          <a:schemeClr val="lt1"/>
        </a:fontRef>
      </dsp:style>
    </dsp:sp>
    <dsp:sp modelId="{5156B5B8-E28F-4A72-8DFC-D5E5CC88D269}">
      <dsp:nvSpPr>
        <dsp:cNvPr id="0" name=""/>
        <dsp:cNvSpPr/>
      </dsp:nvSpPr>
      <dsp:spPr>
        <a:xfrm>
          <a:off x="1989729" y="1954508"/>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Personalized Action Plan</a:t>
          </a:r>
        </a:p>
      </dsp:txBody>
      <dsp:txXfrm>
        <a:off x="1989729" y="1954508"/>
        <a:ext cx="4200050" cy="368353"/>
      </dsp:txXfrm>
    </dsp:sp>
    <dsp:sp modelId="{AD523F93-A382-4059-9FC2-CB88A456A7F3}">
      <dsp:nvSpPr>
        <dsp:cNvPr id="0" name=""/>
        <dsp:cNvSpPr/>
      </dsp:nvSpPr>
      <dsp:spPr>
        <a:xfrm>
          <a:off x="1989729" y="2322862"/>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Creating a personalized list of early warning signs empowers individuals to act proactively and avoid crises.</a:t>
          </a:r>
        </a:p>
      </dsp:txBody>
      <dsp:txXfrm>
        <a:off x="1989729" y="2322862"/>
        <a:ext cx="4200050" cy="1441375"/>
      </dsp:txXfrm>
    </dsp:sp>
    <dsp:sp modelId="{AAC8AD3D-81FC-43F2-9646-C5884CB55C96}">
      <dsp:nvSpPr>
        <dsp:cNvPr id="0" name=""/>
        <dsp:cNvSpPr/>
      </dsp:nvSpPr>
      <dsp:spPr>
        <a:xfrm>
          <a:off x="0" y="3909016"/>
          <a:ext cx="1809729" cy="180972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9153" r="9350" b="5"/>
          <a:stretch/>
        </a:blipFill>
        <a:ln>
          <a:noFill/>
        </a:ln>
        <a:effectLst/>
      </dsp:spPr>
      <dsp:style>
        <a:lnRef idx="0">
          <a:scrgbClr r="0" g="0" b="0"/>
        </a:lnRef>
        <a:fillRef idx="3">
          <a:scrgbClr r="0" g="0" b="0"/>
        </a:fillRef>
        <a:effectRef idx="2">
          <a:scrgbClr r="0" g="0" b="0"/>
        </a:effectRef>
        <a:fontRef idx="minor">
          <a:schemeClr val="lt1"/>
        </a:fontRef>
      </dsp:style>
    </dsp:sp>
    <dsp:sp modelId="{8880B239-FDF4-4FB4-9770-B1F42BF3A710}">
      <dsp:nvSpPr>
        <dsp:cNvPr id="0" name=""/>
        <dsp:cNvSpPr/>
      </dsp:nvSpPr>
      <dsp:spPr>
        <a:xfrm>
          <a:off x="1989729" y="3909016"/>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Importance of Awareness</a:t>
          </a:r>
        </a:p>
      </dsp:txBody>
      <dsp:txXfrm>
        <a:off x="1989729" y="3909016"/>
        <a:ext cx="4200050" cy="368353"/>
      </dsp:txXfrm>
    </dsp:sp>
    <dsp:sp modelId="{506E4B41-0F48-4DDF-A0EA-9FE70C2E210D}">
      <dsp:nvSpPr>
        <dsp:cNvPr id="0" name=""/>
        <dsp:cNvSpPr/>
      </dsp:nvSpPr>
      <dsp:spPr>
        <a:xfrm>
          <a:off x="1989729" y="4277370"/>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Being aware of these signs allows individuals to maintain wellness and seek help when necessary.</a:t>
          </a:r>
        </a:p>
      </dsp:txBody>
      <dsp:txXfrm>
        <a:off x="1989729" y="4277370"/>
        <a:ext cx="4200050" cy="1441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95012-285B-47C6-8140-1DF1596E0890}">
      <dsp:nvSpPr>
        <dsp:cNvPr id="0" name=""/>
        <dsp:cNvSpPr/>
      </dsp:nvSpPr>
      <dsp:spPr>
        <a:xfrm>
          <a:off x="0"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WRAP</a:t>
          </a:r>
        </a:p>
      </dsp:txBody>
      <dsp:txXfrm>
        <a:off x="0" y="0"/>
        <a:ext cx="3403282" cy="355310"/>
      </dsp:txXfrm>
    </dsp:sp>
    <dsp:sp modelId="{192B7066-1377-4866-8CAA-34A65CF062BF}">
      <dsp:nvSpPr>
        <dsp:cNvPr id="0" name=""/>
        <dsp:cNvSpPr/>
      </dsp:nvSpPr>
      <dsp:spPr>
        <a:xfrm>
          <a:off x="0"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Wellness Recovery Action Plan (WRAP) helps individuals gain insight into their mental health needs and wellness.</a:t>
          </a:r>
        </a:p>
      </dsp:txBody>
      <dsp:txXfrm>
        <a:off x="0" y="355310"/>
        <a:ext cx="3403282" cy="2132893"/>
      </dsp:txXfrm>
    </dsp:sp>
    <dsp:sp modelId="{9E855BD6-5F57-4AC3-9587-FE0A6F1E0BDD}">
      <dsp:nvSpPr>
        <dsp:cNvPr id="0" name=""/>
        <dsp:cNvSpPr/>
      </dsp:nvSpPr>
      <dsp:spPr>
        <a:xfrm>
          <a:off x="3743610"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Personalized Tools</a:t>
          </a:r>
        </a:p>
      </dsp:txBody>
      <dsp:txXfrm>
        <a:off x="3743610" y="0"/>
        <a:ext cx="3403282" cy="355310"/>
      </dsp:txXfrm>
    </dsp:sp>
    <dsp:sp modelId="{43D34854-4FD8-45E8-9298-6CC6803D5323}">
      <dsp:nvSpPr>
        <dsp:cNvPr id="0" name=""/>
        <dsp:cNvSpPr/>
      </dsp:nvSpPr>
      <dsp:spPr>
        <a:xfrm>
          <a:off x="3743610"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Developing personalized tools within WRAP allows individuals to manage their wellness effectively and foster resilience.</a:t>
          </a:r>
        </a:p>
      </dsp:txBody>
      <dsp:txXfrm>
        <a:off x="3743610" y="355310"/>
        <a:ext cx="3403282" cy="2132893"/>
      </dsp:txXfrm>
    </dsp:sp>
    <dsp:sp modelId="{861EA4CB-9674-489B-94E3-0D204718EA76}">
      <dsp:nvSpPr>
        <dsp:cNvPr id="0" name=""/>
        <dsp:cNvSpPr/>
      </dsp:nvSpPr>
      <dsp:spPr>
        <a:xfrm>
          <a:off x="7487221"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Crisis Planning</a:t>
          </a:r>
        </a:p>
      </dsp:txBody>
      <dsp:txXfrm>
        <a:off x="7487221" y="0"/>
        <a:ext cx="3403282" cy="355310"/>
      </dsp:txXfrm>
    </dsp:sp>
    <dsp:sp modelId="{53B5B6F0-A304-4C1C-96B9-CFFD53486EF0}">
      <dsp:nvSpPr>
        <dsp:cNvPr id="0" name=""/>
        <dsp:cNvSpPr/>
      </dsp:nvSpPr>
      <dsp:spPr>
        <a:xfrm>
          <a:off x="7487221"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Planning for crises is essential in WRAP, enabling individuals to navigate challenges and maintain their overall mental health.</a:t>
          </a:r>
        </a:p>
      </dsp:txBody>
      <dsp:txXfrm>
        <a:off x="7487221" y="355310"/>
        <a:ext cx="3403282" cy="2132893"/>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9">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10">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13">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hArchList1#4">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547B-E1D1-4339-B626-B0951D1924B4}" type="datetimeFigureOut">
              <a:rPr lang="en-US" smtClean="0"/>
              <a:t>5/17/2026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DA5BA-97A8-44C3-BA84-DF541D5594DB}" type="slidenum">
              <a:rPr lang="en-US" smtClean="0"/>
              <a:t>‹#›</a:t>
            </a:fld>
            <a:endParaRPr lang="en-US"/>
          </a:p>
        </p:txBody>
      </p:sp>
    </p:spTree>
    <p:extLst>
      <p:ext uri="{BB962C8B-B14F-4D97-AF65-F5344CB8AC3E}">
        <p14:creationId xmlns:p14="http://schemas.microsoft.com/office/powerpoint/2010/main" val="206755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The Wellness Recovery Action Plan (WRAP) is a structured system for developing wellness and recovery strategies. This presentation will explore essential topics related to WRAP, including its principles, toolbox development, daily maintenance planning, identifying triggers, and crisis planning.
</a:t>
            </a:r>
          </a:p>
        </p:txBody>
      </p:sp>
      <p:sp>
        <p:nvSpPr>
          <p:cNvPr id="4" name="Slide Number Placeholder 3"/>
          <p:cNvSpPr>
            <a:spLocks noGrp="1"/>
          </p:cNvSpPr>
          <p:nvPr>
            <p:ph type="sldNum" sz="quarter" idx="5"/>
          </p:nvPr>
        </p:nvSpPr>
        <p:spPr/>
        <p:txBody>
          <a:bodyPr/>
          <a:lstStyle/>
          <a:p>
            <a:fld id="{AEC0BD4E-782A-41A2-94D7-0AD0C5E2A7CB}" type="slidenum">
              <a:rPr lang="en-US" smtClean="0"/>
              <a:t>1</a:t>
            </a:fld>
            <a:endParaRPr lang="en-US"/>
          </a:p>
        </p:txBody>
      </p:sp>
    </p:spTree>
    <p:extLst>
      <p:ext uri="{BB962C8B-B14F-4D97-AF65-F5344CB8AC3E}">
        <p14:creationId xmlns:p14="http://schemas.microsoft.com/office/powerpoint/2010/main" val="408941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Building resilience involves developing skills to bounce back from challenges. Coping mechanisms, whether adaptive or maladaptive, can greatly impact one's ability to manage stress.</a:t>
            </a:r>
          </a:p>
        </p:txBody>
      </p:sp>
      <p:sp>
        <p:nvSpPr>
          <p:cNvPr id="4" name="Slide Number Placeholder 3"/>
          <p:cNvSpPr>
            <a:spLocks noGrp="1"/>
          </p:cNvSpPr>
          <p:nvPr>
            <p:ph type="sldNum" sz="quarter" idx="5"/>
          </p:nvPr>
        </p:nvSpPr>
        <p:spPr/>
        <p:txBody>
          <a:bodyPr/>
          <a:lstStyle/>
          <a:p>
            <a:fld id="{AEC0BD4E-782A-41A2-94D7-0AD0C5E2A7CB}" type="slidenum">
              <a:rPr lang="en-US" smtClean="0"/>
              <a:t>10</a:t>
            </a:fld>
            <a:endParaRPr lang="en-US"/>
          </a:p>
        </p:txBody>
      </p:sp>
    </p:spTree>
    <p:extLst>
      <p:ext uri="{BB962C8B-B14F-4D97-AF65-F5344CB8AC3E}">
        <p14:creationId xmlns:p14="http://schemas.microsoft.com/office/powerpoint/2010/main" val="381943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daily maintenance plan helps individuals outline their wellness routines. This section focuses on establishing and personalizing these routines to promote consistency.</a:t>
            </a:r>
          </a:p>
        </p:txBody>
      </p:sp>
      <p:sp>
        <p:nvSpPr>
          <p:cNvPr id="4" name="Slide Number Placeholder 3"/>
          <p:cNvSpPr>
            <a:spLocks noGrp="1"/>
          </p:cNvSpPr>
          <p:nvPr>
            <p:ph type="sldNum" sz="quarter" idx="5"/>
          </p:nvPr>
        </p:nvSpPr>
        <p:spPr/>
        <p:txBody>
          <a:bodyPr/>
          <a:lstStyle/>
          <a:p>
            <a:fld id="{AEC0BD4E-782A-41A2-94D7-0AD0C5E2A7CB}" type="slidenum">
              <a:rPr lang="en-US" smtClean="0"/>
              <a:t>11</a:t>
            </a:fld>
            <a:endParaRPr lang="en-US"/>
          </a:p>
        </p:txBody>
      </p:sp>
    </p:spTree>
    <p:extLst>
      <p:ext uri="{BB962C8B-B14F-4D97-AF65-F5344CB8AC3E}">
        <p14:creationId xmlns:p14="http://schemas.microsoft.com/office/powerpoint/2010/main" val="361677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Routine activities can include exercise, mindfulness practices, and regular check-ins with oneself. Consistency in these activities can foster a greater sense of stability.</a:t>
            </a:r>
          </a:p>
        </p:txBody>
      </p:sp>
      <p:sp>
        <p:nvSpPr>
          <p:cNvPr id="4" name="Slide Number Placeholder 3"/>
          <p:cNvSpPr>
            <a:spLocks noGrp="1"/>
          </p:cNvSpPr>
          <p:nvPr>
            <p:ph type="sldNum" sz="quarter" idx="5"/>
          </p:nvPr>
        </p:nvSpPr>
        <p:spPr/>
        <p:txBody>
          <a:bodyPr/>
          <a:lstStyle/>
          <a:p>
            <a:fld id="{AEC0BD4E-782A-41A2-94D7-0AD0C5E2A7CB}" type="slidenum">
              <a:rPr lang="en-US" smtClean="0"/>
              <a:t>12</a:t>
            </a:fld>
            <a:endParaRPr lang="en-US"/>
          </a:p>
        </p:txBody>
      </p:sp>
    </p:spTree>
    <p:extLst>
      <p:ext uri="{BB962C8B-B14F-4D97-AF65-F5344CB8AC3E}">
        <p14:creationId xmlns:p14="http://schemas.microsoft.com/office/powerpoint/2010/main" val="1685383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Personalization is key to a successful daily maintenance plan. Individuals should tailor their plans according to their preferences, needs, and lifestyles to ensure sustainability.</a:t>
            </a:r>
          </a:p>
        </p:txBody>
      </p:sp>
      <p:sp>
        <p:nvSpPr>
          <p:cNvPr id="4" name="Slide Number Placeholder 3"/>
          <p:cNvSpPr>
            <a:spLocks noGrp="1"/>
          </p:cNvSpPr>
          <p:nvPr>
            <p:ph type="sldNum" sz="quarter" idx="5"/>
          </p:nvPr>
        </p:nvSpPr>
        <p:spPr/>
        <p:txBody>
          <a:bodyPr/>
          <a:lstStyle/>
          <a:p>
            <a:fld id="{AEC0BD4E-782A-41A2-94D7-0AD0C5E2A7CB}" type="slidenum">
              <a:rPr lang="en-US" smtClean="0"/>
              <a:t>13</a:t>
            </a:fld>
            <a:endParaRPr lang="en-US"/>
          </a:p>
        </p:txBody>
      </p:sp>
    </p:spTree>
    <p:extLst>
      <p:ext uri="{BB962C8B-B14F-4D97-AF65-F5344CB8AC3E}">
        <p14:creationId xmlns:p14="http://schemas.microsoft.com/office/powerpoint/2010/main" val="318502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Regularly assessing one's wellness can help identify what works and what doesn’t. Adjustments may include changing routines or trying new wellness strategies.</a:t>
            </a:r>
          </a:p>
        </p:txBody>
      </p:sp>
      <p:sp>
        <p:nvSpPr>
          <p:cNvPr id="4" name="Slide Number Placeholder 3"/>
          <p:cNvSpPr>
            <a:spLocks noGrp="1"/>
          </p:cNvSpPr>
          <p:nvPr>
            <p:ph type="sldNum" sz="quarter" idx="5"/>
          </p:nvPr>
        </p:nvSpPr>
        <p:spPr/>
        <p:txBody>
          <a:bodyPr/>
          <a:lstStyle/>
          <a:p>
            <a:fld id="{AEC0BD4E-782A-41A2-94D7-0AD0C5E2A7CB}" type="slidenum">
              <a:rPr lang="en-US" smtClean="0"/>
              <a:t>14</a:t>
            </a:fld>
            <a:endParaRPr lang="en-US"/>
          </a:p>
        </p:txBody>
      </p:sp>
    </p:spTree>
    <p:extLst>
      <p:ext uri="{BB962C8B-B14F-4D97-AF65-F5344CB8AC3E}">
        <p14:creationId xmlns:p14="http://schemas.microsoft.com/office/powerpoint/2010/main" val="34257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Recognizing triggers and early warning signs is essential for proactive wellness management. This section will guide individuals through this identification process.</a:t>
            </a:r>
          </a:p>
        </p:txBody>
      </p:sp>
      <p:sp>
        <p:nvSpPr>
          <p:cNvPr id="4" name="Slide Number Placeholder 3"/>
          <p:cNvSpPr>
            <a:spLocks noGrp="1"/>
          </p:cNvSpPr>
          <p:nvPr>
            <p:ph type="sldNum" sz="quarter" idx="5"/>
          </p:nvPr>
        </p:nvSpPr>
        <p:spPr/>
        <p:txBody>
          <a:bodyPr/>
          <a:lstStyle/>
          <a:p>
            <a:fld id="{AEC0BD4E-782A-41A2-94D7-0AD0C5E2A7CB}" type="slidenum">
              <a:rPr lang="en-US" smtClean="0"/>
              <a:t>15</a:t>
            </a:fld>
            <a:endParaRPr lang="en-US"/>
          </a:p>
        </p:txBody>
      </p:sp>
    </p:spTree>
    <p:extLst>
      <p:ext uri="{BB962C8B-B14F-4D97-AF65-F5344CB8AC3E}">
        <p14:creationId xmlns:p14="http://schemas.microsoft.com/office/powerpoint/2010/main" val="836747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Triggers can vary from person to person and may include specific environments, interactions, or stressors. Identifying these can help in developing coping strategies.</a:t>
            </a:r>
          </a:p>
        </p:txBody>
      </p:sp>
      <p:sp>
        <p:nvSpPr>
          <p:cNvPr id="4" name="Slide Number Placeholder 3"/>
          <p:cNvSpPr>
            <a:spLocks noGrp="1"/>
          </p:cNvSpPr>
          <p:nvPr>
            <p:ph type="sldNum" sz="quarter" idx="5"/>
          </p:nvPr>
        </p:nvSpPr>
        <p:spPr/>
        <p:txBody>
          <a:bodyPr/>
          <a:lstStyle/>
          <a:p>
            <a:fld id="{AEC0BD4E-782A-41A2-94D7-0AD0C5E2A7CB}" type="slidenum">
              <a:rPr lang="en-US" smtClean="0"/>
              <a:t>16</a:t>
            </a:fld>
            <a:endParaRPr lang="en-US"/>
          </a:p>
        </p:txBody>
      </p:sp>
    </p:spTree>
    <p:extLst>
      <p:ext uri="{BB962C8B-B14F-4D97-AF65-F5344CB8AC3E}">
        <p14:creationId xmlns:p14="http://schemas.microsoft.com/office/powerpoint/2010/main" val="293411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warning signs are indicators that may suggest a decline in wellness. Having a personalized list can help individuals take action before crises occur.</a:t>
            </a:r>
          </a:p>
        </p:txBody>
      </p:sp>
      <p:sp>
        <p:nvSpPr>
          <p:cNvPr id="4" name="Slide Number Placeholder 3"/>
          <p:cNvSpPr>
            <a:spLocks noGrp="1"/>
          </p:cNvSpPr>
          <p:nvPr>
            <p:ph type="sldNum" sz="quarter" idx="5"/>
          </p:nvPr>
        </p:nvSpPr>
        <p:spPr/>
        <p:txBody>
          <a:bodyPr/>
          <a:lstStyle/>
          <a:p>
            <a:fld id="{AEC0BD4E-782A-41A2-94D7-0AD0C5E2A7CB}" type="slidenum">
              <a:rPr lang="en-US" smtClean="0"/>
              <a:t>17</a:t>
            </a:fld>
            <a:endParaRPr lang="en-US"/>
          </a:p>
        </p:txBody>
      </p:sp>
    </p:spTree>
    <p:extLst>
      <p:ext uri="{BB962C8B-B14F-4D97-AF65-F5344CB8AC3E}">
        <p14:creationId xmlns:p14="http://schemas.microsoft.com/office/powerpoint/2010/main" val="1877087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Developing action plans involves strategies and responses that individuals can use when they encounter triggers or early warning signs, ensuring they stay on track with their wellness.</a:t>
            </a:r>
          </a:p>
        </p:txBody>
      </p:sp>
      <p:sp>
        <p:nvSpPr>
          <p:cNvPr id="4" name="Slide Number Placeholder 3"/>
          <p:cNvSpPr>
            <a:spLocks noGrp="1"/>
          </p:cNvSpPr>
          <p:nvPr>
            <p:ph type="sldNum" sz="quarter" idx="5"/>
          </p:nvPr>
        </p:nvSpPr>
        <p:spPr/>
        <p:txBody>
          <a:bodyPr/>
          <a:lstStyle/>
          <a:p>
            <a:fld id="{AEC0BD4E-782A-41A2-94D7-0AD0C5E2A7CB}" type="slidenum">
              <a:rPr lang="en-US" smtClean="0"/>
              <a:t>18</a:t>
            </a:fld>
            <a:endParaRPr lang="en-US"/>
          </a:p>
        </p:txBody>
      </p:sp>
    </p:spTree>
    <p:extLst>
      <p:ext uri="{BB962C8B-B14F-4D97-AF65-F5344CB8AC3E}">
        <p14:creationId xmlns:p14="http://schemas.microsoft.com/office/powerpoint/2010/main" val="1860976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Crisis planning is crucial for managing potential mental health crises. This section will discuss creating a crisis plan and learning from experiences.</a:t>
            </a:r>
          </a:p>
        </p:txBody>
      </p:sp>
      <p:sp>
        <p:nvSpPr>
          <p:cNvPr id="4" name="Slide Number Placeholder 3"/>
          <p:cNvSpPr>
            <a:spLocks noGrp="1"/>
          </p:cNvSpPr>
          <p:nvPr>
            <p:ph type="sldNum" sz="quarter" idx="5"/>
          </p:nvPr>
        </p:nvSpPr>
        <p:spPr/>
        <p:txBody>
          <a:bodyPr/>
          <a:lstStyle/>
          <a:p>
            <a:fld id="{AEC0BD4E-782A-41A2-94D7-0AD0C5E2A7CB}" type="slidenum">
              <a:rPr lang="en-US" smtClean="0"/>
              <a:t>19</a:t>
            </a:fld>
            <a:endParaRPr lang="en-US"/>
          </a:p>
        </p:txBody>
      </p:sp>
    </p:spTree>
    <p:extLst>
      <p:ext uri="{BB962C8B-B14F-4D97-AF65-F5344CB8AC3E}">
        <p14:creationId xmlns:p14="http://schemas.microsoft.com/office/powerpoint/2010/main" val="9246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will start with an introduction to WRAP, explaining its definition, principles, and benefits. We will then discuss how to develop a wellness toolbox and create a daily maintenance plan. Following that, we will learn about identifying triggers and early warning signs, and finally, we will cover crisis planning and post-crisis reflection.</a:t>
            </a:r>
          </a:p>
        </p:txBody>
      </p:sp>
      <p:sp>
        <p:nvSpPr>
          <p:cNvPr id="4" name="Slide Number Placeholder 3"/>
          <p:cNvSpPr>
            <a:spLocks noGrp="1"/>
          </p:cNvSpPr>
          <p:nvPr>
            <p:ph type="sldNum" sz="quarter" idx="5"/>
          </p:nvPr>
        </p:nvSpPr>
        <p:spPr/>
        <p:txBody>
          <a:bodyPr/>
          <a:lstStyle/>
          <a:p>
            <a:fld id="{AEC0BD4E-782A-41A2-94D7-0AD0C5E2A7CB}" type="slidenum">
              <a:rPr lang="en-US" smtClean="0"/>
              <a:t>2</a:t>
            </a:fld>
            <a:endParaRPr lang="en-US"/>
          </a:p>
        </p:txBody>
      </p:sp>
    </p:spTree>
    <p:extLst>
      <p:ext uri="{BB962C8B-B14F-4D97-AF65-F5344CB8AC3E}">
        <p14:creationId xmlns:p14="http://schemas.microsoft.com/office/powerpoint/2010/main" val="11977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crisis plan outlines steps to take when experiencing a crisis, including emergency contacts and coping strategies. It serves as a vital resource during difficult times.</a:t>
            </a:r>
          </a:p>
        </p:txBody>
      </p:sp>
      <p:sp>
        <p:nvSpPr>
          <p:cNvPr id="4" name="Slide Number Placeholder 3"/>
          <p:cNvSpPr>
            <a:spLocks noGrp="1"/>
          </p:cNvSpPr>
          <p:nvPr>
            <p:ph type="sldNum" sz="quarter" idx="5"/>
          </p:nvPr>
        </p:nvSpPr>
        <p:spPr/>
        <p:txBody>
          <a:bodyPr/>
          <a:lstStyle/>
          <a:p>
            <a:fld id="{AEC0BD4E-782A-41A2-94D7-0AD0C5E2A7CB}" type="slidenum">
              <a:rPr lang="en-US" smtClean="0"/>
              <a:t>20</a:t>
            </a:fld>
            <a:endParaRPr lang="en-US"/>
          </a:p>
        </p:txBody>
      </p:sp>
    </p:spTree>
    <p:extLst>
      <p:ext uri="{BB962C8B-B14F-4D97-AF65-F5344CB8AC3E}">
        <p14:creationId xmlns:p14="http://schemas.microsoft.com/office/powerpoint/2010/main" val="651338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Identifying supporters—friends, family, or professionals—can provide crucial assistance during a crisis. Knowing where to seek help enhances recovery efforts.</a:t>
            </a:r>
          </a:p>
        </p:txBody>
      </p:sp>
      <p:sp>
        <p:nvSpPr>
          <p:cNvPr id="4" name="Slide Number Placeholder 3"/>
          <p:cNvSpPr>
            <a:spLocks noGrp="1"/>
          </p:cNvSpPr>
          <p:nvPr>
            <p:ph type="sldNum" sz="quarter" idx="5"/>
          </p:nvPr>
        </p:nvSpPr>
        <p:spPr/>
        <p:txBody>
          <a:bodyPr/>
          <a:lstStyle/>
          <a:p>
            <a:fld id="{AEC0BD4E-782A-41A2-94D7-0AD0C5E2A7CB}" type="slidenum">
              <a:rPr lang="en-US" smtClean="0"/>
              <a:t>21</a:t>
            </a:fld>
            <a:endParaRPr lang="en-US"/>
          </a:p>
        </p:txBody>
      </p:sp>
    </p:spTree>
    <p:extLst>
      <p:ext uri="{BB962C8B-B14F-4D97-AF65-F5344CB8AC3E}">
        <p14:creationId xmlns:p14="http://schemas.microsoft.com/office/powerpoint/2010/main" val="49794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Post-crisis reflection is an opportunity for growth. Individuals can learn from their experiences to better prepare for future challenges and refine their wellness plans.</a:t>
            </a:r>
          </a:p>
        </p:txBody>
      </p:sp>
      <p:sp>
        <p:nvSpPr>
          <p:cNvPr id="4" name="Slide Number Placeholder 3"/>
          <p:cNvSpPr>
            <a:spLocks noGrp="1"/>
          </p:cNvSpPr>
          <p:nvPr>
            <p:ph type="sldNum" sz="quarter" idx="5"/>
          </p:nvPr>
        </p:nvSpPr>
        <p:spPr/>
        <p:txBody>
          <a:bodyPr/>
          <a:lstStyle/>
          <a:p>
            <a:fld id="{AEC0BD4E-782A-41A2-94D7-0AD0C5E2A7CB}" type="slidenum">
              <a:rPr lang="en-US" smtClean="0"/>
              <a:t>22</a:t>
            </a:fld>
            <a:endParaRPr lang="en-US"/>
          </a:p>
        </p:txBody>
      </p:sp>
    </p:spTree>
    <p:extLst>
      <p:ext uri="{BB962C8B-B14F-4D97-AF65-F5344CB8AC3E}">
        <p14:creationId xmlns:p14="http://schemas.microsoft.com/office/powerpoint/2010/main" val="217677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Recovery Action Plan is a vital framework for managing wellness and recovery. By understanding WRAP, developing personalized tools, and planning for crises, individuals can enhance their overall mental health and resilience.</a:t>
            </a:r>
          </a:p>
        </p:txBody>
      </p:sp>
      <p:sp>
        <p:nvSpPr>
          <p:cNvPr id="4" name="Slide Number Placeholder 3"/>
          <p:cNvSpPr>
            <a:spLocks noGrp="1"/>
          </p:cNvSpPr>
          <p:nvPr>
            <p:ph type="sldNum" sz="quarter" idx="5"/>
          </p:nvPr>
        </p:nvSpPr>
        <p:spPr/>
        <p:txBody>
          <a:bodyPr/>
          <a:lstStyle/>
          <a:p>
            <a:fld id="{AEC0BD4E-782A-41A2-94D7-0AD0C5E2A7CB}" type="slidenum">
              <a:rPr lang="en-US" smtClean="0"/>
              <a:t>23</a:t>
            </a:fld>
            <a:endParaRPr lang="en-US"/>
          </a:p>
        </p:txBody>
      </p:sp>
    </p:spTree>
    <p:extLst>
      <p:ext uri="{BB962C8B-B14F-4D97-AF65-F5344CB8AC3E}">
        <p14:creationId xmlns:p14="http://schemas.microsoft.com/office/powerpoint/2010/main" val="139123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the fundamentals of WRAP is crucial for effective recovery. This section will cover the core concepts that guide individuals in their wellness journey.</a:t>
            </a:r>
          </a:p>
        </p:txBody>
      </p:sp>
      <p:sp>
        <p:nvSpPr>
          <p:cNvPr id="4" name="Slide Number Placeholder 3"/>
          <p:cNvSpPr>
            <a:spLocks noGrp="1"/>
          </p:cNvSpPr>
          <p:nvPr>
            <p:ph type="sldNum" sz="quarter" idx="5"/>
          </p:nvPr>
        </p:nvSpPr>
        <p:spPr/>
        <p:txBody>
          <a:bodyPr/>
          <a:lstStyle/>
          <a:p>
            <a:fld id="{AEC0BD4E-782A-41A2-94D7-0AD0C5E2A7CB}" type="slidenum">
              <a:rPr lang="en-US" smtClean="0"/>
              <a:t>3</a:t>
            </a:fld>
            <a:endParaRPr lang="en-US"/>
          </a:p>
        </p:txBody>
      </p:sp>
    </p:spTree>
    <p:extLst>
      <p:ext uri="{BB962C8B-B14F-4D97-AF65-F5344CB8AC3E}">
        <p14:creationId xmlns:p14="http://schemas.microsoft.com/office/powerpoint/2010/main" val="128262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stands for Wellness Recovery Action Plan. It is a self-directed tool that helps individuals take control of their wellness and recovery process through the development of personalized strategies.</a:t>
            </a:r>
          </a:p>
        </p:txBody>
      </p:sp>
      <p:sp>
        <p:nvSpPr>
          <p:cNvPr id="4" name="Slide Number Placeholder 3"/>
          <p:cNvSpPr>
            <a:spLocks noGrp="1"/>
          </p:cNvSpPr>
          <p:nvPr>
            <p:ph type="sldNum" sz="quarter" idx="5"/>
          </p:nvPr>
        </p:nvSpPr>
        <p:spPr/>
        <p:txBody>
          <a:bodyPr/>
          <a:lstStyle/>
          <a:p>
            <a:fld id="{AEC0BD4E-782A-41A2-94D7-0AD0C5E2A7CB}" type="slidenum">
              <a:rPr lang="en-US" smtClean="0"/>
              <a:t>4</a:t>
            </a:fld>
            <a:endParaRPr lang="en-US"/>
          </a:p>
        </p:txBody>
      </p:sp>
    </p:spTree>
    <p:extLst>
      <p:ext uri="{BB962C8B-B14F-4D97-AF65-F5344CB8AC3E}">
        <p14:creationId xmlns:p14="http://schemas.microsoft.com/office/powerpoint/2010/main" val="2674904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is built on principles such as hope, personal responsibility, education, self-advocacy, and support. These values empower individuals to make informed choices about their wellness.</a:t>
            </a:r>
          </a:p>
        </p:txBody>
      </p:sp>
      <p:sp>
        <p:nvSpPr>
          <p:cNvPr id="4" name="Slide Number Placeholder 3"/>
          <p:cNvSpPr>
            <a:spLocks noGrp="1"/>
          </p:cNvSpPr>
          <p:nvPr>
            <p:ph type="sldNum" sz="quarter" idx="5"/>
          </p:nvPr>
        </p:nvSpPr>
        <p:spPr/>
        <p:txBody>
          <a:bodyPr/>
          <a:lstStyle/>
          <a:p>
            <a:fld id="{AEC0BD4E-782A-41A2-94D7-0AD0C5E2A7CB}" type="slidenum">
              <a:rPr lang="en-US" smtClean="0"/>
              <a:t>5</a:t>
            </a:fld>
            <a:endParaRPr lang="en-US"/>
          </a:p>
        </p:txBody>
      </p:sp>
    </p:spTree>
    <p:extLst>
      <p:ext uri="{BB962C8B-B14F-4D97-AF65-F5344CB8AC3E}">
        <p14:creationId xmlns:p14="http://schemas.microsoft.com/office/powerpoint/2010/main" val="236749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WRAP can lead to improved self-awareness, enhanced coping strategies, and a clearer understanding of personal wellness needs. It promotes a proactive approach to managing mental health.</a:t>
            </a:r>
          </a:p>
        </p:txBody>
      </p:sp>
      <p:sp>
        <p:nvSpPr>
          <p:cNvPr id="4" name="Slide Number Placeholder 3"/>
          <p:cNvSpPr>
            <a:spLocks noGrp="1"/>
          </p:cNvSpPr>
          <p:nvPr>
            <p:ph type="sldNum" sz="quarter" idx="5"/>
          </p:nvPr>
        </p:nvSpPr>
        <p:spPr/>
        <p:txBody>
          <a:bodyPr/>
          <a:lstStyle/>
          <a:p>
            <a:fld id="{AEC0BD4E-782A-41A2-94D7-0AD0C5E2A7CB}" type="slidenum">
              <a:rPr lang="en-US" smtClean="0"/>
              <a:t>6</a:t>
            </a:fld>
            <a:endParaRPr lang="en-US"/>
          </a:p>
        </p:txBody>
      </p:sp>
    </p:spTree>
    <p:extLst>
      <p:ext uri="{BB962C8B-B14F-4D97-AF65-F5344CB8AC3E}">
        <p14:creationId xmlns:p14="http://schemas.microsoft.com/office/powerpoint/2010/main" val="308823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wellness toolbox is essential for maintaining mental health. This section focuses on identifying and utilizing tools that promote well-being.</a:t>
            </a:r>
          </a:p>
        </p:txBody>
      </p:sp>
      <p:sp>
        <p:nvSpPr>
          <p:cNvPr id="4" name="Slide Number Placeholder 3"/>
          <p:cNvSpPr>
            <a:spLocks noGrp="1"/>
          </p:cNvSpPr>
          <p:nvPr>
            <p:ph type="sldNum" sz="quarter" idx="5"/>
          </p:nvPr>
        </p:nvSpPr>
        <p:spPr/>
        <p:txBody>
          <a:bodyPr/>
          <a:lstStyle/>
          <a:p>
            <a:fld id="{AEC0BD4E-782A-41A2-94D7-0AD0C5E2A7CB}" type="slidenum">
              <a:rPr lang="en-US" smtClean="0"/>
              <a:t>7</a:t>
            </a:fld>
            <a:endParaRPr lang="en-US"/>
          </a:p>
        </p:txBody>
      </p:sp>
    </p:spTree>
    <p:extLst>
      <p:ext uri="{BB962C8B-B14F-4D97-AF65-F5344CB8AC3E}">
        <p14:creationId xmlns:p14="http://schemas.microsoft.com/office/powerpoint/2010/main" val="3817824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Personal wellness tools can include activities, practices, and resources that help individuals feel balanced and centered. Examples include exercise, meditation, and creative outlets.</a:t>
            </a:r>
          </a:p>
        </p:txBody>
      </p:sp>
      <p:sp>
        <p:nvSpPr>
          <p:cNvPr id="4" name="Slide Number Placeholder 3"/>
          <p:cNvSpPr>
            <a:spLocks noGrp="1"/>
          </p:cNvSpPr>
          <p:nvPr>
            <p:ph type="sldNum" sz="quarter" idx="5"/>
          </p:nvPr>
        </p:nvSpPr>
        <p:spPr/>
        <p:txBody>
          <a:bodyPr/>
          <a:lstStyle/>
          <a:p>
            <a:fld id="{AEC0BD4E-782A-41A2-94D7-0AD0C5E2A7CB}" type="slidenum">
              <a:rPr lang="en-US" smtClean="0"/>
              <a:t>8</a:t>
            </a:fld>
            <a:endParaRPr lang="en-US"/>
          </a:p>
        </p:txBody>
      </p:sp>
    </p:spTree>
    <p:extLst>
      <p:ext uri="{BB962C8B-B14F-4D97-AF65-F5344CB8AC3E}">
        <p14:creationId xmlns:p14="http://schemas.microsoft.com/office/powerpoint/2010/main" val="82832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Implementing practical strategies, such as establishing routines or engaging in hobbies, can enhance daily wellness. It’s important to incorporate enjoyable and fulfilling activities into daily life.</a:t>
            </a:r>
          </a:p>
        </p:txBody>
      </p:sp>
      <p:sp>
        <p:nvSpPr>
          <p:cNvPr id="4" name="Slide Number Placeholder 3"/>
          <p:cNvSpPr>
            <a:spLocks noGrp="1"/>
          </p:cNvSpPr>
          <p:nvPr>
            <p:ph type="sldNum" sz="quarter" idx="5"/>
          </p:nvPr>
        </p:nvSpPr>
        <p:spPr/>
        <p:txBody>
          <a:bodyPr/>
          <a:lstStyle/>
          <a:p>
            <a:fld id="{AEC0BD4E-782A-41A2-94D7-0AD0C5E2A7CB}" type="slidenum">
              <a:rPr lang="en-US" smtClean="0"/>
              <a:t>9</a:t>
            </a:fld>
            <a:endParaRPr lang="en-US"/>
          </a:p>
        </p:txBody>
      </p:sp>
    </p:spTree>
    <p:extLst>
      <p:ext uri="{BB962C8B-B14F-4D97-AF65-F5344CB8AC3E}">
        <p14:creationId xmlns:p14="http://schemas.microsoft.com/office/powerpoint/2010/main" val="971253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5/17/2026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98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5/17/2026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3271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5/17/2026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7383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5/17/2026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2578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5/17/2026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5923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5/17/2026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4629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5/17/2026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4080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5/17/2026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7566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5/17/2026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850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5/17/2026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9497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5/17/2026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1770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5/17/2026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4198669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846B4F-C734-C50A-5EFB-681FB25B1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mmogram planner">
            <a:extLst>
              <a:ext uri="{FF2B5EF4-FFF2-40B4-BE49-F238E27FC236}">
                <a16:creationId xmlns:a16="http://schemas.microsoft.com/office/drawing/2014/main" id="{0215858A-6AD9-4DA0-A274-138E229F8084}"/>
              </a:ext>
            </a:extLst>
          </p:cNvPr>
          <p:cNvPicPr>
            <a:picLocks noChangeAspect="1"/>
          </p:cNvPicPr>
          <p:nvPr/>
        </p:nvPicPr>
        <p:blipFill>
          <a:blip r:embed="rId3"/>
          <a:srcRect l="6397" r="16128" b="1"/>
          <a:stretch/>
        </p:blipFill>
        <p:spPr>
          <a:xfrm>
            <a:off x="1190113" y="1160168"/>
            <a:ext cx="4535401" cy="4536803"/>
          </a:xfrm>
          <a:prstGeom prst="rect">
            <a:avLst/>
          </a:prstGeom>
        </p:spPr>
      </p:pic>
      <p:sp>
        <p:nvSpPr>
          <p:cNvPr id="2" name="Title 1">
            <a:extLst>
              <a:ext uri="{FF2B5EF4-FFF2-40B4-BE49-F238E27FC236}">
                <a16:creationId xmlns:a16="http://schemas.microsoft.com/office/drawing/2014/main" id="{1BFD693C-8133-EE72-C4D5-7FE4C0F80756}"/>
              </a:ext>
            </a:extLst>
          </p:cNvPr>
          <p:cNvSpPr>
            <a:spLocks noGrp="1"/>
          </p:cNvSpPr>
          <p:nvPr>
            <p:ph type="ctrTitle"/>
          </p:nvPr>
        </p:nvSpPr>
        <p:spPr>
          <a:xfrm>
            <a:off x="6546870" y="1255367"/>
            <a:ext cx="4540945" cy="2724433"/>
          </a:xfrm>
        </p:spPr>
        <p:txBody>
          <a:bodyPr>
            <a:normAutofit/>
          </a:bodyPr>
          <a:lstStyle/>
          <a:p>
            <a:pPr algn="l"/>
            <a:r>
              <a:rPr lang="en-US" sz="4100" dirty="0"/>
              <a:t>Wellness Recovery Action Plan: Essential Recovery Topics</a:t>
            </a:r>
          </a:p>
        </p:txBody>
      </p:sp>
      <p:sp>
        <p:nvSpPr>
          <p:cNvPr id="3" name="Subtitle 2">
            <a:extLst>
              <a:ext uri="{FF2B5EF4-FFF2-40B4-BE49-F238E27FC236}">
                <a16:creationId xmlns:a16="http://schemas.microsoft.com/office/drawing/2014/main" id="{F83AD737-FDBB-0354-C609-C58165A763FD}"/>
              </a:ext>
            </a:extLst>
          </p:cNvPr>
          <p:cNvSpPr>
            <a:spLocks noGrp="1"/>
          </p:cNvSpPr>
          <p:nvPr>
            <p:ph type="subTitle" idx="1"/>
          </p:nvPr>
        </p:nvSpPr>
        <p:spPr>
          <a:xfrm>
            <a:off x="6546869" y="4209874"/>
            <a:ext cx="4535401" cy="1487097"/>
          </a:xfrm>
        </p:spPr>
        <p:txBody>
          <a:bodyPr>
            <a:normAutofit/>
          </a:bodyPr>
          <a:lstStyle/>
          <a:p>
            <a:pPr algn="l"/>
            <a:r>
              <a:rPr lang="en-US" sz="2000"/>
              <a:t>Explore key strategies for wellness and recovery.</a:t>
            </a:r>
          </a:p>
        </p:txBody>
      </p:sp>
    </p:spTree>
    <p:extLst>
      <p:ext uri="{BB962C8B-B14F-4D97-AF65-F5344CB8AC3E}">
        <p14:creationId xmlns:p14="http://schemas.microsoft.com/office/powerpoint/2010/main" val="52013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0DEA68D0-0AD9-425E-9497-651986BAB8E1}"/>
              </a:ext>
            </a:extLst>
          </p:cNvPr>
          <p:cNvPicPr>
            <a:picLocks noGrp="1" noChangeAspect="1"/>
          </p:cNvPicPr>
          <p:nvPr>
            <p:ph sz="half" idx="1"/>
          </p:nvPr>
        </p:nvPicPr>
        <p:blipFill>
          <a:blip r:embed="rId3"/>
          <a:srcRect l="38159" r="444" b="-1"/>
          <a:stretch/>
        </p:blipFill>
        <p:spPr>
          <a:xfrm>
            <a:off x="20" y="10"/>
            <a:ext cx="4910308" cy="6857990"/>
          </a:xfrm>
          <a:prstGeom prst="rect">
            <a:avLst/>
          </a:prstGeom>
        </p:spPr>
      </p:pic>
      <p:sp>
        <p:nvSpPr>
          <p:cNvPr id="2" name="Title 1">
            <a:extLst>
              <a:ext uri="{FF2B5EF4-FFF2-40B4-BE49-F238E27FC236}">
                <a16:creationId xmlns:a16="http://schemas.microsoft.com/office/drawing/2014/main" id="{BC47F047-6067-84FD-DCB4-EBA8FE8B5F03}"/>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Building Resilience and Coping Mechanisms</a:t>
            </a:r>
          </a:p>
        </p:txBody>
      </p:sp>
      <p:sp>
        <p:nvSpPr>
          <p:cNvPr id="4" name="Content Placeholder 3">
            <a:extLst>
              <a:ext uri="{FF2B5EF4-FFF2-40B4-BE49-F238E27FC236}">
                <a16:creationId xmlns:a16="http://schemas.microsoft.com/office/drawing/2014/main" id="{1756DE99-E9E1-3621-B415-8F608CA4874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Importance of Resilience</a:t>
            </a:r>
          </a:p>
          <a:p>
            <a:pPr marL="0" lvl="1" indent="0">
              <a:buNone/>
            </a:pPr>
            <a:r>
              <a:rPr lang="en-US" sz="1400"/>
              <a:t>Resilience is crucial for overcoming challenges and adapting to stressors in life, promoting mental well-being.</a:t>
            </a:r>
          </a:p>
          <a:p>
            <a:pPr marL="0" indent="0">
              <a:spcBef>
                <a:spcPts val="2500"/>
              </a:spcBef>
              <a:buNone/>
            </a:pPr>
            <a:r>
              <a:rPr lang="en-US" sz="1400" b="1"/>
              <a:t>Adaptive Coping Mechanisms</a:t>
            </a:r>
          </a:p>
          <a:p>
            <a:pPr marL="0" lvl="1" indent="0">
              <a:buNone/>
            </a:pPr>
            <a:r>
              <a:rPr lang="en-US" sz="1400"/>
              <a:t>Adaptive coping mechanisms help individuals manage stress effectively and promote positive mental health outcomes.</a:t>
            </a:r>
          </a:p>
          <a:p>
            <a:pPr marL="0" indent="0">
              <a:spcBef>
                <a:spcPts val="2500"/>
              </a:spcBef>
              <a:buNone/>
            </a:pPr>
            <a:r>
              <a:rPr lang="en-US" sz="1400" b="1"/>
              <a:t>Maladaptive Coping Mechanisms</a:t>
            </a:r>
          </a:p>
          <a:p>
            <a:pPr marL="0" lvl="1" indent="0">
              <a:buNone/>
            </a:pPr>
            <a:r>
              <a:rPr lang="en-US" sz="1400"/>
              <a:t>Maladaptive coping strategies can lead to increased stress and negative mental health impacts, often exacerbating challenges.</a:t>
            </a:r>
          </a:p>
        </p:txBody>
      </p:sp>
    </p:spTree>
    <p:extLst>
      <p:ext uri="{BB962C8B-B14F-4D97-AF65-F5344CB8AC3E}">
        <p14:creationId xmlns:p14="http://schemas.microsoft.com/office/powerpoint/2010/main" val="611600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5FEC0F08-8A89-8A30-AA54-6FABA82A3CDF}"/>
              </a:ext>
            </a:extLst>
          </p:cNvPr>
          <p:cNvSpPr>
            <a:spLocks noGrp="1"/>
          </p:cNvSpPr>
          <p:nvPr>
            <p:ph type="ctrTitle"/>
          </p:nvPr>
        </p:nvSpPr>
        <p:spPr>
          <a:xfrm>
            <a:off x="277091" y="1814321"/>
            <a:ext cx="7772400" cy="4560920"/>
          </a:xfrm>
        </p:spPr>
        <p:txBody>
          <a:bodyPr anchor="b">
            <a:normAutofit/>
          </a:bodyPr>
          <a:lstStyle/>
          <a:p>
            <a:pPr algn="l"/>
            <a:r>
              <a:rPr lang="en-US" sz="7400"/>
              <a:t>Creating a Daily Maintenance Plan</a:t>
            </a:r>
          </a:p>
        </p:txBody>
      </p:sp>
    </p:spTree>
    <p:extLst>
      <p:ext uri="{BB962C8B-B14F-4D97-AF65-F5344CB8AC3E}">
        <p14:creationId xmlns:p14="http://schemas.microsoft.com/office/powerpoint/2010/main" val="29381447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tack of zen stones, Close up of pebble rocks stacked on top of each other in stream leading to a waterfall in a forest, Zen like concepts">
            <a:extLst>
              <a:ext uri="{FF2B5EF4-FFF2-40B4-BE49-F238E27FC236}">
                <a16:creationId xmlns:a16="http://schemas.microsoft.com/office/drawing/2014/main" id="{ED004AFB-456E-4257-A379-5DE916BD93DC}"/>
              </a:ext>
            </a:extLst>
          </p:cNvPr>
          <p:cNvPicPr>
            <a:picLocks noGrp="1" noChangeAspect="1"/>
          </p:cNvPicPr>
          <p:nvPr>
            <p:ph sz="half" idx="1"/>
          </p:nvPr>
        </p:nvPicPr>
        <p:blipFill>
          <a:blip r:embed="rId3"/>
          <a:srcRect l="24031" r="28176" b="-1"/>
          <a:stretch/>
        </p:blipFill>
        <p:spPr>
          <a:xfrm>
            <a:off x="20" y="10"/>
            <a:ext cx="4910308" cy="6857990"/>
          </a:xfrm>
          <a:prstGeom prst="rect">
            <a:avLst/>
          </a:prstGeom>
        </p:spPr>
      </p:pic>
      <p:sp>
        <p:nvSpPr>
          <p:cNvPr id="2" name="Title 1">
            <a:extLst>
              <a:ext uri="{FF2B5EF4-FFF2-40B4-BE49-F238E27FC236}">
                <a16:creationId xmlns:a16="http://schemas.microsoft.com/office/drawing/2014/main" id="{6536AEF4-0CB7-3FC7-57FC-0BDA0CFDBBA4}"/>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Establishing Routine Activities for Wellness</a:t>
            </a:r>
          </a:p>
        </p:txBody>
      </p:sp>
      <p:sp>
        <p:nvSpPr>
          <p:cNvPr id="4" name="Content Placeholder 3">
            <a:extLst>
              <a:ext uri="{FF2B5EF4-FFF2-40B4-BE49-F238E27FC236}">
                <a16:creationId xmlns:a16="http://schemas.microsoft.com/office/drawing/2014/main" id="{7087A424-F94A-B87A-0DF0-2EC526389C0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Importance of Exercise</a:t>
            </a:r>
          </a:p>
          <a:p>
            <a:pPr marL="0" lvl="1" indent="0">
              <a:buNone/>
            </a:pPr>
            <a:r>
              <a:rPr lang="en-US" sz="1400"/>
              <a:t>Incorporating regular exercise into your routine enhances physical health and boosts mental well-being, leading to a healthier lifestyle.</a:t>
            </a:r>
          </a:p>
          <a:p>
            <a:pPr marL="0" indent="0">
              <a:spcBef>
                <a:spcPts val="2500"/>
              </a:spcBef>
              <a:buNone/>
            </a:pPr>
            <a:r>
              <a:rPr lang="en-US" sz="1400" b="1"/>
              <a:t>Mindfulness Practices</a:t>
            </a:r>
          </a:p>
          <a:p>
            <a:pPr marL="0" lvl="1" indent="0">
              <a:buNone/>
            </a:pPr>
            <a:r>
              <a:rPr lang="en-US" sz="1400"/>
              <a:t>Mindfulness practices, like meditation and deep breathing, can reduce stress and enhance emotional regulation, contributing to overall wellness.</a:t>
            </a:r>
          </a:p>
          <a:p>
            <a:pPr marL="0" indent="0">
              <a:spcBef>
                <a:spcPts val="2500"/>
              </a:spcBef>
              <a:buNone/>
            </a:pPr>
            <a:r>
              <a:rPr lang="en-US" sz="1400" b="1"/>
              <a:t>Self-Check-Ins</a:t>
            </a:r>
          </a:p>
          <a:p>
            <a:pPr marL="0" lvl="1" indent="0">
              <a:buNone/>
            </a:pPr>
            <a:r>
              <a:rPr lang="en-US" sz="1400"/>
              <a:t>Regular check-ins with oneself promote self-awareness and mental clarity, enabling proactive management of emotional health.</a:t>
            </a:r>
          </a:p>
        </p:txBody>
      </p:sp>
    </p:spTree>
    <p:extLst>
      <p:ext uri="{BB962C8B-B14F-4D97-AF65-F5344CB8AC3E}">
        <p14:creationId xmlns:p14="http://schemas.microsoft.com/office/powerpoint/2010/main" val="3105919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lank calendar on white table top">
            <a:extLst>
              <a:ext uri="{FF2B5EF4-FFF2-40B4-BE49-F238E27FC236}">
                <a16:creationId xmlns:a16="http://schemas.microsoft.com/office/drawing/2014/main" id="{756161E0-2C68-4A84-9B56-53AE67C5A055}"/>
              </a:ext>
            </a:extLst>
          </p:cNvPr>
          <p:cNvPicPr>
            <a:picLocks noGrp="1" noChangeAspect="1"/>
          </p:cNvPicPr>
          <p:nvPr>
            <p:ph sz="half" idx="1"/>
          </p:nvPr>
        </p:nvPicPr>
        <p:blipFill>
          <a:blip r:embed="rId3"/>
          <a:srcRect l="12855" r="39975" b="-1"/>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2A85293C-0F0D-1F10-C55C-BA54D101224E}"/>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Personalizing Your Daily Maintenance Plan</a:t>
            </a:r>
          </a:p>
        </p:txBody>
      </p:sp>
      <p:sp>
        <p:nvSpPr>
          <p:cNvPr id="4" name="Content Placeholder 3">
            <a:extLst>
              <a:ext uri="{FF2B5EF4-FFF2-40B4-BE49-F238E27FC236}">
                <a16:creationId xmlns:a16="http://schemas.microsoft.com/office/drawing/2014/main" id="{61E3046C-7A0F-D5F6-EEAC-541FE6C00A2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Importance of Personalization</a:t>
            </a:r>
          </a:p>
          <a:p>
            <a:pPr marL="0" lvl="1" indent="0">
              <a:buNone/>
            </a:pPr>
            <a:r>
              <a:rPr lang="en-US" sz="1400"/>
              <a:t>Personalizing your maintenance plan helps in aligning it with individual preferences and lifestyles for better adherence.</a:t>
            </a:r>
          </a:p>
          <a:p>
            <a:pPr marL="0" indent="0">
              <a:spcBef>
                <a:spcPts val="2500"/>
              </a:spcBef>
              <a:buNone/>
            </a:pPr>
            <a:r>
              <a:rPr lang="en-US" sz="1400" b="1"/>
              <a:t>Tailoring to Individual Needs</a:t>
            </a:r>
          </a:p>
          <a:p>
            <a:pPr marL="0" lvl="1" indent="0">
              <a:buNone/>
            </a:pPr>
            <a:r>
              <a:rPr lang="en-US" sz="1400"/>
              <a:t>Each person's needs are unique; adjusting maintenance tasks accordingly ensures effectiveness and sustainability.</a:t>
            </a:r>
          </a:p>
          <a:p>
            <a:pPr marL="0" indent="0">
              <a:spcBef>
                <a:spcPts val="2500"/>
              </a:spcBef>
              <a:buNone/>
            </a:pPr>
            <a:r>
              <a:rPr lang="en-US" sz="1400" b="1"/>
              <a:t>Sustainable Practices</a:t>
            </a:r>
          </a:p>
          <a:p>
            <a:pPr marL="0" lvl="1" indent="0">
              <a:buNone/>
            </a:pPr>
            <a:r>
              <a:rPr lang="en-US" sz="1400"/>
              <a:t>Incorporating sustainable practices into your daily plan leads to long-term benefits for both individuals and the environment.</a:t>
            </a:r>
          </a:p>
        </p:txBody>
      </p:sp>
    </p:spTree>
    <p:extLst>
      <p:ext uri="{BB962C8B-B14F-4D97-AF65-F5344CB8AC3E}">
        <p14:creationId xmlns:p14="http://schemas.microsoft.com/office/powerpoint/2010/main" val="3674882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rectly above view of gray dumbbell, blue  measure tape, 5 colored blank notes on a notepad, gray shoes and black mat on white background.">
            <a:extLst>
              <a:ext uri="{FF2B5EF4-FFF2-40B4-BE49-F238E27FC236}">
                <a16:creationId xmlns:a16="http://schemas.microsoft.com/office/drawing/2014/main" id="{EDE420D3-0855-4A09-B580-1F4B9D470411}"/>
              </a:ext>
            </a:extLst>
          </p:cNvPr>
          <p:cNvPicPr>
            <a:picLocks noGrp="1" noChangeAspect="1"/>
          </p:cNvPicPr>
          <p:nvPr>
            <p:ph sz="half" idx="1"/>
          </p:nvPr>
        </p:nvPicPr>
        <p:blipFill>
          <a:blip r:embed="rId3"/>
          <a:srcRect l="38279" r="13927" b="-1"/>
          <a:stretch/>
        </p:blipFill>
        <p:spPr>
          <a:xfrm>
            <a:off x="20" y="10"/>
            <a:ext cx="4910308" cy="6857990"/>
          </a:xfrm>
          <a:prstGeom prst="rect">
            <a:avLst/>
          </a:prstGeom>
        </p:spPr>
      </p:pic>
      <p:sp>
        <p:nvSpPr>
          <p:cNvPr id="2" name="Title 1">
            <a:extLst>
              <a:ext uri="{FF2B5EF4-FFF2-40B4-BE49-F238E27FC236}">
                <a16:creationId xmlns:a16="http://schemas.microsoft.com/office/drawing/2014/main" id="{B3CBB2C4-DFF9-68BD-DAEF-31F8F43CBF03}"/>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sz="3300" b="1" kern="1200">
                <a:solidFill>
                  <a:schemeClr val="tx1"/>
                </a:solidFill>
                <a:latin typeface="+mj-lt"/>
                <a:ea typeface="+mj-ea"/>
                <a:cs typeface="+mj-cs"/>
              </a:rPr>
              <a:t>Monitoring Daily Wellness and Making Adjustments</a:t>
            </a:r>
          </a:p>
        </p:txBody>
      </p:sp>
      <p:sp>
        <p:nvSpPr>
          <p:cNvPr id="4" name="Content Placeholder 3">
            <a:extLst>
              <a:ext uri="{FF2B5EF4-FFF2-40B4-BE49-F238E27FC236}">
                <a16:creationId xmlns:a16="http://schemas.microsoft.com/office/drawing/2014/main" id="{4DCBCB95-08B0-993F-E259-61577543B54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Regular Wellness Assessment</a:t>
            </a:r>
          </a:p>
          <a:p>
            <a:pPr marL="0" lvl="1" indent="0">
              <a:buNone/>
            </a:pPr>
            <a:r>
              <a:rPr lang="en-US" sz="1400"/>
              <a:t>Regularly assessing your wellness helps to identify effective practices and areas that need improvement.</a:t>
            </a:r>
          </a:p>
          <a:p>
            <a:pPr marL="0" indent="0">
              <a:spcBef>
                <a:spcPts val="2500"/>
              </a:spcBef>
              <a:buNone/>
            </a:pPr>
            <a:r>
              <a:rPr lang="en-US" sz="1400" b="1"/>
              <a:t>Making Adjustments</a:t>
            </a:r>
          </a:p>
          <a:p>
            <a:pPr marL="0" lvl="1" indent="0">
              <a:buNone/>
            </a:pPr>
            <a:r>
              <a:rPr lang="en-US" sz="1400"/>
              <a:t>Making adjustments to your daily routines can enhance wellness by integrating new strategies that better suit your needs.</a:t>
            </a:r>
          </a:p>
          <a:p>
            <a:pPr marL="0" indent="0">
              <a:spcBef>
                <a:spcPts val="2500"/>
              </a:spcBef>
              <a:buNone/>
            </a:pPr>
            <a:r>
              <a:rPr lang="en-US" sz="1400" b="1"/>
              <a:t>New Wellness Strategies</a:t>
            </a:r>
          </a:p>
          <a:p>
            <a:pPr marL="0" lvl="1" indent="0">
              <a:buNone/>
            </a:pPr>
            <a:r>
              <a:rPr lang="en-US" sz="1400"/>
              <a:t>Exploring new wellness strategies can provide fresh insights and boost overall health and well-being.</a:t>
            </a:r>
          </a:p>
        </p:txBody>
      </p:sp>
    </p:spTree>
    <p:extLst>
      <p:ext uri="{BB962C8B-B14F-4D97-AF65-F5344CB8AC3E}">
        <p14:creationId xmlns:p14="http://schemas.microsoft.com/office/powerpoint/2010/main" val="2674398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533366D3-0DF1-C545-4F5F-202A639257FD}"/>
              </a:ext>
            </a:extLst>
          </p:cNvPr>
          <p:cNvSpPr>
            <a:spLocks noGrp="1"/>
          </p:cNvSpPr>
          <p:nvPr>
            <p:ph type="ctrTitle"/>
          </p:nvPr>
        </p:nvSpPr>
        <p:spPr>
          <a:xfrm>
            <a:off x="277091" y="1814321"/>
            <a:ext cx="7772400" cy="4560920"/>
          </a:xfrm>
        </p:spPr>
        <p:txBody>
          <a:bodyPr anchor="b">
            <a:normAutofit/>
          </a:bodyPr>
          <a:lstStyle/>
          <a:p>
            <a:pPr algn="l"/>
            <a:r>
              <a:rPr lang="en-US" sz="7400"/>
              <a:t>Identifying Triggers and Early Warning Signs</a:t>
            </a:r>
          </a:p>
        </p:txBody>
      </p:sp>
    </p:spTree>
    <p:extLst>
      <p:ext uri="{BB962C8B-B14F-4D97-AF65-F5344CB8AC3E}">
        <p14:creationId xmlns:p14="http://schemas.microsoft.com/office/powerpoint/2010/main" val="38030707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and drawn businessman and business woman icons in red and black colors are connected by arrows randomly on white background. This image shows the social media, and online communication between business people.">
            <a:extLst>
              <a:ext uri="{FF2B5EF4-FFF2-40B4-BE49-F238E27FC236}">
                <a16:creationId xmlns:a16="http://schemas.microsoft.com/office/drawing/2014/main" id="{C280FFD5-D9B1-4184-888D-5632BED3AFC2}"/>
              </a:ext>
            </a:extLst>
          </p:cNvPr>
          <p:cNvPicPr>
            <a:picLocks noGrp="1" noChangeAspect="1"/>
          </p:cNvPicPr>
          <p:nvPr>
            <p:ph sz="half" idx="1"/>
          </p:nvPr>
        </p:nvPicPr>
        <p:blipFill>
          <a:blip r:embed="rId3"/>
          <a:srcRect l="28943" r="23263" b="-1"/>
          <a:stretch/>
        </p:blipFill>
        <p:spPr>
          <a:xfrm>
            <a:off x="20" y="10"/>
            <a:ext cx="4910308" cy="6857990"/>
          </a:xfrm>
          <a:prstGeom prst="rect">
            <a:avLst/>
          </a:prstGeom>
        </p:spPr>
      </p:pic>
      <p:sp>
        <p:nvSpPr>
          <p:cNvPr id="2" name="Title 1">
            <a:extLst>
              <a:ext uri="{FF2B5EF4-FFF2-40B4-BE49-F238E27FC236}">
                <a16:creationId xmlns:a16="http://schemas.microsoft.com/office/drawing/2014/main" id="{1DDE98E5-8200-0782-3574-19E3F9037135}"/>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Recognizing Potential Triggers</a:t>
            </a:r>
          </a:p>
        </p:txBody>
      </p:sp>
      <p:sp>
        <p:nvSpPr>
          <p:cNvPr id="4" name="Content Placeholder 3">
            <a:extLst>
              <a:ext uri="{FF2B5EF4-FFF2-40B4-BE49-F238E27FC236}">
                <a16:creationId xmlns:a16="http://schemas.microsoft.com/office/drawing/2014/main" id="{B1BDF76D-0A07-8583-BDB3-8CFBAB59B7C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Personalized Triggers</a:t>
            </a:r>
          </a:p>
          <a:p>
            <a:pPr marL="0" lvl="1" indent="0">
              <a:buNone/>
            </a:pPr>
            <a:r>
              <a:rPr lang="en-US" sz="1400"/>
              <a:t>Triggers can differ significantly among individuals, influenced by personal experiences and environments.</a:t>
            </a:r>
          </a:p>
          <a:p>
            <a:pPr marL="0" indent="0">
              <a:spcBef>
                <a:spcPts val="2500"/>
              </a:spcBef>
              <a:buNone/>
            </a:pPr>
            <a:r>
              <a:rPr lang="en-US" sz="1400" b="1"/>
              <a:t>Identifying Triggers</a:t>
            </a:r>
          </a:p>
          <a:p>
            <a:pPr marL="0" lvl="1" indent="0">
              <a:buNone/>
            </a:pPr>
            <a:r>
              <a:rPr lang="en-US" sz="1400"/>
              <a:t>Recognizing specific environments, interactions, or stressors can be the first step in managing reactions effectively.</a:t>
            </a:r>
          </a:p>
          <a:p>
            <a:pPr marL="0" indent="0">
              <a:spcBef>
                <a:spcPts val="2500"/>
              </a:spcBef>
              <a:buNone/>
            </a:pPr>
            <a:r>
              <a:rPr lang="en-US" sz="1400" b="1"/>
              <a:t>Coping Strategies</a:t>
            </a:r>
          </a:p>
          <a:p>
            <a:pPr marL="0" lvl="1" indent="0">
              <a:buNone/>
            </a:pPr>
            <a:r>
              <a:rPr lang="en-US" sz="1400"/>
              <a:t>Developing coping strategies based on identified triggers can enhance emotional well-being and resilience.</a:t>
            </a:r>
          </a:p>
        </p:txBody>
      </p:sp>
    </p:spTree>
    <p:extLst>
      <p:ext uri="{BB962C8B-B14F-4D97-AF65-F5344CB8AC3E}">
        <p14:creationId xmlns:p14="http://schemas.microsoft.com/office/powerpoint/2010/main" val="3240884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8A3E096-5EB1-A725-5101-08768DE375CB}"/>
              </a:ext>
            </a:extLst>
          </p:cNvPr>
          <p:cNvSpPr>
            <a:spLocks noGrp="1"/>
          </p:cNvSpPr>
          <p:nvPr>
            <p:ph type="title"/>
          </p:nvPr>
        </p:nvSpPr>
        <p:spPr>
          <a:xfrm>
            <a:off x="614679" y="548639"/>
            <a:ext cx="3977640" cy="5719640"/>
          </a:xfrm>
        </p:spPr>
        <p:txBody>
          <a:bodyPr anchor="t">
            <a:normAutofit/>
          </a:bodyPr>
          <a:lstStyle/>
          <a:p>
            <a:r>
              <a:rPr lang="en-US"/>
              <a:t>Developing a List of Early Warning Signs</a:t>
            </a:r>
          </a:p>
        </p:txBody>
      </p:sp>
      <p:graphicFrame>
        <p:nvGraphicFramePr>
          <p:cNvPr id="4" name="Content Placeholder 4">
            <a:extLst>
              <a:ext uri="{FF2B5EF4-FFF2-40B4-BE49-F238E27FC236}">
                <a16:creationId xmlns:a16="http://schemas.microsoft.com/office/drawing/2014/main" id="{73616B38-335A-4E42-9128-F87B7F66B056}"/>
              </a:ext>
            </a:extLst>
          </p:cNvPr>
          <p:cNvGraphicFramePr>
            <a:graphicFrameLocks noGrp="1"/>
          </p:cNvGraphicFramePr>
          <p:nvPr>
            <p:ph idx="1"/>
            <p:extLst>
              <p:ext uri="{D42A27DB-BD31-4B8C-83A1-F6EECF244321}">
                <p14:modId xmlns:p14="http://schemas.microsoft.com/office/powerpoint/2010/main" val="38091453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71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91201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ustomer satisfaction survey feedback">
            <a:extLst>
              <a:ext uri="{FF2B5EF4-FFF2-40B4-BE49-F238E27FC236}">
                <a16:creationId xmlns:a16="http://schemas.microsoft.com/office/drawing/2014/main" id="{6CBBA246-7BC6-4040-860D-3E249D34DD94}"/>
              </a:ext>
            </a:extLst>
          </p:cNvPr>
          <p:cNvPicPr>
            <a:picLocks noGrp="1" noChangeAspect="1"/>
          </p:cNvPicPr>
          <p:nvPr>
            <p:ph sz="half" idx="1"/>
          </p:nvPr>
        </p:nvPicPr>
        <p:blipFill>
          <a:blip r:embed="rId3"/>
          <a:srcRect l="14230" r="37976" b="-1"/>
          <a:stretch/>
        </p:blipFill>
        <p:spPr>
          <a:xfrm>
            <a:off x="20" y="10"/>
            <a:ext cx="4910308" cy="6857990"/>
          </a:xfrm>
          <a:prstGeom prst="rect">
            <a:avLst/>
          </a:prstGeom>
        </p:spPr>
      </p:pic>
      <p:sp>
        <p:nvSpPr>
          <p:cNvPr id="2" name="Title 1">
            <a:extLst>
              <a:ext uri="{FF2B5EF4-FFF2-40B4-BE49-F238E27FC236}">
                <a16:creationId xmlns:a16="http://schemas.microsoft.com/office/drawing/2014/main" id="{3E54F3D7-B92A-87D5-8153-A1618D557D9B}"/>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sz="3300" b="1" kern="1200">
                <a:solidFill>
                  <a:schemeClr val="tx1"/>
                </a:solidFill>
                <a:latin typeface="+mj-lt"/>
                <a:ea typeface="+mj-ea"/>
                <a:cs typeface="+mj-cs"/>
              </a:rPr>
              <a:t>Creating Action Plans for Triggers and Warning Signs</a:t>
            </a:r>
          </a:p>
        </p:txBody>
      </p:sp>
      <p:sp>
        <p:nvSpPr>
          <p:cNvPr id="4" name="Content Placeholder 3">
            <a:extLst>
              <a:ext uri="{FF2B5EF4-FFF2-40B4-BE49-F238E27FC236}">
                <a16:creationId xmlns:a16="http://schemas.microsoft.com/office/drawing/2014/main" id="{201685A9-8BE9-9F56-5293-5910E06EEB8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Understanding Triggers</a:t>
            </a:r>
          </a:p>
          <a:p>
            <a:pPr marL="0" lvl="1" indent="0">
              <a:buNone/>
            </a:pPr>
            <a:r>
              <a:rPr lang="en-US" sz="1400"/>
              <a:t>Identifying triggers is crucial for developing effective action plans to manage wellness. Awareness can prevent negative responses.</a:t>
            </a:r>
          </a:p>
          <a:p>
            <a:pPr marL="0" indent="0">
              <a:spcBef>
                <a:spcPts val="2500"/>
              </a:spcBef>
              <a:buNone/>
            </a:pPr>
            <a:r>
              <a:rPr lang="en-US" sz="1400" b="1"/>
              <a:t>Early Warning Signs</a:t>
            </a:r>
          </a:p>
          <a:p>
            <a:pPr marL="0" lvl="1" indent="0">
              <a:buNone/>
            </a:pPr>
            <a:r>
              <a:rPr lang="en-US" sz="1400"/>
              <a:t>Recognizing early warning signs helps individuals take proactive measures to address potential issues before they escalate.</a:t>
            </a:r>
          </a:p>
          <a:p>
            <a:pPr marL="0" indent="0">
              <a:spcBef>
                <a:spcPts val="2500"/>
              </a:spcBef>
              <a:buNone/>
            </a:pPr>
            <a:r>
              <a:rPr lang="en-US" sz="1400" b="1"/>
              <a:t>Developing Strategies</a:t>
            </a:r>
          </a:p>
          <a:p>
            <a:pPr marL="0" lvl="1" indent="0">
              <a:buNone/>
            </a:pPr>
            <a:r>
              <a:rPr lang="en-US" sz="1400"/>
              <a:t>Creating tailored strategies helps individuals respond effectively to triggers and maintain their wellness journey.</a:t>
            </a:r>
          </a:p>
        </p:txBody>
      </p:sp>
    </p:spTree>
    <p:extLst>
      <p:ext uri="{BB962C8B-B14F-4D97-AF65-F5344CB8AC3E}">
        <p14:creationId xmlns:p14="http://schemas.microsoft.com/office/powerpoint/2010/main" val="3062852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F225B289-C7D5-3ED3-324C-651835BF8C4B}"/>
              </a:ext>
            </a:extLst>
          </p:cNvPr>
          <p:cNvSpPr>
            <a:spLocks noGrp="1"/>
          </p:cNvSpPr>
          <p:nvPr>
            <p:ph type="ctrTitle"/>
          </p:nvPr>
        </p:nvSpPr>
        <p:spPr>
          <a:xfrm>
            <a:off x="277091" y="1814321"/>
            <a:ext cx="7772400" cy="4560920"/>
          </a:xfrm>
        </p:spPr>
        <p:txBody>
          <a:bodyPr anchor="b">
            <a:normAutofit/>
          </a:bodyPr>
          <a:lstStyle/>
          <a:p>
            <a:pPr algn="l"/>
            <a:r>
              <a:rPr lang="en-US" sz="7400"/>
              <a:t>Crisis Planning and Post-Crisis Reflection</a:t>
            </a:r>
          </a:p>
        </p:txBody>
      </p:sp>
    </p:spTree>
    <p:extLst>
      <p:ext uri="{BB962C8B-B14F-4D97-AF65-F5344CB8AC3E}">
        <p14:creationId xmlns:p14="http://schemas.microsoft.com/office/powerpoint/2010/main" val="21237253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tudio shot of a variety of workout equipment against a grey background">
            <a:extLst>
              <a:ext uri="{FF2B5EF4-FFF2-40B4-BE49-F238E27FC236}">
                <a16:creationId xmlns:a16="http://schemas.microsoft.com/office/drawing/2014/main" id="{72BE194B-28FC-4BDD-9624-65B407D2D503}"/>
              </a:ext>
            </a:extLst>
          </p:cNvPr>
          <p:cNvPicPr>
            <a:picLocks noGrp="1" noChangeAspect="1"/>
          </p:cNvPicPr>
          <p:nvPr>
            <p:ph sz="half" idx="1"/>
          </p:nvPr>
        </p:nvPicPr>
        <p:blipFill>
          <a:blip r:embed="rId3"/>
          <a:srcRect l="17802" r="14820" b="-1"/>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56D37924-16BE-2934-71EA-9C8EA1B4563D}"/>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b="1" kern="1200">
                <a:solidFill>
                  <a:schemeClr val="tx1"/>
                </a:solidFill>
                <a:latin typeface="+mj-lt"/>
                <a:ea typeface="+mj-ea"/>
                <a:cs typeface="+mj-cs"/>
              </a:rPr>
              <a:t>Agenda Items</a:t>
            </a:r>
          </a:p>
        </p:txBody>
      </p:sp>
      <p:sp>
        <p:nvSpPr>
          <p:cNvPr id="4" name="Content Placeholder 3">
            <a:extLst>
              <a:ext uri="{FF2B5EF4-FFF2-40B4-BE49-F238E27FC236}">
                <a16:creationId xmlns:a16="http://schemas.microsoft.com/office/drawing/2014/main" id="{70CFFB9A-8BA2-067B-8CBC-CFB3D777960B}"/>
              </a:ext>
            </a:extLst>
          </p:cNvPr>
          <p:cNvSpPr>
            <a:spLocks noGrp="1"/>
          </p:cNvSpPr>
          <p:nvPr>
            <p:ph sz="half" idx="2"/>
          </p:nvPr>
        </p:nvSpPr>
        <p:spPr>
          <a:xfrm>
            <a:off x="614679" y="2212848"/>
            <a:ext cx="4361688" cy="4096512"/>
          </a:xfrm>
        </p:spPr>
        <p:txBody>
          <a:bodyPr vert="horz" lIns="91440" tIns="45720" rIns="91440" bIns="45720" rtlCol="0">
            <a:normAutofit/>
          </a:bodyPr>
          <a:lstStyle/>
          <a:p>
            <a:r>
              <a:rPr lang="en-US" sz="1800"/>
              <a:t>Introduction to Wellness Recovery Action Plan (WRAP)</a:t>
            </a:r>
          </a:p>
          <a:p>
            <a:r>
              <a:rPr lang="en-US" sz="1800"/>
              <a:t>Developing a Wellness Toolbox</a:t>
            </a:r>
          </a:p>
          <a:p>
            <a:r>
              <a:rPr lang="en-US" sz="1800"/>
              <a:t>Creating a Daily Maintenance Plan</a:t>
            </a:r>
          </a:p>
          <a:p>
            <a:r>
              <a:rPr lang="en-US" sz="1800"/>
              <a:t>Identifying Triggers and Early Warning Signs</a:t>
            </a:r>
          </a:p>
          <a:p>
            <a:r>
              <a:rPr lang="en-US" sz="1800"/>
              <a:t>Crisis Planning and Post-Crisis Reflection</a:t>
            </a:r>
          </a:p>
        </p:txBody>
      </p:sp>
    </p:spTree>
    <p:extLst>
      <p:ext uri="{BB962C8B-B14F-4D97-AF65-F5344CB8AC3E}">
        <p14:creationId xmlns:p14="http://schemas.microsoft.com/office/powerpoint/2010/main" val="1862240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Risk management plan">
            <a:extLst>
              <a:ext uri="{FF2B5EF4-FFF2-40B4-BE49-F238E27FC236}">
                <a16:creationId xmlns:a16="http://schemas.microsoft.com/office/drawing/2014/main" id="{3F842178-315B-4E14-88A8-94C911A6800A}"/>
              </a:ext>
            </a:extLst>
          </p:cNvPr>
          <p:cNvPicPr>
            <a:picLocks noGrp="1" noChangeAspect="1"/>
          </p:cNvPicPr>
          <p:nvPr>
            <p:ph sz="half" idx="1"/>
          </p:nvPr>
        </p:nvPicPr>
        <p:blipFill>
          <a:blip r:embed="rId3"/>
          <a:srcRect l="2789" r="43511"/>
          <a:stretch/>
        </p:blipFill>
        <p:spPr>
          <a:xfrm>
            <a:off x="20" y="10"/>
            <a:ext cx="4910308" cy="6857990"/>
          </a:xfrm>
          <a:prstGeom prst="rect">
            <a:avLst/>
          </a:prstGeom>
        </p:spPr>
      </p:pic>
      <p:sp>
        <p:nvSpPr>
          <p:cNvPr id="2" name="Title 1">
            <a:extLst>
              <a:ext uri="{FF2B5EF4-FFF2-40B4-BE49-F238E27FC236}">
                <a16:creationId xmlns:a16="http://schemas.microsoft.com/office/drawing/2014/main" id="{34308B92-5CB4-65B2-C91F-CA817FD79BB3}"/>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Creating a Crisis Plan</a:t>
            </a:r>
          </a:p>
        </p:txBody>
      </p:sp>
      <p:sp>
        <p:nvSpPr>
          <p:cNvPr id="4" name="Content Placeholder 3">
            <a:extLst>
              <a:ext uri="{FF2B5EF4-FFF2-40B4-BE49-F238E27FC236}">
                <a16:creationId xmlns:a16="http://schemas.microsoft.com/office/drawing/2014/main" id="{D56C3F15-CE2F-FC74-5C25-EECEE0D15B7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Importance of a Crisis Plan</a:t>
            </a:r>
          </a:p>
          <a:p>
            <a:pPr marL="0" lvl="1" indent="0">
              <a:buNone/>
            </a:pPr>
            <a:r>
              <a:rPr lang="en-US" sz="1400"/>
              <a:t>A crisis plan is essential for navigating difficult situations effectively and ensuring safety.</a:t>
            </a:r>
          </a:p>
          <a:p>
            <a:pPr marL="0" indent="0">
              <a:spcBef>
                <a:spcPts val="2500"/>
              </a:spcBef>
              <a:buNone/>
            </a:pPr>
            <a:r>
              <a:rPr lang="en-US" sz="1400" b="1"/>
              <a:t>Emergency Contacts</a:t>
            </a:r>
          </a:p>
          <a:p>
            <a:pPr marL="0" lvl="1" indent="0">
              <a:buNone/>
            </a:pPr>
            <a:r>
              <a:rPr lang="en-US" sz="1400"/>
              <a:t>Including emergency contacts in your crisis plan helps ensure quick access to support during a crisis.</a:t>
            </a:r>
          </a:p>
          <a:p>
            <a:pPr marL="0" indent="0">
              <a:spcBef>
                <a:spcPts val="2500"/>
              </a:spcBef>
              <a:buNone/>
            </a:pPr>
            <a:r>
              <a:rPr lang="en-US" sz="1400" b="1"/>
              <a:t>Coping Strategies</a:t>
            </a:r>
          </a:p>
          <a:p>
            <a:pPr marL="0" lvl="1" indent="0">
              <a:buNone/>
            </a:pPr>
            <a:r>
              <a:rPr lang="en-US" sz="1400"/>
              <a:t>Effective coping strategies outlined in the plan can support mental well-being during crises.</a:t>
            </a:r>
          </a:p>
        </p:txBody>
      </p:sp>
    </p:spTree>
    <p:extLst>
      <p:ext uri="{BB962C8B-B14F-4D97-AF65-F5344CB8AC3E}">
        <p14:creationId xmlns:p14="http://schemas.microsoft.com/office/powerpoint/2010/main" val="1670755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oup of women smiling">
            <a:extLst>
              <a:ext uri="{FF2B5EF4-FFF2-40B4-BE49-F238E27FC236}">
                <a16:creationId xmlns:a16="http://schemas.microsoft.com/office/drawing/2014/main" id="{C4B92B9B-6635-4F44-B8CE-03992456C3EC}"/>
              </a:ext>
            </a:extLst>
          </p:cNvPr>
          <p:cNvPicPr>
            <a:picLocks noGrp="1" noChangeAspect="1"/>
          </p:cNvPicPr>
          <p:nvPr>
            <p:ph sz="half" idx="1"/>
          </p:nvPr>
        </p:nvPicPr>
        <p:blipFill>
          <a:blip r:embed="rId3"/>
          <a:srcRect l="28680" r="23527" b="-1"/>
          <a:stretch/>
        </p:blipFill>
        <p:spPr>
          <a:xfrm>
            <a:off x="20" y="10"/>
            <a:ext cx="4910308" cy="6857990"/>
          </a:xfrm>
          <a:prstGeom prst="rect">
            <a:avLst/>
          </a:prstGeom>
        </p:spPr>
      </p:pic>
      <p:sp>
        <p:nvSpPr>
          <p:cNvPr id="2" name="Title 1">
            <a:extLst>
              <a:ext uri="{FF2B5EF4-FFF2-40B4-BE49-F238E27FC236}">
                <a16:creationId xmlns:a16="http://schemas.microsoft.com/office/drawing/2014/main" id="{7B406D8E-B5FA-96B9-F2E3-10C5D5ABE7C9}"/>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Identifying Supporters and Resources in Crisis</a:t>
            </a:r>
          </a:p>
        </p:txBody>
      </p:sp>
      <p:sp>
        <p:nvSpPr>
          <p:cNvPr id="4" name="Content Placeholder 3">
            <a:extLst>
              <a:ext uri="{FF2B5EF4-FFF2-40B4-BE49-F238E27FC236}">
                <a16:creationId xmlns:a16="http://schemas.microsoft.com/office/drawing/2014/main" id="{20097CCC-7E20-C869-2B7D-80EC3826D2D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Role of Supporters</a:t>
            </a:r>
          </a:p>
          <a:p>
            <a:pPr marL="0" lvl="1" indent="0">
              <a:buNone/>
            </a:pPr>
            <a:r>
              <a:rPr lang="en-US" sz="1400"/>
              <a:t>Supporters like friends and family play a vital role in providing emotional and practical assistance during a crisis.</a:t>
            </a:r>
          </a:p>
          <a:p>
            <a:pPr marL="0" indent="0">
              <a:spcBef>
                <a:spcPts val="2500"/>
              </a:spcBef>
              <a:buNone/>
            </a:pPr>
            <a:r>
              <a:rPr lang="en-US" sz="1400" b="1"/>
              <a:t>Professional Help</a:t>
            </a:r>
          </a:p>
          <a:p>
            <a:pPr marL="0" lvl="1" indent="0">
              <a:buNone/>
            </a:pPr>
            <a:r>
              <a:rPr lang="en-US" sz="1400"/>
              <a:t>Professionals such as counselors and therapists can offer expert guidance and support for recovery during challenging times.</a:t>
            </a:r>
          </a:p>
          <a:p>
            <a:pPr marL="0" indent="0">
              <a:spcBef>
                <a:spcPts val="2500"/>
              </a:spcBef>
              <a:buNone/>
            </a:pPr>
            <a:r>
              <a:rPr lang="en-US" sz="1400" b="1"/>
              <a:t>Seeking Help</a:t>
            </a:r>
          </a:p>
          <a:p>
            <a:pPr marL="0" lvl="1" indent="0">
              <a:buNone/>
            </a:pPr>
            <a:r>
              <a:rPr lang="en-US" sz="1400"/>
              <a:t>Knowing where to seek help enhances recovery efforts and ensures access to necessary resources during crises.</a:t>
            </a:r>
          </a:p>
        </p:txBody>
      </p:sp>
    </p:spTree>
    <p:extLst>
      <p:ext uri="{BB962C8B-B14F-4D97-AF65-F5344CB8AC3E}">
        <p14:creationId xmlns:p14="http://schemas.microsoft.com/office/powerpoint/2010/main" val="4076020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utumn, tea time, cup, book, window,">
            <a:extLst>
              <a:ext uri="{FF2B5EF4-FFF2-40B4-BE49-F238E27FC236}">
                <a16:creationId xmlns:a16="http://schemas.microsoft.com/office/drawing/2014/main" id="{E6141ACA-34A2-4807-836B-F9019C34709F}"/>
              </a:ext>
            </a:extLst>
          </p:cNvPr>
          <p:cNvPicPr>
            <a:picLocks noGrp="1" noChangeAspect="1"/>
          </p:cNvPicPr>
          <p:nvPr>
            <p:ph sz="half" idx="1"/>
          </p:nvPr>
        </p:nvPicPr>
        <p:blipFill>
          <a:blip r:embed="rId3"/>
          <a:srcRect l="24699" r="27508" b="-1"/>
          <a:stretch/>
        </p:blipFill>
        <p:spPr>
          <a:xfrm>
            <a:off x="20" y="10"/>
            <a:ext cx="4910308" cy="6857990"/>
          </a:xfrm>
          <a:prstGeom prst="rect">
            <a:avLst/>
          </a:prstGeom>
        </p:spPr>
      </p:pic>
      <p:sp>
        <p:nvSpPr>
          <p:cNvPr id="2" name="Title 1">
            <a:extLst>
              <a:ext uri="{FF2B5EF4-FFF2-40B4-BE49-F238E27FC236}">
                <a16:creationId xmlns:a16="http://schemas.microsoft.com/office/drawing/2014/main" id="{6D43F16F-4B3A-9317-BD7B-3AD559C6F5BB}"/>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Reflecting and Learning From Crisis Experiences</a:t>
            </a:r>
          </a:p>
        </p:txBody>
      </p:sp>
      <p:sp>
        <p:nvSpPr>
          <p:cNvPr id="4" name="Content Placeholder 3">
            <a:extLst>
              <a:ext uri="{FF2B5EF4-FFF2-40B4-BE49-F238E27FC236}">
                <a16:creationId xmlns:a16="http://schemas.microsoft.com/office/drawing/2014/main" id="{246F13C2-E3D0-9CAB-790D-A0424D9CE1C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Opportunity for Growth</a:t>
            </a:r>
          </a:p>
          <a:p>
            <a:pPr marL="0" lvl="1" indent="0">
              <a:buNone/>
            </a:pPr>
            <a:r>
              <a:rPr lang="en-US" sz="1400"/>
              <a:t>Post-crisis reflection allows individuals to identify lessons learned and gain insights for future challenges.</a:t>
            </a:r>
          </a:p>
          <a:p>
            <a:pPr marL="0" indent="0">
              <a:spcBef>
                <a:spcPts val="2500"/>
              </a:spcBef>
              <a:buNone/>
            </a:pPr>
            <a:r>
              <a:rPr lang="en-US" sz="1400" b="1"/>
              <a:t>Preparing for Future Challenges</a:t>
            </a:r>
          </a:p>
          <a:p>
            <a:pPr marL="0" lvl="1" indent="0">
              <a:buNone/>
            </a:pPr>
            <a:r>
              <a:rPr lang="en-US" sz="1400"/>
              <a:t>Reflecting on past experiences equips individuals with strategies to better handle future crises and challenges.</a:t>
            </a:r>
          </a:p>
          <a:p>
            <a:pPr marL="0" indent="0">
              <a:spcBef>
                <a:spcPts val="2500"/>
              </a:spcBef>
              <a:buNone/>
            </a:pPr>
            <a:r>
              <a:rPr lang="en-US" sz="1400" b="1"/>
              <a:t>Refining Wellness Plans</a:t>
            </a:r>
          </a:p>
          <a:p>
            <a:pPr marL="0" lvl="1" indent="0">
              <a:buNone/>
            </a:pPr>
            <a:r>
              <a:rPr lang="en-US" sz="1400"/>
              <a:t>Learning from previous experiences helps individuals enhance their wellness plans for improved resilience.</a:t>
            </a:r>
          </a:p>
        </p:txBody>
      </p:sp>
    </p:spTree>
    <p:extLst>
      <p:ext uri="{BB962C8B-B14F-4D97-AF65-F5344CB8AC3E}">
        <p14:creationId xmlns:p14="http://schemas.microsoft.com/office/powerpoint/2010/main" val="2316033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63EB42D-DB4B-4C5B-F439-20AC310553DE}"/>
              </a:ext>
            </a:extLst>
          </p:cNvPr>
          <p:cNvSpPr>
            <a:spLocks noGrp="1"/>
          </p:cNvSpPr>
          <p:nvPr>
            <p:ph type="title"/>
          </p:nvPr>
        </p:nvSpPr>
        <p:spPr>
          <a:xfrm>
            <a:off x="612648" y="1847088"/>
            <a:ext cx="7344336" cy="1133856"/>
          </a:xfrm>
        </p:spPr>
        <p:txBody>
          <a:bodyPr anchor="b">
            <a:normAutofit/>
          </a:bodyPr>
          <a:lstStyle/>
          <a:p>
            <a:r>
              <a:rPr lang="en-US" sz="6000"/>
              <a:t>Conclusion</a:t>
            </a:r>
          </a:p>
        </p:txBody>
      </p:sp>
      <p:graphicFrame>
        <p:nvGraphicFramePr>
          <p:cNvPr id="9" name="Content Placeholder 2">
            <a:extLst>
              <a:ext uri="{FF2B5EF4-FFF2-40B4-BE49-F238E27FC236}">
                <a16:creationId xmlns:a16="http://schemas.microsoft.com/office/drawing/2014/main" id="{79F0138D-4E69-3F4C-8E68-42097A05CF7A}"/>
              </a:ext>
            </a:extLst>
          </p:cNvPr>
          <p:cNvGraphicFramePr>
            <a:graphicFrameLocks noGrp="1"/>
          </p:cNvGraphicFramePr>
          <p:nvPr>
            <p:ph idx="1"/>
            <p:extLst>
              <p:ext uri="{D42A27DB-BD31-4B8C-83A1-F6EECF244321}">
                <p14:modId xmlns:p14="http://schemas.microsoft.com/office/powerpoint/2010/main" val="1308024931"/>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7502835"/>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99CA10D0-912E-AE70-08F6-C37D421F8DE2}"/>
              </a:ext>
            </a:extLst>
          </p:cNvPr>
          <p:cNvSpPr>
            <a:spLocks noGrp="1"/>
          </p:cNvSpPr>
          <p:nvPr>
            <p:ph type="ctrTitle"/>
          </p:nvPr>
        </p:nvSpPr>
        <p:spPr>
          <a:xfrm>
            <a:off x="277091" y="1814321"/>
            <a:ext cx="7772400" cy="4560920"/>
          </a:xfrm>
        </p:spPr>
        <p:txBody>
          <a:bodyPr anchor="b">
            <a:normAutofit/>
          </a:bodyPr>
          <a:lstStyle/>
          <a:p>
            <a:pPr algn="l"/>
            <a:r>
              <a:rPr lang="en-US" sz="7400"/>
              <a:t>Introduction to Wellness Recovery Action Plan (WRAP)</a:t>
            </a:r>
          </a:p>
        </p:txBody>
      </p:sp>
    </p:spTree>
    <p:extLst>
      <p:ext uri="{BB962C8B-B14F-4D97-AF65-F5344CB8AC3E}">
        <p14:creationId xmlns:p14="http://schemas.microsoft.com/office/powerpoint/2010/main" val="12359076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eekly Diet Planner with lots of healthy vegetables">
            <a:extLst>
              <a:ext uri="{FF2B5EF4-FFF2-40B4-BE49-F238E27FC236}">
                <a16:creationId xmlns:a16="http://schemas.microsoft.com/office/drawing/2014/main" id="{24948E59-3FE9-4A1A-AB43-F53E3A68F888}"/>
              </a:ext>
            </a:extLst>
          </p:cNvPr>
          <p:cNvPicPr>
            <a:picLocks noGrp="1" noChangeAspect="1"/>
          </p:cNvPicPr>
          <p:nvPr>
            <p:ph sz="half" idx="1"/>
          </p:nvPr>
        </p:nvPicPr>
        <p:blipFill>
          <a:blip r:embed="rId3"/>
          <a:srcRect r="5463"/>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BAD8C383-B175-65A6-C8BD-966F180021E4}"/>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What Is WRAP?</a:t>
            </a:r>
          </a:p>
        </p:txBody>
      </p:sp>
      <p:sp>
        <p:nvSpPr>
          <p:cNvPr id="4" name="Content Placeholder 3">
            <a:extLst>
              <a:ext uri="{FF2B5EF4-FFF2-40B4-BE49-F238E27FC236}">
                <a16:creationId xmlns:a16="http://schemas.microsoft.com/office/drawing/2014/main" id="{507561AC-42E7-7C93-2265-EF65C00B4CA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Definition of WRAP</a:t>
            </a:r>
          </a:p>
          <a:p>
            <a:pPr marL="0" lvl="1" indent="0">
              <a:buNone/>
            </a:pPr>
            <a:r>
              <a:rPr lang="en-US" sz="1400"/>
              <a:t>WRAP is an acronym for Wellness Recovery Action Plan, a tool designed for personal wellness.</a:t>
            </a:r>
          </a:p>
          <a:p>
            <a:pPr marL="0" indent="0">
              <a:spcBef>
                <a:spcPts val="2500"/>
              </a:spcBef>
              <a:buNone/>
            </a:pPr>
            <a:r>
              <a:rPr lang="en-US" sz="1400" b="1"/>
              <a:t>Self-Directed Tool</a:t>
            </a:r>
          </a:p>
          <a:p>
            <a:pPr marL="0" lvl="1" indent="0">
              <a:buNone/>
            </a:pPr>
            <a:r>
              <a:rPr lang="en-US" sz="1400"/>
              <a:t>WRAP empowers individuals to take charge of their wellness journey through self-directed strategies and goals.</a:t>
            </a:r>
          </a:p>
          <a:p>
            <a:pPr marL="0" indent="0">
              <a:spcBef>
                <a:spcPts val="2500"/>
              </a:spcBef>
              <a:buNone/>
            </a:pPr>
            <a:r>
              <a:rPr lang="en-US" sz="1400" b="1"/>
              <a:t>Personalized Strategies</a:t>
            </a:r>
          </a:p>
          <a:p>
            <a:pPr marL="0" lvl="1" indent="0">
              <a:buNone/>
            </a:pPr>
            <a:r>
              <a:rPr lang="en-US" sz="1400"/>
              <a:t>The plan encourages the development of personalized strategies tailored to each individual's needs and preferences.</a:t>
            </a:r>
          </a:p>
        </p:txBody>
      </p:sp>
    </p:spTree>
    <p:extLst>
      <p:ext uri="{BB962C8B-B14F-4D97-AF65-F5344CB8AC3E}">
        <p14:creationId xmlns:p14="http://schemas.microsoft.com/office/powerpoint/2010/main" val="3351146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ouble exposure of young woman doing yoga and lush green forest at sea coast">
            <a:extLst>
              <a:ext uri="{FF2B5EF4-FFF2-40B4-BE49-F238E27FC236}">
                <a16:creationId xmlns:a16="http://schemas.microsoft.com/office/drawing/2014/main" id="{E84208B7-ACAB-4E75-9BF7-4B71ACB9F51C}"/>
              </a:ext>
            </a:extLst>
          </p:cNvPr>
          <p:cNvPicPr>
            <a:picLocks noGrp="1" noChangeAspect="1"/>
          </p:cNvPicPr>
          <p:nvPr>
            <p:ph sz="half" idx="1"/>
          </p:nvPr>
        </p:nvPicPr>
        <p:blipFill>
          <a:blip r:embed="rId3"/>
          <a:srcRect l="45420" r="7410" b="-1"/>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E01E61CF-3A3D-2FE4-C019-F2F5E9F9A5F5}"/>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The Principles and Values of WRAP</a:t>
            </a:r>
          </a:p>
        </p:txBody>
      </p:sp>
      <p:sp>
        <p:nvSpPr>
          <p:cNvPr id="4" name="Content Placeholder 3">
            <a:extLst>
              <a:ext uri="{FF2B5EF4-FFF2-40B4-BE49-F238E27FC236}">
                <a16:creationId xmlns:a16="http://schemas.microsoft.com/office/drawing/2014/main" id="{73D5C636-89AC-5E34-8605-6F53DE08035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Principles of WRAP</a:t>
            </a:r>
          </a:p>
          <a:p>
            <a:pPr marL="0" lvl="1" indent="0">
              <a:buNone/>
            </a:pPr>
            <a:r>
              <a:rPr lang="en-US" sz="1400"/>
              <a:t>WRAP is founded on essential principles that promote hope, personal responsibility, and education to enhance individual wellness.</a:t>
            </a:r>
          </a:p>
          <a:p>
            <a:pPr marL="0" indent="0">
              <a:spcBef>
                <a:spcPts val="2500"/>
              </a:spcBef>
              <a:buNone/>
            </a:pPr>
            <a:r>
              <a:rPr lang="en-US" sz="1400" b="1"/>
              <a:t>Empowerment through Education</a:t>
            </a:r>
          </a:p>
          <a:p>
            <a:pPr marL="0" lvl="1" indent="0">
              <a:buNone/>
            </a:pPr>
            <a:r>
              <a:rPr lang="en-US" sz="1400"/>
              <a:t>Education is a fundamental value of WRAP that empowers individuals to make informed choices regarding their wellness and recovery.</a:t>
            </a:r>
          </a:p>
          <a:p>
            <a:pPr marL="0" indent="0">
              <a:spcBef>
                <a:spcPts val="2500"/>
              </a:spcBef>
              <a:buNone/>
            </a:pPr>
            <a:r>
              <a:rPr lang="en-US" sz="1400" b="1"/>
              <a:t>Self-Advocacy and Support</a:t>
            </a:r>
          </a:p>
          <a:p>
            <a:pPr marL="0" lvl="1" indent="0">
              <a:buNone/>
            </a:pPr>
            <a:r>
              <a:rPr lang="en-US" sz="1400"/>
              <a:t>Self-advocacy is crucial in WRAP, allowing individuals to seek support and make choices that align with their wellness goals.</a:t>
            </a:r>
          </a:p>
        </p:txBody>
      </p:sp>
    </p:spTree>
    <p:extLst>
      <p:ext uri="{BB962C8B-B14F-4D97-AF65-F5344CB8AC3E}">
        <p14:creationId xmlns:p14="http://schemas.microsoft.com/office/powerpoint/2010/main" val="3338524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asalt stones wit painted woman, Drawing made on the stone picture in Photoshop, August 2014 by Peter Hermus">
            <a:extLst>
              <a:ext uri="{FF2B5EF4-FFF2-40B4-BE49-F238E27FC236}">
                <a16:creationId xmlns:a16="http://schemas.microsoft.com/office/drawing/2014/main" id="{7EFBDC81-0988-433F-AAD9-CBE27A3CAF53}"/>
              </a:ext>
            </a:extLst>
          </p:cNvPr>
          <p:cNvPicPr>
            <a:picLocks noGrp="1" noChangeAspect="1"/>
          </p:cNvPicPr>
          <p:nvPr>
            <p:ph sz="half" idx="1"/>
          </p:nvPr>
        </p:nvPicPr>
        <p:blipFill>
          <a:blip r:embed="rId3"/>
          <a:srcRect l="579" r="1273"/>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A4494218-ABF4-E2CD-12EC-6A3C7ED25FC1}"/>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Benefits of Using WRAP</a:t>
            </a:r>
          </a:p>
        </p:txBody>
      </p:sp>
      <p:sp>
        <p:nvSpPr>
          <p:cNvPr id="4" name="Content Placeholder 3">
            <a:extLst>
              <a:ext uri="{FF2B5EF4-FFF2-40B4-BE49-F238E27FC236}">
                <a16:creationId xmlns:a16="http://schemas.microsoft.com/office/drawing/2014/main" id="{FE72CE95-CC64-4A91-DD03-BEDDEC6E15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Improved Self-Awareness</a:t>
            </a:r>
          </a:p>
          <a:p>
            <a:pPr marL="0" lvl="1" indent="0">
              <a:buNone/>
            </a:pPr>
            <a:r>
              <a:rPr lang="en-US" sz="1400"/>
              <a:t>WRAP encourages individuals to reflect on their thoughts and emotions, leading to greater self-awareness and understanding.</a:t>
            </a:r>
          </a:p>
          <a:p>
            <a:pPr marL="0" indent="0">
              <a:spcBef>
                <a:spcPts val="2500"/>
              </a:spcBef>
              <a:buNone/>
            </a:pPr>
            <a:r>
              <a:rPr lang="en-US" sz="1400" b="1"/>
              <a:t>Enhanced Coping Strategies</a:t>
            </a:r>
          </a:p>
          <a:p>
            <a:pPr marL="0" lvl="1" indent="0">
              <a:buNone/>
            </a:pPr>
            <a:r>
              <a:rPr lang="en-US" sz="1400"/>
              <a:t>Using WRAP helps individuals develop effective coping strategies to manage stress and challenges in a healthy way.</a:t>
            </a:r>
          </a:p>
          <a:p>
            <a:pPr marL="0" indent="0">
              <a:spcBef>
                <a:spcPts val="2500"/>
              </a:spcBef>
              <a:buNone/>
            </a:pPr>
            <a:r>
              <a:rPr lang="en-US" sz="1400" b="1"/>
              <a:t>Proactive Wellness Management</a:t>
            </a:r>
          </a:p>
          <a:p>
            <a:pPr marL="0" lvl="1" indent="0">
              <a:buNone/>
            </a:pPr>
            <a:r>
              <a:rPr lang="en-US" sz="1400"/>
              <a:t>WRAP promotes a proactive approach to managing mental health, empowering individuals to take charge of their wellness.</a:t>
            </a:r>
          </a:p>
        </p:txBody>
      </p:sp>
    </p:spTree>
    <p:extLst>
      <p:ext uri="{BB962C8B-B14F-4D97-AF65-F5344CB8AC3E}">
        <p14:creationId xmlns:p14="http://schemas.microsoft.com/office/powerpoint/2010/main" val="1959213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F395507F-B946-C605-3631-6124489D4B77}"/>
              </a:ext>
            </a:extLst>
          </p:cNvPr>
          <p:cNvSpPr>
            <a:spLocks noGrp="1"/>
          </p:cNvSpPr>
          <p:nvPr>
            <p:ph type="ctrTitle"/>
          </p:nvPr>
        </p:nvSpPr>
        <p:spPr>
          <a:xfrm>
            <a:off x="277091" y="1814321"/>
            <a:ext cx="7772400" cy="4560920"/>
          </a:xfrm>
        </p:spPr>
        <p:txBody>
          <a:bodyPr anchor="b">
            <a:normAutofit/>
          </a:bodyPr>
          <a:lstStyle/>
          <a:p>
            <a:pPr algn="l"/>
            <a:r>
              <a:rPr lang="en-US" sz="7400"/>
              <a:t>Developing a Wellness Toolbox</a:t>
            </a:r>
          </a:p>
        </p:txBody>
      </p:sp>
    </p:spTree>
    <p:extLst>
      <p:ext uri="{BB962C8B-B14F-4D97-AF65-F5344CB8AC3E}">
        <p14:creationId xmlns:p14="http://schemas.microsoft.com/office/powerpoint/2010/main" val="13294827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6292235-A6B8-4146-1318-40EEF36CF17B}"/>
              </a:ext>
            </a:extLst>
          </p:cNvPr>
          <p:cNvSpPr>
            <a:spLocks noGrp="1"/>
          </p:cNvSpPr>
          <p:nvPr>
            <p:ph type="title"/>
          </p:nvPr>
        </p:nvSpPr>
        <p:spPr>
          <a:xfrm>
            <a:off x="614679" y="548639"/>
            <a:ext cx="3977640" cy="5719640"/>
          </a:xfrm>
        </p:spPr>
        <p:txBody>
          <a:bodyPr anchor="t">
            <a:normAutofit/>
          </a:bodyPr>
          <a:lstStyle/>
          <a:p>
            <a:r>
              <a:rPr lang="en-US"/>
              <a:t>Identifying Personal Wellness Tools</a:t>
            </a:r>
          </a:p>
        </p:txBody>
      </p:sp>
      <p:graphicFrame>
        <p:nvGraphicFramePr>
          <p:cNvPr id="4" name="Content Placeholder 4">
            <a:extLst>
              <a:ext uri="{FF2B5EF4-FFF2-40B4-BE49-F238E27FC236}">
                <a16:creationId xmlns:a16="http://schemas.microsoft.com/office/drawing/2014/main" id="{90064069-EDE2-4721-9750-979345A56D4C}"/>
              </a:ext>
            </a:extLst>
          </p:cNvPr>
          <p:cNvGraphicFramePr>
            <a:graphicFrameLocks noGrp="1"/>
          </p:cNvGraphicFramePr>
          <p:nvPr>
            <p:ph idx="1"/>
            <p:extLst>
              <p:ext uri="{D42A27DB-BD31-4B8C-83A1-F6EECF244321}">
                <p14:modId xmlns:p14="http://schemas.microsoft.com/office/powerpoint/2010/main" val="45827859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71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09106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7435B4A2-EC61-ACD3-7417-E1411EEBFAD2}"/>
              </a:ext>
            </a:extLst>
          </p:cNvPr>
          <p:cNvSpPr>
            <a:spLocks noGrp="1"/>
          </p:cNvSpPr>
          <p:nvPr>
            <p:ph type="title"/>
          </p:nvPr>
        </p:nvSpPr>
        <p:spPr>
          <a:xfrm>
            <a:off x="614679" y="548639"/>
            <a:ext cx="3977640" cy="5719640"/>
          </a:xfrm>
        </p:spPr>
        <p:txBody>
          <a:bodyPr anchor="t">
            <a:normAutofit/>
          </a:bodyPr>
          <a:lstStyle/>
          <a:p>
            <a:r>
              <a:rPr lang="en-US"/>
              <a:t>Practical Strategies for Day-to-Day Wellness</a:t>
            </a:r>
          </a:p>
        </p:txBody>
      </p:sp>
      <p:graphicFrame>
        <p:nvGraphicFramePr>
          <p:cNvPr id="4" name="Content Placeholder 4">
            <a:extLst>
              <a:ext uri="{FF2B5EF4-FFF2-40B4-BE49-F238E27FC236}">
                <a16:creationId xmlns:a16="http://schemas.microsoft.com/office/drawing/2014/main" id="{34D47104-D98E-4F8D-BCF6-B5CDA9C249FB}"/>
              </a:ext>
            </a:extLst>
          </p:cNvPr>
          <p:cNvGraphicFramePr>
            <a:graphicFrameLocks noGrp="1"/>
          </p:cNvGraphicFramePr>
          <p:nvPr>
            <p:ph idx="1"/>
            <p:extLst>
              <p:ext uri="{D42A27DB-BD31-4B8C-83A1-F6EECF244321}">
                <p14:modId xmlns:p14="http://schemas.microsoft.com/office/powerpoint/2010/main" val="144228307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71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2818339"/>
      </p:ext>
    </p:extLst>
  </p:cSld>
  <p:clrMapOvr>
    <a:masterClrMapping/>
  </p:clrMapOvr>
  <p:transition>
    <p:fade/>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TotalTime>
  <Words>1831</Words>
  <Application>Microsoft Office PowerPoint</Application>
  <PresentationFormat>Widescreen</PresentationFormat>
  <Paragraphs>171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Neue Haas Grotesk Text Pro</vt:lpstr>
      <vt:lpstr>VanillaVTI</vt:lpstr>
      <vt:lpstr>Wellness Recovery Action Plan: Essential Recovery Topics</vt:lpstr>
      <vt:lpstr>Agenda Items</vt:lpstr>
      <vt:lpstr>Introduction to Wellness Recovery Action Plan (WRAP)</vt:lpstr>
      <vt:lpstr>What Is WRAP?</vt:lpstr>
      <vt:lpstr>The Principles and Values of WRAP</vt:lpstr>
      <vt:lpstr>Benefits of Using WRAP</vt:lpstr>
      <vt:lpstr>Developing a Wellness Toolbox</vt:lpstr>
      <vt:lpstr>Identifying Personal Wellness Tools</vt:lpstr>
      <vt:lpstr>Practical Strategies for Day-to-Day Wellness</vt:lpstr>
      <vt:lpstr>Building Resilience and Coping Mechanisms</vt:lpstr>
      <vt:lpstr>Creating a Daily Maintenance Plan</vt:lpstr>
      <vt:lpstr>Establishing Routine Activities for Wellness</vt:lpstr>
      <vt:lpstr>Personalizing Your Daily Maintenance Plan</vt:lpstr>
      <vt:lpstr>Monitoring Daily Wellness and Making Adjustments</vt:lpstr>
      <vt:lpstr>Identifying Triggers and Early Warning Signs</vt:lpstr>
      <vt:lpstr>Recognizing Potential Triggers</vt:lpstr>
      <vt:lpstr>Developing a List of Early Warning Signs</vt:lpstr>
      <vt:lpstr>Creating Action Plans for Triggers and Warning Signs</vt:lpstr>
      <vt:lpstr>Crisis Planning and Post-Crisis Reflection</vt:lpstr>
      <vt:lpstr>Creating a Crisis Plan</vt:lpstr>
      <vt:lpstr>Identifying Supporters and Resources in Crisis</vt:lpstr>
      <vt:lpstr>Reflecting and Learning From Crisis Experiences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2025-03-20T00:27:13Z</dcterms:created>
  <dcterms:modified xsi:type="dcterms:W3CDTF">2026-05-17T19:25:27Z</dcterms:modified>
</cp:coreProperties>
</file>