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94162" autoAdjust="0"/>
  </p:normalViewPr>
  <p:slideViewPr>
    <p:cSldViewPr snapToGrid="0">
      <p:cViewPr varScale="1">
        <p:scale>
          <a:sx n="83" d="100"/>
          <a:sy n="83" d="100"/>
        </p:scale>
        <p:origin x="762"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9558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we'll explore how WRAP Facilitators and Homeless Shelter Staff can work together to implement Wellness Recovery Action Plans for shelter residents. This presentation covers the WRAP framework, collaborative roles, trauma-informed approaches, and practical implementation strategies.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key next steps for getting started. First, assess your organization's readiness and get leadership buy-in. Then invest in facilitator training through official WRAP Seminars I and II. Set up dedicated, safe spaces for groups. Create clear collaboration protocols so facilitators and staff work seamlessly. And finally, begin voluntary recruitment for your first cohort. Visit wellnessrecoveryactionplan.com or ahpnet.com for training schedules, facilitator directories, and materials. Remember—WRAP is a journey, and the partnership between facilitators and shelter staff is what makes it successful.</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was developed in 1997 by Mary Ellen Copeland and designated as a SAMHSA evidence-based practice in 2010. It is built on five key concepts: Hope, Personal Responsibility, Education, Self-Advocacy, and Support. Research shows improvements in symptoms, hopefulness, quality of life, and empowerment. The evidence base is built on the facilitated peer group model with two certified facilitators meeting with a group for 8-12 weeks.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Nearly 90% of people experiencing homelessness report at least one adverse childhood experience, and over half report four or more—rates nearly 10 times higher than the general population. PTSD rates can exceed 60%. WRAP is ideal for this population because it is entirely self-directed, voluntary, and peer-led. It focuses on strengths and lived experience rather than diagnoses, which helps build trust in shelter settings where residents may be wary of traditional clinical approaches.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WRAP framework has six parts, all built from the Wellness Toolbox—a personal collection of activities and strategies that help you stay well. The Daily Maintenance Plan establishes daily routines. Triggers and Early Warning Signs sections help identify what throws you off track. The breakdown and crisis plans provide escalating levels of support. The crisis plan is especially powerful—in some states it can be notarized as an advance directive. Each section builds on the previous ones, creating a comprehensive, personalized recovery system.</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Facilitators are certified peers—people with their own lived experience of recovery—trained through a two-seminar certification process. They lead the 8-12 week group sessions and model recovery values. Shelter staff play a critical supporting role: securing organizational commitment, providing space and logistics, referring residents, and reinforcing WRAP language in daily shelter operations. Both roles are essential—facilitators bring the WRAP expertise and peer credibility, while staff provide the institutional support and continuity.</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Implementation follows four phases. Phase 1 focuses on organizational readiness—getting leadership buy-in, training or hiring certified facilitators, and setting up logistics. Phase 2 is the launch with voluntary recruitment and the 8-12 week group program. Phase 3 sustains the program with ongoing groups and staff integration. Phase 4 focuses on growth—training shelter peers as facilitators creates sustainability and ensures the program can expand. The evidence-based model specifically requires two certified co-facilitators per group.</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SAMHSA's six trauma-informed care principles align naturally with WRAP's core values. Safety means creating physically and psychologically safe group spaces. Peer support is built into WRAP's DNA—facilitators are peers, not clinicians. Trust comes through transparency about voluntary participation and confidentiality. Collaboration means leveling power dynamics. Empowerment means residents control their own plans completely. And because WRAP is self-directed, plans naturally reflect each person's cultural background and available resources. Staff should receive trauma-informed care training to reinforce these principles throughout the shelter environment.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key challenges face WRAP implementation in shelters. Resident turnover is addressed through flexible entry points and pocket WRAP tools for engagement. Trust barriers are overcome by peer facilitators who share lived experience and by keeping participation entirely voluntary. Staff burnout is mitigated by training shelter peers as co-facilitators, building internal capacity. And program fidelity—critical for evidence-based outcomes—requires certified facilitators who complete refresher training every two years. Collaboration between facilitators and staff is essential to navigate all of these challenges.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Randomized controlled trials of the WRAP peer group model showed significant improvements at 8-month follow-up compared to controls. These include reduced psychiatric symptoms—especially depression and anxiety—plus increases in hopefulness, quality of life, recovery, empowerment, and self-advocacy. Importantly, this evidence base is built specifically on the facilitated peer group model with two certified co-facilitators. The evidence supports WRAP as a complement to, not replacement for, other behavioral health treatments.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8C3A30"/>
        </a:solidFill>
        <a:effectLst/>
      </p:bgPr>
    </p:bg>
    <p:spTree>
      <p:nvGrpSpPr>
        <p:cNvPr id="1" name=""/>
        <p:cNvGrpSpPr/>
        <p:nvPr/>
      </p:nvGrpSpPr>
      <p:grpSpPr>
        <a:xfrm>
          <a:off x="0" y="0"/>
          <a:ext cx="0" cy="0"/>
          <a:chOff x="0" y="0"/>
          <a:chExt cx="0" cy="0"/>
        </a:xfrm>
      </p:grpSpPr>
      <p:sp>
        <p:nvSpPr>
          <p:cNvPr id="2" name="Shape 0"/>
          <p:cNvSpPr/>
          <p:nvPr/>
        </p:nvSpPr>
        <p:spPr>
          <a:xfrm>
            <a:off x="6858000" y="-1371600"/>
            <a:ext cx="3657600" cy="3657600"/>
          </a:xfrm>
          <a:prstGeom prst="ellipse">
            <a:avLst/>
          </a:prstGeom>
          <a:solidFill>
            <a:srgbClr val="A7BEAE">
              <a:alpha val="70000"/>
            </a:srgbClr>
          </a:solidFill>
          <a:ln/>
        </p:spPr>
        <p:txBody>
          <a:bodyPr/>
          <a:lstStyle/>
          <a:p>
            <a:endParaRPr lang="en-US"/>
          </a:p>
        </p:txBody>
      </p:sp>
      <p:sp>
        <p:nvSpPr>
          <p:cNvPr id="3" name="Shape 1"/>
          <p:cNvSpPr/>
          <p:nvPr/>
        </p:nvSpPr>
        <p:spPr>
          <a:xfrm>
            <a:off x="-1371600" y="3200400"/>
            <a:ext cx="3657600" cy="3657600"/>
          </a:xfrm>
          <a:prstGeom prst="ellipse">
            <a:avLst/>
          </a:prstGeom>
          <a:solidFill>
            <a:srgbClr val="F5F0E8">
              <a:alpha val="8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14800" y="640080"/>
            <a:ext cx="914400" cy="914400"/>
          </a:xfrm>
          <a:prstGeom prst="rect">
            <a:avLst/>
          </a:prstGeom>
        </p:spPr>
      </p:pic>
      <p:sp>
        <p:nvSpPr>
          <p:cNvPr id="5" name="Text 2"/>
          <p:cNvSpPr/>
          <p:nvPr/>
        </p:nvSpPr>
        <p:spPr>
          <a:xfrm>
            <a:off x="731520" y="1645920"/>
            <a:ext cx="7680960" cy="1828800"/>
          </a:xfrm>
          <a:prstGeom prst="rect">
            <a:avLst/>
          </a:prstGeom>
          <a:noFill/>
          <a:ln/>
        </p:spPr>
        <p:txBody>
          <a:bodyPr wrap="square" rtlCol="0" anchor="ctr"/>
          <a:lstStyle/>
          <a:p>
            <a:pPr marL="0" indent="0" algn="ctr">
              <a:lnSpc>
                <a:spcPct val="110000"/>
              </a:lnSpc>
              <a:buNone/>
            </a:pPr>
            <a:r>
              <a:rPr lang="en-US" sz="4000" b="1" dirty="0">
                <a:solidFill>
                  <a:srgbClr val="FFFFFF"/>
                </a:solidFill>
                <a:latin typeface="Georgia" pitchFamily="34" charset="0"/>
                <a:ea typeface="Georgia" pitchFamily="34" charset="-122"/>
                <a:cs typeface="Georgia" pitchFamily="34" charset="-120"/>
              </a:rPr>
              <a:t>Implementing WRAP</a:t>
            </a:r>
            <a:endParaRPr lang="en-US" sz="4000" dirty="0"/>
          </a:p>
          <a:p>
            <a:pPr marL="0" indent="0" algn="ctr">
              <a:lnSpc>
                <a:spcPct val="110000"/>
              </a:lnSpc>
              <a:buNone/>
            </a:pPr>
            <a:r>
              <a:rPr lang="en-US" sz="4000" b="1" dirty="0">
                <a:solidFill>
                  <a:srgbClr val="FFFFFF"/>
                </a:solidFill>
                <a:latin typeface="Georgia" pitchFamily="34" charset="0"/>
                <a:ea typeface="Georgia" pitchFamily="34" charset="-122"/>
                <a:cs typeface="Georgia" pitchFamily="34" charset="-120"/>
              </a:rPr>
              <a:t>in Homeless Shelters</a:t>
            </a:r>
            <a:endParaRPr lang="en-US" sz="4000" dirty="0"/>
          </a:p>
        </p:txBody>
      </p:sp>
      <p:sp>
        <p:nvSpPr>
          <p:cNvPr id="6" name="Text 3"/>
          <p:cNvSpPr/>
          <p:nvPr/>
        </p:nvSpPr>
        <p:spPr>
          <a:xfrm>
            <a:off x="1371600" y="3474720"/>
            <a:ext cx="6400800" cy="822960"/>
          </a:xfrm>
          <a:prstGeom prst="rect">
            <a:avLst/>
          </a:prstGeom>
          <a:noFill/>
          <a:ln/>
        </p:spPr>
        <p:txBody>
          <a:bodyPr wrap="square" rtlCol="0" anchor="ctr"/>
          <a:lstStyle/>
          <a:p>
            <a:pPr marL="0" indent="0" algn="ctr">
              <a:lnSpc>
                <a:spcPct val="120000"/>
              </a:lnSpc>
              <a:buNone/>
            </a:pPr>
            <a:r>
              <a:rPr lang="en-US" sz="1600" dirty="0">
                <a:solidFill>
                  <a:srgbClr val="D4E4DA"/>
                </a:solidFill>
                <a:latin typeface="Calibri" pitchFamily="34" charset="0"/>
                <a:ea typeface="Calibri" pitchFamily="34" charset="-122"/>
                <a:cs typeface="Calibri" pitchFamily="34" charset="-120"/>
              </a:rPr>
              <a:t>How WRAP Facilitators &amp; Shelter Staff Can Partner</a:t>
            </a:r>
            <a:endParaRPr lang="en-US" sz="1600" dirty="0"/>
          </a:p>
          <a:p>
            <a:pPr marL="0" indent="0" algn="ctr">
              <a:lnSpc>
                <a:spcPct val="120000"/>
              </a:lnSpc>
              <a:buNone/>
            </a:pPr>
            <a:r>
              <a:rPr lang="en-US" sz="1600" dirty="0">
                <a:solidFill>
                  <a:srgbClr val="D4E4DA"/>
                </a:solidFill>
                <a:latin typeface="Calibri" pitchFamily="34" charset="0"/>
                <a:ea typeface="Calibri" pitchFamily="34" charset="-122"/>
                <a:cs typeface="Calibri" pitchFamily="34" charset="-120"/>
              </a:rPr>
              <a:t>for Resident Wellness and Recovery</a:t>
            </a:r>
            <a:endParaRPr lang="en-US" sz="1600" dirty="0"/>
          </a:p>
        </p:txBody>
      </p:sp>
      <p:sp>
        <p:nvSpPr>
          <p:cNvPr id="7" name="Shape 4"/>
          <p:cNvSpPr/>
          <p:nvPr/>
        </p:nvSpPr>
        <p:spPr>
          <a:xfrm>
            <a:off x="3200400" y="4206240"/>
            <a:ext cx="2743200" cy="36576"/>
          </a:xfrm>
          <a:prstGeom prst="rect">
            <a:avLst/>
          </a:prstGeom>
          <a:solidFill>
            <a:srgbClr val="A7BEAE"/>
          </a:solidFill>
          <a:ln/>
        </p:spPr>
        <p:txBody>
          <a:bodyPr/>
          <a:lstStyle/>
          <a:p>
            <a:endParaRPr lang="en-US"/>
          </a:p>
        </p:txBody>
      </p:sp>
      <p:sp>
        <p:nvSpPr>
          <p:cNvPr id="8" name="Text 5"/>
          <p:cNvSpPr/>
          <p:nvPr/>
        </p:nvSpPr>
        <p:spPr>
          <a:xfrm>
            <a:off x="1371600" y="4297680"/>
            <a:ext cx="6400800" cy="365760"/>
          </a:xfrm>
          <a:prstGeom prst="rect">
            <a:avLst/>
          </a:prstGeom>
          <a:noFill/>
          <a:ln/>
        </p:spPr>
        <p:txBody>
          <a:bodyPr wrap="square" rtlCol="0" anchor="ctr"/>
          <a:lstStyle/>
          <a:p>
            <a:pPr marL="0" indent="0" algn="ctr">
              <a:buNone/>
            </a:pPr>
            <a:r>
              <a:rPr lang="en-US" sz="1200" i="1" dirty="0">
                <a:solidFill>
                  <a:srgbClr val="D4E4DA"/>
                </a:solidFill>
                <a:latin typeface="Calibri" pitchFamily="34" charset="0"/>
                <a:ea typeface="Calibri" pitchFamily="34" charset="-122"/>
                <a:cs typeface="Calibri" pitchFamily="34" charset="-120"/>
              </a:rPr>
              <a:t>A Collaborative Framework for Stakeholders</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8C3A30"/>
        </a:solidFill>
        <a:effectLst/>
      </p:bgPr>
    </p:bg>
    <p:spTree>
      <p:nvGrpSpPr>
        <p:cNvPr id="1" name=""/>
        <p:cNvGrpSpPr/>
        <p:nvPr/>
      </p:nvGrpSpPr>
      <p:grpSpPr>
        <a:xfrm>
          <a:off x="0" y="0"/>
          <a:ext cx="0" cy="0"/>
          <a:chOff x="0" y="0"/>
          <a:chExt cx="0" cy="0"/>
        </a:xfrm>
      </p:grpSpPr>
      <p:sp>
        <p:nvSpPr>
          <p:cNvPr id="2" name="Shape 0"/>
          <p:cNvSpPr/>
          <p:nvPr/>
        </p:nvSpPr>
        <p:spPr>
          <a:xfrm>
            <a:off x="-1371600" y="-1371600"/>
            <a:ext cx="3657600" cy="3657600"/>
          </a:xfrm>
          <a:prstGeom prst="ellipse">
            <a:avLst/>
          </a:prstGeom>
          <a:solidFill>
            <a:srgbClr val="A7BEAE">
              <a:alpha val="75000"/>
            </a:srgbClr>
          </a:solidFill>
          <a:ln/>
        </p:spPr>
        <p:txBody>
          <a:bodyPr/>
          <a:lstStyle/>
          <a:p>
            <a:endParaRPr lang="en-US"/>
          </a:p>
        </p:txBody>
      </p:sp>
      <p:sp>
        <p:nvSpPr>
          <p:cNvPr id="3" name="Shape 1"/>
          <p:cNvSpPr/>
          <p:nvPr/>
        </p:nvSpPr>
        <p:spPr>
          <a:xfrm>
            <a:off x="6858000" y="3200400"/>
            <a:ext cx="3657600" cy="3657600"/>
          </a:xfrm>
          <a:prstGeom prst="ellipse">
            <a:avLst/>
          </a:prstGeom>
          <a:solidFill>
            <a:srgbClr val="F5F0E8">
              <a:alpha val="85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14800" y="365760"/>
            <a:ext cx="731520" cy="731520"/>
          </a:xfrm>
          <a:prstGeom prst="rect">
            <a:avLst/>
          </a:prstGeom>
        </p:spPr>
      </p:pic>
      <p:sp>
        <p:nvSpPr>
          <p:cNvPr id="5" name="Text 2"/>
          <p:cNvSpPr/>
          <p:nvPr/>
        </p:nvSpPr>
        <p:spPr>
          <a:xfrm>
            <a:off x="731520" y="1188720"/>
            <a:ext cx="7680960" cy="731520"/>
          </a:xfrm>
          <a:prstGeom prst="rect">
            <a:avLst/>
          </a:prstGeom>
          <a:noFill/>
          <a:ln/>
        </p:spPr>
        <p:txBody>
          <a:bodyPr wrap="square"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Getting Started Together</a:t>
            </a:r>
            <a:endParaRPr lang="en-US" sz="3800" dirty="0"/>
          </a:p>
        </p:txBody>
      </p:sp>
      <p:sp>
        <p:nvSpPr>
          <p:cNvPr id="6" name="Text 3"/>
          <p:cNvSpPr/>
          <p:nvPr/>
        </p:nvSpPr>
        <p:spPr>
          <a:xfrm>
            <a:off x="1371600" y="2103120"/>
            <a:ext cx="6400800" cy="2286000"/>
          </a:xfrm>
          <a:prstGeom prst="rect">
            <a:avLst/>
          </a:prstGeom>
          <a:noFill/>
          <a:ln/>
        </p:spPr>
        <p:txBody>
          <a:bodyPr wrap="square" rtlCol="0" anchor="ctr"/>
          <a:lstStyle/>
          <a:p>
            <a:pPr marL="342900" indent="-342900">
              <a:lnSpc>
                <a:spcPct val="125000"/>
              </a:lnSpc>
              <a:spcAft>
                <a:spcPts val="1000"/>
              </a:spcAft>
              <a:buSzPct val="100000"/>
              <a:buChar char="→"/>
            </a:pPr>
            <a:r>
              <a:rPr lang="en-US" sz="1500" dirty="0">
                <a:solidFill>
                  <a:srgbClr val="D4E4DA"/>
                </a:solidFill>
                <a:latin typeface="Calibri" pitchFamily="34" charset="0"/>
                <a:ea typeface="Calibri" pitchFamily="34" charset="-122"/>
                <a:cs typeface="Calibri" pitchFamily="34" charset="-120"/>
              </a:rPr>
              <a:t>Assess organizational readiness and secure leadership commitment</a:t>
            </a:r>
            <a:endParaRPr lang="en-US" sz="1500" dirty="0"/>
          </a:p>
          <a:p>
            <a:pPr marL="342900" indent="-342900">
              <a:lnSpc>
                <a:spcPct val="125000"/>
              </a:lnSpc>
              <a:spcAft>
                <a:spcPts val="1000"/>
              </a:spcAft>
              <a:buSzPct val="100000"/>
              <a:buChar char="→"/>
            </a:pPr>
            <a:r>
              <a:rPr lang="en-US" sz="1500" dirty="0">
                <a:solidFill>
                  <a:srgbClr val="D4E4DA"/>
                </a:solidFill>
                <a:latin typeface="Calibri" pitchFamily="34" charset="0"/>
                <a:ea typeface="Calibri" pitchFamily="34" charset="-122"/>
                <a:cs typeface="Calibri" pitchFamily="34" charset="-120"/>
              </a:rPr>
              <a:t>Identify and fund certified WRAP Facilitator training (Seminars I &amp; II)</a:t>
            </a:r>
            <a:endParaRPr lang="en-US" sz="1500" dirty="0"/>
          </a:p>
          <a:p>
            <a:pPr marL="342900" indent="-342900">
              <a:lnSpc>
                <a:spcPct val="125000"/>
              </a:lnSpc>
              <a:spcAft>
                <a:spcPts val="1000"/>
              </a:spcAft>
              <a:buSzPct val="100000"/>
              <a:buChar char="→"/>
            </a:pPr>
            <a:r>
              <a:rPr lang="en-US" sz="1500" dirty="0">
                <a:solidFill>
                  <a:srgbClr val="D4E4DA"/>
                </a:solidFill>
                <a:latin typeface="Calibri" pitchFamily="34" charset="0"/>
                <a:ea typeface="Calibri" pitchFamily="34" charset="-122"/>
                <a:cs typeface="Calibri" pitchFamily="34" charset="-120"/>
              </a:rPr>
              <a:t>Designate safe, consistent group meeting spaces within the shelter</a:t>
            </a:r>
            <a:endParaRPr lang="en-US" sz="1500" dirty="0"/>
          </a:p>
          <a:p>
            <a:pPr marL="342900" indent="-342900">
              <a:lnSpc>
                <a:spcPct val="125000"/>
              </a:lnSpc>
              <a:spcAft>
                <a:spcPts val="1000"/>
              </a:spcAft>
              <a:buSzPct val="100000"/>
              <a:buChar char="→"/>
            </a:pPr>
            <a:r>
              <a:rPr lang="en-US" sz="1500" dirty="0">
                <a:solidFill>
                  <a:srgbClr val="D4E4DA"/>
                </a:solidFill>
                <a:latin typeface="Calibri" pitchFamily="34" charset="0"/>
                <a:ea typeface="Calibri" pitchFamily="34" charset="-122"/>
                <a:cs typeface="Calibri" pitchFamily="34" charset="-120"/>
              </a:rPr>
              <a:t>Build cross-role collaboration protocols between facilitators and staff</a:t>
            </a:r>
            <a:endParaRPr lang="en-US" sz="1500" dirty="0"/>
          </a:p>
          <a:p>
            <a:pPr marL="342900" indent="-342900">
              <a:lnSpc>
                <a:spcPct val="125000"/>
              </a:lnSpc>
              <a:spcAft>
                <a:spcPts val="1000"/>
              </a:spcAft>
              <a:buSzPct val="100000"/>
              <a:buChar char="→"/>
            </a:pPr>
            <a:r>
              <a:rPr lang="en-US" sz="1500" dirty="0">
                <a:solidFill>
                  <a:srgbClr val="D4E4DA"/>
                </a:solidFill>
                <a:latin typeface="Calibri" pitchFamily="34" charset="0"/>
                <a:ea typeface="Calibri" pitchFamily="34" charset="-122"/>
                <a:cs typeface="Calibri" pitchFamily="34" charset="-120"/>
              </a:rPr>
              <a:t>Begin voluntary recruitment and launch an initial 8–12 week cohort</a:t>
            </a:r>
            <a:endParaRPr lang="en-US" sz="1500" dirty="0"/>
          </a:p>
        </p:txBody>
      </p:sp>
      <p:sp>
        <p:nvSpPr>
          <p:cNvPr id="7" name="Shape 4"/>
          <p:cNvSpPr/>
          <p:nvPr/>
        </p:nvSpPr>
        <p:spPr>
          <a:xfrm>
            <a:off x="3200400" y="4297680"/>
            <a:ext cx="2743200" cy="36576"/>
          </a:xfrm>
          <a:prstGeom prst="rect">
            <a:avLst/>
          </a:prstGeom>
          <a:solidFill>
            <a:srgbClr val="A7BEAE"/>
          </a:solidFill>
          <a:ln/>
        </p:spPr>
        <p:txBody>
          <a:bodyPr/>
          <a:lstStyle/>
          <a:p>
            <a:endParaRPr lang="en-US"/>
          </a:p>
        </p:txBody>
      </p:sp>
      <p:sp>
        <p:nvSpPr>
          <p:cNvPr id="8" name="Text 5"/>
          <p:cNvSpPr/>
          <p:nvPr/>
        </p:nvSpPr>
        <p:spPr>
          <a:xfrm>
            <a:off x="1371600" y="4434840"/>
            <a:ext cx="6400800" cy="365760"/>
          </a:xfrm>
          <a:prstGeom prst="rect">
            <a:avLst/>
          </a:prstGeom>
          <a:noFill/>
          <a:ln/>
        </p:spPr>
        <p:txBody>
          <a:bodyPr wrap="square" rtlCol="0" anchor="ctr"/>
          <a:lstStyle/>
          <a:p>
            <a:pPr marL="0" indent="0" algn="ctr">
              <a:buNone/>
            </a:pPr>
            <a:r>
              <a:rPr lang="en-US" sz="1200" dirty="0">
                <a:solidFill>
                  <a:srgbClr val="D4E4DA"/>
                </a:solidFill>
                <a:latin typeface="Calibri" pitchFamily="34" charset="0"/>
                <a:ea typeface="Calibri" pitchFamily="34" charset="-122"/>
                <a:cs typeface="Calibri" pitchFamily="34" charset="-120"/>
              </a:rPr>
              <a:t>wellnessrecoveryactionplan.com  |  ahpnet.com</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320040"/>
            <a:ext cx="7680960" cy="640080"/>
          </a:xfrm>
          <a:prstGeom prst="rect">
            <a:avLst/>
          </a:prstGeom>
          <a:noFill/>
          <a:ln/>
        </p:spPr>
        <p:txBody>
          <a:bodyPr wrap="square" lIns="0" tIns="0" rIns="0" bIns="0" rtlCol="0" anchor="ctr"/>
          <a:lstStyle/>
          <a:p>
            <a:pPr marL="0" indent="0">
              <a:buNone/>
            </a:pPr>
            <a:r>
              <a:rPr lang="en-US" sz="3600" b="1" dirty="0">
                <a:solidFill>
                  <a:srgbClr val="3D2B1F"/>
                </a:solidFill>
                <a:latin typeface="Georgia" pitchFamily="34" charset="0"/>
                <a:ea typeface="Georgia" pitchFamily="34" charset="-122"/>
                <a:cs typeface="Georgia" pitchFamily="34" charset="-120"/>
              </a:rPr>
              <a:t>What Is WRAP?</a:t>
            </a:r>
            <a:endParaRPr lang="en-US" sz="3600" dirty="0"/>
          </a:p>
        </p:txBody>
      </p:sp>
      <p:sp>
        <p:nvSpPr>
          <p:cNvPr id="4" name="Text 2"/>
          <p:cNvSpPr/>
          <p:nvPr/>
        </p:nvSpPr>
        <p:spPr>
          <a:xfrm>
            <a:off x="731520" y="914400"/>
            <a:ext cx="7680960" cy="365760"/>
          </a:xfrm>
          <a:prstGeom prst="rect">
            <a:avLst/>
          </a:prstGeom>
          <a:noFill/>
          <a:ln/>
        </p:spPr>
        <p:txBody>
          <a:bodyPr wrap="square" lIns="0" tIns="0" rIns="0" bIns="0" rtlCol="0" anchor="ctr"/>
          <a:lstStyle/>
          <a:p>
            <a:pPr marL="0" indent="0">
              <a:buNone/>
            </a:pPr>
            <a:r>
              <a:rPr lang="en-US" sz="1400" i="1" dirty="0">
                <a:solidFill>
                  <a:srgbClr val="B85042"/>
                </a:solidFill>
                <a:latin typeface="Calibri" pitchFamily="34" charset="0"/>
                <a:ea typeface="Calibri" pitchFamily="34" charset="-122"/>
                <a:cs typeface="Calibri" pitchFamily="34" charset="-120"/>
              </a:rPr>
              <a:t>Wellness Recovery Action Plan</a:t>
            </a:r>
            <a:endParaRPr lang="en-US" sz="1400" dirty="0"/>
          </a:p>
        </p:txBody>
      </p:sp>
      <p:sp>
        <p:nvSpPr>
          <p:cNvPr id="5" name="Shape 3"/>
          <p:cNvSpPr/>
          <p:nvPr/>
        </p:nvSpPr>
        <p:spPr>
          <a:xfrm>
            <a:off x="731520" y="1417320"/>
            <a:ext cx="7680960" cy="1188720"/>
          </a:xfrm>
          <a:prstGeom prst="roundRect">
            <a:avLst>
              <a:gd name="adj" fmla="val 11538"/>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6" name="Text 4"/>
          <p:cNvSpPr/>
          <p:nvPr/>
        </p:nvSpPr>
        <p:spPr>
          <a:xfrm>
            <a:off x="1005840" y="1508760"/>
            <a:ext cx="7223760" cy="1005840"/>
          </a:xfrm>
          <a:prstGeom prst="rect">
            <a:avLst/>
          </a:prstGeom>
          <a:noFill/>
          <a:ln/>
        </p:spPr>
        <p:txBody>
          <a:bodyPr wrap="square" rtlCol="0" anchor="ctr"/>
          <a:lstStyle/>
          <a:p>
            <a:pPr marL="0" indent="0">
              <a:lnSpc>
                <a:spcPct val="130000"/>
              </a:lnSpc>
              <a:buNone/>
            </a:pPr>
            <a:r>
              <a:rPr lang="en-US" sz="1400" dirty="0">
                <a:solidFill>
                  <a:srgbClr val="3D2B1F"/>
                </a:solidFill>
                <a:latin typeface="Calibri" pitchFamily="34" charset="0"/>
                <a:ea typeface="Calibri" pitchFamily="34" charset="-122"/>
                <a:cs typeface="Calibri" pitchFamily="34" charset="-120"/>
              </a:rPr>
              <a:t>WRAP is a SAMHSA-designated evidence-based practice developed in 1997 by Mary Ellen Copeland and a group of people living with mental health challenges. It is a self-directed, peer-supported recovery and wellness planning system used across all 50 US states and internationally.</a:t>
            </a:r>
            <a:endParaRPr lang="en-US" sz="1400" dirty="0"/>
          </a:p>
        </p:txBody>
      </p:sp>
      <p:sp>
        <p:nvSpPr>
          <p:cNvPr id="7" name="Text 5"/>
          <p:cNvSpPr/>
          <p:nvPr/>
        </p:nvSpPr>
        <p:spPr>
          <a:xfrm>
            <a:off x="731520" y="2834640"/>
            <a:ext cx="3657600" cy="365760"/>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Five Key Concepts</a:t>
            </a:r>
            <a:endParaRPr lang="en-US" sz="1800" dirty="0"/>
          </a:p>
        </p:txBody>
      </p:sp>
      <p:sp>
        <p:nvSpPr>
          <p:cNvPr id="8" name="Shape 6"/>
          <p:cNvSpPr/>
          <p:nvPr/>
        </p:nvSpPr>
        <p:spPr>
          <a:xfrm>
            <a:off x="731520" y="3246120"/>
            <a:ext cx="1463040" cy="155448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9" name="Shape 7"/>
          <p:cNvSpPr/>
          <p:nvPr/>
        </p:nvSpPr>
        <p:spPr>
          <a:xfrm>
            <a:off x="1234440" y="3383280"/>
            <a:ext cx="457200" cy="457200"/>
          </a:xfrm>
          <a:prstGeom prst="ellipse">
            <a:avLst/>
          </a:prstGeom>
          <a:solidFill>
            <a:srgbClr val="D4E4DA"/>
          </a:solidFill>
          <a:ln/>
        </p:spPr>
        <p:txBody>
          <a:bodyPr/>
          <a:lstStyle/>
          <a:p>
            <a:endParaRPr lang="en-US"/>
          </a:p>
        </p:txBody>
      </p:sp>
      <p:sp>
        <p:nvSpPr>
          <p:cNvPr id="10" name="Text 8"/>
          <p:cNvSpPr/>
          <p:nvPr/>
        </p:nvSpPr>
        <p:spPr>
          <a:xfrm>
            <a:off x="1234440" y="3383280"/>
            <a:ext cx="457200" cy="457200"/>
          </a:xfrm>
          <a:prstGeom prst="rect">
            <a:avLst/>
          </a:prstGeom>
          <a:noFill/>
          <a:ln/>
        </p:spPr>
        <p:txBody>
          <a:bodyPr wrap="square" rtlCol="0" anchor="ctr"/>
          <a:lstStyle/>
          <a:p>
            <a:pPr marL="0" indent="0" algn="ctr">
              <a:buNone/>
            </a:pPr>
            <a:r>
              <a:rPr lang="en-US" sz="1600" b="1" dirty="0">
                <a:solidFill>
                  <a:srgbClr val="3D2B1F"/>
                </a:solidFill>
                <a:latin typeface="Georgia" pitchFamily="34" charset="0"/>
                <a:ea typeface="Georgia" pitchFamily="34" charset="-122"/>
                <a:cs typeface="Georgia" pitchFamily="34" charset="-120"/>
              </a:rPr>
              <a:t>1</a:t>
            </a:r>
            <a:endParaRPr lang="en-US" sz="1600" dirty="0"/>
          </a:p>
        </p:txBody>
      </p:sp>
      <p:sp>
        <p:nvSpPr>
          <p:cNvPr id="11" name="Text 9"/>
          <p:cNvSpPr/>
          <p:nvPr/>
        </p:nvSpPr>
        <p:spPr>
          <a:xfrm>
            <a:off x="822960" y="3931920"/>
            <a:ext cx="1280160" cy="320040"/>
          </a:xfrm>
          <a:prstGeom prst="rect">
            <a:avLst/>
          </a:prstGeom>
          <a:noFill/>
          <a:ln/>
        </p:spPr>
        <p:txBody>
          <a:bodyPr wrap="square" rtlCol="0" anchor="ctr"/>
          <a:lstStyle/>
          <a:p>
            <a:pPr marL="0" indent="0" algn="ctr">
              <a:buNone/>
            </a:pPr>
            <a:r>
              <a:rPr lang="en-US" sz="1300" b="1" dirty="0">
                <a:solidFill>
                  <a:srgbClr val="B85042"/>
                </a:solidFill>
                <a:latin typeface="Georgia" pitchFamily="34" charset="0"/>
                <a:ea typeface="Georgia" pitchFamily="34" charset="-122"/>
                <a:cs typeface="Georgia" pitchFamily="34" charset="-120"/>
              </a:rPr>
              <a:t>Hope</a:t>
            </a:r>
            <a:endParaRPr lang="en-US" sz="1300" dirty="0"/>
          </a:p>
        </p:txBody>
      </p:sp>
      <p:sp>
        <p:nvSpPr>
          <p:cNvPr id="12" name="Text 10"/>
          <p:cNvSpPr/>
          <p:nvPr/>
        </p:nvSpPr>
        <p:spPr>
          <a:xfrm>
            <a:off x="822960" y="4206240"/>
            <a:ext cx="1280160" cy="36576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Belief in recovery</a:t>
            </a:r>
            <a:endParaRPr lang="en-US" sz="1100" dirty="0"/>
          </a:p>
        </p:txBody>
      </p:sp>
      <p:sp>
        <p:nvSpPr>
          <p:cNvPr id="13" name="Shape 11"/>
          <p:cNvSpPr/>
          <p:nvPr/>
        </p:nvSpPr>
        <p:spPr>
          <a:xfrm>
            <a:off x="2331720" y="3246120"/>
            <a:ext cx="1463040" cy="155448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4" name="Shape 12"/>
          <p:cNvSpPr/>
          <p:nvPr/>
        </p:nvSpPr>
        <p:spPr>
          <a:xfrm>
            <a:off x="2834640" y="3383280"/>
            <a:ext cx="457200" cy="457200"/>
          </a:xfrm>
          <a:prstGeom prst="ellipse">
            <a:avLst/>
          </a:prstGeom>
          <a:solidFill>
            <a:srgbClr val="D4E4DA"/>
          </a:solidFill>
          <a:ln/>
        </p:spPr>
        <p:txBody>
          <a:bodyPr/>
          <a:lstStyle/>
          <a:p>
            <a:endParaRPr lang="en-US"/>
          </a:p>
        </p:txBody>
      </p:sp>
      <p:sp>
        <p:nvSpPr>
          <p:cNvPr id="15" name="Text 13"/>
          <p:cNvSpPr/>
          <p:nvPr/>
        </p:nvSpPr>
        <p:spPr>
          <a:xfrm>
            <a:off x="2834640" y="3383280"/>
            <a:ext cx="457200" cy="457200"/>
          </a:xfrm>
          <a:prstGeom prst="rect">
            <a:avLst/>
          </a:prstGeom>
          <a:noFill/>
          <a:ln/>
        </p:spPr>
        <p:txBody>
          <a:bodyPr wrap="square" rtlCol="0" anchor="ctr"/>
          <a:lstStyle/>
          <a:p>
            <a:pPr marL="0" indent="0" algn="ctr">
              <a:buNone/>
            </a:pPr>
            <a:r>
              <a:rPr lang="en-US" sz="1600" b="1" dirty="0">
                <a:solidFill>
                  <a:srgbClr val="3D2B1F"/>
                </a:solidFill>
                <a:latin typeface="Georgia" pitchFamily="34" charset="0"/>
                <a:ea typeface="Georgia" pitchFamily="34" charset="-122"/>
                <a:cs typeface="Georgia" pitchFamily="34" charset="-120"/>
              </a:rPr>
              <a:t>2</a:t>
            </a:r>
            <a:endParaRPr lang="en-US" sz="1600" dirty="0"/>
          </a:p>
        </p:txBody>
      </p:sp>
      <p:sp>
        <p:nvSpPr>
          <p:cNvPr id="16" name="Text 14"/>
          <p:cNvSpPr/>
          <p:nvPr/>
        </p:nvSpPr>
        <p:spPr>
          <a:xfrm>
            <a:off x="2423160" y="3931920"/>
            <a:ext cx="1280160" cy="320040"/>
          </a:xfrm>
          <a:prstGeom prst="rect">
            <a:avLst/>
          </a:prstGeom>
          <a:noFill/>
          <a:ln/>
        </p:spPr>
        <p:txBody>
          <a:bodyPr wrap="square" rtlCol="0" anchor="ctr"/>
          <a:lstStyle/>
          <a:p>
            <a:pPr marL="0" indent="0" algn="ctr">
              <a:buNone/>
            </a:pPr>
            <a:r>
              <a:rPr lang="en-US" sz="1300" b="1" dirty="0">
                <a:solidFill>
                  <a:srgbClr val="B85042"/>
                </a:solidFill>
                <a:latin typeface="Georgia" pitchFamily="34" charset="0"/>
                <a:ea typeface="Georgia" pitchFamily="34" charset="-122"/>
                <a:cs typeface="Georgia" pitchFamily="34" charset="-120"/>
              </a:rPr>
              <a:t>Ownership</a:t>
            </a:r>
            <a:endParaRPr lang="en-US" sz="1300" dirty="0"/>
          </a:p>
        </p:txBody>
      </p:sp>
      <p:sp>
        <p:nvSpPr>
          <p:cNvPr id="17" name="Text 15"/>
          <p:cNvSpPr/>
          <p:nvPr/>
        </p:nvSpPr>
        <p:spPr>
          <a:xfrm>
            <a:off x="2423160" y="4206240"/>
            <a:ext cx="1280160" cy="36576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Self-driven action</a:t>
            </a:r>
            <a:endParaRPr lang="en-US" sz="1100" dirty="0"/>
          </a:p>
        </p:txBody>
      </p:sp>
      <p:sp>
        <p:nvSpPr>
          <p:cNvPr id="18" name="Shape 16"/>
          <p:cNvSpPr/>
          <p:nvPr/>
        </p:nvSpPr>
        <p:spPr>
          <a:xfrm>
            <a:off x="3931920" y="3246120"/>
            <a:ext cx="1463040" cy="155448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9" name="Shape 17"/>
          <p:cNvSpPr/>
          <p:nvPr/>
        </p:nvSpPr>
        <p:spPr>
          <a:xfrm>
            <a:off x="4434840" y="3383280"/>
            <a:ext cx="457200" cy="457200"/>
          </a:xfrm>
          <a:prstGeom prst="ellipse">
            <a:avLst/>
          </a:prstGeom>
          <a:solidFill>
            <a:srgbClr val="D4E4DA"/>
          </a:solidFill>
          <a:ln/>
        </p:spPr>
        <p:txBody>
          <a:bodyPr/>
          <a:lstStyle/>
          <a:p>
            <a:endParaRPr lang="en-US"/>
          </a:p>
        </p:txBody>
      </p:sp>
      <p:sp>
        <p:nvSpPr>
          <p:cNvPr id="20" name="Text 18"/>
          <p:cNvSpPr/>
          <p:nvPr/>
        </p:nvSpPr>
        <p:spPr>
          <a:xfrm>
            <a:off x="4434840" y="3383280"/>
            <a:ext cx="457200" cy="457200"/>
          </a:xfrm>
          <a:prstGeom prst="rect">
            <a:avLst/>
          </a:prstGeom>
          <a:noFill/>
          <a:ln/>
        </p:spPr>
        <p:txBody>
          <a:bodyPr wrap="square" rtlCol="0" anchor="ctr"/>
          <a:lstStyle/>
          <a:p>
            <a:pPr marL="0" indent="0" algn="ctr">
              <a:buNone/>
            </a:pPr>
            <a:r>
              <a:rPr lang="en-US" sz="1600" b="1" dirty="0">
                <a:solidFill>
                  <a:srgbClr val="3D2B1F"/>
                </a:solidFill>
                <a:latin typeface="Georgia" pitchFamily="34" charset="0"/>
                <a:ea typeface="Georgia" pitchFamily="34" charset="-122"/>
                <a:cs typeface="Georgia" pitchFamily="34" charset="-120"/>
              </a:rPr>
              <a:t>3</a:t>
            </a:r>
            <a:endParaRPr lang="en-US" sz="1600" dirty="0"/>
          </a:p>
        </p:txBody>
      </p:sp>
      <p:sp>
        <p:nvSpPr>
          <p:cNvPr id="21" name="Text 19"/>
          <p:cNvSpPr/>
          <p:nvPr/>
        </p:nvSpPr>
        <p:spPr>
          <a:xfrm>
            <a:off x="4023360" y="3931920"/>
            <a:ext cx="1280160" cy="320040"/>
          </a:xfrm>
          <a:prstGeom prst="rect">
            <a:avLst/>
          </a:prstGeom>
          <a:noFill/>
          <a:ln/>
        </p:spPr>
        <p:txBody>
          <a:bodyPr wrap="square" rtlCol="0" anchor="ctr"/>
          <a:lstStyle/>
          <a:p>
            <a:pPr marL="0" indent="0" algn="ctr">
              <a:buNone/>
            </a:pPr>
            <a:r>
              <a:rPr lang="en-US" sz="1300" b="1" dirty="0">
                <a:solidFill>
                  <a:srgbClr val="B85042"/>
                </a:solidFill>
                <a:latin typeface="Georgia" pitchFamily="34" charset="0"/>
                <a:ea typeface="Georgia" pitchFamily="34" charset="-122"/>
                <a:cs typeface="Georgia" pitchFamily="34" charset="-120"/>
              </a:rPr>
              <a:t>Education</a:t>
            </a:r>
            <a:endParaRPr lang="en-US" sz="1300" dirty="0"/>
          </a:p>
        </p:txBody>
      </p:sp>
      <p:sp>
        <p:nvSpPr>
          <p:cNvPr id="22" name="Text 20"/>
          <p:cNvSpPr/>
          <p:nvPr/>
        </p:nvSpPr>
        <p:spPr>
          <a:xfrm>
            <a:off x="4023360" y="4206240"/>
            <a:ext cx="1280160" cy="36576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Informed decisions</a:t>
            </a:r>
            <a:endParaRPr lang="en-US" sz="1100" dirty="0"/>
          </a:p>
        </p:txBody>
      </p:sp>
      <p:sp>
        <p:nvSpPr>
          <p:cNvPr id="23" name="Shape 21"/>
          <p:cNvSpPr/>
          <p:nvPr/>
        </p:nvSpPr>
        <p:spPr>
          <a:xfrm>
            <a:off x="5532120" y="3246120"/>
            <a:ext cx="1463040" cy="155448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4" name="Shape 22"/>
          <p:cNvSpPr/>
          <p:nvPr/>
        </p:nvSpPr>
        <p:spPr>
          <a:xfrm>
            <a:off x="6035040" y="3383280"/>
            <a:ext cx="457200" cy="457200"/>
          </a:xfrm>
          <a:prstGeom prst="ellipse">
            <a:avLst/>
          </a:prstGeom>
          <a:solidFill>
            <a:srgbClr val="D4E4DA"/>
          </a:solidFill>
          <a:ln/>
        </p:spPr>
        <p:txBody>
          <a:bodyPr/>
          <a:lstStyle/>
          <a:p>
            <a:endParaRPr lang="en-US"/>
          </a:p>
        </p:txBody>
      </p:sp>
      <p:sp>
        <p:nvSpPr>
          <p:cNvPr id="25" name="Text 23"/>
          <p:cNvSpPr/>
          <p:nvPr/>
        </p:nvSpPr>
        <p:spPr>
          <a:xfrm>
            <a:off x="6035040" y="3383280"/>
            <a:ext cx="457200" cy="457200"/>
          </a:xfrm>
          <a:prstGeom prst="rect">
            <a:avLst/>
          </a:prstGeom>
          <a:noFill/>
          <a:ln/>
        </p:spPr>
        <p:txBody>
          <a:bodyPr wrap="square" rtlCol="0" anchor="ctr"/>
          <a:lstStyle/>
          <a:p>
            <a:pPr marL="0" indent="0" algn="ctr">
              <a:buNone/>
            </a:pPr>
            <a:r>
              <a:rPr lang="en-US" sz="1600" b="1" dirty="0">
                <a:solidFill>
                  <a:srgbClr val="3D2B1F"/>
                </a:solidFill>
                <a:latin typeface="Georgia" pitchFamily="34" charset="0"/>
                <a:ea typeface="Georgia" pitchFamily="34" charset="-122"/>
                <a:cs typeface="Georgia" pitchFamily="34" charset="-120"/>
              </a:rPr>
              <a:t>4</a:t>
            </a:r>
            <a:endParaRPr lang="en-US" sz="1600" dirty="0"/>
          </a:p>
        </p:txBody>
      </p:sp>
      <p:sp>
        <p:nvSpPr>
          <p:cNvPr id="26" name="Text 24"/>
          <p:cNvSpPr/>
          <p:nvPr/>
        </p:nvSpPr>
        <p:spPr>
          <a:xfrm>
            <a:off x="5623560" y="3931920"/>
            <a:ext cx="1280160" cy="320040"/>
          </a:xfrm>
          <a:prstGeom prst="rect">
            <a:avLst/>
          </a:prstGeom>
          <a:noFill/>
          <a:ln/>
        </p:spPr>
        <p:txBody>
          <a:bodyPr wrap="square" rtlCol="0" anchor="ctr"/>
          <a:lstStyle/>
          <a:p>
            <a:pPr marL="0" indent="0" algn="ctr">
              <a:buNone/>
            </a:pPr>
            <a:r>
              <a:rPr lang="en-US" sz="1300" b="1" dirty="0">
                <a:solidFill>
                  <a:srgbClr val="B85042"/>
                </a:solidFill>
                <a:latin typeface="Georgia" pitchFamily="34" charset="0"/>
                <a:ea typeface="Georgia" pitchFamily="34" charset="-122"/>
                <a:cs typeface="Georgia" pitchFamily="34" charset="-120"/>
              </a:rPr>
              <a:t>Self-Advocacy</a:t>
            </a:r>
            <a:endParaRPr lang="en-US" sz="1300" dirty="0"/>
          </a:p>
        </p:txBody>
      </p:sp>
      <p:sp>
        <p:nvSpPr>
          <p:cNvPr id="27" name="Text 25"/>
          <p:cNvSpPr/>
          <p:nvPr/>
        </p:nvSpPr>
        <p:spPr>
          <a:xfrm>
            <a:off x="5623560" y="4206240"/>
            <a:ext cx="1280160" cy="36576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Expressing needs</a:t>
            </a:r>
            <a:endParaRPr lang="en-US" sz="1100" dirty="0"/>
          </a:p>
        </p:txBody>
      </p:sp>
      <p:sp>
        <p:nvSpPr>
          <p:cNvPr id="28" name="Shape 26"/>
          <p:cNvSpPr/>
          <p:nvPr/>
        </p:nvSpPr>
        <p:spPr>
          <a:xfrm>
            <a:off x="7132320" y="3246120"/>
            <a:ext cx="1463040" cy="155448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9" name="Shape 27"/>
          <p:cNvSpPr/>
          <p:nvPr/>
        </p:nvSpPr>
        <p:spPr>
          <a:xfrm>
            <a:off x="7635240" y="3383280"/>
            <a:ext cx="457200" cy="457200"/>
          </a:xfrm>
          <a:prstGeom prst="ellipse">
            <a:avLst/>
          </a:prstGeom>
          <a:solidFill>
            <a:srgbClr val="D4E4DA"/>
          </a:solidFill>
          <a:ln/>
        </p:spPr>
        <p:txBody>
          <a:bodyPr/>
          <a:lstStyle/>
          <a:p>
            <a:endParaRPr lang="en-US"/>
          </a:p>
        </p:txBody>
      </p:sp>
      <p:sp>
        <p:nvSpPr>
          <p:cNvPr id="30" name="Text 28"/>
          <p:cNvSpPr/>
          <p:nvPr/>
        </p:nvSpPr>
        <p:spPr>
          <a:xfrm>
            <a:off x="7635240" y="3383280"/>
            <a:ext cx="457200" cy="457200"/>
          </a:xfrm>
          <a:prstGeom prst="rect">
            <a:avLst/>
          </a:prstGeom>
          <a:noFill/>
          <a:ln/>
        </p:spPr>
        <p:txBody>
          <a:bodyPr wrap="square" rtlCol="0" anchor="ctr"/>
          <a:lstStyle/>
          <a:p>
            <a:pPr marL="0" indent="0" algn="ctr">
              <a:buNone/>
            </a:pPr>
            <a:r>
              <a:rPr lang="en-US" sz="1600" b="1" dirty="0">
                <a:solidFill>
                  <a:srgbClr val="3D2B1F"/>
                </a:solidFill>
                <a:latin typeface="Georgia" pitchFamily="34" charset="0"/>
                <a:ea typeface="Georgia" pitchFamily="34" charset="-122"/>
                <a:cs typeface="Georgia" pitchFamily="34" charset="-120"/>
              </a:rPr>
              <a:t>5</a:t>
            </a:r>
            <a:endParaRPr lang="en-US" sz="1600" dirty="0"/>
          </a:p>
        </p:txBody>
      </p:sp>
      <p:sp>
        <p:nvSpPr>
          <p:cNvPr id="31" name="Text 29"/>
          <p:cNvSpPr/>
          <p:nvPr/>
        </p:nvSpPr>
        <p:spPr>
          <a:xfrm>
            <a:off x="7223760" y="3931920"/>
            <a:ext cx="1280160" cy="320040"/>
          </a:xfrm>
          <a:prstGeom prst="rect">
            <a:avLst/>
          </a:prstGeom>
          <a:noFill/>
          <a:ln/>
        </p:spPr>
        <p:txBody>
          <a:bodyPr wrap="square" rtlCol="0" anchor="ctr"/>
          <a:lstStyle/>
          <a:p>
            <a:pPr marL="0" indent="0" algn="ctr">
              <a:buNone/>
            </a:pPr>
            <a:r>
              <a:rPr lang="en-US" sz="1300" b="1" dirty="0">
                <a:solidFill>
                  <a:srgbClr val="B85042"/>
                </a:solidFill>
                <a:latin typeface="Georgia" pitchFamily="34" charset="0"/>
                <a:ea typeface="Georgia" pitchFamily="34" charset="-122"/>
                <a:cs typeface="Georgia" pitchFamily="34" charset="-120"/>
              </a:rPr>
              <a:t>Support</a:t>
            </a:r>
            <a:endParaRPr lang="en-US" sz="1300" dirty="0"/>
          </a:p>
        </p:txBody>
      </p:sp>
      <p:sp>
        <p:nvSpPr>
          <p:cNvPr id="32" name="Text 30"/>
          <p:cNvSpPr/>
          <p:nvPr/>
        </p:nvSpPr>
        <p:spPr>
          <a:xfrm>
            <a:off x="7223760" y="4206240"/>
            <a:ext cx="1280160" cy="36576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Mutual connections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3000" b="1" dirty="0">
                <a:solidFill>
                  <a:srgbClr val="3D2B1F"/>
                </a:solidFill>
                <a:latin typeface="Georgia" pitchFamily="34" charset="0"/>
                <a:ea typeface="Georgia" pitchFamily="34" charset="-122"/>
                <a:cs typeface="Georgia" pitchFamily="34" charset="-120"/>
              </a:rPr>
              <a:t>Why WRAP in Homeless Shelters?</a:t>
            </a:r>
            <a:endParaRPr lang="en-US" sz="3000" dirty="0"/>
          </a:p>
        </p:txBody>
      </p:sp>
      <p:sp>
        <p:nvSpPr>
          <p:cNvPr id="4" name="Shape 2"/>
          <p:cNvSpPr/>
          <p:nvPr/>
        </p:nvSpPr>
        <p:spPr>
          <a:xfrm>
            <a:off x="731520" y="1005840"/>
            <a:ext cx="2514600" cy="1920240"/>
          </a:xfrm>
          <a:prstGeom prst="roundRect">
            <a:avLst>
              <a:gd name="adj" fmla="val 5714"/>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5" name="Text 3"/>
          <p:cNvSpPr/>
          <p:nvPr/>
        </p:nvSpPr>
        <p:spPr>
          <a:xfrm>
            <a:off x="731520" y="1097280"/>
            <a:ext cx="2514600" cy="731520"/>
          </a:xfrm>
          <a:prstGeom prst="rect">
            <a:avLst/>
          </a:prstGeom>
          <a:noFill/>
          <a:ln/>
        </p:spPr>
        <p:txBody>
          <a:bodyPr wrap="square" rtlCol="0" anchor="ctr"/>
          <a:lstStyle/>
          <a:p>
            <a:pPr marL="0" indent="0" algn="ctr">
              <a:buNone/>
            </a:pPr>
            <a:r>
              <a:rPr lang="en-US" sz="4200" b="1" dirty="0">
                <a:solidFill>
                  <a:srgbClr val="B85042"/>
                </a:solidFill>
                <a:latin typeface="Georgia" pitchFamily="34" charset="0"/>
                <a:ea typeface="Georgia" pitchFamily="34" charset="-122"/>
                <a:cs typeface="Georgia" pitchFamily="34" charset="-120"/>
              </a:rPr>
              <a:t>90%</a:t>
            </a:r>
            <a:endParaRPr lang="en-US" sz="4200" dirty="0"/>
          </a:p>
        </p:txBody>
      </p:sp>
      <p:sp>
        <p:nvSpPr>
          <p:cNvPr id="6" name="Text 4"/>
          <p:cNvSpPr/>
          <p:nvPr/>
        </p:nvSpPr>
        <p:spPr>
          <a:xfrm>
            <a:off x="914400" y="1828800"/>
            <a:ext cx="2148840" cy="914400"/>
          </a:xfrm>
          <a:prstGeom prst="rect">
            <a:avLst/>
          </a:prstGeom>
          <a:noFill/>
          <a:ln/>
        </p:spPr>
        <p:txBody>
          <a:bodyPr wrap="square" rtlCol="0" anchor="ctr"/>
          <a:lstStyle/>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of people experiencing</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homelessness report at</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least one ACE</a:t>
            </a:r>
            <a:endParaRPr lang="en-US" sz="1200" dirty="0"/>
          </a:p>
        </p:txBody>
      </p:sp>
      <p:sp>
        <p:nvSpPr>
          <p:cNvPr id="7" name="Shape 5"/>
          <p:cNvSpPr/>
          <p:nvPr/>
        </p:nvSpPr>
        <p:spPr>
          <a:xfrm>
            <a:off x="3520440" y="1005840"/>
            <a:ext cx="2514600" cy="1920240"/>
          </a:xfrm>
          <a:prstGeom prst="roundRect">
            <a:avLst>
              <a:gd name="adj" fmla="val 5714"/>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8" name="Text 6"/>
          <p:cNvSpPr/>
          <p:nvPr/>
        </p:nvSpPr>
        <p:spPr>
          <a:xfrm>
            <a:off x="3520440" y="1097280"/>
            <a:ext cx="2514600" cy="731520"/>
          </a:xfrm>
          <a:prstGeom prst="rect">
            <a:avLst/>
          </a:prstGeom>
          <a:noFill/>
          <a:ln/>
        </p:spPr>
        <p:txBody>
          <a:bodyPr wrap="square" rtlCol="0" anchor="ctr"/>
          <a:lstStyle/>
          <a:p>
            <a:pPr marL="0" indent="0" algn="ctr">
              <a:buNone/>
            </a:pPr>
            <a:r>
              <a:rPr lang="en-US" sz="4200" b="1" dirty="0">
                <a:solidFill>
                  <a:srgbClr val="B85042"/>
                </a:solidFill>
                <a:latin typeface="Georgia" pitchFamily="34" charset="0"/>
                <a:ea typeface="Georgia" pitchFamily="34" charset="-122"/>
                <a:cs typeface="Georgia" pitchFamily="34" charset="-120"/>
              </a:rPr>
              <a:t>60%+</a:t>
            </a:r>
            <a:endParaRPr lang="en-US" sz="4200" dirty="0"/>
          </a:p>
        </p:txBody>
      </p:sp>
      <p:sp>
        <p:nvSpPr>
          <p:cNvPr id="9" name="Text 7"/>
          <p:cNvSpPr/>
          <p:nvPr/>
        </p:nvSpPr>
        <p:spPr>
          <a:xfrm>
            <a:off x="3703320" y="1828800"/>
            <a:ext cx="2148840" cy="914400"/>
          </a:xfrm>
          <a:prstGeom prst="rect">
            <a:avLst/>
          </a:prstGeom>
          <a:noFill/>
          <a:ln/>
        </p:spPr>
        <p:txBody>
          <a:bodyPr wrap="square" rtlCol="0" anchor="ctr"/>
          <a:lstStyle/>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may experience</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PTSD or complex</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PTSD symptoms</a:t>
            </a:r>
            <a:endParaRPr lang="en-US" sz="1200" dirty="0"/>
          </a:p>
        </p:txBody>
      </p:sp>
      <p:sp>
        <p:nvSpPr>
          <p:cNvPr id="10" name="Shape 8"/>
          <p:cNvSpPr/>
          <p:nvPr/>
        </p:nvSpPr>
        <p:spPr>
          <a:xfrm>
            <a:off x="6309360" y="1005840"/>
            <a:ext cx="2514600" cy="1920240"/>
          </a:xfrm>
          <a:prstGeom prst="roundRect">
            <a:avLst>
              <a:gd name="adj" fmla="val 5714"/>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1" name="Text 9"/>
          <p:cNvSpPr/>
          <p:nvPr/>
        </p:nvSpPr>
        <p:spPr>
          <a:xfrm>
            <a:off x="6309360" y="1097280"/>
            <a:ext cx="2514600" cy="731520"/>
          </a:xfrm>
          <a:prstGeom prst="rect">
            <a:avLst/>
          </a:prstGeom>
          <a:noFill/>
          <a:ln/>
        </p:spPr>
        <p:txBody>
          <a:bodyPr wrap="square" rtlCol="0" anchor="ctr"/>
          <a:lstStyle/>
          <a:p>
            <a:pPr marL="0" indent="0" algn="ctr">
              <a:buNone/>
            </a:pPr>
            <a:r>
              <a:rPr lang="en-US" sz="4200" b="1" dirty="0">
                <a:solidFill>
                  <a:srgbClr val="B85042"/>
                </a:solidFill>
                <a:latin typeface="Georgia" pitchFamily="34" charset="0"/>
                <a:ea typeface="Georgia" pitchFamily="34" charset="-122"/>
                <a:cs typeface="Georgia" pitchFamily="34" charset="-120"/>
              </a:rPr>
              <a:t>4x</a:t>
            </a:r>
            <a:endParaRPr lang="en-US" sz="4200" dirty="0"/>
          </a:p>
        </p:txBody>
      </p:sp>
      <p:sp>
        <p:nvSpPr>
          <p:cNvPr id="12" name="Text 10"/>
          <p:cNvSpPr/>
          <p:nvPr/>
        </p:nvSpPr>
        <p:spPr>
          <a:xfrm>
            <a:off x="6492240" y="1828800"/>
            <a:ext cx="2148840" cy="914400"/>
          </a:xfrm>
          <a:prstGeom prst="rect">
            <a:avLst/>
          </a:prstGeom>
          <a:noFill/>
          <a:ln/>
        </p:spPr>
        <p:txBody>
          <a:bodyPr wrap="square" rtlCol="0" anchor="ctr"/>
          <a:lstStyle/>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more adverse childhood</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experiences than the</a:t>
            </a:r>
            <a:endParaRPr lang="en-US" sz="1200" dirty="0"/>
          </a:p>
          <a:p>
            <a:pPr marL="0" indent="0" algn="ctr">
              <a:lnSpc>
                <a:spcPct val="120000"/>
              </a:lnSpc>
              <a:buNone/>
            </a:pPr>
            <a:r>
              <a:rPr lang="en-US" sz="1200" dirty="0">
                <a:solidFill>
                  <a:srgbClr val="7A6B5D"/>
                </a:solidFill>
                <a:latin typeface="Calibri" pitchFamily="34" charset="0"/>
                <a:ea typeface="Calibri" pitchFamily="34" charset="-122"/>
                <a:cs typeface="Calibri" pitchFamily="34" charset="-120"/>
              </a:rPr>
              <a:t>general population</a:t>
            </a:r>
            <a:endParaRPr lang="en-US" sz="1200" dirty="0"/>
          </a:p>
        </p:txBody>
      </p:sp>
      <p:sp>
        <p:nvSpPr>
          <p:cNvPr id="13" name="Shape 11"/>
          <p:cNvSpPr/>
          <p:nvPr/>
        </p:nvSpPr>
        <p:spPr>
          <a:xfrm>
            <a:off x="731520" y="3154680"/>
            <a:ext cx="7680960" cy="1371600"/>
          </a:xfrm>
          <a:prstGeom prst="roundRect">
            <a:avLst>
              <a:gd name="adj" fmla="val 8000"/>
            </a:avLst>
          </a:prstGeom>
          <a:solidFill>
            <a:srgbClr val="D4E4DA">
              <a:alpha val="60000"/>
            </a:srgbClr>
          </a:solidFill>
          <a:ln/>
        </p:spPr>
        <p:txBody>
          <a:bodyPr/>
          <a:lstStyle/>
          <a:p>
            <a:endParaRPr lang="en-US"/>
          </a:p>
        </p:txBody>
      </p:sp>
      <p:sp>
        <p:nvSpPr>
          <p:cNvPr id="14" name="Text 12"/>
          <p:cNvSpPr/>
          <p:nvPr/>
        </p:nvSpPr>
        <p:spPr>
          <a:xfrm>
            <a:off x="1005840" y="3246120"/>
            <a:ext cx="7223760" cy="1188720"/>
          </a:xfrm>
          <a:prstGeom prst="rect">
            <a:avLst/>
          </a:prstGeom>
          <a:noFill/>
          <a:ln/>
        </p:spPr>
        <p:txBody>
          <a:bodyPr wrap="square" rtlCol="0" anchor="ctr"/>
          <a:lstStyle/>
          <a:p>
            <a:pPr marL="0" indent="0">
              <a:lnSpc>
                <a:spcPct val="130000"/>
              </a:lnSpc>
              <a:buNone/>
            </a:pPr>
            <a:r>
              <a:rPr lang="en-US" sz="1400" b="1" dirty="0">
                <a:solidFill>
                  <a:srgbClr val="3D2B1F"/>
                </a:solidFill>
                <a:latin typeface="Calibri" pitchFamily="34" charset="0"/>
                <a:ea typeface="Calibri" pitchFamily="34" charset="-122"/>
                <a:cs typeface="Calibri" pitchFamily="34" charset="-120"/>
              </a:rPr>
              <a:t>WRAP empowers residents </a:t>
            </a:r>
            <a:r>
              <a:rPr lang="en-US" sz="1400" dirty="0">
                <a:solidFill>
                  <a:srgbClr val="3D2B1F"/>
                </a:solidFill>
                <a:latin typeface="Calibri" pitchFamily="34" charset="0"/>
                <a:ea typeface="Calibri" pitchFamily="34" charset="-122"/>
                <a:cs typeface="Calibri" pitchFamily="34" charset="-120"/>
              </a:rPr>
              <a:t>to take ownership of their recovery through self-directed planning. Unlike clinical treatment models, WRAP is voluntary, peer-led, and focuses on strengths—not diagnoses. It meets people where they are, making it ideal for shelter environments where trust, autonomy, and flexibility are essential.</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320040"/>
            <a:ext cx="7680960" cy="640080"/>
          </a:xfrm>
          <a:prstGeom prst="rect">
            <a:avLst/>
          </a:prstGeom>
          <a:noFill/>
          <a:ln/>
        </p:spPr>
        <p:txBody>
          <a:bodyPr wrap="square" lIns="0" tIns="0" rIns="0" bIns="0" rtlCol="0" anchor="ctr"/>
          <a:lstStyle/>
          <a:p>
            <a:pPr marL="0" indent="0">
              <a:buNone/>
            </a:pPr>
            <a:r>
              <a:rPr lang="en-US" sz="3400" b="1" dirty="0">
                <a:solidFill>
                  <a:srgbClr val="3D2B1F"/>
                </a:solidFill>
                <a:latin typeface="Georgia" pitchFamily="34" charset="0"/>
                <a:ea typeface="Georgia" pitchFamily="34" charset="-122"/>
                <a:cs typeface="Georgia" pitchFamily="34" charset="-120"/>
              </a:rPr>
              <a:t>The Six Parts of WRAP</a:t>
            </a:r>
            <a:endParaRPr lang="en-US" sz="3400" dirty="0"/>
          </a:p>
        </p:txBody>
      </p:sp>
      <p:sp>
        <p:nvSpPr>
          <p:cNvPr id="4" name="Shape 2"/>
          <p:cNvSpPr/>
          <p:nvPr/>
        </p:nvSpPr>
        <p:spPr>
          <a:xfrm>
            <a:off x="731520" y="114300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868680" y="1280160"/>
            <a:ext cx="411480" cy="411480"/>
          </a:xfrm>
          <a:prstGeom prst="ellipse">
            <a:avLst/>
          </a:prstGeom>
          <a:solidFill>
            <a:srgbClr val="A7BEAE"/>
          </a:solidFill>
          <a:ln/>
        </p:spPr>
        <p:txBody>
          <a:bodyPr/>
          <a:lstStyle/>
          <a:p>
            <a:endParaRPr lang="en-US"/>
          </a:p>
        </p:txBody>
      </p:sp>
      <p:sp>
        <p:nvSpPr>
          <p:cNvPr id="6" name="Text 4"/>
          <p:cNvSpPr/>
          <p:nvPr/>
        </p:nvSpPr>
        <p:spPr>
          <a:xfrm>
            <a:off x="868680" y="128016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7" name="Text 5"/>
          <p:cNvSpPr/>
          <p:nvPr/>
        </p:nvSpPr>
        <p:spPr>
          <a:xfrm>
            <a:off x="1371600" y="128016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Wellness Toolbox</a:t>
            </a:r>
            <a:endParaRPr lang="en-US" sz="1300" dirty="0"/>
          </a:p>
        </p:txBody>
      </p:sp>
      <p:sp>
        <p:nvSpPr>
          <p:cNvPr id="8" name="Text 6"/>
          <p:cNvSpPr/>
          <p:nvPr/>
        </p:nvSpPr>
        <p:spPr>
          <a:xfrm>
            <a:off x="868680" y="178308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Personal list of skills and strategies for keeping well and feeling better</a:t>
            </a:r>
            <a:endParaRPr lang="en-US" sz="1150" dirty="0"/>
          </a:p>
        </p:txBody>
      </p:sp>
      <p:sp>
        <p:nvSpPr>
          <p:cNvPr id="9" name="Shape 7"/>
          <p:cNvSpPr/>
          <p:nvPr/>
        </p:nvSpPr>
        <p:spPr>
          <a:xfrm>
            <a:off x="3429000" y="114300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0" name="Shape 8"/>
          <p:cNvSpPr/>
          <p:nvPr/>
        </p:nvSpPr>
        <p:spPr>
          <a:xfrm>
            <a:off x="3566160" y="1280160"/>
            <a:ext cx="411480" cy="411480"/>
          </a:xfrm>
          <a:prstGeom prst="ellipse">
            <a:avLst/>
          </a:prstGeom>
          <a:solidFill>
            <a:srgbClr val="B85042"/>
          </a:solidFill>
          <a:ln/>
        </p:spPr>
        <p:txBody>
          <a:bodyPr/>
          <a:lstStyle/>
          <a:p>
            <a:endParaRPr lang="en-US"/>
          </a:p>
        </p:txBody>
      </p:sp>
      <p:sp>
        <p:nvSpPr>
          <p:cNvPr id="11" name="Text 9"/>
          <p:cNvSpPr/>
          <p:nvPr/>
        </p:nvSpPr>
        <p:spPr>
          <a:xfrm>
            <a:off x="3566160" y="128016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2" name="Text 10"/>
          <p:cNvSpPr/>
          <p:nvPr/>
        </p:nvSpPr>
        <p:spPr>
          <a:xfrm>
            <a:off x="4069080" y="128016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Daily Maintenance Plan</a:t>
            </a:r>
            <a:endParaRPr lang="en-US" sz="1300" dirty="0"/>
          </a:p>
        </p:txBody>
      </p:sp>
      <p:sp>
        <p:nvSpPr>
          <p:cNvPr id="13" name="Text 11"/>
          <p:cNvSpPr/>
          <p:nvPr/>
        </p:nvSpPr>
        <p:spPr>
          <a:xfrm>
            <a:off x="3566160" y="178308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Daily structure using wellness tools — what you're like when well, what to do each day</a:t>
            </a:r>
            <a:endParaRPr lang="en-US" sz="1150" dirty="0"/>
          </a:p>
        </p:txBody>
      </p:sp>
      <p:sp>
        <p:nvSpPr>
          <p:cNvPr id="14" name="Shape 12"/>
          <p:cNvSpPr/>
          <p:nvPr/>
        </p:nvSpPr>
        <p:spPr>
          <a:xfrm>
            <a:off x="6126480" y="114300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5" name="Shape 13"/>
          <p:cNvSpPr/>
          <p:nvPr/>
        </p:nvSpPr>
        <p:spPr>
          <a:xfrm>
            <a:off x="6263640" y="1280160"/>
            <a:ext cx="411480" cy="411480"/>
          </a:xfrm>
          <a:prstGeom prst="ellipse">
            <a:avLst/>
          </a:prstGeom>
          <a:solidFill>
            <a:srgbClr val="A7BEAE"/>
          </a:solidFill>
          <a:ln/>
        </p:spPr>
        <p:txBody>
          <a:bodyPr/>
          <a:lstStyle/>
          <a:p>
            <a:endParaRPr lang="en-US"/>
          </a:p>
        </p:txBody>
      </p:sp>
      <p:sp>
        <p:nvSpPr>
          <p:cNvPr id="16" name="Text 14"/>
          <p:cNvSpPr/>
          <p:nvPr/>
        </p:nvSpPr>
        <p:spPr>
          <a:xfrm>
            <a:off x="6263640" y="128016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7" name="Text 15"/>
          <p:cNvSpPr/>
          <p:nvPr/>
        </p:nvSpPr>
        <p:spPr>
          <a:xfrm>
            <a:off x="6766560" y="128016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Triggers &amp; Action Plan</a:t>
            </a:r>
            <a:endParaRPr lang="en-US" sz="1300" dirty="0"/>
          </a:p>
        </p:txBody>
      </p:sp>
      <p:sp>
        <p:nvSpPr>
          <p:cNvPr id="18" name="Text 16"/>
          <p:cNvSpPr/>
          <p:nvPr/>
        </p:nvSpPr>
        <p:spPr>
          <a:xfrm>
            <a:off x="6263640" y="178308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Identifying external events that cause distress and planned responses</a:t>
            </a:r>
            <a:endParaRPr lang="en-US" sz="1150" dirty="0"/>
          </a:p>
        </p:txBody>
      </p:sp>
      <p:sp>
        <p:nvSpPr>
          <p:cNvPr id="19" name="Shape 17"/>
          <p:cNvSpPr/>
          <p:nvPr/>
        </p:nvSpPr>
        <p:spPr>
          <a:xfrm>
            <a:off x="731520" y="306324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0" name="Shape 18"/>
          <p:cNvSpPr/>
          <p:nvPr/>
        </p:nvSpPr>
        <p:spPr>
          <a:xfrm>
            <a:off x="868680" y="3200400"/>
            <a:ext cx="411480" cy="411480"/>
          </a:xfrm>
          <a:prstGeom prst="ellipse">
            <a:avLst/>
          </a:prstGeom>
          <a:solidFill>
            <a:srgbClr val="B85042"/>
          </a:solidFill>
          <a:ln/>
        </p:spPr>
        <p:txBody>
          <a:bodyPr/>
          <a:lstStyle/>
          <a:p>
            <a:endParaRPr lang="en-US"/>
          </a:p>
        </p:txBody>
      </p:sp>
      <p:sp>
        <p:nvSpPr>
          <p:cNvPr id="21" name="Text 19"/>
          <p:cNvSpPr/>
          <p:nvPr/>
        </p:nvSpPr>
        <p:spPr>
          <a:xfrm>
            <a:off x="868680" y="32004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4</a:t>
            </a:r>
            <a:endParaRPr lang="en-US" sz="1400" dirty="0"/>
          </a:p>
        </p:txBody>
      </p:sp>
      <p:sp>
        <p:nvSpPr>
          <p:cNvPr id="22" name="Text 20"/>
          <p:cNvSpPr/>
          <p:nvPr/>
        </p:nvSpPr>
        <p:spPr>
          <a:xfrm>
            <a:off x="1371600" y="320040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Early Warning Signs</a:t>
            </a:r>
            <a:endParaRPr lang="en-US" sz="1300" dirty="0"/>
          </a:p>
        </p:txBody>
      </p:sp>
      <p:sp>
        <p:nvSpPr>
          <p:cNvPr id="23" name="Text 21"/>
          <p:cNvSpPr/>
          <p:nvPr/>
        </p:nvSpPr>
        <p:spPr>
          <a:xfrm>
            <a:off x="868680" y="370332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Internal signals that things aren't right, with proactive responses</a:t>
            </a:r>
            <a:endParaRPr lang="en-US" sz="1150" dirty="0"/>
          </a:p>
        </p:txBody>
      </p:sp>
      <p:sp>
        <p:nvSpPr>
          <p:cNvPr id="24" name="Shape 22"/>
          <p:cNvSpPr/>
          <p:nvPr/>
        </p:nvSpPr>
        <p:spPr>
          <a:xfrm>
            <a:off x="3429000" y="306324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5" name="Shape 23"/>
          <p:cNvSpPr/>
          <p:nvPr/>
        </p:nvSpPr>
        <p:spPr>
          <a:xfrm>
            <a:off x="3566160" y="3200400"/>
            <a:ext cx="411480" cy="411480"/>
          </a:xfrm>
          <a:prstGeom prst="ellipse">
            <a:avLst/>
          </a:prstGeom>
          <a:solidFill>
            <a:srgbClr val="A7BEAE"/>
          </a:solidFill>
          <a:ln/>
        </p:spPr>
        <p:txBody>
          <a:bodyPr/>
          <a:lstStyle/>
          <a:p>
            <a:endParaRPr lang="en-US"/>
          </a:p>
        </p:txBody>
      </p:sp>
      <p:sp>
        <p:nvSpPr>
          <p:cNvPr id="26" name="Text 24"/>
          <p:cNvSpPr/>
          <p:nvPr/>
        </p:nvSpPr>
        <p:spPr>
          <a:xfrm>
            <a:off x="3566160" y="32004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5</a:t>
            </a:r>
            <a:endParaRPr lang="en-US" sz="1400" dirty="0"/>
          </a:p>
        </p:txBody>
      </p:sp>
      <p:sp>
        <p:nvSpPr>
          <p:cNvPr id="27" name="Text 25"/>
          <p:cNvSpPr/>
          <p:nvPr/>
        </p:nvSpPr>
        <p:spPr>
          <a:xfrm>
            <a:off x="4069080" y="320040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When Things Break Down</a:t>
            </a:r>
            <a:endParaRPr lang="en-US" sz="1300" dirty="0"/>
          </a:p>
        </p:txBody>
      </p:sp>
      <p:sp>
        <p:nvSpPr>
          <p:cNvPr id="28" name="Text 26"/>
          <p:cNvSpPr/>
          <p:nvPr/>
        </p:nvSpPr>
        <p:spPr>
          <a:xfrm>
            <a:off x="3566160" y="370332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Recognizing crisis is approaching and intensive action steps</a:t>
            </a:r>
            <a:endParaRPr lang="en-US" sz="1150" dirty="0"/>
          </a:p>
        </p:txBody>
      </p:sp>
      <p:sp>
        <p:nvSpPr>
          <p:cNvPr id="29" name="Shape 27"/>
          <p:cNvSpPr/>
          <p:nvPr/>
        </p:nvSpPr>
        <p:spPr>
          <a:xfrm>
            <a:off x="6126480" y="3063240"/>
            <a:ext cx="2468880" cy="1691640"/>
          </a:xfrm>
          <a:prstGeom prst="roundRect">
            <a:avLst>
              <a:gd name="adj" fmla="val 5405"/>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30" name="Shape 28"/>
          <p:cNvSpPr/>
          <p:nvPr/>
        </p:nvSpPr>
        <p:spPr>
          <a:xfrm>
            <a:off x="6263640" y="3200400"/>
            <a:ext cx="411480" cy="411480"/>
          </a:xfrm>
          <a:prstGeom prst="ellipse">
            <a:avLst/>
          </a:prstGeom>
          <a:solidFill>
            <a:srgbClr val="B85042"/>
          </a:solidFill>
          <a:ln/>
        </p:spPr>
        <p:txBody>
          <a:bodyPr/>
          <a:lstStyle/>
          <a:p>
            <a:endParaRPr lang="en-US"/>
          </a:p>
        </p:txBody>
      </p:sp>
      <p:sp>
        <p:nvSpPr>
          <p:cNvPr id="31" name="Text 29"/>
          <p:cNvSpPr/>
          <p:nvPr/>
        </p:nvSpPr>
        <p:spPr>
          <a:xfrm>
            <a:off x="6263640" y="3200400"/>
            <a:ext cx="41148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6</a:t>
            </a:r>
            <a:endParaRPr lang="en-US" sz="1400" dirty="0"/>
          </a:p>
        </p:txBody>
      </p:sp>
      <p:sp>
        <p:nvSpPr>
          <p:cNvPr id="32" name="Text 30"/>
          <p:cNvSpPr/>
          <p:nvPr/>
        </p:nvSpPr>
        <p:spPr>
          <a:xfrm>
            <a:off x="6766560" y="3200400"/>
            <a:ext cx="1691640" cy="411480"/>
          </a:xfrm>
          <a:prstGeom prst="rect">
            <a:avLst/>
          </a:prstGeom>
          <a:noFill/>
          <a:ln/>
        </p:spPr>
        <p:txBody>
          <a:bodyPr wrap="square" lIns="0" tIns="0" rIns="0" bIns="0" rtlCol="0" anchor="ctr"/>
          <a:lstStyle/>
          <a:p>
            <a:pPr marL="0" indent="0">
              <a:buNone/>
            </a:pPr>
            <a:r>
              <a:rPr lang="en-US" sz="1300" b="1" dirty="0">
                <a:solidFill>
                  <a:srgbClr val="3D2B1F"/>
                </a:solidFill>
                <a:latin typeface="Georgia" pitchFamily="34" charset="0"/>
                <a:ea typeface="Georgia" pitchFamily="34" charset="-122"/>
                <a:cs typeface="Georgia" pitchFamily="34" charset="-120"/>
              </a:rPr>
              <a:t>Crisis Plan</a:t>
            </a:r>
            <a:endParaRPr lang="en-US" sz="1300" dirty="0"/>
          </a:p>
        </p:txBody>
      </p:sp>
      <p:sp>
        <p:nvSpPr>
          <p:cNvPr id="33" name="Text 31"/>
          <p:cNvSpPr/>
          <p:nvPr/>
        </p:nvSpPr>
        <p:spPr>
          <a:xfrm>
            <a:off x="6263640" y="3703320"/>
            <a:ext cx="2194560" cy="914400"/>
          </a:xfrm>
          <a:prstGeom prst="rect">
            <a:avLst/>
          </a:prstGeom>
          <a:noFill/>
          <a:ln/>
        </p:spPr>
        <p:txBody>
          <a:bodyPr wrap="square" rtlCol="0" anchor="ctr"/>
          <a:lstStyle/>
          <a:p>
            <a:pPr marL="0" indent="0">
              <a:lnSpc>
                <a:spcPct val="125000"/>
              </a:lnSpc>
              <a:buNone/>
            </a:pPr>
            <a:r>
              <a:rPr lang="en-US" sz="1150" dirty="0">
                <a:solidFill>
                  <a:srgbClr val="7A6B5D"/>
                </a:solidFill>
                <a:latin typeface="Calibri" pitchFamily="34" charset="0"/>
                <a:ea typeface="Calibri" pitchFamily="34" charset="-122"/>
                <a:cs typeface="Calibri" pitchFamily="34" charset="-120"/>
              </a:rPr>
              <a:t>Advance directive for supporters when you can't make decisions for yourself</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74320"/>
            <a:ext cx="7680960" cy="502920"/>
          </a:xfrm>
          <a:prstGeom prst="rect">
            <a:avLst/>
          </a:prstGeom>
          <a:noFill/>
          <a:ln/>
        </p:spPr>
        <p:txBody>
          <a:bodyPr wrap="square" lIns="0" tIns="0" rIns="0" bIns="0" rtlCol="0" anchor="ctr"/>
          <a:lstStyle/>
          <a:p>
            <a:pPr marL="0" indent="0">
              <a:buNone/>
            </a:pPr>
            <a:r>
              <a:rPr lang="en-US" sz="3000" b="1" dirty="0">
                <a:solidFill>
                  <a:srgbClr val="3D2B1F"/>
                </a:solidFill>
                <a:latin typeface="Georgia" pitchFamily="34" charset="0"/>
                <a:ea typeface="Georgia" pitchFamily="34" charset="-122"/>
                <a:cs typeface="Georgia" pitchFamily="34" charset="-120"/>
              </a:rPr>
              <a:t>Defining Roles &amp; Responsibilities</a:t>
            </a:r>
            <a:endParaRPr lang="en-US" sz="3000" dirty="0"/>
          </a:p>
        </p:txBody>
      </p:sp>
      <p:sp>
        <p:nvSpPr>
          <p:cNvPr id="4" name="Shape 2"/>
          <p:cNvSpPr/>
          <p:nvPr/>
        </p:nvSpPr>
        <p:spPr>
          <a:xfrm>
            <a:off x="731520" y="914400"/>
            <a:ext cx="3749040" cy="3749040"/>
          </a:xfrm>
          <a:prstGeom prst="roundRect">
            <a:avLst>
              <a:gd name="adj" fmla="val 2927"/>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731520" y="914400"/>
            <a:ext cx="3749040" cy="594360"/>
          </a:xfrm>
          <a:prstGeom prst="roundRect">
            <a:avLst>
              <a:gd name="adj" fmla="val 18462"/>
            </a:avLst>
          </a:prstGeom>
          <a:solidFill>
            <a:srgbClr val="B85042"/>
          </a:solidFill>
          <a:ln/>
        </p:spPr>
        <p:txBody>
          <a:bodyPr/>
          <a:lstStyle/>
          <a:p>
            <a:endParaRPr lang="en-US"/>
          </a:p>
        </p:txBody>
      </p:sp>
      <p:sp>
        <p:nvSpPr>
          <p:cNvPr id="6" name="Shape 4"/>
          <p:cNvSpPr/>
          <p:nvPr/>
        </p:nvSpPr>
        <p:spPr>
          <a:xfrm>
            <a:off x="731520" y="1234440"/>
            <a:ext cx="3749040" cy="274320"/>
          </a:xfrm>
          <a:prstGeom prst="rect">
            <a:avLst/>
          </a:prstGeom>
          <a:solidFill>
            <a:srgbClr val="B85042"/>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1005840" y="1005840"/>
            <a:ext cx="347472" cy="347472"/>
          </a:xfrm>
          <a:prstGeom prst="rect">
            <a:avLst/>
          </a:prstGeom>
        </p:spPr>
      </p:pic>
      <p:sp>
        <p:nvSpPr>
          <p:cNvPr id="8" name="Text 5"/>
          <p:cNvSpPr/>
          <p:nvPr/>
        </p:nvSpPr>
        <p:spPr>
          <a:xfrm>
            <a:off x="1463040" y="914400"/>
            <a:ext cx="2743200" cy="594360"/>
          </a:xfrm>
          <a:prstGeom prst="rect">
            <a:avLst/>
          </a:prstGeom>
          <a:noFill/>
          <a:ln/>
        </p:spPr>
        <p:txBody>
          <a:bodyPr wrap="square"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WRAP Facilitators</a:t>
            </a:r>
            <a:endParaRPr lang="en-US" sz="1600" dirty="0"/>
          </a:p>
        </p:txBody>
      </p:sp>
      <p:sp>
        <p:nvSpPr>
          <p:cNvPr id="9" name="Text 6"/>
          <p:cNvSpPr/>
          <p:nvPr/>
        </p:nvSpPr>
        <p:spPr>
          <a:xfrm>
            <a:off x="1005840" y="1645920"/>
            <a:ext cx="3200400" cy="2834640"/>
          </a:xfrm>
          <a:prstGeom prst="rect">
            <a:avLst/>
          </a:prstGeom>
          <a:noFill/>
          <a:ln/>
        </p:spPr>
        <p:txBody>
          <a:bodyPr wrap="square" rtlCol="0" anchor="t"/>
          <a:lstStyle/>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Certified peers with lived experience of recovery</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Lead 8–12 week group sessions (2–2.5 hrs each)</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Model WRAP values: hope, empowerment, self-advocacy</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Guide participants through each WRAP section</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Maintain fidelity to the evidence-based model</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Provide non-clinical, strengths-based support</a:t>
            </a:r>
            <a:endParaRPr lang="en-US" sz="1200" dirty="0"/>
          </a:p>
        </p:txBody>
      </p:sp>
      <p:sp>
        <p:nvSpPr>
          <p:cNvPr id="10" name="Shape 7"/>
          <p:cNvSpPr/>
          <p:nvPr/>
        </p:nvSpPr>
        <p:spPr>
          <a:xfrm>
            <a:off x="4663440" y="914400"/>
            <a:ext cx="3749040" cy="3749040"/>
          </a:xfrm>
          <a:prstGeom prst="roundRect">
            <a:avLst>
              <a:gd name="adj" fmla="val 2927"/>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1" name="Shape 8"/>
          <p:cNvSpPr/>
          <p:nvPr/>
        </p:nvSpPr>
        <p:spPr>
          <a:xfrm>
            <a:off x="4663440" y="914400"/>
            <a:ext cx="3749040" cy="594360"/>
          </a:xfrm>
          <a:prstGeom prst="roundRect">
            <a:avLst>
              <a:gd name="adj" fmla="val 18462"/>
            </a:avLst>
          </a:prstGeom>
          <a:solidFill>
            <a:srgbClr val="A7BEAE"/>
          </a:solidFill>
          <a:ln/>
        </p:spPr>
        <p:txBody>
          <a:bodyPr/>
          <a:lstStyle/>
          <a:p>
            <a:endParaRPr lang="en-US"/>
          </a:p>
        </p:txBody>
      </p:sp>
      <p:sp>
        <p:nvSpPr>
          <p:cNvPr id="12" name="Shape 9"/>
          <p:cNvSpPr/>
          <p:nvPr/>
        </p:nvSpPr>
        <p:spPr>
          <a:xfrm>
            <a:off x="4663440" y="1234440"/>
            <a:ext cx="3749040" cy="274320"/>
          </a:xfrm>
          <a:prstGeom prst="rect">
            <a:avLst/>
          </a:prstGeom>
          <a:solidFill>
            <a:srgbClr val="A7BEAE"/>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4937760" y="1005840"/>
            <a:ext cx="347472" cy="347472"/>
          </a:xfrm>
          <a:prstGeom prst="rect">
            <a:avLst/>
          </a:prstGeom>
        </p:spPr>
      </p:pic>
      <p:sp>
        <p:nvSpPr>
          <p:cNvPr id="14" name="Text 10"/>
          <p:cNvSpPr/>
          <p:nvPr/>
        </p:nvSpPr>
        <p:spPr>
          <a:xfrm>
            <a:off x="5394960" y="914400"/>
            <a:ext cx="2743200" cy="594360"/>
          </a:xfrm>
          <a:prstGeom prst="rect">
            <a:avLst/>
          </a:prstGeom>
          <a:noFill/>
          <a:ln/>
        </p:spPr>
        <p:txBody>
          <a:bodyPr wrap="square"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Shelter Staff</a:t>
            </a:r>
            <a:endParaRPr lang="en-US" sz="1600" dirty="0"/>
          </a:p>
        </p:txBody>
      </p:sp>
      <p:sp>
        <p:nvSpPr>
          <p:cNvPr id="15" name="Text 11"/>
          <p:cNvSpPr/>
          <p:nvPr/>
        </p:nvSpPr>
        <p:spPr>
          <a:xfrm>
            <a:off x="4937760" y="1645920"/>
            <a:ext cx="3200400" cy="2834640"/>
          </a:xfrm>
          <a:prstGeom prst="rect">
            <a:avLst/>
          </a:prstGeom>
          <a:noFill/>
          <a:ln/>
        </p:spPr>
        <p:txBody>
          <a:bodyPr wrap="square" rtlCol="0" anchor="t"/>
          <a:lstStyle/>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Secure leadership buy-in and allocate resources</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Provide safe, consistent spaces for WRAP groups</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Refer residents and support voluntary participation</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Reinforce WRAP language in daily interactions</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Coordinate scheduling around shelter routines</a:t>
            </a:r>
            <a:endParaRPr lang="en-US" sz="1200" dirty="0"/>
          </a:p>
          <a:p>
            <a:pPr marL="342900" indent="-342900">
              <a:lnSpc>
                <a:spcPct val="110000"/>
              </a:lnSpc>
              <a:spcAft>
                <a:spcPts val="500"/>
              </a:spcAft>
              <a:buSzPct val="100000"/>
              <a:buChar char="•"/>
            </a:pPr>
            <a:r>
              <a:rPr lang="en-US" sz="1200" dirty="0">
                <a:solidFill>
                  <a:srgbClr val="3D2B1F"/>
                </a:solidFill>
                <a:latin typeface="Calibri" pitchFamily="34" charset="0"/>
                <a:ea typeface="Calibri" pitchFamily="34" charset="-122"/>
                <a:cs typeface="Calibri" pitchFamily="34" charset="-120"/>
              </a:rPr>
              <a:t>Bridge WRAP plans with case management services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74320"/>
            <a:ext cx="7680960" cy="548640"/>
          </a:xfrm>
          <a:prstGeom prst="rect">
            <a:avLst/>
          </a:prstGeom>
          <a:noFill/>
          <a:ln/>
        </p:spPr>
        <p:txBody>
          <a:bodyPr wrap="square" lIns="0" tIns="0" rIns="0" bIns="0" rtlCol="0" anchor="ctr"/>
          <a:lstStyle/>
          <a:p>
            <a:pPr marL="0" indent="0">
              <a:buNone/>
            </a:pPr>
            <a:r>
              <a:rPr lang="en-US" sz="2800" b="1" dirty="0">
                <a:solidFill>
                  <a:srgbClr val="3D2B1F"/>
                </a:solidFill>
                <a:latin typeface="Georgia" pitchFamily="34" charset="0"/>
                <a:ea typeface="Georgia" pitchFamily="34" charset="-122"/>
                <a:cs typeface="Georgia" pitchFamily="34" charset="-120"/>
              </a:rPr>
              <a:t>Collaborative Implementation Model</a:t>
            </a:r>
            <a:endParaRPr lang="en-US" sz="2800" dirty="0"/>
          </a:p>
        </p:txBody>
      </p:sp>
      <p:sp>
        <p:nvSpPr>
          <p:cNvPr id="4" name="Shape 2"/>
          <p:cNvSpPr/>
          <p:nvPr/>
        </p:nvSpPr>
        <p:spPr>
          <a:xfrm>
            <a:off x="548640" y="1143000"/>
            <a:ext cx="1920240" cy="3474720"/>
          </a:xfrm>
          <a:prstGeom prst="roundRect">
            <a:avLst>
              <a:gd name="adj" fmla="val 476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685800" y="1280160"/>
            <a:ext cx="914400" cy="320040"/>
          </a:xfrm>
          <a:prstGeom prst="roundRect">
            <a:avLst>
              <a:gd name="adj" fmla="val 22857"/>
            </a:avLst>
          </a:prstGeom>
          <a:solidFill>
            <a:srgbClr val="B85042"/>
          </a:solidFill>
          <a:ln/>
        </p:spPr>
        <p:txBody>
          <a:bodyPr/>
          <a:lstStyle/>
          <a:p>
            <a:endParaRPr lang="en-US"/>
          </a:p>
        </p:txBody>
      </p:sp>
      <p:sp>
        <p:nvSpPr>
          <p:cNvPr id="6" name="Text 4"/>
          <p:cNvSpPr/>
          <p:nvPr/>
        </p:nvSpPr>
        <p:spPr>
          <a:xfrm>
            <a:off x="685800" y="1280160"/>
            <a:ext cx="914400" cy="32004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Phase 1</a:t>
            </a:r>
            <a:endParaRPr lang="en-US" sz="1000" dirty="0"/>
          </a:p>
        </p:txBody>
      </p:sp>
      <p:sp>
        <p:nvSpPr>
          <p:cNvPr id="7" name="Text 5"/>
          <p:cNvSpPr/>
          <p:nvPr/>
        </p:nvSpPr>
        <p:spPr>
          <a:xfrm>
            <a:off x="685800" y="1691640"/>
            <a:ext cx="1645920" cy="411480"/>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Prepare</a:t>
            </a:r>
            <a:endParaRPr lang="en-US" sz="1800" dirty="0"/>
          </a:p>
        </p:txBody>
      </p:sp>
      <p:sp>
        <p:nvSpPr>
          <p:cNvPr id="8" name="Text 6"/>
          <p:cNvSpPr/>
          <p:nvPr/>
        </p:nvSpPr>
        <p:spPr>
          <a:xfrm>
            <a:off x="685800" y="2148840"/>
            <a:ext cx="1645920" cy="2286000"/>
          </a:xfrm>
          <a:prstGeom prst="rect">
            <a:avLst/>
          </a:prstGeom>
          <a:noFill/>
          <a:ln/>
        </p:spPr>
        <p:txBody>
          <a:bodyPr wrap="square" rtlCol="0" anchor="ctr"/>
          <a:lstStyle/>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Leadership buy-in</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Train or hire facilitators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Identify space &amp; schedule</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Build referral pathways</a:t>
            </a:r>
            <a:endParaRPr lang="en-US" sz="1150" dirty="0"/>
          </a:p>
        </p:txBody>
      </p:sp>
      <p:sp>
        <p:nvSpPr>
          <p:cNvPr id="9" name="Shape 7"/>
          <p:cNvSpPr/>
          <p:nvPr/>
        </p:nvSpPr>
        <p:spPr>
          <a:xfrm>
            <a:off x="2423160" y="2651760"/>
            <a:ext cx="320040" cy="320040"/>
          </a:xfrm>
          <a:prstGeom prst="ellipse">
            <a:avLst/>
          </a:prstGeom>
          <a:solidFill>
            <a:srgbClr val="A7BEAE"/>
          </a:solidFill>
          <a:ln/>
        </p:spPr>
        <p:txBody>
          <a:bodyPr/>
          <a:lstStyle/>
          <a:p>
            <a:endParaRPr lang="en-US"/>
          </a:p>
        </p:txBody>
      </p:sp>
      <p:pic>
        <p:nvPicPr>
          <p:cNvPr id="10" name="Image 0" descr="preencoded.png"/>
          <p:cNvPicPr>
            <a:picLocks noChangeAspect="1"/>
          </p:cNvPicPr>
          <p:nvPr/>
        </p:nvPicPr>
        <p:blipFill>
          <a:blip r:embed="rId3"/>
          <a:stretch>
            <a:fillRect/>
          </a:stretch>
        </p:blipFill>
        <p:spPr>
          <a:xfrm>
            <a:off x="2514600" y="2697480"/>
            <a:ext cx="182880" cy="182880"/>
          </a:xfrm>
          <a:prstGeom prst="rect">
            <a:avLst/>
          </a:prstGeom>
        </p:spPr>
      </p:pic>
      <p:sp>
        <p:nvSpPr>
          <p:cNvPr id="11" name="Shape 8"/>
          <p:cNvSpPr/>
          <p:nvPr/>
        </p:nvSpPr>
        <p:spPr>
          <a:xfrm>
            <a:off x="2697480" y="1143000"/>
            <a:ext cx="1920240" cy="3474720"/>
          </a:xfrm>
          <a:prstGeom prst="roundRect">
            <a:avLst>
              <a:gd name="adj" fmla="val 476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2" name="Shape 9"/>
          <p:cNvSpPr/>
          <p:nvPr/>
        </p:nvSpPr>
        <p:spPr>
          <a:xfrm>
            <a:off x="2834640" y="1280160"/>
            <a:ext cx="914400" cy="320040"/>
          </a:xfrm>
          <a:prstGeom prst="roundRect">
            <a:avLst>
              <a:gd name="adj" fmla="val 22857"/>
            </a:avLst>
          </a:prstGeom>
          <a:solidFill>
            <a:srgbClr val="B85042"/>
          </a:solidFill>
          <a:ln/>
        </p:spPr>
        <p:txBody>
          <a:bodyPr/>
          <a:lstStyle/>
          <a:p>
            <a:endParaRPr lang="en-US"/>
          </a:p>
        </p:txBody>
      </p:sp>
      <p:sp>
        <p:nvSpPr>
          <p:cNvPr id="13" name="Text 10"/>
          <p:cNvSpPr/>
          <p:nvPr/>
        </p:nvSpPr>
        <p:spPr>
          <a:xfrm>
            <a:off x="2834640" y="1280160"/>
            <a:ext cx="914400" cy="32004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Phase 2</a:t>
            </a:r>
            <a:endParaRPr lang="en-US" sz="1000" dirty="0"/>
          </a:p>
        </p:txBody>
      </p:sp>
      <p:sp>
        <p:nvSpPr>
          <p:cNvPr id="14" name="Text 11"/>
          <p:cNvSpPr/>
          <p:nvPr/>
        </p:nvSpPr>
        <p:spPr>
          <a:xfrm>
            <a:off x="2834640" y="1691640"/>
            <a:ext cx="1645920" cy="411480"/>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Launch</a:t>
            </a:r>
            <a:endParaRPr lang="en-US" sz="1800" dirty="0"/>
          </a:p>
        </p:txBody>
      </p:sp>
      <p:sp>
        <p:nvSpPr>
          <p:cNvPr id="15" name="Text 12"/>
          <p:cNvSpPr/>
          <p:nvPr/>
        </p:nvSpPr>
        <p:spPr>
          <a:xfrm>
            <a:off x="2834640" y="2148840"/>
            <a:ext cx="1645920" cy="2286000"/>
          </a:xfrm>
          <a:prstGeom prst="rect">
            <a:avLst/>
          </a:prstGeom>
          <a:noFill/>
          <a:ln/>
        </p:spPr>
        <p:txBody>
          <a:bodyPr wrap="square" rtlCol="0" anchor="ctr"/>
          <a:lstStyle/>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Recruit residents voluntarily</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Orientation sessions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Begin 8–12 week groups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Two co-facilitators per group</a:t>
            </a:r>
            <a:endParaRPr lang="en-US" sz="1150" dirty="0"/>
          </a:p>
        </p:txBody>
      </p:sp>
      <p:sp>
        <p:nvSpPr>
          <p:cNvPr id="16" name="Shape 13"/>
          <p:cNvSpPr/>
          <p:nvPr/>
        </p:nvSpPr>
        <p:spPr>
          <a:xfrm>
            <a:off x="4572000" y="2651760"/>
            <a:ext cx="320040" cy="320040"/>
          </a:xfrm>
          <a:prstGeom prst="ellipse">
            <a:avLst/>
          </a:prstGeom>
          <a:solidFill>
            <a:srgbClr val="A7BEAE"/>
          </a:solidFill>
          <a:ln/>
        </p:spPr>
        <p:txBody>
          <a:bodyPr/>
          <a:lstStyle/>
          <a:p>
            <a:endParaRPr lang="en-US"/>
          </a:p>
        </p:txBody>
      </p:sp>
      <p:pic>
        <p:nvPicPr>
          <p:cNvPr id="17" name="Image 1" descr="preencoded.png"/>
          <p:cNvPicPr>
            <a:picLocks noChangeAspect="1"/>
          </p:cNvPicPr>
          <p:nvPr/>
        </p:nvPicPr>
        <p:blipFill>
          <a:blip r:embed="rId3"/>
          <a:stretch>
            <a:fillRect/>
          </a:stretch>
        </p:blipFill>
        <p:spPr>
          <a:xfrm>
            <a:off x="4663440" y="2697480"/>
            <a:ext cx="182880" cy="182880"/>
          </a:xfrm>
          <a:prstGeom prst="rect">
            <a:avLst/>
          </a:prstGeom>
        </p:spPr>
      </p:pic>
      <p:sp>
        <p:nvSpPr>
          <p:cNvPr id="18" name="Shape 14"/>
          <p:cNvSpPr/>
          <p:nvPr/>
        </p:nvSpPr>
        <p:spPr>
          <a:xfrm>
            <a:off x="4846320" y="1143000"/>
            <a:ext cx="1920240" cy="3474720"/>
          </a:xfrm>
          <a:prstGeom prst="roundRect">
            <a:avLst>
              <a:gd name="adj" fmla="val 476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9" name="Shape 15"/>
          <p:cNvSpPr/>
          <p:nvPr/>
        </p:nvSpPr>
        <p:spPr>
          <a:xfrm>
            <a:off x="4983480" y="1280160"/>
            <a:ext cx="914400" cy="320040"/>
          </a:xfrm>
          <a:prstGeom prst="roundRect">
            <a:avLst>
              <a:gd name="adj" fmla="val 22857"/>
            </a:avLst>
          </a:prstGeom>
          <a:solidFill>
            <a:srgbClr val="B85042"/>
          </a:solidFill>
          <a:ln/>
        </p:spPr>
        <p:txBody>
          <a:bodyPr/>
          <a:lstStyle/>
          <a:p>
            <a:endParaRPr lang="en-US"/>
          </a:p>
        </p:txBody>
      </p:sp>
      <p:sp>
        <p:nvSpPr>
          <p:cNvPr id="20" name="Text 16"/>
          <p:cNvSpPr/>
          <p:nvPr/>
        </p:nvSpPr>
        <p:spPr>
          <a:xfrm>
            <a:off x="4983480" y="1280160"/>
            <a:ext cx="914400" cy="32004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Phase 3</a:t>
            </a:r>
            <a:endParaRPr lang="en-US" sz="1000" dirty="0"/>
          </a:p>
        </p:txBody>
      </p:sp>
      <p:sp>
        <p:nvSpPr>
          <p:cNvPr id="21" name="Text 17"/>
          <p:cNvSpPr/>
          <p:nvPr/>
        </p:nvSpPr>
        <p:spPr>
          <a:xfrm>
            <a:off x="4983480" y="1691640"/>
            <a:ext cx="1645920" cy="411480"/>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Sustain</a:t>
            </a:r>
            <a:endParaRPr lang="en-US" sz="1800" dirty="0"/>
          </a:p>
        </p:txBody>
      </p:sp>
      <p:sp>
        <p:nvSpPr>
          <p:cNvPr id="22" name="Text 18"/>
          <p:cNvSpPr/>
          <p:nvPr/>
        </p:nvSpPr>
        <p:spPr>
          <a:xfrm>
            <a:off x="4983480" y="2148840"/>
            <a:ext cx="1645920" cy="2286000"/>
          </a:xfrm>
          <a:prstGeom prst="rect">
            <a:avLst/>
          </a:prstGeom>
          <a:noFill/>
          <a:ln/>
        </p:spPr>
        <p:txBody>
          <a:bodyPr wrap="square" rtlCol="0" anchor="ctr"/>
          <a:lstStyle/>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Optional ongoing groups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Staff reinforce WRAP daily</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Track outcomes together</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Refresher training every 2 yrs</a:t>
            </a:r>
            <a:endParaRPr lang="en-US" sz="1150" dirty="0"/>
          </a:p>
        </p:txBody>
      </p:sp>
      <p:sp>
        <p:nvSpPr>
          <p:cNvPr id="23" name="Shape 19"/>
          <p:cNvSpPr/>
          <p:nvPr/>
        </p:nvSpPr>
        <p:spPr>
          <a:xfrm>
            <a:off x="6720840" y="2651760"/>
            <a:ext cx="320040" cy="320040"/>
          </a:xfrm>
          <a:prstGeom prst="ellipse">
            <a:avLst/>
          </a:prstGeom>
          <a:solidFill>
            <a:srgbClr val="A7BEAE"/>
          </a:solidFill>
          <a:ln/>
        </p:spPr>
        <p:txBody>
          <a:bodyPr/>
          <a:lstStyle/>
          <a:p>
            <a:endParaRPr lang="en-US"/>
          </a:p>
        </p:txBody>
      </p:sp>
      <p:pic>
        <p:nvPicPr>
          <p:cNvPr id="24" name="Image 2" descr="preencoded.png"/>
          <p:cNvPicPr>
            <a:picLocks noChangeAspect="1"/>
          </p:cNvPicPr>
          <p:nvPr/>
        </p:nvPicPr>
        <p:blipFill>
          <a:blip r:embed="rId3"/>
          <a:stretch>
            <a:fillRect/>
          </a:stretch>
        </p:blipFill>
        <p:spPr>
          <a:xfrm>
            <a:off x="6812280" y="2697480"/>
            <a:ext cx="182880" cy="182880"/>
          </a:xfrm>
          <a:prstGeom prst="rect">
            <a:avLst/>
          </a:prstGeom>
        </p:spPr>
      </p:pic>
      <p:sp>
        <p:nvSpPr>
          <p:cNvPr id="25" name="Shape 20"/>
          <p:cNvSpPr/>
          <p:nvPr/>
        </p:nvSpPr>
        <p:spPr>
          <a:xfrm>
            <a:off x="6995160" y="1143000"/>
            <a:ext cx="1920240" cy="3474720"/>
          </a:xfrm>
          <a:prstGeom prst="roundRect">
            <a:avLst>
              <a:gd name="adj" fmla="val 476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6" name="Shape 21"/>
          <p:cNvSpPr/>
          <p:nvPr/>
        </p:nvSpPr>
        <p:spPr>
          <a:xfrm>
            <a:off x="7132320" y="1280160"/>
            <a:ext cx="914400" cy="320040"/>
          </a:xfrm>
          <a:prstGeom prst="roundRect">
            <a:avLst>
              <a:gd name="adj" fmla="val 22857"/>
            </a:avLst>
          </a:prstGeom>
          <a:solidFill>
            <a:srgbClr val="B85042"/>
          </a:solidFill>
          <a:ln/>
        </p:spPr>
        <p:txBody>
          <a:bodyPr/>
          <a:lstStyle/>
          <a:p>
            <a:endParaRPr lang="en-US"/>
          </a:p>
        </p:txBody>
      </p:sp>
      <p:sp>
        <p:nvSpPr>
          <p:cNvPr id="27" name="Text 22"/>
          <p:cNvSpPr/>
          <p:nvPr/>
        </p:nvSpPr>
        <p:spPr>
          <a:xfrm>
            <a:off x="7132320" y="1280160"/>
            <a:ext cx="914400" cy="32004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Phase 4</a:t>
            </a:r>
            <a:endParaRPr lang="en-US" sz="1000" dirty="0"/>
          </a:p>
        </p:txBody>
      </p:sp>
      <p:sp>
        <p:nvSpPr>
          <p:cNvPr id="28" name="Text 23"/>
          <p:cNvSpPr/>
          <p:nvPr/>
        </p:nvSpPr>
        <p:spPr>
          <a:xfrm>
            <a:off x="7132320" y="1691640"/>
            <a:ext cx="1645920" cy="411480"/>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Grow</a:t>
            </a:r>
            <a:endParaRPr lang="en-US" sz="1800" dirty="0"/>
          </a:p>
        </p:txBody>
      </p:sp>
      <p:sp>
        <p:nvSpPr>
          <p:cNvPr id="29" name="Text 24"/>
          <p:cNvSpPr/>
          <p:nvPr/>
        </p:nvSpPr>
        <p:spPr>
          <a:xfrm>
            <a:off x="7132320" y="2148840"/>
            <a:ext cx="1645920" cy="2286000"/>
          </a:xfrm>
          <a:prstGeom prst="rect">
            <a:avLst/>
          </a:prstGeom>
          <a:noFill/>
          <a:ln/>
        </p:spPr>
        <p:txBody>
          <a:bodyPr wrap="square" rtlCol="0" anchor="ctr"/>
          <a:lstStyle/>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Train shelter peers as facilitators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Expand to other sites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Share success stories</a:t>
            </a:r>
            <a:endParaRPr lang="en-US" sz="1150" dirty="0"/>
          </a:p>
          <a:p>
            <a:pPr marL="342900" indent="-342900">
              <a:lnSpc>
                <a:spcPct val="120000"/>
              </a:lnSpc>
              <a:spcAft>
                <a:spcPts val="600"/>
              </a:spcAft>
              <a:buSzPct val="100000"/>
              <a:buChar char="✓"/>
            </a:pPr>
            <a:r>
              <a:rPr lang="en-US" sz="1150" dirty="0">
                <a:solidFill>
                  <a:srgbClr val="7A6B5D"/>
                </a:solidFill>
                <a:latin typeface="Calibri" pitchFamily="34" charset="0"/>
                <a:ea typeface="Calibri" pitchFamily="34" charset="-122"/>
                <a:cs typeface="Calibri" pitchFamily="34" charset="-120"/>
              </a:rPr>
              <a:t>Secure ongoing funding</a:t>
            </a:r>
            <a:endParaRPr lang="en-US" sz="1150" dirty="0"/>
          </a:p>
        </p:txBody>
      </p:sp>
      <p:sp>
        <p:nvSpPr>
          <p:cNvPr id="30" name="Text 25"/>
          <p:cNvSpPr/>
          <p:nvPr/>
        </p:nvSpPr>
        <p:spPr>
          <a:xfrm>
            <a:off x="731520" y="4709160"/>
            <a:ext cx="7680960" cy="320040"/>
          </a:xfrm>
          <a:prstGeom prst="rect">
            <a:avLst/>
          </a:prstGeom>
          <a:noFill/>
          <a:ln/>
        </p:spPr>
        <p:txBody>
          <a:bodyPr wrap="square" rtlCol="0" anchor="ctr"/>
          <a:lstStyle/>
          <a:p>
            <a:pPr marL="0" indent="0" algn="ctr">
              <a:buNone/>
            </a:pPr>
            <a:r>
              <a:rPr lang="en-US" sz="1100" i="1" dirty="0">
                <a:solidFill>
                  <a:srgbClr val="7A6B5D"/>
                </a:solidFill>
                <a:latin typeface="Calibri" pitchFamily="34" charset="0"/>
                <a:ea typeface="Calibri" pitchFamily="34" charset="-122"/>
                <a:cs typeface="Calibri" pitchFamily="34" charset="-120"/>
              </a:rPr>
              <a:t>The evidence-based model requires two certified co-facilitators per group, meeting weekly for 2–2.5 hours over 8–12 weeks.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28600"/>
            <a:ext cx="7680960" cy="502920"/>
          </a:xfrm>
          <a:prstGeom prst="rect">
            <a:avLst/>
          </a:prstGeom>
          <a:noFill/>
          <a:ln/>
        </p:spPr>
        <p:txBody>
          <a:bodyPr wrap="square" lIns="0" tIns="0" rIns="0" bIns="0" rtlCol="0" anchor="ctr"/>
          <a:lstStyle/>
          <a:p>
            <a:pPr marL="0" indent="0">
              <a:buNone/>
            </a:pPr>
            <a:r>
              <a:rPr lang="en-US" sz="2800" b="1" dirty="0">
                <a:solidFill>
                  <a:srgbClr val="3D2B1F"/>
                </a:solidFill>
                <a:latin typeface="Georgia" pitchFamily="34" charset="0"/>
                <a:ea typeface="Georgia" pitchFamily="34" charset="-122"/>
                <a:cs typeface="Georgia" pitchFamily="34" charset="-120"/>
              </a:rPr>
              <a:t>Grounding in Trauma-Informed Care</a:t>
            </a:r>
            <a:endParaRPr lang="en-US" sz="2800" dirty="0"/>
          </a:p>
        </p:txBody>
      </p:sp>
      <p:sp>
        <p:nvSpPr>
          <p:cNvPr id="4" name="Text 2"/>
          <p:cNvSpPr/>
          <p:nvPr/>
        </p:nvSpPr>
        <p:spPr>
          <a:xfrm>
            <a:off x="731520" y="731520"/>
            <a:ext cx="7680960" cy="320040"/>
          </a:xfrm>
          <a:prstGeom prst="rect">
            <a:avLst/>
          </a:prstGeom>
          <a:noFill/>
          <a:ln/>
        </p:spPr>
        <p:txBody>
          <a:bodyPr wrap="square" lIns="0" tIns="0" rIns="0" bIns="0" rtlCol="0" anchor="ctr"/>
          <a:lstStyle/>
          <a:p>
            <a:pPr marL="0" indent="0">
              <a:buNone/>
            </a:pPr>
            <a:r>
              <a:rPr lang="en-US" sz="1300" i="1" dirty="0">
                <a:solidFill>
                  <a:srgbClr val="7A6B5D"/>
                </a:solidFill>
                <a:latin typeface="Calibri" pitchFamily="34" charset="0"/>
                <a:ea typeface="Calibri" pitchFamily="34" charset="-122"/>
                <a:cs typeface="Calibri" pitchFamily="34" charset="-120"/>
              </a:rPr>
              <a:t>SAMHSA's six principles align naturally with WRAP's values and ethics</a:t>
            </a:r>
            <a:endParaRPr lang="en-US" sz="1300" dirty="0"/>
          </a:p>
        </p:txBody>
      </p:sp>
      <p:sp>
        <p:nvSpPr>
          <p:cNvPr id="5" name="Shape 3"/>
          <p:cNvSpPr/>
          <p:nvPr/>
        </p:nvSpPr>
        <p:spPr>
          <a:xfrm>
            <a:off x="731520" y="123444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868680" y="1371600"/>
            <a:ext cx="365760" cy="365760"/>
          </a:xfrm>
          <a:prstGeom prst="ellipse">
            <a:avLst/>
          </a:prstGeom>
          <a:solidFill>
            <a:srgbClr val="D4E4DA"/>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914400" y="1417320"/>
            <a:ext cx="274320" cy="274320"/>
          </a:xfrm>
          <a:prstGeom prst="rect">
            <a:avLst/>
          </a:prstGeom>
        </p:spPr>
      </p:pic>
      <p:sp>
        <p:nvSpPr>
          <p:cNvPr id="8" name="Text 5"/>
          <p:cNvSpPr/>
          <p:nvPr/>
        </p:nvSpPr>
        <p:spPr>
          <a:xfrm>
            <a:off x="1325880" y="137160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Safety</a:t>
            </a:r>
            <a:endParaRPr lang="en-US" sz="1400" dirty="0"/>
          </a:p>
        </p:txBody>
      </p:sp>
      <p:sp>
        <p:nvSpPr>
          <p:cNvPr id="9" name="Text 6"/>
          <p:cNvSpPr/>
          <p:nvPr/>
        </p:nvSpPr>
        <p:spPr>
          <a:xfrm>
            <a:off x="868680" y="182880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Create physical and emotional safety in group spaces and shelter environments</a:t>
            </a:r>
            <a:endParaRPr lang="en-US" sz="1150" dirty="0"/>
          </a:p>
        </p:txBody>
      </p:sp>
      <p:sp>
        <p:nvSpPr>
          <p:cNvPr id="10" name="Shape 7"/>
          <p:cNvSpPr/>
          <p:nvPr/>
        </p:nvSpPr>
        <p:spPr>
          <a:xfrm>
            <a:off x="3474720" y="123444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1" name="Shape 8"/>
          <p:cNvSpPr/>
          <p:nvPr/>
        </p:nvSpPr>
        <p:spPr>
          <a:xfrm>
            <a:off x="3611880" y="1371600"/>
            <a:ext cx="365760" cy="365760"/>
          </a:xfrm>
          <a:prstGeom prst="ellipse">
            <a:avLst/>
          </a:prstGeom>
          <a:solidFill>
            <a:srgbClr val="D4E4DA"/>
          </a:solidFill>
          <a:ln/>
        </p:spPr>
        <p:txBody>
          <a:bodyPr/>
          <a:lstStyle/>
          <a:p>
            <a:endParaRPr lang="en-US"/>
          </a:p>
        </p:txBody>
      </p:sp>
      <p:pic>
        <p:nvPicPr>
          <p:cNvPr id="12" name="Image 1" descr="preencoded.png"/>
          <p:cNvPicPr>
            <a:picLocks noChangeAspect="1"/>
          </p:cNvPicPr>
          <p:nvPr/>
        </p:nvPicPr>
        <p:blipFill>
          <a:blip r:embed="rId3"/>
          <a:stretch>
            <a:fillRect/>
          </a:stretch>
        </p:blipFill>
        <p:spPr>
          <a:xfrm>
            <a:off x="3657600" y="1417320"/>
            <a:ext cx="274320" cy="274320"/>
          </a:xfrm>
          <a:prstGeom prst="rect">
            <a:avLst/>
          </a:prstGeom>
        </p:spPr>
      </p:pic>
      <p:sp>
        <p:nvSpPr>
          <p:cNvPr id="13" name="Text 9"/>
          <p:cNvSpPr/>
          <p:nvPr/>
        </p:nvSpPr>
        <p:spPr>
          <a:xfrm>
            <a:off x="4069080" y="137160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Peer Support</a:t>
            </a:r>
            <a:endParaRPr lang="en-US" sz="1400" dirty="0"/>
          </a:p>
        </p:txBody>
      </p:sp>
      <p:sp>
        <p:nvSpPr>
          <p:cNvPr id="14" name="Text 10"/>
          <p:cNvSpPr/>
          <p:nvPr/>
        </p:nvSpPr>
        <p:spPr>
          <a:xfrm>
            <a:off x="3611880" y="182880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WRAP is inherently peer-led — facilitators share their own lived experience</a:t>
            </a:r>
            <a:endParaRPr lang="en-US" sz="1150" dirty="0"/>
          </a:p>
        </p:txBody>
      </p:sp>
      <p:sp>
        <p:nvSpPr>
          <p:cNvPr id="15" name="Shape 11"/>
          <p:cNvSpPr/>
          <p:nvPr/>
        </p:nvSpPr>
        <p:spPr>
          <a:xfrm>
            <a:off x="6217920" y="123444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6" name="Shape 12"/>
          <p:cNvSpPr/>
          <p:nvPr/>
        </p:nvSpPr>
        <p:spPr>
          <a:xfrm>
            <a:off x="6355080" y="1371600"/>
            <a:ext cx="365760" cy="365760"/>
          </a:xfrm>
          <a:prstGeom prst="ellipse">
            <a:avLst/>
          </a:prstGeom>
          <a:solidFill>
            <a:srgbClr val="D4E4DA"/>
          </a:solidFill>
          <a:ln/>
        </p:spPr>
        <p:txBody>
          <a:bodyPr/>
          <a:lstStyle/>
          <a:p>
            <a:endParaRPr lang="en-US"/>
          </a:p>
        </p:txBody>
      </p:sp>
      <p:pic>
        <p:nvPicPr>
          <p:cNvPr id="17" name="Image 2" descr="preencoded.png"/>
          <p:cNvPicPr>
            <a:picLocks noChangeAspect="1"/>
          </p:cNvPicPr>
          <p:nvPr/>
        </p:nvPicPr>
        <p:blipFill>
          <a:blip r:embed="rId3"/>
          <a:stretch>
            <a:fillRect/>
          </a:stretch>
        </p:blipFill>
        <p:spPr>
          <a:xfrm>
            <a:off x="6400800" y="1417320"/>
            <a:ext cx="274320" cy="274320"/>
          </a:xfrm>
          <a:prstGeom prst="rect">
            <a:avLst/>
          </a:prstGeom>
        </p:spPr>
      </p:pic>
      <p:sp>
        <p:nvSpPr>
          <p:cNvPr id="18" name="Text 13"/>
          <p:cNvSpPr/>
          <p:nvPr/>
        </p:nvSpPr>
        <p:spPr>
          <a:xfrm>
            <a:off x="6812280" y="137160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Trust &amp; Transparency</a:t>
            </a:r>
            <a:endParaRPr lang="en-US" sz="1400" dirty="0"/>
          </a:p>
        </p:txBody>
      </p:sp>
      <p:sp>
        <p:nvSpPr>
          <p:cNvPr id="19" name="Text 14"/>
          <p:cNvSpPr/>
          <p:nvPr/>
        </p:nvSpPr>
        <p:spPr>
          <a:xfrm>
            <a:off x="6355080" y="182880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Open communication about program goals, voluntary participation, and confidentiality</a:t>
            </a:r>
            <a:endParaRPr lang="en-US" sz="1150" dirty="0"/>
          </a:p>
        </p:txBody>
      </p:sp>
      <p:sp>
        <p:nvSpPr>
          <p:cNvPr id="20" name="Shape 15"/>
          <p:cNvSpPr/>
          <p:nvPr/>
        </p:nvSpPr>
        <p:spPr>
          <a:xfrm>
            <a:off x="731520" y="301752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1" name="Shape 16"/>
          <p:cNvSpPr/>
          <p:nvPr/>
        </p:nvSpPr>
        <p:spPr>
          <a:xfrm>
            <a:off x="868680" y="3154680"/>
            <a:ext cx="365760" cy="365760"/>
          </a:xfrm>
          <a:prstGeom prst="ellipse">
            <a:avLst/>
          </a:prstGeom>
          <a:solidFill>
            <a:srgbClr val="D4E4DA"/>
          </a:solidFill>
          <a:ln/>
        </p:spPr>
        <p:txBody>
          <a:bodyPr/>
          <a:lstStyle/>
          <a:p>
            <a:endParaRPr lang="en-US"/>
          </a:p>
        </p:txBody>
      </p:sp>
      <p:pic>
        <p:nvPicPr>
          <p:cNvPr id="22" name="Image 3" descr="preencoded.png"/>
          <p:cNvPicPr>
            <a:picLocks noChangeAspect="1"/>
          </p:cNvPicPr>
          <p:nvPr/>
        </p:nvPicPr>
        <p:blipFill>
          <a:blip r:embed="rId3"/>
          <a:stretch>
            <a:fillRect/>
          </a:stretch>
        </p:blipFill>
        <p:spPr>
          <a:xfrm>
            <a:off x="914400" y="3200400"/>
            <a:ext cx="274320" cy="274320"/>
          </a:xfrm>
          <a:prstGeom prst="rect">
            <a:avLst/>
          </a:prstGeom>
        </p:spPr>
      </p:pic>
      <p:sp>
        <p:nvSpPr>
          <p:cNvPr id="23" name="Text 17"/>
          <p:cNvSpPr/>
          <p:nvPr/>
        </p:nvSpPr>
        <p:spPr>
          <a:xfrm>
            <a:off x="1325880" y="315468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Collaboration</a:t>
            </a:r>
            <a:endParaRPr lang="en-US" sz="1400" dirty="0"/>
          </a:p>
        </p:txBody>
      </p:sp>
      <p:sp>
        <p:nvSpPr>
          <p:cNvPr id="24" name="Text 18"/>
          <p:cNvSpPr/>
          <p:nvPr/>
        </p:nvSpPr>
        <p:spPr>
          <a:xfrm>
            <a:off x="868680" y="361188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Level power differences between staff, facilitators, and residents</a:t>
            </a:r>
            <a:endParaRPr lang="en-US" sz="1150" dirty="0"/>
          </a:p>
        </p:txBody>
      </p:sp>
      <p:sp>
        <p:nvSpPr>
          <p:cNvPr id="25" name="Shape 19"/>
          <p:cNvSpPr/>
          <p:nvPr/>
        </p:nvSpPr>
        <p:spPr>
          <a:xfrm>
            <a:off x="3474720" y="301752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6" name="Shape 20"/>
          <p:cNvSpPr/>
          <p:nvPr/>
        </p:nvSpPr>
        <p:spPr>
          <a:xfrm>
            <a:off x="3611880" y="3154680"/>
            <a:ext cx="365760" cy="365760"/>
          </a:xfrm>
          <a:prstGeom prst="ellipse">
            <a:avLst/>
          </a:prstGeom>
          <a:solidFill>
            <a:srgbClr val="D4E4DA"/>
          </a:solidFill>
          <a:ln/>
        </p:spPr>
        <p:txBody>
          <a:bodyPr/>
          <a:lstStyle/>
          <a:p>
            <a:endParaRPr lang="en-US"/>
          </a:p>
        </p:txBody>
      </p:sp>
      <p:pic>
        <p:nvPicPr>
          <p:cNvPr id="27" name="Image 4" descr="preencoded.png"/>
          <p:cNvPicPr>
            <a:picLocks noChangeAspect="1"/>
          </p:cNvPicPr>
          <p:nvPr/>
        </p:nvPicPr>
        <p:blipFill>
          <a:blip r:embed="rId3"/>
          <a:stretch>
            <a:fillRect/>
          </a:stretch>
        </p:blipFill>
        <p:spPr>
          <a:xfrm>
            <a:off x="3657600" y="3200400"/>
            <a:ext cx="274320" cy="274320"/>
          </a:xfrm>
          <a:prstGeom prst="rect">
            <a:avLst/>
          </a:prstGeom>
        </p:spPr>
      </p:pic>
      <p:sp>
        <p:nvSpPr>
          <p:cNvPr id="28" name="Text 21"/>
          <p:cNvSpPr/>
          <p:nvPr/>
        </p:nvSpPr>
        <p:spPr>
          <a:xfrm>
            <a:off x="4069080" y="315468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Empowerment</a:t>
            </a:r>
            <a:endParaRPr lang="en-US" sz="1400" dirty="0"/>
          </a:p>
        </p:txBody>
      </p:sp>
      <p:sp>
        <p:nvSpPr>
          <p:cNvPr id="29" name="Text 22"/>
          <p:cNvSpPr/>
          <p:nvPr/>
        </p:nvSpPr>
        <p:spPr>
          <a:xfrm>
            <a:off x="3611880" y="361188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Residents direct their own plans — no required formats or mandated sharing</a:t>
            </a:r>
            <a:endParaRPr lang="en-US" sz="1150" dirty="0"/>
          </a:p>
        </p:txBody>
      </p:sp>
      <p:sp>
        <p:nvSpPr>
          <p:cNvPr id="30" name="Shape 23"/>
          <p:cNvSpPr/>
          <p:nvPr/>
        </p:nvSpPr>
        <p:spPr>
          <a:xfrm>
            <a:off x="6217920" y="3017520"/>
            <a:ext cx="2514600" cy="1554480"/>
          </a:xfrm>
          <a:prstGeom prst="roundRect">
            <a:avLst>
              <a:gd name="adj" fmla="val 5882"/>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31" name="Shape 24"/>
          <p:cNvSpPr/>
          <p:nvPr/>
        </p:nvSpPr>
        <p:spPr>
          <a:xfrm>
            <a:off x="6355080" y="3154680"/>
            <a:ext cx="365760" cy="365760"/>
          </a:xfrm>
          <a:prstGeom prst="ellipse">
            <a:avLst/>
          </a:prstGeom>
          <a:solidFill>
            <a:srgbClr val="D4E4DA"/>
          </a:solidFill>
          <a:ln/>
        </p:spPr>
        <p:txBody>
          <a:bodyPr/>
          <a:lstStyle/>
          <a:p>
            <a:endParaRPr lang="en-US"/>
          </a:p>
        </p:txBody>
      </p:sp>
      <p:pic>
        <p:nvPicPr>
          <p:cNvPr id="32" name="Image 5" descr="preencoded.png"/>
          <p:cNvPicPr>
            <a:picLocks noChangeAspect="1"/>
          </p:cNvPicPr>
          <p:nvPr/>
        </p:nvPicPr>
        <p:blipFill>
          <a:blip r:embed="rId3"/>
          <a:stretch>
            <a:fillRect/>
          </a:stretch>
        </p:blipFill>
        <p:spPr>
          <a:xfrm>
            <a:off x="6400800" y="3200400"/>
            <a:ext cx="274320" cy="274320"/>
          </a:xfrm>
          <a:prstGeom prst="rect">
            <a:avLst/>
          </a:prstGeom>
        </p:spPr>
      </p:pic>
      <p:sp>
        <p:nvSpPr>
          <p:cNvPr id="33" name="Text 25"/>
          <p:cNvSpPr/>
          <p:nvPr/>
        </p:nvSpPr>
        <p:spPr>
          <a:xfrm>
            <a:off x="6812280" y="3154680"/>
            <a:ext cx="1783080" cy="365760"/>
          </a:xfrm>
          <a:prstGeom prst="rect">
            <a:avLst/>
          </a:prstGeom>
          <a:noFill/>
          <a:ln/>
        </p:spPr>
        <p:txBody>
          <a:bodyPr wrap="square" lIns="0" tIns="0" rIns="0" bIns="0" rtlCol="0" anchor="ctr"/>
          <a:lstStyle/>
          <a:p>
            <a:pPr marL="0" indent="0">
              <a:buNone/>
            </a:pPr>
            <a:r>
              <a:rPr lang="en-US" sz="1400" b="1" dirty="0">
                <a:solidFill>
                  <a:srgbClr val="B85042"/>
                </a:solidFill>
                <a:latin typeface="Georgia" pitchFamily="34" charset="0"/>
                <a:ea typeface="Georgia" pitchFamily="34" charset="-122"/>
                <a:cs typeface="Georgia" pitchFamily="34" charset="-120"/>
              </a:rPr>
              <a:t>Cultural Sensitivity</a:t>
            </a:r>
            <a:endParaRPr lang="en-US" sz="1400" dirty="0"/>
          </a:p>
        </p:txBody>
      </p:sp>
      <p:sp>
        <p:nvSpPr>
          <p:cNvPr id="34" name="Text 26"/>
          <p:cNvSpPr/>
          <p:nvPr/>
        </p:nvSpPr>
        <p:spPr>
          <a:xfrm>
            <a:off x="6355080" y="3611880"/>
            <a:ext cx="2240280" cy="822960"/>
          </a:xfrm>
          <a:prstGeom prst="rect">
            <a:avLst/>
          </a:prstGeom>
          <a:noFill/>
          <a:ln/>
        </p:spPr>
        <p:txBody>
          <a:bodyPr wrap="square" rtlCol="0" anchor="ctr"/>
          <a:lstStyle/>
          <a:p>
            <a:pPr marL="0" indent="0">
              <a:lnSpc>
                <a:spcPct val="125000"/>
              </a:lnSpc>
              <a:buNone/>
            </a:pPr>
            <a:r>
              <a:rPr lang="en-US" sz="1150" dirty="0">
                <a:solidFill>
                  <a:srgbClr val="3D2B1F"/>
                </a:solidFill>
                <a:latin typeface="Calibri" pitchFamily="34" charset="0"/>
                <a:ea typeface="Calibri" pitchFamily="34" charset="-122"/>
                <a:cs typeface="Calibri" pitchFamily="34" charset="-120"/>
              </a:rPr>
              <a:t>WRAP plans are self-directed, naturally reflecting each person's background</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74320"/>
            <a:ext cx="7680960" cy="502920"/>
          </a:xfrm>
          <a:prstGeom prst="rect">
            <a:avLst/>
          </a:prstGeom>
          <a:noFill/>
          <a:ln/>
        </p:spPr>
        <p:txBody>
          <a:bodyPr wrap="square" lIns="0" tIns="0" rIns="0" bIns="0" rtlCol="0" anchor="ctr"/>
          <a:lstStyle/>
          <a:p>
            <a:pPr marL="0" indent="0">
              <a:buNone/>
            </a:pPr>
            <a:r>
              <a:rPr lang="en-US" sz="2800" b="1" dirty="0">
                <a:solidFill>
                  <a:srgbClr val="3D2B1F"/>
                </a:solidFill>
                <a:latin typeface="Georgia" pitchFamily="34" charset="0"/>
                <a:ea typeface="Georgia" pitchFamily="34" charset="-122"/>
                <a:cs typeface="Georgia" pitchFamily="34" charset="-120"/>
              </a:rPr>
              <a:t>Navigating Challenges Together</a:t>
            </a:r>
            <a:endParaRPr lang="en-US" sz="2800" dirty="0"/>
          </a:p>
        </p:txBody>
      </p:sp>
      <p:sp>
        <p:nvSpPr>
          <p:cNvPr id="4" name="Shape 2"/>
          <p:cNvSpPr/>
          <p:nvPr/>
        </p:nvSpPr>
        <p:spPr>
          <a:xfrm>
            <a:off x="731520" y="960120"/>
            <a:ext cx="7680960" cy="868680"/>
          </a:xfrm>
          <a:prstGeom prst="roundRect">
            <a:avLst>
              <a:gd name="adj" fmla="val 10526"/>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914400" y="1097280"/>
            <a:ext cx="2194560" cy="594360"/>
          </a:xfrm>
          <a:prstGeom prst="roundRect">
            <a:avLst>
              <a:gd name="adj" fmla="val 12308"/>
            </a:avLst>
          </a:prstGeom>
          <a:solidFill>
            <a:srgbClr val="B85042"/>
          </a:solidFill>
          <a:ln/>
        </p:spPr>
        <p:txBody>
          <a:bodyPr/>
          <a:lstStyle/>
          <a:p>
            <a:endParaRPr lang="en-US"/>
          </a:p>
        </p:txBody>
      </p:sp>
      <p:sp>
        <p:nvSpPr>
          <p:cNvPr id="6" name="Text 4"/>
          <p:cNvSpPr/>
          <p:nvPr/>
        </p:nvSpPr>
        <p:spPr>
          <a:xfrm>
            <a:off x="1005840" y="1097280"/>
            <a:ext cx="2011680" cy="594360"/>
          </a:xfrm>
          <a:prstGeom prst="rect">
            <a:avLst/>
          </a:prstGeom>
          <a:noFill/>
          <a:ln/>
        </p:spPr>
        <p:txBody>
          <a:bodyPr wrap="square" rtlCol="0" anchor="ctr"/>
          <a:lstStyle/>
          <a:p>
            <a:pPr marL="0" indent="0">
              <a:buNone/>
            </a:pPr>
            <a:r>
              <a:rPr lang="en-US" sz="1200" b="1" dirty="0">
                <a:solidFill>
                  <a:srgbClr val="FFFFFF"/>
                </a:solidFill>
                <a:latin typeface="Georgia" pitchFamily="34" charset="0"/>
                <a:ea typeface="Georgia" pitchFamily="34" charset="-122"/>
                <a:cs typeface="Georgia" pitchFamily="34" charset="-120"/>
              </a:rPr>
              <a:t>Resident Turnover</a:t>
            </a:r>
            <a:endParaRPr lang="en-US" sz="1200" dirty="0"/>
          </a:p>
        </p:txBody>
      </p:sp>
      <p:sp>
        <p:nvSpPr>
          <p:cNvPr id="7" name="Text 5"/>
          <p:cNvSpPr/>
          <p:nvPr/>
        </p:nvSpPr>
        <p:spPr>
          <a:xfrm>
            <a:off x="3337560" y="1051560"/>
            <a:ext cx="4846320" cy="685800"/>
          </a:xfrm>
          <a:prstGeom prst="rect">
            <a:avLst/>
          </a:prstGeom>
          <a:noFill/>
          <a:ln/>
        </p:spPr>
        <p:txBody>
          <a:bodyPr wrap="square" rtlCol="0" anchor="ctr"/>
          <a:lstStyle/>
          <a:p>
            <a:pPr marL="0" indent="0">
              <a:lnSpc>
                <a:spcPct val="120000"/>
              </a:lnSpc>
              <a:buNone/>
            </a:pPr>
            <a:r>
              <a:rPr lang="en-US" sz="1200" dirty="0">
                <a:solidFill>
                  <a:srgbClr val="3D2B1F"/>
                </a:solidFill>
                <a:latin typeface="Calibri" pitchFamily="34" charset="0"/>
                <a:ea typeface="Calibri" pitchFamily="34" charset="-122"/>
                <a:cs typeface="Calibri" pitchFamily="34" charset="-120"/>
              </a:rPr>
              <a:t>Offer flexible entry points, pocket WRAP summaries, and rolling enrollment alongside the structured 8-week model</a:t>
            </a:r>
            <a:endParaRPr lang="en-US" sz="1200" dirty="0"/>
          </a:p>
        </p:txBody>
      </p:sp>
      <p:sp>
        <p:nvSpPr>
          <p:cNvPr id="8" name="Shape 6"/>
          <p:cNvSpPr/>
          <p:nvPr/>
        </p:nvSpPr>
        <p:spPr>
          <a:xfrm>
            <a:off x="731520" y="1965960"/>
            <a:ext cx="7680960" cy="868680"/>
          </a:xfrm>
          <a:prstGeom prst="roundRect">
            <a:avLst>
              <a:gd name="adj" fmla="val 10526"/>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9" name="Shape 7"/>
          <p:cNvSpPr/>
          <p:nvPr/>
        </p:nvSpPr>
        <p:spPr>
          <a:xfrm>
            <a:off x="914400" y="2103120"/>
            <a:ext cx="2194560" cy="594360"/>
          </a:xfrm>
          <a:prstGeom prst="roundRect">
            <a:avLst>
              <a:gd name="adj" fmla="val 12308"/>
            </a:avLst>
          </a:prstGeom>
          <a:solidFill>
            <a:srgbClr val="B85042"/>
          </a:solidFill>
          <a:ln/>
        </p:spPr>
        <p:txBody>
          <a:bodyPr/>
          <a:lstStyle/>
          <a:p>
            <a:endParaRPr lang="en-US"/>
          </a:p>
        </p:txBody>
      </p:sp>
      <p:sp>
        <p:nvSpPr>
          <p:cNvPr id="10" name="Text 8"/>
          <p:cNvSpPr/>
          <p:nvPr/>
        </p:nvSpPr>
        <p:spPr>
          <a:xfrm>
            <a:off x="1005840" y="2103120"/>
            <a:ext cx="2011680" cy="594360"/>
          </a:xfrm>
          <a:prstGeom prst="rect">
            <a:avLst/>
          </a:prstGeom>
          <a:noFill/>
          <a:ln/>
        </p:spPr>
        <p:txBody>
          <a:bodyPr wrap="square" rtlCol="0" anchor="ctr"/>
          <a:lstStyle/>
          <a:p>
            <a:pPr marL="0" indent="0">
              <a:buNone/>
            </a:pPr>
            <a:r>
              <a:rPr lang="en-US" sz="1200" b="1" dirty="0">
                <a:solidFill>
                  <a:srgbClr val="FFFFFF"/>
                </a:solidFill>
                <a:latin typeface="Georgia" pitchFamily="34" charset="0"/>
                <a:ea typeface="Georgia" pitchFamily="34" charset="-122"/>
                <a:cs typeface="Georgia" pitchFamily="34" charset="-120"/>
              </a:rPr>
              <a:t>Trust &amp; Engagement</a:t>
            </a:r>
            <a:endParaRPr lang="en-US" sz="1200" dirty="0"/>
          </a:p>
        </p:txBody>
      </p:sp>
      <p:sp>
        <p:nvSpPr>
          <p:cNvPr id="11" name="Text 9"/>
          <p:cNvSpPr/>
          <p:nvPr/>
        </p:nvSpPr>
        <p:spPr>
          <a:xfrm>
            <a:off x="3337560" y="2057400"/>
            <a:ext cx="4846320" cy="685800"/>
          </a:xfrm>
          <a:prstGeom prst="rect">
            <a:avLst/>
          </a:prstGeom>
          <a:noFill/>
          <a:ln/>
        </p:spPr>
        <p:txBody>
          <a:bodyPr wrap="square" rtlCol="0" anchor="ctr"/>
          <a:lstStyle/>
          <a:p>
            <a:pPr marL="0" indent="0">
              <a:lnSpc>
                <a:spcPct val="120000"/>
              </a:lnSpc>
              <a:buNone/>
            </a:pPr>
            <a:r>
              <a:rPr lang="en-US" sz="1200" dirty="0">
                <a:solidFill>
                  <a:srgbClr val="3D2B1F"/>
                </a:solidFill>
                <a:latin typeface="Calibri" pitchFamily="34" charset="0"/>
                <a:ea typeface="Calibri" pitchFamily="34" charset="-122"/>
                <a:cs typeface="Calibri" pitchFamily="34" charset="-120"/>
              </a:rPr>
              <a:t>Use peer facilitators with lived experience, start with informal "WRAP tasters," and ensure participation is always voluntary</a:t>
            </a:r>
            <a:endParaRPr lang="en-US" sz="1200" dirty="0"/>
          </a:p>
        </p:txBody>
      </p:sp>
      <p:sp>
        <p:nvSpPr>
          <p:cNvPr id="12" name="Shape 10"/>
          <p:cNvSpPr/>
          <p:nvPr/>
        </p:nvSpPr>
        <p:spPr>
          <a:xfrm>
            <a:off x="731520" y="2971800"/>
            <a:ext cx="7680960" cy="868680"/>
          </a:xfrm>
          <a:prstGeom prst="roundRect">
            <a:avLst>
              <a:gd name="adj" fmla="val 10526"/>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3" name="Shape 11"/>
          <p:cNvSpPr/>
          <p:nvPr/>
        </p:nvSpPr>
        <p:spPr>
          <a:xfrm>
            <a:off x="914400" y="3108960"/>
            <a:ext cx="2194560" cy="594360"/>
          </a:xfrm>
          <a:prstGeom prst="roundRect">
            <a:avLst>
              <a:gd name="adj" fmla="val 12308"/>
            </a:avLst>
          </a:prstGeom>
          <a:solidFill>
            <a:srgbClr val="B85042"/>
          </a:solidFill>
          <a:ln/>
        </p:spPr>
        <p:txBody>
          <a:bodyPr/>
          <a:lstStyle/>
          <a:p>
            <a:endParaRPr lang="en-US"/>
          </a:p>
        </p:txBody>
      </p:sp>
      <p:sp>
        <p:nvSpPr>
          <p:cNvPr id="14" name="Text 12"/>
          <p:cNvSpPr/>
          <p:nvPr/>
        </p:nvSpPr>
        <p:spPr>
          <a:xfrm>
            <a:off x="1005840" y="3108960"/>
            <a:ext cx="2011680" cy="594360"/>
          </a:xfrm>
          <a:prstGeom prst="rect">
            <a:avLst/>
          </a:prstGeom>
          <a:noFill/>
          <a:ln/>
        </p:spPr>
        <p:txBody>
          <a:bodyPr wrap="square" rtlCol="0" anchor="ctr"/>
          <a:lstStyle/>
          <a:p>
            <a:pPr marL="0" indent="0">
              <a:buNone/>
            </a:pPr>
            <a:r>
              <a:rPr lang="en-US" sz="1200" b="1" dirty="0">
                <a:solidFill>
                  <a:srgbClr val="FFFFFF"/>
                </a:solidFill>
                <a:latin typeface="Georgia" pitchFamily="34" charset="0"/>
                <a:ea typeface="Georgia" pitchFamily="34" charset="-122"/>
                <a:cs typeface="Georgia" pitchFamily="34" charset="-120"/>
              </a:rPr>
              <a:t>Staff Burnout</a:t>
            </a:r>
            <a:endParaRPr lang="en-US" sz="1200" dirty="0"/>
          </a:p>
        </p:txBody>
      </p:sp>
      <p:sp>
        <p:nvSpPr>
          <p:cNvPr id="15" name="Text 13"/>
          <p:cNvSpPr/>
          <p:nvPr/>
        </p:nvSpPr>
        <p:spPr>
          <a:xfrm>
            <a:off x="3337560" y="3063240"/>
            <a:ext cx="4846320" cy="685800"/>
          </a:xfrm>
          <a:prstGeom prst="rect">
            <a:avLst/>
          </a:prstGeom>
          <a:noFill/>
          <a:ln/>
        </p:spPr>
        <p:txBody>
          <a:bodyPr wrap="square" rtlCol="0" anchor="ctr"/>
          <a:lstStyle/>
          <a:p>
            <a:pPr marL="0" indent="0">
              <a:lnSpc>
                <a:spcPct val="120000"/>
              </a:lnSpc>
              <a:buNone/>
            </a:pPr>
            <a:r>
              <a:rPr lang="en-US" sz="1200" dirty="0">
                <a:solidFill>
                  <a:srgbClr val="3D2B1F"/>
                </a:solidFill>
                <a:latin typeface="Calibri" pitchFamily="34" charset="0"/>
                <a:ea typeface="Calibri" pitchFamily="34" charset="-122"/>
                <a:cs typeface="Calibri" pitchFamily="34" charset="-120"/>
              </a:rPr>
              <a:t>Train shelter peers as co-facilitators to build internal capacity; integrate WRAP into existing programming rather than adding burden</a:t>
            </a:r>
            <a:endParaRPr lang="en-US" sz="1200" dirty="0"/>
          </a:p>
        </p:txBody>
      </p:sp>
      <p:sp>
        <p:nvSpPr>
          <p:cNvPr id="16" name="Shape 14"/>
          <p:cNvSpPr/>
          <p:nvPr/>
        </p:nvSpPr>
        <p:spPr>
          <a:xfrm>
            <a:off x="731520" y="3977640"/>
            <a:ext cx="7680960" cy="868680"/>
          </a:xfrm>
          <a:prstGeom prst="roundRect">
            <a:avLst>
              <a:gd name="adj" fmla="val 10526"/>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7" name="Shape 15"/>
          <p:cNvSpPr/>
          <p:nvPr/>
        </p:nvSpPr>
        <p:spPr>
          <a:xfrm>
            <a:off x="914400" y="4114800"/>
            <a:ext cx="2194560" cy="594360"/>
          </a:xfrm>
          <a:prstGeom prst="roundRect">
            <a:avLst>
              <a:gd name="adj" fmla="val 12308"/>
            </a:avLst>
          </a:prstGeom>
          <a:solidFill>
            <a:srgbClr val="B85042"/>
          </a:solidFill>
          <a:ln/>
        </p:spPr>
        <p:txBody>
          <a:bodyPr/>
          <a:lstStyle/>
          <a:p>
            <a:endParaRPr lang="en-US"/>
          </a:p>
        </p:txBody>
      </p:sp>
      <p:sp>
        <p:nvSpPr>
          <p:cNvPr id="18" name="Text 16"/>
          <p:cNvSpPr/>
          <p:nvPr/>
        </p:nvSpPr>
        <p:spPr>
          <a:xfrm>
            <a:off x="1005840" y="4114800"/>
            <a:ext cx="2011680" cy="594360"/>
          </a:xfrm>
          <a:prstGeom prst="rect">
            <a:avLst/>
          </a:prstGeom>
          <a:noFill/>
          <a:ln/>
        </p:spPr>
        <p:txBody>
          <a:bodyPr wrap="square" rtlCol="0" anchor="ctr"/>
          <a:lstStyle/>
          <a:p>
            <a:pPr marL="0" indent="0">
              <a:buNone/>
            </a:pPr>
            <a:r>
              <a:rPr lang="en-US" sz="1200" b="1" dirty="0">
                <a:solidFill>
                  <a:srgbClr val="FFFFFF"/>
                </a:solidFill>
                <a:latin typeface="Georgia" pitchFamily="34" charset="0"/>
                <a:ea typeface="Georgia" pitchFamily="34" charset="-122"/>
                <a:cs typeface="Georgia" pitchFamily="34" charset="-120"/>
              </a:rPr>
              <a:t>Program Fidelity</a:t>
            </a:r>
            <a:endParaRPr lang="en-US" sz="1200" dirty="0"/>
          </a:p>
        </p:txBody>
      </p:sp>
      <p:sp>
        <p:nvSpPr>
          <p:cNvPr id="19" name="Text 17"/>
          <p:cNvSpPr/>
          <p:nvPr/>
        </p:nvSpPr>
        <p:spPr>
          <a:xfrm>
            <a:off x="3337560" y="4069080"/>
            <a:ext cx="4846320" cy="685800"/>
          </a:xfrm>
          <a:prstGeom prst="rect">
            <a:avLst/>
          </a:prstGeom>
          <a:noFill/>
          <a:ln/>
        </p:spPr>
        <p:txBody>
          <a:bodyPr wrap="square" rtlCol="0" anchor="ctr"/>
          <a:lstStyle/>
          <a:p>
            <a:pPr marL="0" indent="0">
              <a:lnSpc>
                <a:spcPct val="120000"/>
              </a:lnSpc>
              <a:buNone/>
            </a:pPr>
            <a:r>
              <a:rPr lang="en-US" sz="1200" dirty="0">
                <a:solidFill>
                  <a:srgbClr val="3D2B1F"/>
                </a:solidFill>
                <a:latin typeface="Calibri" pitchFamily="34" charset="0"/>
                <a:ea typeface="Calibri" pitchFamily="34" charset="-122"/>
                <a:cs typeface="Calibri" pitchFamily="34" charset="-120"/>
              </a:rPr>
              <a:t>Ensure facilitators complete certification and biennial refreshers; use the manualized curriculum as designed</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5042"/>
          </a:solidFill>
          <a:ln/>
        </p:spPr>
        <p:txBody>
          <a:bodyPr/>
          <a:lstStyle/>
          <a:p>
            <a:endParaRPr lang="en-US"/>
          </a:p>
        </p:txBody>
      </p:sp>
      <p:sp>
        <p:nvSpPr>
          <p:cNvPr id="3" name="Text 1"/>
          <p:cNvSpPr/>
          <p:nvPr/>
        </p:nvSpPr>
        <p:spPr>
          <a:xfrm>
            <a:off x="731520" y="228600"/>
            <a:ext cx="7680960" cy="502920"/>
          </a:xfrm>
          <a:prstGeom prst="rect">
            <a:avLst/>
          </a:prstGeom>
          <a:noFill/>
          <a:ln/>
        </p:spPr>
        <p:txBody>
          <a:bodyPr wrap="square" lIns="0" tIns="0" rIns="0" bIns="0" rtlCol="0" anchor="ctr"/>
          <a:lstStyle/>
          <a:p>
            <a:pPr marL="0" indent="0">
              <a:buNone/>
            </a:pPr>
            <a:r>
              <a:rPr lang="en-US" sz="3000" b="1" dirty="0">
                <a:solidFill>
                  <a:srgbClr val="3D2B1F"/>
                </a:solidFill>
                <a:latin typeface="Georgia" pitchFamily="34" charset="0"/>
                <a:ea typeface="Georgia" pitchFamily="34" charset="-122"/>
                <a:cs typeface="Georgia" pitchFamily="34" charset="-120"/>
              </a:rPr>
              <a:t>Evidence-Based Outcomes</a:t>
            </a:r>
            <a:endParaRPr lang="en-US" sz="3000" dirty="0"/>
          </a:p>
        </p:txBody>
      </p:sp>
      <p:sp>
        <p:nvSpPr>
          <p:cNvPr id="4" name="Text 2"/>
          <p:cNvSpPr/>
          <p:nvPr/>
        </p:nvSpPr>
        <p:spPr>
          <a:xfrm>
            <a:off x="731520" y="731520"/>
            <a:ext cx="7680960" cy="320040"/>
          </a:xfrm>
          <a:prstGeom prst="rect">
            <a:avLst/>
          </a:prstGeom>
          <a:noFill/>
          <a:ln/>
        </p:spPr>
        <p:txBody>
          <a:bodyPr wrap="square" lIns="0" tIns="0" rIns="0" bIns="0" rtlCol="0" anchor="ctr"/>
          <a:lstStyle/>
          <a:p>
            <a:pPr marL="0" indent="0">
              <a:buNone/>
            </a:pPr>
            <a:r>
              <a:rPr lang="en-US" sz="1300" i="1" dirty="0">
                <a:solidFill>
                  <a:srgbClr val="B85042"/>
                </a:solidFill>
                <a:latin typeface="Calibri" pitchFamily="34" charset="0"/>
                <a:ea typeface="Calibri" pitchFamily="34" charset="-122"/>
                <a:cs typeface="Calibri" pitchFamily="34" charset="-120"/>
              </a:rPr>
              <a:t>SAMHSA-designated evidence-based practice since 2010</a:t>
            </a:r>
            <a:endParaRPr lang="en-US" sz="1300" dirty="0"/>
          </a:p>
        </p:txBody>
      </p:sp>
      <p:sp>
        <p:nvSpPr>
          <p:cNvPr id="5" name="Shape 3"/>
          <p:cNvSpPr/>
          <p:nvPr/>
        </p:nvSpPr>
        <p:spPr>
          <a:xfrm>
            <a:off x="731520" y="118872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1645920" y="1325880"/>
            <a:ext cx="640080" cy="640080"/>
          </a:xfrm>
          <a:prstGeom prst="ellipse">
            <a:avLst/>
          </a:prstGeom>
          <a:solidFill>
            <a:srgbClr val="D4E4DA"/>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1737360" y="1417320"/>
            <a:ext cx="457200" cy="457200"/>
          </a:xfrm>
          <a:prstGeom prst="rect">
            <a:avLst/>
          </a:prstGeom>
        </p:spPr>
      </p:pic>
      <p:sp>
        <p:nvSpPr>
          <p:cNvPr id="8" name="Text 5"/>
          <p:cNvSpPr/>
          <p:nvPr/>
        </p:nvSpPr>
        <p:spPr>
          <a:xfrm>
            <a:off x="822960" y="201168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Reduced Symptoms</a:t>
            </a:r>
            <a:endParaRPr lang="en-US" sz="1300" dirty="0"/>
          </a:p>
        </p:txBody>
      </p:sp>
      <p:sp>
        <p:nvSpPr>
          <p:cNvPr id="9" name="Text 6"/>
          <p:cNvSpPr/>
          <p:nvPr/>
        </p:nvSpPr>
        <p:spPr>
          <a:xfrm>
            <a:off x="822960" y="224028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Significant decrease in depression and anxiety</a:t>
            </a:r>
            <a:endParaRPr lang="en-US" sz="1100" dirty="0"/>
          </a:p>
        </p:txBody>
      </p:sp>
      <p:sp>
        <p:nvSpPr>
          <p:cNvPr id="10" name="Shape 7"/>
          <p:cNvSpPr/>
          <p:nvPr/>
        </p:nvSpPr>
        <p:spPr>
          <a:xfrm>
            <a:off x="3474720" y="118872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1" name="Shape 8"/>
          <p:cNvSpPr/>
          <p:nvPr/>
        </p:nvSpPr>
        <p:spPr>
          <a:xfrm>
            <a:off x="4389120" y="1325880"/>
            <a:ext cx="640080" cy="640080"/>
          </a:xfrm>
          <a:prstGeom prst="ellipse">
            <a:avLst/>
          </a:prstGeom>
          <a:solidFill>
            <a:srgbClr val="D4E4DA"/>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4480560" y="1417320"/>
            <a:ext cx="457200" cy="457200"/>
          </a:xfrm>
          <a:prstGeom prst="rect">
            <a:avLst/>
          </a:prstGeom>
        </p:spPr>
      </p:pic>
      <p:sp>
        <p:nvSpPr>
          <p:cNvPr id="13" name="Text 9"/>
          <p:cNvSpPr/>
          <p:nvPr/>
        </p:nvSpPr>
        <p:spPr>
          <a:xfrm>
            <a:off x="3566160" y="201168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Increased Hope</a:t>
            </a:r>
            <a:endParaRPr lang="en-US" sz="1300" dirty="0"/>
          </a:p>
        </p:txBody>
      </p:sp>
      <p:sp>
        <p:nvSpPr>
          <p:cNvPr id="14" name="Text 10"/>
          <p:cNvSpPr/>
          <p:nvPr/>
        </p:nvSpPr>
        <p:spPr>
          <a:xfrm>
            <a:off x="3566160" y="224028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Greater belief in the possibility of recovery</a:t>
            </a:r>
            <a:endParaRPr lang="en-US" sz="1100" dirty="0"/>
          </a:p>
        </p:txBody>
      </p:sp>
      <p:sp>
        <p:nvSpPr>
          <p:cNvPr id="15" name="Shape 11"/>
          <p:cNvSpPr/>
          <p:nvPr/>
        </p:nvSpPr>
        <p:spPr>
          <a:xfrm>
            <a:off x="6217920" y="118872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16" name="Shape 12"/>
          <p:cNvSpPr/>
          <p:nvPr/>
        </p:nvSpPr>
        <p:spPr>
          <a:xfrm>
            <a:off x="7132320" y="1325880"/>
            <a:ext cx="640080" cy="640080"/>
          </a:xfrm>
          <a:prstGeom prst="ellipse">
            <a:avLst/>
          </a:prstGeom>
          <a:solidFill>
            <a:srgbClr val="D4E4DA"/>
          </a:solidFill>
          <a:ln/>
        </p:spPr>
        <p:txBody>
          <a:bodyPr/>
          <a:lstStyle/>
          <a:p>
            <a:endParaRPr lang="en-US"/>
          </a:p>
        </p:txBody>
      </p:sp>
      <p:pic>
        <p:nvPicPr>
          <p:cNvPr id="17" name="Image 2" descr="preencoded.png"/>
          <p:cNvPicPr>
            <a:picLocks noChangeAspect="1"/>
          </p:cNvPicPr>
          <p:nvPr/>
        </p:nvPicPr>
        <p:blipFill>
          <a:blip r:embed="rId5"/>
          <a:stretch>
            <a:fillRect/>
          </a:stretch>
        </p:blipFill>
        <p:spPr>
          <a:xfrm>
            <a:off x="7223760" y="1417320"/>
            <a:ext cx="457200" cy="457200"/>
          </a:xfrm>
          <a:prstGeom prst="rect">
            <a:avLst/>
          </a:prstGeom>
        </p:spPr>
      </p:pic>
      <p:sp>
        <p:nvSpPr>
          <p:cNvPr id="18" name="Text 13"/>
          <p:cNvSpPr/>
          <p:nvPr/>
        </p:nvSpPr>
        <p:spPr>
          <a:xfrm>
            <a:off x="6309360" y="201168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Empowerment</a:t>
            </a:r>
            <a:endParaRPr lang="en-US" sz="1300" dirty="0"/>
          </a:p>
        </p:txBody>
      </p:sp>
      <p:sp>
        <p:nvSpPr>
          <p:cNvPr id="19" name="Text 14"/>
          <p:cNvSpPr/>
          <p:nvPr/>
        </p:nvSpPr>
        <p:spPr>
          <a:xfrm>
            <a:off x="6309360" y="224028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Stronger sense of control and self-efficacy</a:t>
            </a:r>
            <a:endParaRPr lang="en-US" sz="1100" dirty="0"/>
          </a:p>
        </p:txBody>
      </p:sp>
      <p:sp>
        <p:nvSpPr>
          <p:cNvPr id="20" name="Shape 15"/>
          <p:cNvSpPr/>
          <p:nvPr/>
        </p:nvSpPr>
        <p:spPr>
          <a:xfrm>
            <a:off x="731520" y="288036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1" name="Shape 16"/>
          <p:cNvSpPr/>
          <p:nvPr/>
        </p:nvSpPr>
        <p:spPr>
          <a:xfrm>
            <a:off x="1645920" y="3017520"/>
            <a:ext cx="640080" cy="640080"/>
          </a:xfrm>
          <a:prstGeom prst="ellipse">
            <a:avLst/>
          </a:prstGeom>
          <a:solidFill>
            <a:srgbClr val="D4E4DA"/>
          </a:solidFill>
          <a:ln/>
        </p:spPr>
        <p:txBody>
          <a:bodyPr/>
          <a:lstStyle/>
          <a:p>
            <a:endParaRPr lang="en-US"/>
          </a:p>
        </p:txBody>
      </p:sp>
      <p:pic>
        <p:nvPicPr>
          <p:cNvPr id="22" name="Image 3" descr="preencoded.png"/>
          <p:cNvPicPr>
            <a:picLocks noChangeAspect="1"/>
          </p:cNvPicPr>
          <p:nvPr/>
        </p:nvPicPr>
        <p:blipFill>
          <a:blip r:embed="rId6"/>
          <a:stretch>
            <a:fillRect/>
          </a:stretch>
        </p:blipFill>
        <p:spPr>
          <a:xfrm>
            <a:off x="1737360" y="3108960"/>
            <a:ext cx="457200" cy="457200"/>
          </a:xfrm>
          <a:prstGeom prst="rect">
            <a:avLst/>
          </a:prstGeom>
        </p:spPr>
      </p:pic>
      <p:sp>
        <p:nvSpPr>
          <p:cNvPr id="23" name="Text 17"/>
          <p:cNvSpPr/>
          <p:nvPr/>
        </p:nvSpPr>
        <p:spPr>
          <a:xfrm>
            <a:off x="822960" y="370332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Quality of Life</a:t>
            </a:r>
            <a:endParaRPr lang="en-US" sz="1300" dirty="0"/>
          </a:p>
        </p:txBody>
      </p:sp>
      <p:sp>
        <p:nvSpPr>
          <p:cNvPr id="24" name="Text 18"/>
          <p:cNvSpPr/>
          <p:nvPr/>
        </p:nvSpPr>
        <p:spPr>
          <a:xfrm>
            <a:off x="822960" y="393192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Measurable improvement in daily functioning</a:t>
            </a:r>
            <a:endParaRPr lang="en-US" sz="1100" dirty="0"/>
          </a:p>
        </p:txBody>
      </p:sp>
      <p:sp>
        <p:nvSpPr>
          <p:cNvPr id="25" name="Shape 19"/>
          <p:cNvSpPr/>
          <p:nvPr/>
        </p:nvSpPr>
        <p:spPr>
          <a:xfrm>
            <a:off x="3474720" y="288036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26" name="Shape 20"/>
          <p:cNvSpPr/>
          <p:nvPr/>
        </p:nvSpPr>
        <p:spPr>
          <a:xfrm>
            <a:off x="4389120" y="3017520"/>
            <a:ext cx="640080" cy="640080"/>
          </a:xfrm>
          <a:prstGeom prst="ellipse">
            <a:avLst/>
          </a:prstGeom>
          <a:solidFill>
            <a:srgbClr val="D4E4DA"/>
          </a:solidFill>
          <a:ln/>
        </p:spPr>
        <p:txBody>
          <a:bodyPr/>
          <a:lstStyle/>
          <a:p>
            <a:endParaRPr lang="en-US"/>
          </a:p>
        </p:txBody>
      </p:sp>
      <p:pic>
        <p:nvPicPr>
          <p:cNvPr id="27" name="Image 4" descr="preencoded.png"/>
          <p:cNvPicPr>
            <a:picLocks noChangeAspect="1"/>
          </p:cNvPicPr>
          <p:nvPr/>
        </p:nvPicPr>
        <p:blipFill>
          <a:blip r:embed="rId7"/>
          <a:stretch>
            <a:fillRect/>
          </a:stretch>
        </p:blipFill>
        <p:spPr>
          <a:xfrm>
            <a:off x="4480560" y="3108960"/>
            <a:ext cx="457200" cy="457200"/>
          </a:xfrm>
          <a:prstGeom prst="rect">
            <a:avLst/>
          </a:prstGeom>
        </p:spPr>
      </p:pic>
      <p:sp>
        <p:nvSpPr>
          <p:cNvPr id="28" name="Text 21"/>
          <p:cNvSpPr/>
          <p:nvPr/>
        </p:nvSpPr>
        <p:spPr>
          <a:xfrm>
            <a:off x="3566160" y="370332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Self-Advocacy</a:t>
            </a:r>
            <a:endParaRPr lang="en-US" sz="1300" dirty="0"/>
          </a:p>
        </p:txBody>
      </p:sp>
      <p:sp>
        <p:nvSpPr>
          <p:cNvPr id="29" name="Text 22"/>
          <p:cNvSpPr/>
          <p:nvPr/>
        </p:nvSpPr>
        <p:spPr>
          <a:xfrm>
            <a:off x="3566160" y="393192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Better ability to express needs and preferences</a:t>
            </a:r>
            <a:endParaRPr lang="en-US" sz="1100" dirty="0"/>
          </a:p>
        </p:txBody>
      </p:sp>
      <p:sp>
        <p:nvSpPr>
          <p:cNvPr id="30" name="Shape 23"/>
          <p:cNvSpPr/>
          <p:nvPr/>
        </p:nvSpPr>
        <p:spPr>
          <a:xfrm>
            <a:off x="6217920" y="2880360"/>
            <a:ext cx="2514600" cy="1463040"/>
          </a:xfrm>
          <a:prstGeom prst="roundRect">
            <a:avLst>
              <a:gd name="adj" fmla="val 6250"/>
            </a:avLst>
          </a:prstGeom>
          <a:solidFill>
            <a:srgbClr val="FFFDF9"/>
          </a:solidFill>
          <a:ln/>
          <a:effectLst>
            <a:outerShdw blurRad="101600" dist="38100" dir="8100000" algn="bl" rotWithShape="0">
              <a:srgbClr val="000000">
                <a:alpha val="10000"/>
              </a:srgbClr>
            </a:outerShdw>
          </a:effectLst>
        </p:spPr>
        <p:txBody>
          <a:bodyPr/>
          <a:lstStyle/>
          <a:p>
            <a:endParaRPr lang="en-US"/>
          </a:p>
        </p:txBody>
      </p:sp>
      <p:sp>
        <p:nvSpPr>
          <p:cNvPr id="31" name="Shape 24"/>
          <p:cNvSpPr/>
          <p:nvPr/>
        </p:nvSpPr>
        <p:spPr>
          <a:xfrm>
            <a:off x="7132320" y="3017520"/>
            <a:ext cx="640080" cy="640080"/>
          </a:xfrm>
          <a:prstGeom prst="ellipse">
            <a:avLst/>
          </a:prstGeom>
          <a:solidFill>
            <a:srgbClr val="D4E4DA"/>
          </a:solidFill>
          <a:ln/>
        </p:spPr>
        <p:txBody>
          <a:bodyPr/>
          <a:lstStyle/>
          <a:p>
            <a:endParaRPr lang="en-US"/>
          </a:p>
        </p:txBody>
      </p:sp>
      <p:pic>
        <p:nvPicPr>
          <p:cNvPr id="32" name="Image 5" descr="preencoded.png"/>
          <p:cNvPicPr>
            <a:picLocks noChangeAspect="1"/>
          </p:cNvPicPr>
          <p:nvPr/>
        </p:nvPicPr>
        <p:blipFill>
          <a:blip r:embed="rId8"/>
          <a:stretch>
            <a:fillRect/>
          </a:stretch>
        </p:blipFill>
        <p:spPr>
          <a:xfrm>
            <a:off x="7223760" y="3108960"/>
            <a:ext cx="457200" cy="457200"/>
          </a:xfrm>
          <a:prstGeom prst="rect">
            <a:avLst/>
          </a:prstGeom>
        </p:spPr>
      </p:pic>
      <p:sp>
        <p:nvSpPr>
          <p:cNvPr id="33" name="Text 25"/>
          <p:cNvSpPr/>
          <p:nvPr/>
        </p:nvSpPr>
        <p:spPr>
          <a:xfrm>
            <a:off x="6309360" y="3703320"/>
            <a:ext cx="2331720" cy="274320"/>
          </a:xfrm>
          <a:prstGeom prst="rect">
            <a:avLst/>
          </a:prstGeom>
          <a:noFill/>
          <a:ln/>
        </p:spPr>
        <p:txBody>
          <a:bodyPr wrap="square" rtlCol="0" anchor="ctr"/>
          <a:lstStyle/>
          <a:p>
            <a:pPr marL="0" indent="0" algn="ctr">
              <a:buNone/>
            </a:pPr>
            <a:r>
              <a:rPr lang="en-US" sz="1300" b="1" dirty="0">
                <a:solidFill>
                  <a:srgbClr val="3D2B1F"/>
                </a:solidFill>
                <a:latin typeface="Georgia" pitchFamily="34" charset="0"/>
                <a:ea typeface="Georgia" pitchFamily="34" charset="-122"/>
                <a:cs typeface="Georgia" pitchFamily="34" charset="-120"/>
              </a:rPr>
              <a:t>Recovery</a:t>
            </a:r>
            <a:endParaRPr lang="en-US" sz="1300" dirty="0"/>
          </a:p>
        </p:txBody>
      </p:sp>
      <p:sp>
        <p:nvSpPr>
          <p:cNvPr id="34" name="Text 26"/>
          <p:cNvSpPr/>
          <p:nvPr/>
        </p:nvSpPr>
        <p:spPr>
          <a:xfrm>
            <a:off x="6309360" y="3931920"/>
            <a:ext cx="2331720" cy="320040"/>
          </a:xfrm>
          <a:prstGeom prst="rect">
            <a:avLst/>
          </a:prstGeom>
          <a:noFill/>
          <a:ln/>
        </p:spPr>
        <p:txBody>
          <a:bodyPr wrap="square" rtlCol="0" anchor="ctr"/>
          <a:lstStyle/>
          <a:p>
            <a:pPr marL="0" indent="0" algn="ctr">
              <a:buNone/>
            </a:pPr>
            <a:r>
              <a:rPr lang="en-US" sz="1100" dirty="0">
                <a:solidFill>
                  <a:srgbClr val="7A6B5D"/>
                </a:solidFill>
                <a:latin typeface="Calibri" pitchFamily="34" charset="0"/>
                <a:ea typeface="Calibri" pitchFamily="34" charset="-122"/>
                <a:cs typeface="Calibri" pitchFamily="34" charset="-120"/>
              </a:rPr>
              <a:t>Progress toward personal recovery goals</a:t>
            </a:r>
            <a:endParaRPr lang="en-US" sz="1100" dirty="0"/>
          </a:p>
        </p:txBody>
      </p:sp>
      <p:sp>
        <p:nvSpPr>
          <p:cNvPr id="35" name="Text 27"/>
          <p:cNvSpPr/>
          <p:nvPr/>
        </p:nvSpPr>
        <p:spPr>
          <a:xfrm>
            <a:off x="731520" y="4709160"/>
            <a:ext cx="7680960" cy="320040"/>
          </a:xfrm>
          <a:prstGeom prst="rect">
            <a:avLst/>
          </a:prstGeom>
          <a:noFill/>
          <a:ln/>
        </p:spPr>
        <p:txBody>
          <a:bodyPr wrap="square" rtlCol="0" anchor="ctr"/>
          <a:lstStyle/>
          <a:p>
            <a:pPr marL="0" indent="0" algn="ctr">
              <a:buNone/>
            </a:pPr>
            <a:r>
              <a:rPr lang="en-US" sz="1000" i="1" dirty="0">
                <a:solidFill>
                  <a:srgbClr val="7A6B5D"/>
                </a:solidFill>
                <a:latin typeface="Calibri" pitchFamily="34" charset="0"/>
                <a:ea typeface="Calibri" pitchFamily="34" charset="-122"/>
                <a:cs typeface="Calibri" pitchFamily="34" charset="-120"/>
              </a:rPr>
              <a:t>Source: Randomized controlled trials of the facilitated WRAP peer group model (SAMHSA, 2010)</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1616</Words>
  <Application>Microsoft Office PowerPoint</Application>
  <PresentationFormat>On-screen Show (16:9)</PresentationFormat>
  <Paragraphs>163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2</cp:revision>
  <dcterms:created xsi:type="dcterms:W3CDTF">2026-05-26T14:24:39Z</dcterms:created>
  <dcterms:modified xsi:type="dcterms:W3CDTF">2026-05-26T22:58:39Z</dcterms:modified>
</cp:coreProperties>
</file>