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istory and Development of the Wellness Recovery Action Plan (WRAP): Transforming Mental Health Recovery" id="{5358832A-3E3D-48FC-B54E-78683E199AE6}">
          <p14:sldIdLst>
            <p14:sldId id="2561"/>
            <p14:sldId id="2562"/>
          </p14:sldIdLst>
        </p14:section>
        <p14:section name="Origins of the Wellness Recovery Action Plan (WRAP)" id="{8DD95F77-F6F0-4EF7-B893-86E605C2E3F9}">
          <p14:sldIdLst>
            <p14:sldId id="2563"/>
            <p14:sldId id="2564"/>
            <p14:sldId id="2565"/>
            <p14:sldId id="2566"/>
          </p14:sldIdLst>
        </p14:section>
        <p14:section name="Core Principles and Values of WRAP" id="{E406E5DE-3F23-4ADE-92F6-BCD12418180F}">
          <p14:sldIdLst>
            <p14:sldId id="2567"/>
            <p14:sldId id="2568"/>
            <p14:sldId id="2569"/>
            <p14:sldId id="2570"/>
          </p14:sldIdLst>
        </p14:section>
        <p14:section name="Structure and Components of WRAP" id="{8B2AA372-BABC-4D41-8F3C-0A1B1A983BEA}">
          <p14:sldIdLst>
            <p14:sldId id="2571"/>
            <p14:sldId id="2572"/>
            <p14:sldId id="2573"/>
            <p14:sldId id="2574"/>
          </p14:sldIdLst>
        </p14:section>
        <p14:section name="WRAP's Growth and Global Adoption" id="{3CAADF0C-C16D-47D1-A982-B9C0D121C9A9}">
          <p14:sldIdLst>
            <p14:sldId id="2575"/>
            <p14:sldId id="2576"/>
            <p14:sldId id="2577"/>
            <p14:sldId id="2578"/>
          </p14:sldIdLst>
        </p14:section>
        <p14:section name="Impact and Future Directions of WRAP" id="{8121D3A2-8CF5-438C-8AA2-F386D6C865CF}">
          <p14:sldIdLst>
            <p14:sldId id="2579"/>
            <p14:sldId id="2580"/>
            <p14:sldId id="2581"/>
            <p14:sldId id="2582"/>
          </p14:sldIdLst>
        </p14:section>
        <p14:section name="Conclusion: WRAP Empowers Sustainable Mental Health Recovery" id="{BAB6948F-3497-4129-A355-0789D1CDAC68}">
          <p14:sldIdLst>
            <p14:sldId id="25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C6234-8BD7-4969-B08B-3BE2A0091C42}"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14356-B7C2-491D-AF3B-1E20EF880E67}" type="slidenum">
              <a:rPr lang="en-US" smtClean="0"/>
              <a:t>‹#›</a:t>
            </a:fld>
            <a:endParaRPr lang="en-US"/>
          </a:p>
        </p:txBody>
      </p:sp>
    </p:spTree>
    <p:extLst>
      <p:ext uri="{BB962C8B-B14F-4D97-AF65-F5344CB8AC3E}">
        <p14:creationId xmlns:p14="http://schemas.microsoft.com/office/powerpoint/2010/main" val="314236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1</a:t>
            </a:fld>
            <a:endParaRPr lang="en-US"/>
          </a:p>
        </p:txBody>
      </p:sp>
    </p:spTree>
    <p:extLst>
      <p:ext uri="{BB962C8B-B14F-4D97-AF65-F5344CB8AC3E}">
        <p14:creationId xmlns:p14="http://schemas.microsoft.com/office/powerpoint/2010/main" val="83039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support is central to WRAP implementation, utilizing shared experiences to build mutual respect and trust. This principle creates supportive communities that reduce stigma and isolation while promoting collaborative problem-solving. Numerous studies confirm peer support’s efficacy in improving social functioning, reducing relapse rates, and enhancing quality of life among people with mental health challenges.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10</a:t>
            </a:fld>
            <a:endParaRPr lang="en-US"/>
          </a:p>
        </p:txBody>
      </p:sp>
    </p:spTree>
    <p:extLst>
      <p:ext uri="{BB962C8B-B14F-4D97-AF65-F5344CB8AC3E}">
        <p14:creationId xmlns:p14="http://schemas.microsoft.com/office/powerpoint/2010/main" val="255188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Daily Maintenance Plan and Wellness Toolbox, Identifying Triggers and Early Warning Signs, Crisis Planning and Post-Crisis Recovery</a:t>
            </a:r>
          </a:p>
        </p:txBody>
      </p:sp>
      <p:sp>
        <p:nvSpPr>
          <p:cNvPr id="4" name="Slide Number Placeholder 3"/>
          <p:cNvSpPr>
            <a:spLocks noGrp="1"/>
          </p:cNvSpPr>
          <p:nvPr>
            <p:ph type="sldNum" sz="quarter" idx="5"/>
          </p:nvPr>
        </p:nvSpPr>
        <p:spPr/>
        <p:txBody>
          <a:bodyPr/>
          <a:lstStyle/>
          <a:p>
            <a:fld id="{E4A8A827-665D-46ED-899F-EE1904B651F7}" type="slidenum">
              <a:rPr lang="en-US" smtClean="0"/>
              <a:t>11</a:t>
            </a:fld>
            <a:endParaRPr lang="en-US"/>
          </a:p>
        </p:txBody>
      </p:sp>
    </p:spTree>
    <p:extLst>
      <p:ext uri="{BB962C8B-B14F-4D97-AF65-F5344CB8AC3E}">
        <p14:creationId xmlns:p14="http://schemas.microsoft.com/office/powerpoint/2010/main" val="1726825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Daily Maintenance Plan guides individuals in establishing routines and identifying wellness tools, such as relaxation techniques, supportive activities, and healthy habits. The Wellness Toolbox comprises personalized resources that help maintain wellness daily, fostering consistency and proactive health management. Research validates that routine use of wellness tools significantly reduces symptom exacerbation and emergency interventions.</a:t>
            </a:r>
          </a:p>
        </p:txBody>
      </p:sp>
      <p:sp>
        <p:nvSpPr>
          <p:cNvPr id="4" name="Slide Number Placeholder 3"/>
          <p:cNvSpPr>
            <a:spLocks noGrp="1"/>
          </p:cNvSpPr>
          <p:nvPr>
            <p:ph type="sldNum" sz="quarter" idx="5"/>
          </p:nvPr>
        </p:nvSpPr>
        <p:spPr/>
        <p:txBody>
          <a:bodyPr/>
          <a:lstStyle/>
          <a:p>
            <a:fld id="{E4A8A827-665D-46ED-899F-EE1904B651F7}" type="slidenum">
              <a:rPr lang="en-US" smtClean="0"/>
              <a:t>12</a:t>
            </a:fld>
            <a:endParaRPr lang="en-US"/>
          </a:p>
        </p:txBody>
      </p:sp>
    </p:spTree>
    <p:extLst>
      <p:ext uri="{BB962C8B-B14F-4D97-AF65-F5344CB8AC3E}">
        <p14:creationId xmlns:p14="http://schemas.microsoft.com/office/powerpoint/2010/main" val="261246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triggers and early warning signs is critical for timely intervention to prevent deterioration of mental health. WRAP encourages users to develop personalized lists based on self-awareness and past experiences. Effective identification facilitates quicker deployment of coping strategies and support plans. Clinical studies link early detection to reduced hospitalization and faster recovery times.</a:t>
            </a:r>
          </a:p>
        </p:txBody>
      </p:sp>
      <p:sp>
        <p:nvSpPr>
          <p:cNvPr id="4" name="Slide Number Placeholder 3"/>
          <p:cNvSpPr>
            <a:spLocks noGrp="1"/>
          </p:cNvSpPr>
          <p:nvPr>
            <p:ph type="sldNum" sz="quarter" idx="5"/>
          </p:nvPr>
        </p:nvSpPr>
        <p:spPr/>
        <p:txBody>
          <a:bodyPr/>
          <a:lstStyle/>
          <a:p>
            <a:fld id="{E4A8A827-665D-46ED-899F-EE1904B651F7}" type="slidenum">
              <a:rPr lang="en-US" smtClean="0"/>
              <a:t>13</a:t>
            </a:fld>
            <a:endParaRPr lang="en-US"/>
          </a:p>
        </p:txBody>
      </p:sp>
    </p:spTree>
    <p:extLst>
      <p:ext uri="{BB962C8B-B14F-4D97-AF65-F5344CB8AC3E}">
        <p14:creationId xmlns:p14="http://schemas.microsoft.com/office/powerpoint/2010/main" val="44321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Crisis Planning involves preparing actionable steps for managing acute mental health episodes, including communication preferences, emergency contacts, and treatment preferences. Post-Crisis Recovery sections guide reintegration and monitoring after crises to prevent relapse. WRAP’s structured approach aids in reducing crisis severity and enhances overall recovery trajectory, as documented in mental health program evaluations.</a:t>
            </a:r>
          </a:p>
        </p:txBody>
      </p:sp>
      <p:sp>
        <p:nvSpPr>
          <p:cNvPr id="4" name="Slide Number Placeholder 3"/>
          <p:cNvSpPr>
            <a:spLocks noGrp="1"/>
          </p:cNvSpPr>
          <p:nvPr>
            <p:ph type="sldNum" sz="quarter" idx="5"/>
          </p:nvPr>
        </p:nvSpPr>
        <p:spPr/>
        <p:txBody>
          <a:bodyPr/>
          <a:lstStyle/>
          <a:p>
            <a:fld id="{E4A8A827-665D-46ED-899F-EE1904B651F7}" type="slidenum">
              <a:rPr lang="en-US" smtClean="0"/>
              <a:t>14</a:t>
            </a:fld>
            <a:endParaRPr lang="en-US"/>
          </a:p>
        </p:txBody>
      </p:sp>
    </p:spTree>
    <p:extLst>
      <p:ext uri="{BB962C8B-B14F-4D97-AF65-F5344CB8AC3E}">
        <p14:creationId xmlns:p14="http://schemas.microsoft.com/office/powerpoint/2010/main" val="3196002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Expansion in Mental Health Systems, Cultural Adaptations and International Reach, Integration in Diverse Settings</a:t>
            </a:r>
          </a:p>
        </p:txBody>
      </p:sp>
      <p:sp>
        <p:nvSpPr>
          <p:cNvPr id="4" name="Slide Number Placeholder 3"/>
          <p:cNvSpPr>
            <a:spLocks noGrp="1"/>
          </p:cNvSpPr>
          <p:nvPr>
            <p:ph type="sldNum" sz="quarter" idx="5"/>
          </p:nvPr>
        </p:nvSpPr>
        <p:spPr/>
        <p:txBody>
          <a:bodyPr/>
          <a:lstStyle/>
          <a:p>
            <a:fld id="{E4A8A827-665D-46ED-899F-EE1904B651F7}" type="slidenum">
              <a:rPr lang="en-US" smtClean="0"/>
              <a:t>15</a:t>
            </a:fld>
            <a:endParaRPr lang="en-US"/>
          </a:p>
        </p:txBody>
      </p:sp>
    </p:spTree>
    <p:extLst>
      <p:ext uri="{BB962C8B-B14F-4D97-AF65-F5344CB8AC3E}">
        <p14:creationId xmlns:p14="http://schemas.microsoft.com/office/powerpoint/2010/main" val="233151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its inception, WRAP has been integrated into numerous mental health systems worldwide, including hospitals, community centers, and rehabilitation programs. Adoption is widespread in the US, Canada, UK, and Australia, supported by government and nonprofit organizations. Data indicate increased patient engagement and reductions in hospital readmissions following WRAP implementation in formal healthcare settings.</a:t>
            </a:r>
          </a:p>
        </p:txBody>
      </p:sp>
      <p:sp>
        <p:nvSpPr>
          <p:cNvPr id="4" name="Slide Number Placeholder 3"/>
          <p:cNvSpPr>
            <a:spLocks noGrp="1"/>
          </p:cNvSpPr>
          <p:nvPr>
            <p:ph type="sldNum" sz="quarter" idx="5"/>
          </p:nvPr>
        </p:nvSpPr>
        <p:spPr/>
        <p:txBody>
          <a:bodyPr/>
          <a:lstStyle/>
          <a:p>
            <a:fld id="{E4A8A827-665D-46ED-899F-EE1904B651F7}" type="slidenum">
              <a:rPr lang="en-US" smtClean="0"/>
              <a:t>16</a:t>
            </a:fld>
            <a:endParaRPr lang="en-US"/>
          </a:p>
        </p:txBody>
      </p:sp>
    </p:spTree>
    <p:extLst>
      <p:ext uri="{BB962C8B-B14F-4D97-AF65-F5344CB8AC3E}">
        <p14:creationId xmlns:p14="http://schemas.microsoft.com/office/powerpoint/2010/main" val="373404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has been culturally adapted to fit diverse populations including indigenous communities, varying linguistic groups, and international mental health frameworks. Adaptations incorporate culturally relevant wellness concepts to ensure accessibility and relevance. This flexibility has contributed to WRAP’s acceptance in over 20 countries, with research highlighting improved engagement in culturally tailored programs.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17</a:t>
            </a:fld>
            <a:endParaRPr lang="en-US"/>
          </a:p>
        </p:txBody>
      </p:sp>
    </p:spTree>
    <p:extLst>
      <p:ext uri="{BB962C8B-B14F-4D97-AF65-F5344CB8AC3E}">
        <p14:creationId xmlns:p14="http://schemas.microsoft.com/office/powerpoint/2010/main" val="429390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traditional mental health services, WRAP is utilized in schools, workplaces, veteran services, and corrections systems. Its versatility supports a wide range of populations, including adolescents, veterans, and individuals with co-occurring disorders. This diversified integration supports holistic recovery approaches and broadens the impact of WRAP frameworks internationally.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18</a:t>
            </a:fld>
            <a:endParaRPr lang="en-US"/>
          </a:p>
        </p:txBody>
      </p:sp>
    </p:spTree>
    <p:extLst>
      <p:ext uri="{BB962C8B-B14F-4D97-AF65-F5344CB8AC3E}">
        <p14:creationId xmlns:p14="http://schemas.microsoft.com/office/powerpoint/2010/main" val="1260448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and Evidence Supporting Effectiveness, Challenges and Ongoing Developments, Future Trends in Mental Health Recovery Planning</a:t>
            </a:r>
          </a:p>
        </p:txBody>
      </p:sp>
      <p:sp>
        <p:nvSpPr>
          <p:cNvPr id="4" name="Slide Number Placeholder 3"/>
          <p:cNvSpPr>
            <a:spLocks noGrp="1"/>
          </p:cNvSpPr>
          <p:nvPr>
            <p:ph type="sldNum" sz="quarter" idx="5"/>
          </p:nvPr>
        </p:nvSpPr>
        <p:spPr/>
        <p:txBody>
          <a:bodyPr/>
          <a:lstStyle/>
          <a:p>
            <a:fld id="{E4A8A827-665D-46ED-899F-EE1904B651F7}" type="slidenum">
              <a:rPr lang="en-US" smtClean="0"/>
              <a:t>19</a:t>
            </a:fld>
            <a:endParaRPr lang="en-US"/>
          </a:p>
        </p:txBody>
      </p:sp>
    </p:spTree>
    <p:extLst>
      <p:ext uri="{BB962C8B-B14F-4D97-AF65-F5344CB8AC3E}">
        <p14:creationId xmlns:p14="http://schemas.microsoft.com/office/powerpoint/2010/main" val="319107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Origins of the Wellness Recovery Action Plan (WRAP)
 Core Principles and Values of WRAP
 Structure and Components of WRAP
 WRAP's Growth and Global Adoption
 Impact and Future Directions of WRAP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2</a:t>
            </a:fld>
            <a:endParaRPr lang="en-US"/>
          </a:p>
        </p:txBody>
      </p:sp>
    </p:spTree>
    <p:extLst>
      <p:ext uri="{BB962C8B-B14F-4D97-AF65-F5344CB8AC3E}">
        <p14:creationId xmlns:p14="http://schemas.microsoft.com/office/powerpoint/2010/main" val="417892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peer-reviewed studies affirm WRAP’s positive effects on self-efficacy, symptom management, and quality of life for individuals with serious mental illness. Meta-analyses show statistically significant improvements in recovery outcomes versus control groups. Ongoing research continues to explore WRAP’s long-term impacts and effectiveness across populations, solidifying its evidence-based status.</a:t>
            </a:r>
          </a:p>
        </p:txBody>
      </p:sp>
      <p:sp>
        <p:nvSpPr>
          <p:cNvPr id="4" name="Slide Number Placeholder 3"/>
          <p:cNvSpPr>
            <a:spLocks noGrp="1"/>
          </p:cNvSpPr>
          <p:nvPr>
            <p:ph type="sldNum" sz="quarter" idx="5"/>
          </p:nvPr>
        </p:nvSpPr>
        <p:spPr/>
        <p:txBody>
          <a:bodyPr/>
          <a:lstStyle/>
          <a:p>
            <a:fld id="{E4A8A827-665D-46ED-899F-EE1904B651F7}" type="slidenum">
              <a:rPr lang="en-US" smtClean="0"/>
              <a:t>20</a:t>
            </a:fld>
            <a:endParaRPr lang="en-US"/>
          </a:p>
        </p:txBody>
      </p:sp>
    </p:spTree>
    <p:extLst>
      <p:ext uri="{BB962C8B-B14F-4D97-AF65-F5344CB8AC3E}">
        <p14:creationId xmlns:p14="http://schemas.microsoft.com/office/powerpoint/2010/main" val="1009459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Challenges include ensuring consistent fidelity to WRAP principles during implementation, addressing disparities in access, and tailoring programs for complex comorbidities. Ongoing developments focus on digital delivery platforms, enhanced facilitator training, and broader integration with clinical care. Addressing these challenges is critical to sustain WRAP’s growth and maximize its impact.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21</a:t>
            </a:fld>
            <a:endParaRPr lang="en-US"/>
          </a:p>
        </p:txBody>
      </p:sp>
    </p:spTree>
    <p:extLst>
      <p:ext uri="{BB962C8B-B14F-4D97-AF65-F5344CB8AC3E}">
        <p14:creationId xmlns:p14="http://schemas.microsoft.com/office/powerpoint/2010/main" val="160693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Emerging trends emphasize digital WRAP tools, integration with mobile health apps, personalized data-driven recovery plans, and further inclusion of family and community networks. Advances in neuroscience and peer support models promise to refine WRAP approaches. Future directions aim to enhance accessibility, scalability, and individualization in mental health recovery planning.</a:t>
            </a:r>
          </a:p>
        </p:txBody>
      </p:sp>
      <p:sp>
        <p:nvSpPr>
          <p:cNvPr id="4" name="Slide Number Placeholder 3"/>
          <p:cNvSpPr>
            <a:spLocks noGrp="1"/>
          </p:cNvSpPr>
          <p:nvPr>
            <p:ph type="sldNum" sz="quarter" idx="5"/>
          </p:nvPr>
        </p:nvSpPr>
        <p:spPr/>
        <p:txBody>
          <a:bodyPr/>
          <a:lstStyle/>
          <a:p>
            <a:fld id="{E4A8A827-665D-46ED-899F-EE1904B651F7}" type="slidenum">
              <a:rPr lang="en-US" smtClean="0"/>
              <a:t>22</a:t>
            </a:fld>
            <a:endParaRPr lang="en-US"/>
          </a:p>
        </p:txBody>
      </p:sp>
    </p:spTree>
    <p:extLst>
      <p:ext uri="{BB962C8B-B14F-4D97-AF65-F5344CB8AC3E}">
        <p14:creationId xmlns:p14="http://schemas.microsoft.com/office/powerpoint/2010/main" val="1191136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the Wellness Recovery Action Plan (WRAP) has revolutionized mental health recovery through its foundation in self-determination, hope, and peer support. Its comprehensive structure and global adoption highlight its effectiveness and adaptability. As research continues and new challenges arise, WRAP remains a vital tool guiding individuals toward empowered, personalized recovery journeys worldwide.</a:t>
            </a:r>
          </a:p>
        </p:txBody>
      </p:sp>
      <p:sp>
        <p:nvSpPr>
          <p:cNvPr id="4" name="Slide Number Placeholder 3"/>
          <p:cNvSpPr>
            <a:spLocks noGrp="1"/>
          </p:cNvSpPr>
          <p:nvPr>
            <p:ph type="sldNum" sz="quarter" idx="5"/>
          </p:nvPr>
        </p:nvSpPr>
        <p:spPr/>
        <p:txBody>
          <a:bodyPr/>
          <a:lstStyle/>
          <a:p>
            <a:fld id="{E4A8A827-665D-46ED-899F-EE1904B651F7}" type="slidenum">
              <a:rPr lang="en-US" smtClean="0"/>
              <a:t>23</a:t>
            </a:fld>
            <a:endParaRPr lang="en-US"/>
          </a:p>
        </p:txBody>
      </p:sp>
    </p:spTree>
    <p:extLst>
      <p:ext uri="{BB962C8B-B14F-4D97-AF65-F5344CB8AC3E}">
        <p14:creationId xmlns:p14="http://schemas.microsoft.com/office/powerpoint/2010/main" val="33626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Background and Inspiration Behind WRAP, Mary Ellen Copeland’s Role and Contributions, Early Development and Pilot Programs</a:t>
            </a:r>
          </a:p>
        </p:txBody>
      </p:sp>
      <p:sp>
        <p:nvSpPr>
          <p:cNvPr id="4" name="Slide Number Placeholder 3"/>
          <p:cNvSpPr>
            <a:spLocks noGrp="1"/>
          </p:cNvSpPr>
          <p:nvPr>
            <p:ph type="sldNum" sz="quarter" idx="5"/>
          </p:nvPr>
        </p:nvSpPr>
        <p:spPr/>
        <p:txBody>
          <a:bodyPr/>
          <a:lstStyle/>
          <a:p>
            <a:fld id="{E4A8A827-665D-46ED-899F-EE1904B651F7}" type="slidenum">
              <a:rPr lang="en-US" smtClean="0"/>
              <a:t>3</a:t>
            </a:fld>
            <a:endParaRPr lang="en-US"/>
          </a:p>
        </p:txBody>
      </p:sp>
    </p:spTree>
    <p:extLst>
      <p:ext uri="{BB962C8B-B14F-4D97-AF65-F5344CB8AC3E}">
        <p14:creationId xmlns:p14="http://schemas.microsoft.com/office/powerpoint/2010/main" val="265268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was developed in the late 1990s as a self-designed wellness system aimed at helping individuals with mental health challenges manage their own recovery. It emerged from a community-based approach focusing on self-advocacy and empowerment. The plan is grounded in the concept that individuals can learn to recognize symptoms early and implement strategies to maintain wellness. WRAP’s foundation lies in peer support movements which emphasize lived experience as a valuable resource in mental health recovery. 
 Image source: AI-generated</a:t>
            </a:r>
          </a:p>
        </p:txBody>
      </p:sp>
      <p:sp>
        <p:nvSpPr>
          <p:cNvPr id="4" name="Slide Number Placeholder 3"/>
          <p:cNvSpPr>
            <a:spLocks noGrp="1"/>
          </p:cNvSpPr>
          <p:nvPr>
            <p:ph type="sldNum" sz="quarter" idx="5"/>
          </p:nvPr>
        </p:nvSpPr>
        <p:spPr/>
        <p:txBody>
          <a:bodyPr/>
          <a:lstStyle/>
          <a:p>
            <a:fld id="{E4A8A827-665D-46ED-899F-EE1904B651F7}" type="slidenum">
              <a:rPr lang="en-US" smtClean="0"/>
              <a:t>4</a:t>
            </a:fld>
            <a:endParaRPr lang="en-US"/>
          </a:p>
        </p:txBody>
      </p:sp>
    </p:spTree>
    <p:extLst>
      <p:ext uri="{BB962C8B-B14F-4D97-AF65-F5344CB8AC3E}">
        <p14:creationId xmlns:p14="http://schemas.microsoft.com/office/powerpoint/2010/main" val="341382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 Ellen Copeland, a pioneering mental health advocate and educator, developed WRAP based on her own experience managing depression and anxiety. Copeland’s contributions include creating a structured process that empowers individuals to take personal responsibility for their wellness, incorporating tools for daily maintenance, identifying triggers, and crisis planning. Her work has been instrumental in integrating WRAP into mental health programs worldwide, emphasizing hope, recovery, and peer support.</a:t>
            </a:r>
          </a:p>
        </p:txBody>
      </p:sp>
      <p:sp>
        <p:nvSpPr>
          <p:cNvPr id="4" name="Slide Number Placeholder 3"/>
          <p:cNvSpPr>
            <a:spLocks noGrp="1"/>
          </p:cNvSpPr>
          <p:nvPr>
            <p:ph type="sldNum" sz="quarter" idx="5"/>
          </p:nvPr>
        </p:nvSpPr>
        <p:spPr/>
        <p:txBody>
          <a:bodyPr/>
          <a:lstStyle/>
          <a:p>
            <a:fld id="{E4A8A827-665D-46ED-899F-EE1904B651F7}" type="slidenum">
              <a:rPr lang="en-US" smtClean="0"/>
              <a:t>5</a:t>
            </a:fld>
            <a:endParaRPr lang="en-US"/>
          </a:p>
        </p:txBody>
      </p:sp>
    </p:spTree>
    <p:extLst>
      <p:ext uri="{BB962C8B-B14F-4D97-AF65-F5344CB8AC3E}">
        <p14:creationId xmlns:p14="http://schemas.microsoft.com/office/powerpoint/2010/main" val="359668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WRAP pilot programs took place in various community mental health settings during the late 1990s and early 2000s. These pilot studies demonstrated improvements in participants’ self-management skills, reduction in hospitalizations, and enhanced quality of life. These formative programs built the evidence base that supported WRAP’s inclusion in mental health recovery frameworks. Additionally, iterative feedback during this phase informed the refinement of WRAP components to better meet diverse user needs.</a:t>
            </a:r>
          </a:p>
        </p:txBody>
      </p:sp>
      <p:sp>
        <p:nvSpPr>
          <p:cNvPr id="4" name="Slide Number Placeholder 3"/>
          <p:cNvSpPr>
            <a:spLocks noGrp="1"/>
          </p:cNvSpPr>
          <p:nvPr>
            <p:ph type="sldNum" sz="quarter" idx="5"/>
          </p:nvPr>
        </p:nvSpPr>
        <p:spPr/>
        <p:txBody>
          <a:bodyPr/>
          <a:lstStyle/>
          <a:p>
            <a:fld id="{E4A8A827-665D-46ED-899F-EE1904B651F7}" type="slidenum">
              <a:rPr lang="en-US" smtClean="0"/>
              <a:t>6</a:t>
            </a:fld>
            <a:endParaRPr lang="en-US"/>
          </a:p>
        </p:txBody>
      </p:sp>
    </p:spTree>
    <p:extLst>
      <p:ext uri="{BB962C8B-B14F-4D97-AF65-F5344CB8AC3E}">
        <p14:creationId xmlns:p14="http://schemas.microsoft.com/office/powerpoint/2010/main" val="191519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Self-Determination and Personal Responsibility, Hope and Empowerment in Recovery, Peer Support and Mutual Respect</a:t>
            </a:r>
          </a:p>
        </p:txBody>
      </p:sp>
      <p:sp>
        <p:nvSpPr>
          <p:cNvPr id="4" name="Slide Number Placeholder 3"/>
          <p:cNvSpPr>
            <a:spLocks noGrp="1"/>
          </p:cNvSpPr>
          <p:nvPr>
            <p:ph type="sldNum" sz="quarter" idx="5"/>
          </p:nvPr>
        </p:nvSpPr>
        <p:spPr/>
        <p:txBody>
          <a:bodyPr/>
          <a:lstStyle/>
          <a:p>
            <a:fld id="{E4A8A827-665D-46ED-899F-EE1904B651F7}" type="slidenum">
              <a:rPr lang="en-US" smtClean="0"/>
              <a:t>7</a:t>
            </a:fld>
            <a:endParaRPr lang="en-US"/>
          </a:p>
        </p:txBody>
      </p:sp>
    </p:spTree>
    <p:extLst>
      <p:ext uri="{BB962C8B-B14F-4D97-AF65-F5344CB8AC3E}">
        <p14:creationId xmlns:p14="http://schemas.microsoft.com/office/powerpoint/2010/main" val="2780564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WRAP’s core principle of self-determination empowers individuals to take control of their mental health journey actively. It stresses personal responsibility in managing one’s wellness, including identifying triggers, utilizing coping strategies, and making informed choices. This approach contrasts with traditional top-down treatment models, promoting autonomy and individualized recovery paths. Studies show that greater self-determination correlates with improved treatment outcomes and increased resilience.</a:t>
            </a:r>
          </a:p>
        </p:txBody>
      </p:sp>
      <p:sp>
        <p:nvSpPr>
          <p:cNvPr id="4" name="Slide Number Placeholder 3"/>
          <p:cNvSpPr>
            <a:spLocks noGrp="1"/>
          </p:cNvSpPr>
          <p:nvPr>
            <p:ph type="sldNum" sz="quarter" idx="5"/>
          </p:nvPr>
        </p:nvSpPr>
        <p:spPr/>
        <p:txBody>
          <a:bodyPr/>
          <a:lstStyle/>
          <a:p>
            <a:fld id="{E4A8A827-665D-46ED-899F-EE1904B651F7}" type="slidenum">
              <a:rPr lang="en-US" smtClean="0"/>
              <a:t>8</a:t>
            </a:fld>
            <a:endParaRPr lang="en-US"/>
          </a:p>
        </p:txBody>
      </p:sp>
    </p:spTree>
    <p:extLst>
      <p:ext uri="{BB962C8B-B14F-4D97-AF65-F5344CB8AC3E}">
        <p14:creationId xmlns:p14="http://schemas.microsoft.com/office/powerpoint/2010/main" val="35810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Hope is a foundational value in WRAP, recognized as a critical motivator for recovery success. WRAP fosters empowerment by affirming that recovery is possible for everyone, regardless of the severity of symptoms. Peer-led facilitation and success stories enhance participants’ belief in their capacity to improve their mental wellness. Research links empowerment-based models with enhanced engagement and sustained recovery outcomes.</a:t>
            </a:r>
          </a:p>
        </p:txBody>
      </p:sp>
      <p:sp>
        <p:nvSpPr>
          <p:cNvPr id="4" name="Slide Number Placeholder 3"/>
          <p:cNvSpPr>
            <a:spLocks noGrp="1"/>
          </p:cNvSpPr>
          <p:nvPr>
            <p:ph type="sldNum" sz="quarter" idx="5"/>
          </p:nvPr>
        </p:nvSpPr>
        <p:spPr/>
        <p:txBody>
          <a:bodyPr/>
          <a:lstStyle/>
          <a:p>
            <a:fld id="{E4A8A827-665D-46ED-899F-EE1904B651F7}" type="slidenum">
              <a:rPr lang="en-US" smtClean="0"/>
              <a:t>9</a:t>
            </a:fld>
            <a:endParaRPr lang="en-US"/>
          </a:p>
        </p:txBody>
      </p:sp>
    </p:spTree>
    <p:extLst>
      <p:ext uri="{BB962C8B-B14F-4D97-AF65-F5344CB8AC3E}">
        <p14:creationId xmlns:p14="http://schemas.microsoft.com/office/powerpoint/2010/main" val="3719608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4/3/2026</a:t>
            </a:fld>
            <a:endParaRPr lang="en-US" b="0" dirty="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0580441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dirty="0"/>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dirty="0"/>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4/3/2026</a:t>
            </a:fld>
            <a:endParaRPr lang="en-US" dirty="0"/>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1917531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dirty="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4/3/2026</a:t>
            </a:fld>
            <a:endParaRPr lang="en-US" sz="900" dirty="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751721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dirty="0"/>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4/3/2026</a:t>
            </a:fld>
            <a:endParaRPr lang="en-US" b="1" dirty="0"/>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528237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4/3/2026</a:t>
            </a:fld>
            <a:endParaRPr lang="en-US" dirty="0"/>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845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4/3/2026</a:t>
            </a:fld>
            <a:endParaRPr lang="en-US" dirty="0"/>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00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4/3/2026</a:t>
            </a:fld>
            <a:endParaRPr lang="en-US" sz="900" dirty="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8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4/3/2026</a:t>
            </a:fld>
            <a:endParaRPr lang="en-US" sz="900" dirty="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14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4/3/2026</a:t>
            </a:fld>
            <a:endParaRPr lang="en-US" sz="900" dirty="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63233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4/3/2026</a:t>
            </a:fld>
            <a:endParaRPr lang="en-US" b="0" dirty="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635461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4/3/2026</a:t>
            </a:fld>
            <a:endParaRPr lang="en-US" b="1" dirty="0"/>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76339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dirty="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4/3/2026</a:t>
            </a:fld>
            <a:endParaRPr lang="en-US" sz="900" dirty="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843602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dirty="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4/3/2026</a:t>
            </a:fld>
            <a:endParaRPr lang="en-US" sz="900" dirty="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514184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dirty="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4/3/2026</a:t>
            </a:fld>
            <a:endParaRPr lang="en-US" b="1" dirty="0"/>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04835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dirty="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4/3/2026</a:t>
            </a:fld>
            <a:endParaRPr lang="en-US" b="1" dirty="0"/>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772130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dirty="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4/3/2026</a:t>
            </a:fld>
            <a:endParaRPr lang="en-US" b="0" dirty="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949581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dirty="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4/3/2026</a:t>
            </a:fld>
            <a:endParaRPr lang="en-US" b="1" dirty="0"/>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707891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4/3/2026</a:t>
            </a:fld>
            <a:endParaRPr lang="en-US" sz="900" dirty="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412107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4/3/2026</a:t>
            </a:fld>
            <a:endParaRPr lang="en-US" b="1"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538600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dirty="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4/3/2026</a:t>
            </a:fld>
            <a:endParaRPr lang="en-US" b="0" dirty="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54422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dirty="0"/>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4/3/2026</a:t>
            </a:fld>
            <a:endParaRPr lang="en-US" b="1" dirty="0"/>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dirty="0"/>
          </a:p>
        </p:txBody>
      </p:sp>
    </p:spTree>
    <p:extLst>
      <p:ext uri="{BB962C8B-B14F-4D97-AF65-F5344CB8AC3E}">
        <p14:creationId xmlns:p14="http://schemas.microsoft.com/office/powerpoint/2010/main" val="1464672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4/3/2026</a:t>
            </a:fld>
            <a:endParaRPr lang="en-US" b="0" dirty="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1776233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4/3/2026</a:t>
            </a:fld>
            <a:endParaRPr lang="en-US" dirty="0"/>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1646165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4/3/2026</a:t>
            </a:fld>
            <a:endParaRPr lang="en-US" b="0" dirty="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416984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4/3/2026</a:t>
            </a:fld>
            <a:endParaRPr lang="en-US" b="0" dirty="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27561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dirty="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4/3/2026</a:t>
            </a:fld>
            <a:endParaRPr lang="en-US" b="0" dirty="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6100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dirty="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4/3/2026</a:t>
            </a:fld>
            <a:endParaRPr lang="en-US" b="0" dirty="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05248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4/3/2026</a:t>
            </a:fld>
            <a:endParaRPr lang="en-US" b="0" dirty="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2956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4/3/2026</a:t>
            </a:fld>
            <a:endParaRPr lang="en-US" sz="900" dirty="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343931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4/3/2026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7510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4/3/2026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782298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4/3/2026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795600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4/3/2026</a:t>
            </a:fld>
            <a:endParaRPr lang="en-US" b="0" dirty="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Tree>
    <p:extLst>
      <p:ext uri="{BB962C8B-B14F-4D97-AF65-F5344CB8AC3E}">
        <p14:creationId xmlns:p14="http://schemas.microsoft.com/office/powerpoint/2010/main" val="16175512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dirty="0"/>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4/3/2026</a:t>
            </a:fld>
            <a:endParaRPr lang="en-US" dirty="0"/>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8851929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4/3/2026</a:t>
            </a:fld>
            <a:endParaRPr lang="en-US" sz="900" dirty="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295707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4/3/2026</a:t>
            </a:fld>
            <a:endParaRPr lang="en-US" sz="900" dirty="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40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4/3/2026</a:t>
            </a:fld>
            <a:endParaRPr lang="en-US" dirty="0"/>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80919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4/3/2026</a:t>
            </a:fld>
            <a:endParaRPr lang="en-US" b="0" dirty="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89782158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4/3/2026</a:t>
            </a:fld>
            <a:endParaRPr lang="en-US" sz="900" dirty="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911874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4/3/2026</a:t>
            </a:fld>
            <a:endParaRPr lang="en-US" sz="900" dirty="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51215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4/3/2026</a:t>
            </a:fld>
            <a:endParaRPr lang="en-US" dirty="0"/>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61988707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4/3/2026</a:t>
            </a:fld>
            <a:endParaRPr lang="en-US" sz="900" dirty="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688077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dirty="0"/>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4/3/2026</a:t>
            </a:fld>
            <a:endParaRPr lang="en-US" dirty="0"/>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90684469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4/3/2026</a:t>
            </a:fld>
            <a:endParaRPr lang="en-US" sz="900" dirty="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8111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endParaRPr lang="en-US" dirty="0"/>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4/3/2026</a:t>
            </a:fld>
            <a:endParaRPr lang="en-US" b="0"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60286959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08842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dirty="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4/3/2026</a:t>
            </a:fld>
            <a:endParaRPr lang="en-US" sz="900" dirty="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76791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dirty="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4/3/2026</a:t>
            </a:fld>
            <a:endParaRPr lang="en-US" sz="900" dirty="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581001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dirty="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4/3/2026</a:t>
            </a:fld>
            <a:endParaRPr lang="en-US" sz="900" dirty="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043304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4/3/2026</a:t>
            </a:fld>
            <a:endParaRPr lang="en-US" sz="900" dirty="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449772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4/3/2026</a:t>
            </a:fld>
            <a:endParaRPr lang="en-US" sz="900" dirty="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45761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4/3/2026</a:t>
            </a:fld>
            <a:endParaRPr lang="en-US" dirty="0"/>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43065637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4/3/2026</a:t>
            </a:fld>
            <a:endParaRPr lang="en-US" dirty="0"/>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22545410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dirty="0"/>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4/3/2026</a:t>
            </a:fld>
            <a:endParaRPr lang="en-US" dirty="0"/>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8384011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dirty="0"/>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4/3/2026</a:t>
            </a:fld>
            <a:endParaRPr lang="en-US" dirty="0"/>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23608836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4/3/2026</a:t>
            </a:fld>
            <a:endParaRPr lang="en-US" dirty="0"/>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0478353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4/3/2026</a:t>
            </a:fld>
            <a:endParaRPr lang="en-US" dirty="0"/>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8409597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4/3/2026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779842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sv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svg"/><Relationship Id="rId7" Type="http://schemas.openxmlformats.org/officeDocument/2006/relationships/image" Target="../media/image25.sv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svg"/><Relationship Id="rId7" Type="http://schemas.openxmlformats.org/officeDocument/2006/relationships/image" Target="../media/image29.sv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2339DB9-BBE2-44B6-BE7C-DEC656B93F6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uplifting scene depicting a sunrise over a calm landscape, symbolizing hope and new beginnings in mental health recovery, with soft natural lighting and a premium, professional aesthetic. The composition should allow for a prominent title overlay in the center. No visible or implied text, letters, or words should appear anywhere in the image">
            <a:extLst>
              <a:ext uri="{FF2B5EF4-FFF2-40B4-BE49-F238E27FC236}">
                <a16:creationId xmlns:a16="http://schemas.microsoft.com/office/drawing/2014/main" id="{4642741B-BADA-4A85-A949-C9428CCD0B3B}"/>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3F6AA833-A392-F81F-3625-378B26061ACF}"/>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C169FAB0-881F-2800-A975-03ECF761E295}"/>
              </a:ext>
            </a:extLst>
          </p:cNvPr>
          <p:cNvSpPr>
            <a:spLocks noGrp="1"/>
          </p:cNvSpPr>
          <p:nvPr>
            <p:ph type="sldNum" sz="quarter" idx="19"/>
          </p:nvPr>
        </p:nvSpPr>
        <p:spPr/>
        <p:txBody>
          <a:bodyPr/>
          <a:lstStyle/>
          <a:p>
            <a:fld id="{AEAA3239-9EA4-4A65-A281-97F994456D9F}" type="slidenum">
              <a:rPr lang="en-US" smtClean="0"/>
              <a:pPr/>
              <a:t>1</a:t>
            </a:fld>
            <a:endParaRPr lang="en-US" sz="900" dirty="0"/>
          </a:p>
        </p:txBody>
      </p:sp>
      <p:sp>
        <p:nvSpPr>
          <p:cNvPr id="10" name="TextBox 9">
            <a:extLst>
              <a:ext uri="{FF2B5EF4-FFF2-40B4-BE49-F238E27FC236}">
                <a16:creationId xmlns:a16="http://schemas.microsoft.com/office/drawing/2014/main" id="{CFEC75C6-8894-4116-B7DE-C9A731772295}"/>
              </a:ext>
            </a:extLst>
          </p:cNvPr>
          <p:cNvSpPr txBox="1"/>
          <p:nvPr/>
        </p:nvSpPr>
        <p:spPr>
          <a:xfrm>
            <a:off x="619125" y="757386"/>
            <a:ext cx="4391025" cy="2681882"/>
          </a:xfrm>
          <a:prstGeom prst="rect">
            <a:avLst/>
          </a:prstGeom>
          <a:noFill/>
        </p:spPr>
        <p:txBody>
          <a:bodyPr wrap="square" rtlCol="0">
            <a:normAutofit/>
          </a:bodyPr>
          <a:lstStyle/>
          <a:p>
            <a:pPr marL="0" algn="l">
              <a:buNone/>
            </a:pPr>
            <a:r>
              <a:rPr sz="4800" b="0">
                <a:solidFill>
                  <a:srgbClr val="105237"/>
                </a:solidFill>
                <a:effectLst/>
                <a:latin typeface="Avenir Next LT Pro" panose="020B0504020202020204" pitchFamily="34" charset="0"/>
              </a:rPr>
              <a:t>WRAP: Transforming Mental Health Recovery</a:t>
            </a:r>
            <a:r>
              <a:rPr>
                <a:effectLst/>
              </a:rPr>
              <a:t> </a:t>
            </a:r>
            <a:endParaRPr lang="en-US"/>
          </a:p>
        </p:txBody>
      </p:sp>
      <p:sp>
        <p:nvSpPr>
          <p:cNvPr id="11" name="TextBox 10">
            <a:extLst>
              <a:ext uri="{FF2B5EF4-FFF2-40B4-BE49-F238E27FC236}">
                <a16:creationId xmlns:a16="http://schemas.microsoft.com/office/drawing/2014/main" id="{2871B715-489E-4D86-BD37-50AE0A2AEEA4}"/>
              </a:ext>
            </a:extLst>
          </p:cNvPr>
          <p:cNvSpPr txBox="1"/>
          <p:nvPr/>
        </p:nvSpPr>
        <p:spPr>
          <a:xfrm>
            <a:off x="619125" y="5696991"/>
            <a:ext cx="4391025" cy="594121"/>
          </a:xfrm>
          <a:prstGeom prst="rect">
            <a:avLst/>
          </a:prstGeom>
          <a:noFill/>
        </p:spPr>
        <p:txBody>
          <a:bodyPr wrap="square" rtlCol="0">
            <a:normAutofit/>
          </a:bodyPr>
          <a:lstStyle/>
          <a:p>
            <a:pPr marL="0" algn="l">
              <a:buNone/>
            </a:pPr>
            <a:r>
              <a:rPr sz="1800" b="0" dirty="0">
                <a:solidFill>
                  <a:srgbClr val="105237"/>
                </a:solidFill>
                <a:effectLst/>
                <a:latin typeface="Avenir Next LT Pro" panose="020B0504020202020204" pitchFamily="34" charset="0"/>
              </a:rPr>
              <a:t>History and development of the Wellness Recovery Action Plan</a:t>
            </a:r>
            <a:r>
              <a:rPr dirty="0">
                <a:effectLst/>
              </a:rPr>
              <a:t> </a:t>
            </a:r>
            <a:endParaRPr lang="en-US" dirty="0"/>
          </a:p>
        </p:txBody>
      </p:sp>
    </p:spTree>
    <p:extLst>
      <p:ext uri="{BB962C8B-B14F-4D97-AF65-F5344CB8AC3E}">
        <p14:creationId xmlns:p14="http://schemas.microsoft.com/office/powerpoint/2010/main" val="461528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921DC07-AB97-42D8-A09E-89CB45B5683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846FD74B-8214-4B7D-8267-2FFA98E0D8A2}"/>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995EC6DE-51CD-E0A8-9FE2-755A7493F2BA}"/>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F0647A77-C7B7-DB17-776A-914AF2CA2E2A}"/>
              </a:ext>
            </a:extLst>
          </p:cNvPr>
          <p:cNvSpPr>
            <a:spLocks noGrp="1"/>
          </p:cNvSpPr>
          <p:nvPr>
            <p:ph type="sldNum" sz="quarter" idx="19"/>
          </p:nvPr>
        </p:nvSpPr>
        <p:spPr/>
        <p:txBody>
          <a:bodyPr/>
          <a:lstStyle/>
          <a:p>
            <a:fld id="{AEAA3239-9EA4-4A65-A281-97F994456D9F}" type="slidenum">
              <a:rPr lang="en-US" smtClean="0"/>
              <a:pPr/>
              <a:t>10</a:t>
            </a:fld>
            <a:endParaRPr lang="en-US" sz="900" dirty="0"/>
          </a:p>
        </p:txBody>
      </p:sp>
      <p:pic>
        <p:nvPicPr>
          <p:cNvPr id="10" name="Graphic 9" descr="A vector illustration icon of two people shaking hands, symbolizing mutual respect and peer support, with a transparent background">
            <a:extLst>
              <a:ext uri="{FF2B5EF4-FFF2-40B4-BE49-F238E27FC236}">
                <a16:creationId xmlns:a16="http://schemas.microsoft.com/office/drawing/2014/main" id="{8D823A57-C1F4-465E-93FE-6DB12280AE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33C0B681-A7BF-4993-8743-07A88252B4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puzzle piece fitting into a larger puzzle, symbolizing collaborative problem-solving, with a transparent background">
            <a:extLst>
              <a:ext uri="{FF2B5EF4-FFF2-40B4-BE49-F238E27FC236}">
                <a16:creationId xmlns:a16="http://schemas.microsoft.com/office/drawing/2014/main" id="{97701CAF-E181-40D0-BF7E-C5A72213CCE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7DF12BE2-88E8-412C-819D-A098CD0B90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Vector illustration icon of a paper airplane taking flight, symbolizing opportunities and new horizons, with a transparent background and geometric lines in mint and sky blue accents">
            <a:extLst>
              <a:ext uri="{FF2B5EF4-FFF2-40B4-BE49-F238E27FC236}">
                <a16:creationId xmlns:a16="http://schemas.microsoft.com/office/drawing/2014/main" id="{38DA299D-2FF7-4848-9D97-7E9CF2D142B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874CC951-1A9B-45E1-B104-D4455CC28D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Vector illustration icon of a broken link or warning triangle, symbolizing threats and risks, with a transparent background and lavender accent">
            <a:extLst>
              <a:ext uri="{FF2B5EF4-FFF2-40B4-BE49-F238E27FC236}">
                <a16:creationId xmlns:a16="http://schemas.microsoft.com/office/drawing/2014/main" id="{8FF06593-52C8-4C76-9351-95A8E1385E8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7D95901B-1BDB-4D4C-BA6E-0761CA35B711}"/>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Peer Support &amp; Mutual Respect</a:t>
            </a:r>
            <a:r>
              <a:rPr>
                <a:effectLst/>
              </a:rPr>
              <a:t> </a:t>
            </a:r>
            <a:endParaRPr lang="en-US"/>
          </a:p>
        </p:txBody>
      </p:sp>
      <p:sp>
        <p:nvSpPr>
          <p:cNvPr id="18" name="TextBox 17">
            <a:extLst>
              <a:ext uri="{FF2B5EF4-FFF2-40B4-BE49-F238E27FC236}">
                <a16:creationId xmlns:a16="http://schemas.microsoft.com/office/drawing/2014/main" id="{8FC3EBA9-F584-443C-895A-283E2265B624}"/>
              </a:ext>
            </a:extLst>
          </p:cNvPr>
          <p:cNvSpPr txBox="1"/>
          <p:nvPr/>
        </p:nvSpPr>
        <p:spPr>
          <a:xfrm>
            <a:off x="1866900" y="2357735"/>
            <a:ext cx="3810000" cy="1085403"/>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Strengths</a:t>
            </a:r>
            <a:r>
              <a:rPr>
                <a:effectLst/>
              </a:rPr>
              <a:t> </a:t>
            </a:r>
          </a:p>
          <a:p>
            <a:pPr marL="0" algn="l">
              <a:spcBef>
                <a:spcPts val="900"/>
              </a:spcBef>
              <a:buNone/>
            </a:pPr>
            <a:r>
              <a:rPr sz="1350" b="0">
                <a:solidFill>
                  <a:srgbClr val="105237"/>
                </a:solidFill>
                <a:effectLst/>
                <a:latin typeface="Avenir Next LT Pro" panose="020B0504020202020204" pitchFamily="34" charset="0"/>
              </a:rPr>
              <a:t>Fosters trust, reduces stigma, and improves social functioning. Shared experience strengthens empathy and connection.</a:t>
            </a:r>
            <a:r>
              <a:rPr>
                <a:effectLst/>
              </a:rPr>
              <a:t> </a:t>
            </a:r>
            <a:endParaRPr lang="en-US"/>
          </a:p>
        </p:txBody>
      </p:sp>
      <p:sp>
        <p:nvSpPr>
          <p:cNvPr id="19" name="TextBox 18">
            <a:extLst>
              <a:ext uri="{FF2B5EF4-FFF2-40B4-BE49-F238E27FC236}">
                <a16:creationId xmlns:a16="http://schemas.microsoft.com/office/drawing/2014/main" id="{E7AE66F2-D16E-4890-BD10-E5E5BB89E50D}"/>
              </a:ext>
            </a:extLst>
          </p:cNvPr>
          <p:cNvSpPr txBox="1"/>
          <p:nvPr/>
        </p:nvSpPr>
        <p:spPr>
          <a:xfrm>
            <a:off x="7458075" y="2357735"/>
            <a:ext cx="3810000" cy="1085403"/>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Weaknesses</a:t>
            </a:r>
            <a:r>
              <a:rPr>
                <a:effectLst/>
              </a:rPr>
              <a:t> </a:t>
            </a:r>
          </a:p>
          <a:p>
            <a:pPr marL="0" algn="l">
              <a:spcBef>
                <a:spcPts val="900"/>
              </a:spcBef>
              <a:buNone/>
            </a:pPr>
            <a:r>
              <a:rPr sz="1350" b="0">
                <a:solidFill>
                  <a:srgbClr val="105237"/>
                </a:solidFill>
                <a:effectLst/>
                <a:latin typeface="Avenir Next LT Pro" panose="020B0504020202020204" pitchFamily="34" charset="0"/>
              </a:rPr>
              <a:t>Risk of boundary issues and inconsistent support quality. Peer help may lack structure or training.</a:t>
            </a:r>
            <a:r>
              <a:rPr>
                <a:effectLst/>
              </a:rPr>
              <a:t> </a:t>
            </a:r>
            <a:endParaRPr lang="en-US"/>
          </a:p>
        </p:txBody>
      </p:sp>
      <p:sp>
        <p:nvSpPr>
          <p:cNvPr id="20" name="TextBox 19">
            <a:extLst>
              <a:ext uri="{FF2B5EF4-FFF2-40B4-BE49-F238E27FC236}">
                <a16:creationId xmlns:a16="http://schemas.microsoft.com/office/drawing/2014/main" id="{83B44695-4F11-4312-80B4-38CEAEAE8067}"/>
              </a:ext>
            </a:extLst>
          </p:cNvPr>
          <p:cNvSpPr txBox="1"/>
          <p:nvPr/>
        </p:nvSpPr>
        <p:spPr>
          <a:xfrm>
            <a:off x="1866900" y="4793605"/>
            <a:ext cx="3810000" cy="1085403"/>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Opportunities</a:t>
            </a:r>
            <a:r>
              <a:rPr>
                <a:effectLst/>
              </a:rPr>
              <a:t> </a:t>
            </a:r>
          </a:p>
          <a:p>
            <a:pPr marL="0" algn="l">
              <a:spcBef>
                <a:spcPts val="900"/>
              </a:spcBef>
              <a:buNone/>
            </a:pPr>
            <a:r>
              <a:rPr sz="1350" b="0">
                <a:solidFill>
                  <a:srgbClr val="105237"/>
                </a:solidFill>
                <a:effectLst/>
                <a:latin typeface="Avenir Next LT Pro" panose="020B0504020202020204" pitchFamily="34" charset="0"/>
              </a:rPr>
              <a:t>Scale peer-led programs, integrate within services, and use digital platforms to widen reach.</a:t>
            </a:r>
            <a:r>
              <a:rPr>
                <a:effectLst/>
              </a:rPr>
              <a:t> </a:t>
            </a:r>
            <a:endParaRPr lang="en-US"/>
          </a:p>
        </p:txBody>
      </p:sp>
      <p:sp>
        <p:nvSpPr>
          <p:cNvPr id="21" name="TextBox 20">
            <a:extLst>
              <a:ext uri="{FF2B5EF4-FFF2-40B4-BE49-F238E27FC236}">
                <a16:creationId xmlns:a16="http://schemas.microsoft.com/office/drawing/2014/main" id="{211036FB-F62D-4C10-AC09-589E7205576E}"/>
              </a:ext>
            </a:extLst>
          </p:cNvPr>
          <p:cNvSpPr txBox="1"/>
          <p:nvPr/>
        </p:nvSpPr>
        <p:spPr>
          <a:xfrm>
            <a:off x="7458075" y="4793605"/>
            <a:ext cx="3810000" cy="845492"/>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Threats</a:t>
            </a:r>
            <a:r>
              <a:rPr>
                <a:effectLst/>
              </a:rPr>
              <a:t> </a:t>
            </a:r>
          </a:p>
          <a:p>
            <a:pPr marL="0" algn="l">
              <a:spcBef>
                <a:spcPts val="900"/>
              </a:spcBef>
              <a:buNone/>
            </a:pPr>
            <a:r>
              <a:rPr sz="1350" b="0">
                <a:solidFill>
                  <a:srgbClr val="105237"/>
                </a:solidFill>
                <a:effectLst/>
                <a:latin typeface="Avenir Next LT Pro" panose="020B0504020202020204" pitchFamily="34" charset="0"/>
              </a:rPr>
              <a:t>Burnout risk, limited funding, and resistance from traditional clinical models.</a:t>
            </a:r>
            <a:r>
              <a:rPr>
                <a:effectLst/>
              </a:rPr>
              <a:t> </a:t>
            </a:r>
            <a:endParaRPr lang="en-US"/>
          </a:p>
        </p:txBody>
      </p:sp>
    </p:spTree>
    <p:extLst>
      <p:ext uri="{BB962C8B-B14F-4D97-AF65-F5344CB8AC3E}">
        <p14:creationId xmlns:p14="http://schemas.microsoft.com/office/powerpoint/2010/main" val="126935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C41F51B-675D-427C-B593-A574B682A09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7977D11-01EA-8458-524F-60A60138A304}"/>
              </a:ext>
            </a:extLst>
          </p:cNvPr>
          <p:cNvSpPr>
            <a:spLocks noGrp="1"/>
          </p:cNvSpPr>
          <p:nvPr>
            <p:ph sz="quarter" idx="16"/>
          </p:nvPr>
        </p:nvSpPr>
        <p:spPr>
          <a:xfrm>
            <a:off x="828675" y="3933825"/>
            <a:ext cx="10534650" cy="2095500"/>
          </a:xfrm>
        </p:spPr>
        <p:txBody>
          <a:bodyPr>
            <a:normAutofit fontScale="92500"/>
          </a:bodyPr>
          <a:lstStyle/>
          <a:p>
            <a:pPr marL="0" marR="0" indent="0" algn="l" fontAlgn="b">
              <a:buNone/>
            </a:pPr>
            <a:r>
              <a:rPr sz="6750">
                <a:solidFill>
                  <a:srgbClr val="DEB4FC"/>
                </a:solidFill>
                <a:effectLst/>
                <a:latin typeface="Avenir Next LT Pro" panose="020B0504020202020204" pitchFamily="34" charset="0"/>
              </a:rPr>
              <a:t>WRAP: Structure &amp; Components</a:t>
            </a:r>
            <a:r>
              <a:rPr>
                <a:effectLst/>
              </a:rPr>
              <a:t> </a:t>
            </a:r>
            <a:endParaRPr lang="en-US"/>
          </a:p>
        </p:txBody>
      </p:sp>
      <p:sp>
        <p:nvSpPr>
          <p:cNvPr id="6" name="Date Placeholder 5">
            <a:extLst>
              <a:ext uri="{FF2B5EF4-FFF2-40B4-BE49-F238E27FC236}">
                <a16:creationId xmlns:a16="http://schemas.microsoft.com/office/drawing/2014/main" id="{2EF1E041-13F3-3B5B-75EF-7219908A28F4}"/>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B2A6F25B-823F-BE7B-C482-7E476BC0B6AD}"/>
              </a:ext>
            </a:extLst>
          </p:cNvPr>
          <p:cNvSpPr>
            <a:spLocks noGrp="1"/>
          </p:cNvSpPr>
          <p:nvPr>
            <p:ph type="sldNum" sz="quarter" idx="19"/>
          </p:nvPr>
        </p:nvSpPr>
        <p:spPr/>
        <p:txBody>
          <a:bodyPr/>
          <a:lstStyle/>
          <a:p>
            <a:fld id="{AEAA3239-9EA4-4A65-A281-97F994456D9F}" type="slidenum">
              <a:rPr lang="en-US" smtClean="0"/>
              <a:pPr/>
              <a:t>11</a:t>
            </a:fld>
            <a:endParaRPr lang="en-US" sz="900" dirty="0"/>
          </a:p>
        </p:txBody>
      </p:sp>
    </p:spTree>
    <p:extLst>
      <p:ext uri="{BB962C8B-B14F-4D97-AF65-F5344CB8AC3E}">
        <p14:creationId xmlns:p14="http://schemas.microsoft.com/office/powerpoint/2010/main" val="311598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719B4B6-0B61-43CF-B957-DA73018EB2D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76419807-B7CE-4C4F-835E-DFB9DB27512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EEC09096-8649-0064-70C0-42D7C4C67F73}"/>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AC0D7C01-4C94-D02B-A312-4EFFD1953623}"/>
              </a:ext>
            </a:extLst>
          </p:cNvPr>
          <p:cNvSpPr>
            <a:spLocks noGrp="1"/>
          </p:cNvSpPr>
          <p:nvPr>
            <p:ph type="sldNum" sz="quarter" idx="19"/>
          </p:nvPr>
        </p:nvSpPr>
        <p:spPr/>
        <p:txBody>
          <a:bodyPr/>
          <a:lstStyle/>
          <a:p>
            <a:fld id="{AEAA3239-9EA4-4A65-A281-97F994456D9F}" type="slidenum">
              <a:rPr lang="en-US" smtClean="0"/>
              <a:pPr/>
              <a:t>12</a:t>
            </a:fld>
            <a:endParaRPr lang="en-US" sz="900" dirty="0"/>
          </a:p>
        </p:txBody>
      </p:sp>
      <p:pic>
        <p:nvPicPr>
          <p:cNvPr id="10" name="Graphic 9">
            <a:extLst>
              <a:ext uri="{FF2B5EF4-FFF2-40B4-BE49-F238E27FC236}">
                <a16:creationId xmlns:a16="http://schemas.microsoft.com/office/drawing/2014/main" id="{0C879319-293B-47C3-93FD-1EBAFD64DFC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rect">
            <a:avLst/>
          </a:prstGeom>
        </p:spPr>
      </p:pic>
      <p:pic>
        <p:nvPicPr>
          <p:cNvPr id="11" name="Graphic 10">
            <a:extLst>
              <a:ext uri="{FF2B5EF4-FFF2-40B4-BE49-F238E27FC236}">
                <a16:creationId xmlns:a16="http://schemas.microsoft.com/office/drawing/2014/main" id="{BB82F9CB-4DD2-44A9-A2E0-7645DA4692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a:extLst>
              <a:ext uri="{FF2B5EF4-FFF2-40B4-BE49-F238E27FC236}">
                <a16:creationId xmlns:a16="http://schemas.microsoft.com/office/drawing/2014/main" id="{F6FC1D8B-7D87-4239-9F77-501A0953816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rect">
            <a:avLst/>
          </a:prstGeom>
        </p:spPr>
      </p:pic>
      <p:pic>
        <p:nvPicPr>
          <p:cNvPr id="13" name="Graphic 12">
            <a:extLst>
              <a:ext uri="{FF2B5EF4-FFF2-40B4-BE49-F238E27FC236}">
                <a16:creationId xmlns:a16="http://schemas.microsoft.com/office/drawing/2014/main" id="{37B3AC33-32CF-4EBA-B5C5-3284815BDB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a:extLst>
              <a:ext uri="{FF2B5EF4-FFF2-40B4-BE49-F238E27FC236}">
                <a16:creationId xmlns:a16="http://schemas.microsoft.com/office/drawing/2014/main" id="{69165BAD-6D63-41B7-B8D5-EEF7FD1DC24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rect">
            <a:avLst/>
          </a:prstGeom>
        </p:spPr>
      </p:pic>
      <p:pic>
        <p:nvPicPr>
          <p:cNvPr id="15" name="Graphic 14">
            <a:extLst>
              <a:ext uri="{FF2B5EF4-FFF2-40B4-BE49-F238E27FC236}">
                <a16:creationId xmlns:a16="http://schemas.microsoft.com/office/drawing/2014/main" id="{807C2C35-BE4B-415B-B809-F4FEF32C29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a:extLst>
              <a:ext uri="{FF2B5EF4-FFF2-40B4-BE49-F238E27FC236}">
                <a16:creationId xmlns:a16="http://schemas.microsoft.com/office/drawing/2014/main" id="{68629D64-486D-4EF0-BF0C-674011EBA40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rect">
            <a:avLst/>
          </a:prstGeom>
        </p:spPr>
      </p:pic>
      <p:sp>
        <p:nvSpPr>
          <p:cNvPr id="17" name="TextBox 16">
            <a:extLst>
              <a:ext uri="{FF2B5EF4-FFF2-40B4-BE49-F238E27FC236}">
                <a16:creationId xmlns:a16="http://schemas.microsoft.com/office/drawing/2014/main" id="{6FFD7166-BC55-483A-8431-3E309586D5D0}"/>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Daily Maintenance &amp; Wellness Toolbox</a:t>
            </a:r>
            <a:r>
              <a:rPr>
                <a:effectLst/>
              </a:rPr>
              <a:t> </a:t>
            </a:r>
            <a:endParaRPr lang="en-US"/>
          </a:p>
        </p:txBody>
      </p:sp>
      <p:sp>
        <p:nvSpPr>
          <p:cNvPr id="18" name="TextBox 17">
            <a:extLst>
              <a:ext uri="{FF2B5EF4-FFF2-40B4-BE49-F238E27FC236}">
                <a16:creationId xmlns:a16="http://schemas.microsoft.com/office/drawing/2014/main" id="{104DB1EA-716D-4B86-97CA-5BE03FF102C0}"/>
              </a:ext>
            </a:extLst>
          </p:cNvPr>
          <p:cNvSpPr txBox="1"/>
          <p:nvPr/>
        </p:nvSpPr>
        <p:spPr>
          <a:xfrm>
            <a:off x="1866900" y="2357735"/>
            <a:ext cx="3810000" cy="1111299"/>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Routine Activities</a:t>
            </a:r>
            <a:r>
              <a:rPr>
                <a:effectLst/>
              </a:rPr>
              <a:t> </a:t>
            </a:r>
          </a:p>
          <a:p>
            <a:pPr marL="0" algn="l">
              <a:spcBef>
                <a:spcPts val="900"/>
              </a:spcBef>
              <a:buNone/>
            </a:pPr>
            <a:r>
              <a:rPr sz="1350" b="0">
                <a:solidFill>
                  <a:srgbClr val="105237"/>
                </a:solidFill>
                <a:effectLst/>
                <a:latin typeface="Avenir Next LT Pro" panose="020B0504020202020204" pitchFamily="34" charset="0"/>
              </a:rPr>
              <a:t>Daily habits like regular sleep, balanced meals, and exercise form the foundation for wellness and stability.</a:t>
            </a:r>
            <a:r>
              <a:rPr>
                <a:effectLst/>
              </a:rPr>
              <a:t> </a:t>
            </a:r>
            <a:endParaRPr lang="en-US"/>
          </a:p>
        </p:txBody>
      </p:sp>
      <p:sp>
        <p:nvSpPr>
          <p:cNvPr id="19" name="TextBox 18">
            <a:extLst>
              <a:ext uri="{FF2B5EF4-FFF2-40B4-BE49-F238E27FC236}">
                <a16:creationId xmlns:a16="http://schemas.microsoft.com/office/drawing/2014/main" id="{58F51681-4B66-4121-B9BD-C03FB0AE73A1}"/>
              </a:ext>
            </a:extLst>
          </p:cNvPr>
          <p:cNvSpPr txBox="1"/>
          <p:nvPr/>
        </p:nvSpPr>
        <p:spPr>
          <a:xfrm>
            <a:off x="7458075" y="2357735"/>
            <a:ext cx="3810000" cy="1111299"/>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Relaxation Techniques</a:t>
            </a:r>
            <a:r>
              <a:rPr>
                <a:effectLst/>
              </a:rPr>
              <a:t> </a:t>
            </a:r>
          </a:p>
          <a:p>
            <a:pPr marL="0" algn="l">
              <a:spcBef>
                <a:spcPts val="900"/>
              </a:spcBef>
              <a:buNone/>
            </a:pPr>
            <a:r>
              <a:rPr sz="1350" b="0">
                <a:solidFill>
                  <a:srgbClr val="105237"/>
                </a:solidFill>
                <a:effectLst/>
                <a:latin typeface="Avenir Next LT Pro" panose="020B0504020202020204" pitchFamily="34" charset="0"/>
              </a:rPr>
              <a:t>Mindfulness, breathing exercises, and meditation help manage stress and promote calm.</a:t>
            </a:r>
            <a:r>
              <a:rPr>
                <a:effectLst/>
              </a:rPr>
              <a:t> </a:t>
            </a:r>
            <a:endParaRPr lang="en-US"/>
          </a:p>
        </p:txBody>
      </p:sp>
      <p:sp>
        <p:nvSpPr>
          <p:cNvPr id="20" name="TextBox 19">
            <a:extLst>
              <a:ext uri="{FF2B5EF4-FFF2-40B4-BE49-F238E27FC236}">
                <a16:creationId xmlns:a16="http://schemas.microsoft.com/office/drawing/2014/main" id="{30AEB50F-A81B-4FF3-AE74-A5D855BDE1E0}"/>
              </a:ext>
            </a:extLst>
          </p:cNvPr>
          <p:cNvSpPr txBox="1"/>
          <p:nvPr/>
        </p:nvSpPr>
        <p:spPr>
          <a:xfrm>
            <a:off x="1866900" y="4793605"/>
            <a:ext cx="3810000" cy="1111299"/>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Supportive Connections</a:t>
            </a:r>
            <a:r>
              <a:rPr>
                <a:effectLst/>
              </a:rPr>
              <a:t> </a:t>
            </a:r>
          </a:p>
          <a:p>
            <a:pPr marL="0" algn="l">
              <a:spcBef>
                <a:spcPts val="900"/>
              </a:spcBef>
              <a:buNone/>
            </a:pPr>
            <a:r>
              <a:rPr sz="1350" b="0">
                <a:solidFill>
                  <a:srgbClr val="105237"/>
                </a:solidFill>
                <a:effectLst/>
                <a:latin typeface="Avenir Next LT Pro" panose="020B0504020202020204" pitchFamily="34" charset="0"/>
              </a:rPr>
              <a:t>Engaging with friends, family, or support groups provides emotional encouragement and accountability.</a:t>
            </a:r>
            <a:r>
              <a:rPr>
                <a:effectLst/>
              </a:rPr>
              <a:t> </a:t>
            </a:r>
            <a:endParaRPr lang="en-US"/>
          </a:p>
        </p:txBody>
      </p:sp>
      <p:sp>
        <p:nvSpPr>
          <p:cNvPr id="21" name="TextBox 20">
            <a:extLst>
              <a:ext uri="{FF2B5EF4-FFF2-40B4-BE49-F238E27FC236}">
                <a16:creationId xmlns:a16="http://schemas.microsoft.com/office/drawing/2014/main" id="{14F9EF5C-4729-42F4-AB70-FCAF2427CC53}"/>
              </a:ext>
            </a:extLst>
          </p:cNvPr>
          <p:cNvSpPr txBox="1"/>
          <p:nvPr/>
        </p:nvSpPr>
        <p:spPr>
          <a:xfrm>
            <a:off x="7458075" y="4793605"/>
            <a:ext cx="3810000" cy="1111299"/>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Personal Wellness Tools</a:t>
            </a:r>
            <a:r>
              <a:rPr>
                <a:effectLst/>
              </a:rPr>
              <a:t> </a:t>
            </a:r>
          </a:p>
          <a:p>
            <a:pPr marL="0" algn="l">
              <a:spcBef>
                <a:spcPts val="900"/>
              </a:spcBef>
              <a:buNone/>
            </a:pPr>
            <a:r>
              <a:rPr sz="1350" b="0">
                <a:solidFill>
                  <a:srgbClr val="105237"/>
                </a:solidFill>
                <a:effectLst/>
                <a:latin typeface="Avenir Next LT Pro" panose="020B0504020202020204" pitchFamily="34" charset="0"/>
              </a:rPr>
              <a:t>Customized resources such as journaling, creative hobbies, or self-care routines tailored to individual needs.</a:t>
            </a:r>
            <a:r>
              <a:rPr>
                <a:effectLst/>
              </a:rPr>
              <a:t> </a:t>
            </a:r>
            <a:endParaRPr lang="en-US"/>
          </a:p>
        </p:txBody>
      </p:sp>
    </p:spTree>
    <p:extLst>
      <p:ext uri="{BB962C8B-B14F-4D97-AF65-F5344CB8AC3E}">
        <p14:creationId xmlns:p14="http://schemas.microsoft.com/office/powerpoint/2010/main" val="249390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770CCF3-F4C6-4BBB-8D93-176B902C92E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D0E423F-0481-9F08-04B2-E43D4ED4B4BD}"/>
              </a:ext>
            </a:extLst>
          </p:cNvPr>
          <p:cNvSpPr>
            <a:spLocks noGrp="1"/>
          </p:cNvSpPr>
          <p:nvPr>
            <p:ph sz="quarter" idx="16"/>
          </p:nvPr>
        </p:nvSpPr>
        <p:spPr>
          <a:xfrm>
            <a:off x="619125" y="619125"/>
            <a:ext cx="10953750" cy="874662"/>
          </a:xfrm>
        </p:spPr>
        <p:txBody>
          <a:bodyPr/>
          <a:lstStyle/>
          <a:p>
            <a:pPr marL="0" marR="0" algn="l">
              <a:buNone/>
            </a:pPr>
            <a:r>
              <a:rPr sz="3600" b="1">
                <a:solidFill>
                  <a:srgbClr val="105237"/>
                </a:solidFill>
                <a:effectLst/>
                <a:latin typeface="Avenir Next LT Pro" panose="020B0504020202020204" pitchFamily="34" charset="0"/>
              </a:rPr>
              <a:t>Identifying Triggers &amp; Early Warning Signs </a:t>
            </a:r>
            <a:endParaRPr>
              <a:effectLst/>
            </a:endParaRPr>
          </a:p>
          <a:p>
            <a:pPr marL="0" marR="0" algn="l">
              <a:spcBef>
                <a:spcPts val="750"/>
              </a:spcBef>
              <a:buNone/>
            </a:pPr>
            <a:r>
              <a:rPr sz="1800" b="0">
                <a:solidFill>
                  <a:srgbClr val="105237"/>
                </a:solidFill>
                <a:effectLst/>
                <a:latin typeface="Avenir Next LT Pro" panose="020B0504020202020204" pitchFamily="34" charset="0"/>
              </a:rPr>
              <a:t>Early awareness enables faster support and recovery. </a:t>
            </a:r>
            <a:endParaRPr lang="en-US"/>
          </a:p>
        </p:txBody>
      </p:sp>
      <p:sp>
        <p:nvSpPr>
          <p:cNvPr id="6" name="Date Placeholder 5">
            <a:extLst>
              <a:ext uri="{FF2B5EF4-FFF2-40B4-BE49-F238E27FC236}">
                <a16:creationId xmlns:a16="http://schemas.microsoft.com/office/drawing/2014/main" id="{9D770FEE-919A-72D1-0F96-FF4399511274}"/>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FA0952CA-CD91-6730-3690-C188BD38A0E4}"/>
              </a:ext>
            </a:extLst>
          </p:cNvPr>
          <p:cNvSpPr>
            <a:spLocks noGrp="1"/>
          </p:cNvSpPr>
          <p:nvPr>
            <p:ph type="sldNum" sz="quarter" idx="19"/>
          </p:nvPr>
        </p:nvSpPr>
        <p:spPr/>
        <p:txBody>
          <a:bodyPr/>
          <a:lstStyle/>
          <a:p>
            <a:fld id="{AEAA3239-9EA4-4A65-A281-97F994456D9F}" type="slidenum">
              <a:rPr lang="en-US" smtClean="0"/>
              <a:pPr/>
              <a:t>13</a:t>
            </a:fld>
            <a:endParaRPr lang="en-US" sz="900" dirty="0"/>
          </a:p>
        </p:txBody>
      </p:sp>
      <p:sp>
        <p:nvSpPr>
          <p:cNvPr id="9" name="TextBox 8">
            <a:extLst>
              <a:ext uri="{FF2B5EF4-FFF2-40B4-BE49-F238E27FC236}">
                <a16:creationId xmlns:a16="http://schemas.microsoft.com/office/drawing/2014/main" id="{38269080-0896-4DE0-8DF9-DCE4F6C147F7}"/>
              </a:ext>
            </a:extLst>
          </p:cNvPr>
          <p:cNvSpPr txBox="1"/>
          <p:nvPr/>
        </p:nvSpPr>
        <p:spPr>
          <a:xfrm>
            <a:off x="619125" y="1514475"/>
            <a:ext cx="10953750" cy="4074467"/>
          </a:xfrm>
          <a:prstGeom prst="rect">
            <a:avLst/>
          </a:prstGeom>
          <a:noFill/>
        </p:spPr>
        <p:txBody>
          <a:bodyPr wrap="square" rtlCol="0">
            <a:normAutofit/>
          </a:bodyPr>
          <a:lstStyle/>
          <a:p>
            <a:pPr marL="0" marR="0" algn="l">
              <a:buNone/>
            </a:pPr>
            <a:r>
              <a:rPr sz="1650" b="0">
                <a:solidFill>
                  <a:srgbClr val="105237"/>
                </a:solidFill>
                <a:effectLst/>
                <a:latin typeface="Avenir Next LT Pro" panose="020B0504020202020204" pitchFamily="34" charset="0"/>
              </a:rPr>
              <a:t>Recognizing triggers and early warning signs is critical for timely intervention to prevent deterioration of mental health. WRAP encourages users to develop personalized lists based on self-awareness and past experiences. </a:t>
            </a:r>
            <a:endParaRPr>
              <a:effectLst/>
            </a:endParaRPr>
          </a:p>
          <a:p>
            <a:pPr marL="0" marR="0" algn="l">
              <a:spcBef>
                <a:spcPts val="1350"/>
              </a:spcBef>
              <a:buNone/>
            </a:pPr>
            <a:r>
              <a:rPr sz="1350" b="1">
                <a:solidFill>
                  <a:srgbClr val="105237"/>
                </a:solidFill>
                <a:effectLst/>
                <a:latin typeface="Avenir Next LT Pro" panose="020B0504020202020204" pitchFamily="34" charset="0"/>
              </a:rPr>
              <a:t>What to identify </a:t>
            </a:r>
            <a:endParaRPr>
              <a:effectLst/>
            </a:endParaRPr>
          </a:p>
          <a:p>
            <a:pPr marL="0" marR="0" algn="l">
              <a:spcBef>
                <a:spcPts val="450"/>
              </a:spcBef>
              <a:buNone/>
            </a:pPr>
            <a:r>
              <a:rPr sz="1500" b="0">
                <a:solidFill>
                  <a:srgbClr val="105237"/>
                </a:solidFill>
                <a:effectLst/>
                <a:latin typeface="Avenir Next LT Pro" panose="020B0504020202020204" pitchFamily="34" charset="0"/>
              </a:rPr>
              <a:t>Triggers are external events or conditions that increase distress (e.g., conflict, deadlines, disrupted routines). Early warning signs are subtle internal changes that show you may be getting unwell (e.g., sleep shifts, irritability, withdrawal, racing thoughts). </a:t>
            </a:r>
            <a:endParaRPr>
              <a:effectLst/>
            </a:endParaRPr>
          </a:p>
          <a:p>
            <a:pPr marL="0" marR="0" algn="l">
              <a:spcBef>
                <a:spcPts val="1350"/>
              </a:spcBef>
              <a:buNone/>
            </a:pPr>
            <a:r>
              <a:rPr sz="1350" b="1">
                <a:solidFill>
                  <a:srgbClr val="105237"/>
                </a:solidFill>
                <a:effectLst/>
                <a:latin typeface="Avenir Next LT Pro" panose="020B0504020202020204" pitchFamily="34" charset="0"/>
              </a:rPr>
              <a:t>How to build a personalized list (WRAP approach) </a:t>
            </a:r>
            <a:endParaRPr>
              <a:effectLst/>
            </a:endParaRPr>
          </a:p>
          <a:p>
            <a:pPr marL="0" marR="0" algn="l">
              <a:spcBef>
                <a:spcPts val="450"/>
              </a:spcBef>
              <a:buNone/>
            </a:pPr>
            <a:r>
              <a:rPr sz="1500" b="0">
                <a:solidFill>
                  <a:srgbClr val="105237"/>
                </a:solidFill>
                <a:effectLst/>
                <a:latin typeface="Avenir Next LT Pro" panose="020B0504020202020204" pitchFamily="34" charset="0"/>
              </a:rPr>
              <a:t>Review past episodes to spot repeating patterns, then write concrete, observable items (what you do, think, or feel). Keep the list short, specific, and actionable so you can quickly match a sign to a coping step or support contact. </a:t>
            </a:r>
            <a:endParaRPr>
              <a:effectLst/>
            </a:endParaRPr>
          </a:p>
          <a:p>
            <a:pPr marL="0" marR="0" algn="l">
              <a:spcBef>
                <a:spcPts val="1350"/>
              </a:spcBef>
              <a:buNone/>
            </a:pPr>
            <a:r>
              <a:rPr sz="1350" b="1">
                <a:solidFill>
                  <a:srgbClr val="105237"/>
                </a:solidFill>
                <a:effectLst/>
                <a:latin typeface="Avenir Next LT Pro" panose="020B0504020202020204" pitchFamily="34" charset="0"/>
              </a:rPr>
              <a:t>Why early detection matters </a:t>
            </a:r>
            <a:endParaRPr>
              <a:effectLst/>
            </a:endParaRPr>
          </a:p>
          <a:p>
            <a:pPr marL="0" marR="0" algn="l">
              <a:spcBef>
                <a:spcPts val="450"/>
              </a:spcBef>
              <a:buNone/>
            </a:pPr>
            <a:r>
              <a:rPr sz="1500" b="0">
                <a:solidFill>
                  <a:srgbClr val="105237"/>
                </a:solidFill>
                <a:effectLst/>
                <a:latin typeface="Avenir Next LT Pro" panose="020B0504020202020204" pitchFamily="34" charset="0"/>
              </a:rPr>
              <a:t>Effective identification facilitates quicker deployment of coping strategies and support plans. Clinical studies link early detection to reduced hospitalization and faster recovery times, helping people stay connected to daily roles and responsibilities. </a:t>
            </a:r>
            <a:endParaRPr lang="en-US"/>
          </a:p>
        </p:txBody>
      </p:sp>
    </p:spTree>
    <p:extLst>
      <p:ext uri="{BB962C8B-B14F-4D97-AF65-F5344CB8AC3E}">
        <p14:creationId xmlns:p14="http://schemas.microsoft.com/office/powerpoint/2010/main" val="2309326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12AE55-9EB4-4C41-A42C-95889DAD521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39A2EFE-AD33-D44D-36FA-770423220079}"/>
              </a:ext>
            </a:extLst>
          </p:cNvPr>
          <p:cNvSpPr>
            <a:spLocks noGrp="1"/>
          </p:cNvSpPr>
          <p:nvPr>
            <p:ph sz="quarter" idx="16"/>
          </p:nvPr>
        </p:nvSpPr>
        <p:spPr>
          <a:xfrm>
            <a:off x="619125" y="581025"/>
            <a:ext cx="10972800" cy="670470"/>
          </a:xfrm>
        </p:spPr>
        <p:txBody>
          <a:bodyPr/>
          <a:lstStyle/>
          <a:p>
            <a:pPr marL="0" indent="0" algn="l">
              <a:buNone/>
            </a:pPr>
            <a:r>
              <a:rPr sz="4800">
                <a:solidFill>
                  <a:srgbClr val="105237"/>
                </a:solidFill>
                <a:effectLst/>
                <a:latin typeface="Avenir Next LT Pro" panose="020B0504020202020204" pitchFamily="34" charset="0"/>
              </a:rPr>
              <a:t>Crisis Planning to Recovery</a:t>
            </a:r>
            <a:r>
              <a:rPr>
                <a:effectLst/>
              </a:rPr>
              <a:t> </a:t>
            </a:r>
            <a:endParaRPr lang="en-US"/>
          </a:p>
        </p:txBody>
      </p:sp>
      <p:sp>
        <p:nvSpPr>
          <p:cNvPr id="6" name="Date Placeholder 5">
            <a:extLst>
              <a:ext uri="{FF2B5EF4-FFF2-40B4-BE49-F238E27FC236}">
                <a16:creationId xmlns:a16="http://schemas.microsoft.com/office/drawing/2014/main" id="{59C95B1D-4602-C6CB-7330-194F178A9C8F}"/>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9351DE13-06E5-C920-30F2-E54C6602181E}"/>
              </a:ext>
            </a:extLst>
          </p:cNvPr>
          <p:cNvSpPr>
            <a:spLocks noGrp="1"/>
          </p:cNvSpPr>
          <p:nvPr>
            <p:ph type="sldNum" sz="quarter" idx="19"/>
          </p:nvPr>
        </p:nvSpPr>
        <p:spPr/>
        <p:txBody>
          <a:bodyPr/>
          <a:lstStyle/>
          <a:p>
            <a:fld id="{AEAA3239-9EA4-4A65-A281-97F994456D9F}" type="slidenum">
              <a:rPr lang="en-US" smtClean="0"/>
              <a:pPr/>
              <a:t>14</a:t>
            </a:fld>
            <a:endParaRPr lang="en-US" sz="900" dirty="0"/>
          </a:p>
        </p:txBody>
      </p:sp>
      <p:sp>
        <p:nvSpPr>
          <p:cNvPr id="9" name="TextBox 8">
            <a:extLst>
              <a:ext uri="{FF2B5EF4-FFF2-40B4-BE49-F238E27FC236}">
                <a16:creationId xmlns:a16="http://schemas.microsoft.com/office/drawing/2014/main" id="{4BBE2C85-C9E6-44A0-8B88-A52F5865C19D}"/>
              </a:ext>
            </a:extLst>
          </p:cNvPr>
          <p:cNvSpPr txBox="1"/>
          <p:nvPr/>
        </p:nvSpPr>
        <p:spPr>
          <a:xfrm>
            <a:off x="619125" y="2848570"/>
            <a:ext cx="205740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01</a:t>
            </a:r>
            <a:r>
              <a:rPr>
                <a:effectLst/>
              </a:rPr>
              <a:t> </a:t>
            </a:r>
          </a:p>
          <a:p>
            <a:pPr marL="0" algn="l">
              <a:spcAft>
                <a:spcPts val="750"/>
              </a:spcAft>
              <a:buNone/>
            </a:pPr>
            <a:r>
              <a:rPr sz="1350" b="1">
                <a:solidFill>
                  <a:srgbClr val="105237"/>
                </a:solidFill>
                <a:effectLst/>
                <a:latin typeface="Avenir Next LT Pro" panose="020B0504020202020204" pitchFamily="34" charset="0"/>
              </a:rPr>
              <a:t>Crisis Onset (10)</a:t>
            </a:r>
            <a:r>
              <a:rPr>
                <a:effectLst/>
              </a:rPr>
              <a:t> </a:t>
            </a:r>
          </a:p>
          <a:p>
            <a:pPr marL="0" algn="l">
              <a:buNone/>
            </a:pPr>
            <a:r>
              <a:rPr sz="1350" b="0">
                <a:solidFill>
                  <a:srgbClr val="105237"/>
                </a:solidFill>
                <a:effectLst/>
                <a:latin typeface="Avenir Next LT Pro" panose="020B0504020202020204" pitchFamily="34" charset="0"/>
              </a:rPr>
              <a:t>Early signs escalate; identify preferred supports and immediate risks.</a:t>
            </a:r>
            <a:r>
              <a:rPr>
                <a:effectLst/>
              </a:rPr>
              <a:t> </a:t>
            </a:r>
            <a:endParaRPr lang="en-US"/>
          </a:p>
        </p:txBody>
      </p:sp>
      <p:sp>
        <p:nvSpPr>
          <p:cNvPr id="10" name="TextBox 9">
            <a:extLst>
              <a:ext uri="{FF2B5EF4-FFF2-40B4-BE49-F238E27FC236}">
                <a16:creationId xmlns:a16="http://schemas.microsoft.com/office/drawing/2014/main" id="{2B7B408E-09C3-40B2-B383-62E3F55D1CC1}"/>
              </a:ext>
            </a:extLst>
          </p:cNvPr>
          <p:cNvSpPr txBox="1"/>
          <p:nvPr/>
        </p:nvSpPr>
        <p:spPr>
          <a:xfrm>
            <a:off x="2847975" y="2848570"/>
            <a:ext cx="2057400" cy="2402830"/>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02</a:t>
            </a:r>
            <a:r>
              <a:rPr>
                <a:effectLst/>
              </a:rPr>
              <a:t> </a:t>
            </a:r>
          </a:p>
          <a:p>
            <a:pPr marL="0" algn="l">
              <a:spcAft>
                <a:spcPts val="750"/>
              </a:spcAft>
              <a:buNone/>
            </a:pPr>
            <a:r>
              <a:rPr sz="1350" b="1">
                <a:solidFill>
                  <a:srgbClr val="105237"/>
                </a:solidFill>
                <a:effectLst/>
                <a:latin typeface="Avenir Next LT Pro" panose="020B0504020202020204" pitchFamily="34" charset="0"/>
              </a:rPr>
              <a:t>Immediate Response (8)</a:t>
            </a:r>
            <a:r>
              <a:rPr>
                <a:effectLst/>
              </a:rPr>
              <a:t> </a:t>
            </a:r>
          </a:p>
          <a:p>
            <a:pPr marL="0" algn="l">
              <a:buNone/>
            </a:pPr>
            <a:r>
              <a:rPr sz="1350" b="0">
                <a:solidFill>
                  <a:srgbClr val="105237"/>
                </a:solidFill>
                <a:effectLst/>
                <a:latin typeface="Avenir Next LT Pro" panose="020B0504020202020204" pitchFamily="34" charset="0"/>
              </a:rPr>
              <a:t>Use crisis plan: communication preferences, emergency contacts, treatment choices.</a:t>
            </a:r>
            <a:r>
              <a:rPr>
                <a:effectLst/>
              </a:rPr>
              <a:t> </a:t>
            </a:r>
            <a:endParaRPr lang="en-US"/>
          </a:p>
        </p:txBody>
      </p:sp>
      <p:sp>
        <p:nvSpPr>
          <p:cNvPr id="11" name="TextBox 10">
            <a:extLst>
              <a:ext uri="{FF2B5EF4-FFF2-40B4-BE49-F238E27FC236}">
                <a16:creationId xmlns:a16="http://schemas.microsoft.com/office/drawing/2014/main" id="{CF331051-13B2-45A0-962A-C229D3B55B9E}"/>
              </a:ext>
            </a:extLst>
          </p:cNvPr>
          <p:cNvSpPr txBox="1"/>
          <p:nvPr/>
        </p:nvSpPr>
        <p:spPr>
          <a:xfrm>
            <a:off x="5076825" y="2848570"/>
            <a:ext cx="205740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03</a:t>
            </a:r>
            <a:r>
              <a:rPr>
                <a:effectLst/>
              </a:rPr>
              <a:t> </a:t>
            </a:r>
          </a:p>
          <a:p>
            <a:pPr marL="0" algn="l">
              <a:spcAft>
                <a:spcPts val="750"/>
              </a:spcAft>
              <a:buNone/>
            </a:pPr>
            <a:r>
              <a:rPr sz="1350" b="1">
                <a:solidFill>
                  <a:srgbClr val="105237"/>
                </a:solidFill>
                <a:effectLst/>
                <a:latin typeface="Avenir Next LT Pro" panose="020B0504020202020204" pitchFamily="34" charset="0"/>
              </a:rPr>
              <a:t>Stabilization (5)</a:t>
            </a:r>
            <a:r>
              <a:rPr>
                <a:effectLst/>
              </a:rPr>
              <a:t> </a:t>
            </a:r>
          </a:p>
          <a:p>
            <a:pPr marL="0" algn="l">
              <a:buNone/>
            </a:pPr>
            <a:r>
              <a:rPr sz="1350" b="0">
                <a:solidFill>
                  <a:srgbClr val="105237"/>
                </a:solidFill>
                <a:effectLst/>
                <a:latin typeface="Avenir Next LT Pro" panose="020B0504020202020204" pitchFamily="34" charset="0"/>
              </a:rPr>
              <a:t>Reduce severity with coordinated supports and agreed treatment steps.</a:t>
            </a:r>
            <a:r>
              <a:rPr>
                <a:effectLst/>
              </a:rPr>
              <a:t> </a:t>
            </a:r>
            <a:endParaRPr lang="en-US"/>
          </a:p>
        </p:txBody>
      </p:sp>
      <p:sp>
        <p:nvSpPr>
          <p:cNvPr id="12" name="TextBox 11">
            <a:extLst>
              <a:ext uri="{FF2B5EF4-FFF2-40B4-BE49-F238E27FC236}">
                <a16:creationId xmlns:a16="http://schemas.microsoft.com/office/drawing/2014/main" id="{BAC8F5B6-7FEF-417C-8A02-5A8823F576E8}"/>
              </a:ext>
            </a:extLst>
          </p:cNvPr>
          <p:cNvSpPr txBox="1"/>
          <p:nvPr/>
        </p:nvSpPr>
        <p:spPr>
          <a:xfrm>
            <a:off x="7305675" y="2848570"/>
            <a:ext cx="2057400" cy="1734294"/>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04</a:t>
            </a:r>
            <a:r>
              <a:rPr>
                <a:effectLst/>
              </a:rPr>
              <a:t> </a:t>
            </a:r>
          </a:p>
          <a:p>
            <a:pPr marL="0" algn="l">
              <a:spcAft>
                <a:spcPts val="750"/>
              </a:spcAft>
              <a:buNone/>
            </a:pPr>
            <a:r>
              <a:rPr sz="1350" b="1">
                <a:solidFill>
                  <a:srgbClr val="105237"/>
                </a:solidFill>
                <a:effectLst/>
                <a:latin typeface="Avenir Next LT Pro" panose="020B0504020202020204" pitchFamily="34" charset="0"/>
              </a:rPr>
              <a:t>Reintegration (3)</a:t>
            </a:r>
            <a:r>
              <a:rPr>
                <a:effectLst/>
              </a:rPr>
              <a:t> </a:t>
            </a:r>
          </a:p>
          <a:p>
            <a:pPr marL="0" algn="l">
              <a:buNone/>
            </a:pPr>
            <a:r>
              <a:rPr sz="1350" b="0">
                <a:solidFill>
                  <a:srgbClr val="105237"/>
                </a:solidFill>
                <a:effectLst/>
                <a:latin typeface="Avenir Next LT Pro" panose="020B0504020202020204" pitchFamily="34" charset="0"/>
              </a:rPr>
              <a:t>Post-crisis recovery: re-enter routines and address triggers safely.</a:t>
            </a:r>
            <a:r>
              <a:rPr>
                <a:effectLst/>
              </a:rPr>
              <a:t> </a:t>
            </a:r>
            <a:endParaRPr lang="en-US"/>
          </a:p>
        </p:txBody>
      </p:sp>
      <p:sp>
        <p:nvSpPr>
          <p:cNvPr id="13" name="TextBox 12">
            <a:extLst>
              <a:ext uri="{FF2B5EF4-FFF2-40B4-BE49-F238E27FC236}">
                <a16:creationId xmlns:a16="http://schemas.microsoft.com/office/drawing/2014/main" id="{6CF720C9-F510-4AD7-B5EC-A8986956CF41}"/>
              </a:ext>
            </a:extLst>
          </p:cNvPr>
          <p:cNvSpPr txBox="1"/>
          <p:nvPr/>
        </p:nvSpPr>
        <p:spPr>
          <a:xfrm>
            <a:off x="9534525" y="2848570"/>
            <a:ext cx="2057400" cy="1939974"/>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05</a:t>
            </a:r>
            <a:r>
              <a:rPr>
                <a:effectLst/>
              </a:rPr>
              <a:t> </a:t>
            </a:r>
          </a:p>
          <a:p>
            <a:pPr marL="0" algn="l">
              <a:spcAft>
                <a:spcPts val="750"/>
              </a:spcAft>
              <a:buNone/>
            </a:pPr>
            <a:r>
              <a:rPr sz="1350" b="1">
                <a:solidFill>
                  <a:srgbClr val="105237"/>
                </a:solidFill>
                <a:effectLst/>
                <a:latin typeface="Avenir Next LT Pro" panose="020B0504020202020204" pitchFamily="34" charset="0"/>
              </a:rPr>
              <a:t>Ongoing Monitoring (2)</a:t>
            </a:r>
            <a:r>
              <a:rPr>
                <a:effectLst/>
              </a:rPr>
              <a:t> </a:t>
            </a:r>
          </a:p>
          <a:p>
            <a:pPr marL="0" algn="l">
              <a:buNone/>
            </a:pPr>
            <a:r>
              <a:rPr sz="1350" b="0">
                <a:solidFill>
                  <a:srgbClr val="105237"/>
                </a:solidFill>
                <a:effectLst/>
                <a:latin typeface="Avenir Next LT Pro" panose="020B0504020202020204" pitchFamily="34" charset="0"/>
              </a:rPr>
              <a:t>Track warning signs to prevent relapse; adjust supports over time.</a:t>
            </a:r>
            <a:r>
              <a:rPr>
                <a:effectLst/>
              </a:rPr>
              <a:t> </a:t>
            </a:r>
            <a:endParaRPr lang="en-US"/>
          </a:p>
        </p:txBody>
      </p:sp>
    </p:spTree>
    <p:extLst>
      <p:ext uri="{BB962C8B-B14F-4D97-AF65-F5344CB8AC3E}">
        <p14:creationId xmlns:p14="http://schemas.microsoft.com/office/powerpoint/2010/main" val="283329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BBC8D87-EDDD-4C42-832D-41DA5536C01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2D373DEA-508A-CF53-75A5-79644044BCC8}"/>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b="0">
                <a:solidFill>
                  <a:srgbClr val="DEB4FC"/>
                </a:solidFill>
                <a:effectLst/>
                <a:latin typeface="Avenir Next LT Pro" panose="020B0504020202020204" pitchFamily="34" charset="0"/>
              </a:rPr>
              <a:t>WRAP's Growth &amp; Global Adoption</a:t>
            </a:r>
            <a:r>
              <a:rPr>
                <a:effectLst/>
              </a:rPr>
              <a:t> </a:t>
            </a:r>
            <a:endParaRPr lang="en-US"/>
          </a:p>
        </p:txBody>
      </p:sp>
      <p:sp>
        <p:nvSpPr>
          <p:cNvPr id="6" name="Date Placeholder 5">
            <a:extLst>
              <a:ext uri="{FF2B5EF4-FFF2-40B4-BE49-F238E27FC236}">
                <a16:creationId xmlns:a16="http://schemas.microsoft.com/office/drawing/2014/main" id="{0F3FAFB3-EB55-7482-1FCE-9CDEBD7F27EF}"/>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275D7445-F251-F9E8-1864-21DEF469C58B}"/>
              </a:ext>
            </a:extLst>
          </p:cNvPr>
          <p:cNvSpPr>
            <a:spLocks noGrp="1"/>
          </p:cNvSpPr>
          <p:nvPr>
            <p:ph type="sldNum" sz="quarter" idx="19"/>
          </p:nvPr>
        </p:nvSpPr>
        <p:spPr/>
        <p:txBody>
          <a:bodyPr/>
          <a:lstStyle/>
          <a:p>
            <a:fld id="{AEAA3239-9EA4-4A65-A281-97F994456D9F}" type="slidenum">
              <a:rPr lang="en-US" smtClean="0"/>
              <a:pPr/>
              <a:t>15</a:t>
            </a:fld>
            <a:endParaRPr lang="en-US" sz="900" dirty="0"/>
          </a:p>
        </p:txBody>
      </p:sp>
    </p:spTree>
    <p:extLst>
      <p:ext uri="{BB962C8B-B14F-4D97-AF65-F5344CB8AC3E}">
        <p14:creationId xmlns:p14="http://schemas.microsoft.com/office/powerpoint/2010/main" val="131547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54B433F-BAFA-4976-B5AE-CFE596E5E55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D045052-F6DC-4BC5-C44E-FB2E1B08EDDB}"/>
              </a:ext>
            </a:extLst>
          </p:cNvPr>
          <p:cNvSpPr>
            <a:spLocks noGrp="1"/>
          </p:cNvSpPr>
          <p:nvPr>
            <p:ph sz="quarter" idx="16"/>
          </p:nvPr>
        </p:nvSpPr>
        <p:spPr>
          <a:xfrm>
            <a:off x="1333500" y="1884164"/>
            <a:ext cx="9525000" cy="1905000"/>
          </a:xfrm>
        </p:spPr>
        <p:txBody>
          <a:bodyPr>
            <a:normAutofit fontScale="92500"/>
          </a:bodyPr>
          <a:lstStyle/>
          <a:p>
            <a:pPr marL="0" indent="0" algn="ctr">
              <a:buNone/>
            </a:pPr>
            <a:r>
              <a:rPr sz="15000" b="1">
                <a:solidFill>
                  <a:srgbClr val="105237"/>
                </a:solidFill>
                <a:effectLst/>
                <a:latin typeface="Avenir Next LT Pro" panose="020B0504020202020204" pitchFamily="34" charset="0"/>
              </a:rPr>
              <a:t>&gt;20K</a:t>
            </a:r>
            <a:r>
              <a:rPr>
                <a:effectLst/>
              </a:rPr>
              <a:t> </a:t>
            </a:r>
            <a:endParaRPr lang="en-US"/>
          </a:p>
        </p:txBody>
      </p:sp>
      <p:sp>
        <p:nvSpPr>
          <p:cNvPr id="6" name="Date Placeholder 5">
            <a:extLst>
              <a:ext uri="{FF2B5EF4-FFF2-40B4-BE49-F238E27FC236}">
                <a16:creationId xmlns:a16="http://schemas.microsoft.com/office/drawing/2014/main" id="{2097AFE4-6A40-B331-2B83-70385FE56904}"/>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D605EC2C-E126-3B03-9FA2-0A9955DD11FC}"/>
              </a:ext>
            </a:extLst>
          </p:cNvPr>
          <p:cNvSpPr>
            <a:spLocks noGrp="1"/>
          </p:cNvSpPr>
          <p:nvPr>
            <p:ph type="sldNum" sz="quarter" idx="19"/>
          </p:nvPr>
        </p:nvSpPr>
        <p:spPr/>
        <p:txBody>
          <a:bodyPr/>
          <a:lstStyle/>
          <a:p>
            <a:fld id="{AEAA3239-9EA4-4A65-A281-97F994456D9F}" type="slidenum">
              <a:rPr lang="en-US" smtClean="0"/>
              <a:pPr/>
              <a:t>16</a:t>
            </a:fld>
            <a:endParaRPr lang="en-US" sz="900" dirty="0"/>
          </a:p>
        </p:txBody>
      </p:sp>
      <p:sp>
        <p:nvSpPr>
          <p:cNvPr id="9" name="TextBox 8">
            <a:extLst>
              <a:ext uri="{FF2B5EF4-FFF2-40B4-BE49-F238E27FC236}">
                <a16:creationId xmlns:a16="http://schemas.microsoft.com/office/drawing/2014/main" id="{547B5CE6-DF71-4866-AE6C-2A01AB1B9C35}"/>
              </a:ext>
            </a:extLst>
          </p:cNvPr>
          <p:cNvSpPr txBox="1"/>
          <p:nvPr/>
        </p:nvSpPr>
        <p:spPr>
          <a:xfrm>
            <a:off x="1143000" y="4265414"/>
            <a:ext cx="9906000" cy="1565671"/>
          </a:xfrm>
          <a:prstGeom prst="rect">
            <a:avLst/>
          </a:prstGeom>
          <a:noFill/>
        </p:spPr>
        <p:txBody>
          <a:bodyPr wrap="square" rtlCol="0">
            <a:normAutofit/>
          </a:bodyPr>
          <a:lstStyle/>
          <a:p>
            <a:pPr marL="0" algn="ctr">
              <a:buNone/>
            </a:pPr>
            <a:r>
              <a:rPr sz="2850" b="1">
                <a:solidFill>
                  <a:srgbClr val="105237"/>
                </a:solidFill>
                <a:effectLst/>
                <a:latin typeface="Avenir Next LT Pro" panose="020B0504020202020204" pitchFamily="34" charset="0"/>
              </a:rPr>
              <a:t>mental health facilities worldwide have adopted WRAP</a:t>
            </a:r>
            <a:r>
              <a:rPr>
                <a:effectLst/>
              </a:rPr>
              <a:t> </a:t>
            </a:r>
          </a:p>
          <a:p>
            <a:pPr marL="0" algn="ctr">
              <a:spcBef>
                <a:spcPts val="750"/>
              </a:spcBef>
              <a:buNone/>
            </a:pPr>
            <a:r>
              <a:rPr sz="1650" b="0">
                <a:solidFill>
                  <a:srgbClr val="105237"/>
                </a:solidFill>
                <a:effectLst/>
                <a:latin typeface="Avenir Next LT Pro" panose="020B0504020202020204" pitchFamily="34" charset="0"/>
              </a:rPr>
              <a:t>Integrated across hospitals, community centers, and rehabilitation programs—strong adoption in the US, Canada, UK, and Australia.</a:t>
            </a:r>
            <a:r>
              <a:rPr>
                <a:effectLst/>
              </a:rPr>
              <a:t> </a:t>
            </a:r>
            <a:endParaRPr lang="en-US"/>
          </a:p>
        </p:txBody>
      </p:sp>
    </p:spTree>
    <p:extLst>
      <p:ext uri="{BB962C8B-B14F-4D97-AF65-F5344CB8AC3E}">
        <p14:creationId xmlns:p14="http://schemas.microsoft.com/office/powerpoint/2010/main" val="379019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17AA25C-72EB-4A82-9176-1D9A5171E55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sually detailed world map highlighting over 20 countries across different continents, with markers or icons representing WRAP's presence and cultural adaptations. The map should show diverse regions, emphasizing global reach and inclusivity. No visible or implied text, letters, or words should appear anywhere in the image">
            <a:extLst>
              <a:ext uri="{FF2B5EF4-FFF2-40B4-BE49-F238E27FC236}">
                <a16:creationId xmlns:a16="http://schemas.microsoft.com/office/drawing/2014/main" id="{42271ABC-392A-4484-9852-F4D0B6CB278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Date Placeholder 5">
            <a:extLst>
              <a:ext uri="{FF2B5EF4-FFF2-40B4-BE49-F238E27FC236}">
                <a16:creationId xmlns:a16="http://schemas.microsoft.com/office/drawing/2014/main" id="{79784352-4D44-E179-6460-F16EF8877C41}"/>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5B97A795-18B8-1E7A-E9EA-329B5AD41863}"/>
              </a:ext>
            </a:extLst>
          </p:cNvPr>
          <p:cNvSpPr>
            <a:spLocks noGrp="1"/>
          </p:cNvSpPr>
          <p:nvPr>
            <p:ph type="sldNum" sz="quarter" idx="19"/>
          </p:nvPr>
        </p:nvSpPr>
        <p:spPr/>
        <p:txBody>
          <a:bodyPr/>
          <a:lstStyle/>
          <a:p>
            <a:fld id="{AEAA3239-9EA4-4A65-A281-97F994456D9F}" type="slidenum">
              <a:rPr lang="en-US" smtClean="0"/>
              <a:pPr/>
              <a:t>17</a:t>
            </a:fld>
            <a:endParaRPr lang="en-US" sz="900" dirty="0"/>
          </a:p>
        </p:txBody>
      </p:sp>
      <p:sp>
        <p:nvSpPr>
          <p:cNvPr id="10" name="TextBox 9">
            <a:extLst>
              <a:ext uri="{FF2B5EF4-FFF2-40B4-BE49-F238E27FC236}">
                <a16:creationId xmlns:a16="http://schemas.microsoft.com/office/drawing/2014/main" id="{30DA35E9-56EF-40F3-B9A1-6F1B9AC1C522}"/>
              </a:ext>
            </a:extLst>
          </p:cNvPr>
          <p:cNvSpPr txBox="1"/>
          <p:nvPr/>
        </p:nvSpPr>
        <p:spPr>
          <a:xfrm>
            <a:off x="7200900" y="581025"/>
            <a:ext cx="4391025" cy="1480988"/>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Cultural Adaptations &amp; Global Reach </a:t>
            </a:r>
            <a:endParaRPr lang="en-US"/>
          </a:p>
        </p:txBody>
      </p:sp>
      <p:sp>
        <p:nvSpPr>
          <p:cNvPr id="11" name="TextBox 10">
            <a:extLst>
              <a:ext uri="{FF2B5EF4-FFF2-40B4-BE49-F238E27FC236}">
                <a16:creationId xmlns:a16="http://schemas.microsoft.com/office/drawing/2014/main" id="{8EC08FE6-7188-4C3F-A8C2-FA2C5BEB4CC0}"/>
              </a:ext>
            </a:extLst>
          </p:cNvPr>
          <p:cNvSpPr txBox="1"/>
          <p:nvPr/>
        </p:nvSpPr>
        <p:spPr>
          <a:xfrm>
            <a:off x="7200900" y="2347763"/>
            <a:ext cx="4391025" cy="22860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Designed for diverse communities </a:t>
            </a:r>
            <a:endParaRPr lang="en-US"/>
          </a:p>
        </p:txBody>
      </p:sp>
      <p:sp>
        <p:nvSpPr>
          <p:cNvPr id="12" name="TextBox 11">
            <a:extLst>
              <a:ext uri="{FF2B5EF4-FFF2-40B4-BE49-F238E27FC236}">
                <a16:creationId xmlns:a16="http://schemas.microsoft.com/office/drawing/2014/main" id="{24CBA686-EAD6-40C5-A366-7EDCE174D00B}"/>
              </a:ext>
            </a:extLst>
          </p:cNvPr>
          <p:cNvSpPr txBox="1"/>
          <p:nvPr/>
        </p:nvSpPr>
        <p:spPr>
          <a:xfrm>
            <a:off x="7200900" y="2671613"/>
            <a:ext cx="4391025" cy="71437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WRAP has been adapted for indigenous communities, varying linguistic groups, and international mental health frameworks. </a:t>
            </a:r>
            <a:endParaRPr lang="en-US"/>
          </a:p>
        </p:txBody>
      </p:sp>
      <p:sp>
        <p:nvSpPr>
          <p:cNvPr id="13" name="TextBox 12">
            <a:extLst>
              <a:ext uri="{FF2B5EF4-FFF2-40B4-BE49-F238E27FC236}">
                <a16:creationId xmlns:a16="http://schemas.microsoft.com/office/drawing/2014/main" id="{5DA0C843-9732-4410-8AD2-3885667D6AB9}"/>
              </a:ext>
            </a:extLst>
          </p:cNvPr>
          <p:cNvSpPr txBox="1"/>
          <p:nvPr/>
        </p:nvSpPr>
        <p:spPr>
          <a:xfrm>
            <a:off x="7200900" y="3538388"/>
            <a:ext cx="4391025" cy="228600"/>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Culturally relevant wellness concepts </a:t>
            </a:r>
            <a:endParaRPr lang="en-US"/>
          </a:p>
        </p:txBody>
      </p:sp>
      <p:sp>
        <p:nvSpPr>
          <p:cNvPr id="14" name="TextBox 13">
            <a:extLst>
              <a:ext uri="{FF2B5EF4-FFF2-40B4-BE49-F238E27FC236}">
                <a16:creationId xmlns:a16="http://schemas.microsoft.com/office/drawing/2014/main" id="{77977D95-5F39-4BC8-9AE4-330F9D318BC7}"/>
              </a:ext>
            </a:extLst>
          </p:cNvPr>
          <p:cNvSpPr txBox="1"/>
          <p:nvPr/>
        </p:nvSpPr>
        <p:spPr>
          <a:xfrm>
            <a:off x="7200900" y="3862238"/>
            <a:ext cx="4391025" cy="71437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Adaptations incorporate local wellbeing practices to improve accessibility, relevance, and participation. </a:t>
            </a:r>
            <a:endParaRPr lang="en-US"/>
          </a:p>
        </p:txBody>
      </p:sp>
      <p:sp>
        <p:nvSpPr>
          <p:cNvPr id="15" name="TextBox 14">
            <a:extLst>
              <a:ext uri="{FF2B5EF4-FFF2-40B4-BE49-F238E27FC236}">
                <a16:creationId xmlns:a16="http://schemas.microsoft.com/office/drawing/2014/main" id="{C66D5934-1BFE-4570-BA49-68C76E1FBDAF}"/>
              </a:ext>
            </a:extLst>
          </p:cNvPr>
          <p:cNvSpPr txBox="1"/>
          <p:nvPr/>
        </p:nvSpPr>
        <p:spPr>
          <a:xfrm>
            <a:off x="7200900" y="4729013"/>
            <a:ext cx="4391025" cy="228600"/>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Proven international reach </a:t>
            </a:r>
            <a:endParaRPr lang="en-US"/>
          </a:p>
        </p:txBody>
      </p:sp>
      <p:sp>
        <p:nvSpPr>
          <p:cNvPr id="16" name="TextBox 15">
            <a:extLst>
              <a:ext uri="{FF2B5EF4-FFF2-40B4-BE49-F238E27FC236}">
                <a16:creationId xmlns:a16="http://schemas.microsoft.com/office/drawing/2014/main" id="{26CFEA48-8834-4284-9CA6-C6BBC1556A2E}"/>
              </a:ext>
            </a:extLst>
          </p:cNvPr>
          <p:cNvSpPr txBox="1"/>
          <p:nvPr/>
        </p:nvSpPr>
        <p:spPr>
          <a:xfrm>
            <a:off x="7200900" y="5052863"/>
            <a:ext cx="4391025" cy="71437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This flexibility supports acceptance in 20+ countries, with research showing stronger engagement in tailored programs. </a:t>
            </a:r>
            <a:endParaRPr lang="en-US"/>
          </a:p>
        </p:txBody>
      </p:sp>
    </p:spTree>
    <p:extLst>
      <p:ext uri="{BB962C8B-B14F-4D97-AF65-F5344CB8AC3E}">
        <p14:creationId xmlns:p14="http://schemas.microsoft.com/office/powerpoint/2010/main" val="316854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ADE5A63-79B9-40DA-999A-1A0B2D41150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0EAC5E3D-77ED-473C-A8FB-E5DE24CAC2A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BBD95140-3CC8-6E31-9D25-D24B8EC2448A}"/>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C708FFDF-0E20-03FE-2811-73EE740A3120}"/>
              </a:ext>
            </a:extLst>
          </p:cNvPr>
          <p:cNvSpPr>
            <a:spLocks noGrp="1"/>
          </p:cNvSpPr>
          <p:nvPr>
            <p:ph type="sldNum" sz="quarter" idx="19"/>
          </p:nvPr>
        </p:nvSpPr>
        <p:spPr/>
        <p:txBody>
          <a:bodyPr/>
          <a:lstStyle/>
          <a:p>
            <a:fld id="{AEAA3239-9EA4-4A65-A281-97F994456D9F}" type="slidenum">
              <a:rPr lang="en-US" smtClean="0"/>
              <a:pPr/>
              <a:t>18</a:t>
            </a:fld>
            <a:endParaRPr lang="en-US" sz="900" dirty="0"/>
          </a:p>
        </p:txBody>
      </p:sp>
      <p:pic>
        <p:nvPicPr>
          <p:cNvPr id="10" name="Graphic 9" descr="A vector illustration icon of a graduation cap, representing schools, with a transparent background">
            <a:extLst>
              <a:ext uri="{FF2B5EF4-FFF2-40B4-BE49-F238E27FC236}">
                <a16:creationId xmlns:a16="http://schemas.microsoft.com/office/drawing/2014/main" id="{D461F1A2-867C-417C-80B6-59FD4A2B593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EE7F4F35-3184-4E61-B16C-183D8431A6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briefcase, representing workplaces, with a transparent background">
            <a:extLst>
              <a:ext uri="{FF2B5EF4-FFF2-40B4-BE49-F238E27FC236}">
                <a16:creationId xmlns:a16="http://schemas.microsoft.com/office/drawing/2014/main" id="{B52C9D39-397C-48C2-BA4B-8D296C7659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F3A79393-8A61-4C06-8FE1-C2B62E94C8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military medal, representing veteran services, with a transparent background">
            <a:extLst>
              <a:ext uri="{FF2B5EF4-FFF2-40B4-BE49-F238E27FC236}">
                <a16:creationId xmlns:a16="http://schemas.microsoft.com/office/drawing/2014/main" id="{9266B500-A8E0-43C6-8987-4CA8EA31C19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17349878-6C46-4496-BF17-1DAD035A97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prison bars, representing corrections systems, with a transparent background">
            <a:extLst>
              <a:ext uri="{FF2B5EF4-FFF2-40B4-BE49-F238E27FC236}">
                <a16:creationId xmlns:a16="http://schemas.microsoft.com/office/drawing/2014/main" id="{2693C7A5-E74F-418F-B5DC-075ECB20449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0490A759-DB74-4CC0-BF39-C079C4A739A7}"/>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Integration in Diverse Settings</a:t>
            </a:r>
            <a:r>
              <a:rPr>
                <a:effectLst/>
              </a:rPr>
              <a:t> </a:t>
            </a:r>
            <a:endParaRPr lang="en-US"/>
          </a:p>
        </p:txBody>
      </p:sp>
      <p:sp>
        <p:nvSpPr>
          <p:cNvPr id="18" name="TextBox 17">
            <a:extLst>
              <a:ext uri="{FF2B5EF4-FFF2-40B4-BE49-F238E27FC236}">
                <a16:creationId xmlns:a16="http://schemas.microsoft.com/office/drawing/2014/main" id="{BFDB3DB4-4185-4D9C-98B7-6C0FF53E5DFA}"/>
              </a:ext>
            </a:extLst>
          </p:cNvPr>
          <p:cNvSpPr txBox="1"/>
          <p:nvPr/>
        </p:nvSpPr>
        <p:spPr>
          <a:xfrm>
            <a:off x="1866900"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Schools</a:t>
            </a:r>
            <a:r>
              <a:rPr>
                <a:effectLst/>
              </a:rPr>
              <a:t> </a:t>
            </a:r>
          </a:p>
          <a:p>
            <a:pPr marL="0" algn="l">
              <a:spcBef>
                <a:spcPts val="900"/>
              </a:spcBef>
              <a:buNone/>
            </a:pPr>
            <a:r>
              <a:rPr sz="1425" b="0">
                <a:solidFill>
                  <a:srgbClr val="105237"/>
                </a:solidFill>
                <a:effectLst/>
                <a:latin typeface="Avenir Next LT Pro" panose="020B0504020202020204" pitchFamily="34" charset="0"/>
              </a:rPr>
              <a:t>WRAP fosters emotional resilience and self-management among students, supporting academic and social success.</a:t>
            </a:r>
            <a:r>
              <a:rPr>
                <a:effectLst/>
              </a:rPr>
              <a:t> </a:t>
            </a:r>
            <a:endParaRPr lang="en-US"/>
          </a:p>
        </p:txBody>
      </p:sp>
      <p:sp>
        <p:nvSpPr>
          <p:cNvPr id="19" name="TextBox 18">
            <a:extLst>
              <a:ext uri="{FF2B5EF4-FFF2-40B4-BE49-F238E27FC236}">
                <a16:creationId xmlns:a16="http://schemas.microsoft.com/office/drawing/2014/main" id="{9047E0AE-9053-4151-A3D8-98DD03D10D7F}"/>
              </a:ext>
            </a:extLst>
          </p:cNvPr>
          <p:cNvSpPr txBox="1"/>
          <p:nvPr/>
        </p:nvSpPr>
        <p:spPr>
          <a:xfrm>
            <a:off x="7458075"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Workplaces</a:t>
            </a:r>
            <a:r>
              <a:rPr>
                <a:effectLst/>
              </a:rPr>
              <a:t> </a:t>
            </a:r>
          </a:p>
          <a:p>
            <a:pPr marL="0" algn="l">
              <a:spcBef>
                <a:spcPts val="900"/>
              </a:spcBef>
              <a:buNone/>
            </a:pPr>
            <a:r>
              <a:rPr sz="1425" b="0">
                <a:solidFill>
                  <a:srgbClr val="105237"/>
                </a:solidFill>
                <a:effectLst/>
                <a:latin typeface="Avenir Next LT Pro" panose="020B0504020202020204" pitchFamily="34" charset="0"/>
              </a:rPr>
              <a:t>Promotes employee well-being, stress reduction, and productivity through personalized wellness strategies.</a:t>
            </a:r>
            <a:r>
              <a:rPr>
                <a:effectLst/>
              </a:rPr>
              <a:t> </a:t>
            </a:r>
            <a:endParaRPr lang="en-US"/>
          </a:p>
        </p:txBody>
      </p:sp>
      <p:sp>
        <p:nvSpPr>
          <p:cNvPr id="20" name="TextBox 19">
            <a:extLst>
              <a:ext uri="{FF2B5EF4-FFF2-40B4-BE49-F238E27FC236}">
                <a16:creationId xmlns:a16="http://schemas.microsoft.com/office/drawing/2014/main" id="{F2D21751-DBB9-4EB8-81F7-980617064480}"/>
              </a:ext>
            </a:extLst>
          </p:cNvPr>
          <p:cNvSpPr txBox="1"/>
          <p:nvPr/>
        </p:nvSpPr>
        <p:spPr>
          <a:xfrm>
            <a:off x="1866900"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Veteran Services</a:t>
            </a:r>
            <a:r>
              <a:rPr>
                <a:effectLst/>
              </a:rPr>
              <a:t> </a:t>
            </a:r>
          </a:p>
          <a:p>
            <a:pPr marL="0" algn="l">
              <a:spcBef>
                <a:spcPts val="900"/>
              </a:spcBef>
              <a:buNone/>
            </a:pPr>
            <a:r>
              <a:rPr sz="1425" b="0">
                <a:solidFill>
                  <a:srgbClr val="105237"/>
                </a:solidFill>
                <a:effectLst/>
                <a:latin typeface="Avenir Next LT Pro" panose="020B0504020202020204" pitchFamily="34" charset="0"/>
              </a:rPr>
              <a:t>Addresses unique mental health needs of veterans, aiding reintegration and recovery from trauma.</a:t>
            </a:r>
            <a:r>
              <a:rPr>
                <a:effectLst/>
              </a:rPr>
              <a:t> </a:t>
            </a:r>
            <a:endParaRPr lang="en-US"/>
          </a:p>
        </p:txBody>
      </p:sp>
      <p:sp>
        <p:nvSpPr>
          <p:cNvPr id="21" name="TextBox 20">
            <a:extLst>
              <a:ext uri="{FF2B5EF4-FFF2-40B4-BE49-F238E27FC236}">
                <a16:creationId xmlns:a16="http://schemas.microsoft.com/office/drawing/2014/main" id="{929435E1-82C3-4509-9DEE-9171011DFEFC}"/>
              </a:ext>
            </a:extLst>
          </p:cNvPr>
          <p:cNvSpPr txBox="1"/>
          <p:nvPr/>
        </p:nvSpPr>
        <p:spPr>
          <a:xfrm>
            <a:off x="7458075"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Corrections Systems</a:t>
            </a:r>
            <a:r>
              <a:rPr>
                <a:effectLst/>
              </a:rPr>
              <a:t> </a:t>
            </a:r>
          </a:p>
          <a:p>
            <a:pPr marL="0" algn="l">
              <a:spcBef>
                <a:spcPts val="900"/>
              </a:spcBef>
              <a:buNone/>
            </a:pPr>
            <a:r>
              <a:rPr sz="1425" b="0">
                <a:solidFill>
                  <a:srgbClr val="105237"/>
                </a:solidFill>
                <a:effectLst/>
                <a:latin typeface="Avenir Next LT Pro" panose="020B0504020202020204" pitchFamily="34" charset="0"/>
              </a:rPr>
              <a:t>Supports rehabilitation, reduces recidivism, and empowers individuals with co-occurring disorders.</a:t>
            </a:r>
            <a:r>
              <a:rPr>
                <a:effectLst/>
              </a:rPr>
              <a:t> </a:t>
            </a:r>
            <a:endParaRPr lang="en-US"/>
          </a:p>
        </p:txBody>
      </p:sp>
    </p:spTree>
    <p:extLst>
      <p:ext uri="{BB962C8B-B14F-4D97-AF65-F5344CB8AC3E}">
        <p14:creationId xmlns:p14="http://schemas.microsoft.com/office/powerpoint/2010/main" val="297939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65274D1-1C18-4B29-87E9-220892CC7B3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EB7F2E7-1FFD-7FDC-2EF9-AF729C788DB7}"/>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Impact and Future Directions of WRAP </a:t>
            </a:r>
            <a:endParaRPr lang="en-US"/>
          </a:p>
        </p:txBody>
      </p:sp>
      <p:sp>
        <p:nvSpPr>
          <p:cNvPr id="6" name="Date Placeholder 5">
            <a:extLst>
              <a:ext uri="{FF2B5EF4-FFF2-40B4-BE49-F238E27FC236}">
                <a16:creationId xmlns:a16="http://schemas.microsoft.com/office/drawing/2014/main" id="{F3E2CA5D-58A4-D13B-4BCD-41324FA2F6E5}"/>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F6B0F2C5-E6B5-8755-B2B8-1033791D0E22}"/>
              </a:ext>
            </a:extLst>
          </p:cNvPr>
          <p:cNvSpPr>
            <a:spLocks noGrp="1"/>
          </p:cNvSpPr>
          <p:nvPr>
            <p:ph type="sldNum" sz="quarter" idx="19"/>
          </p:nvPr>
        </p:nvSpPr>
        <p:spPr/>
        <p:txBody>
          <a:bodyPr/>
          <a:lstStyle/>
          <a:p>
            <a:fld id="{AEAA3239-9EA4-4A65-A281-97F994456D9F}" type="slidenum">
              <a:rPr lang="en-US" smtClean="0"/>
              <a:pPr/>
              <a:t>19</a:t>
            </a:fld>
            <a:endParaRPr lang="en-US" sz="900" dirty="0"/>
          </a:p>
        </p:txBody>
      </p:sp>
    </p:spTree>
    <p:extLst>
      <p:ext uri="{BB962C8B-B14F-4D97-AF65-F5344CB8AC3E}">
        <p14:creationId xmlns:p14="http://schemas.microsoft.com/office/powerpoint/2010/main" val="47580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356CCE6-8B91-4A3F-A08F-48A22347418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modern wellness environment featuring natural light, comfortable seating, and greenery, symbolizing recovery and holistic well-being. The composition should be open and inviting, with space for overlay text and a premium, professional aesthetic. No visible or implied text, letters, or words should appear anywhere in the image">
            <a:extLst>
              <a:ext uri="{FF2B5EF4-FFF2-40B4-BE49-F238E27FC236}">
                <a16:creationId xmlns:a16="http://schemas.microsoft.com/office/drawing/2014/main" id="{11159743-07FD-4982-9FA7-D64A428C8DA7}"/>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Date Placeholder 5">
            <a:extLst>
              <a:ext uri="{FF2B5EF4-FFF2-40B4-BE49-F238E27FC236}">
                <a16:creationId xmlns:a16="http://schemas.microsoft.com/office/drawing/2014/main" id="{A73D5CB5-F5BA-9543-E026-CAB41BEE25B9}"/>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F1785473-E097-98D0-CCFD-A365A82B8BB9}"/>
              </a:ext>
            </a:extLst>
          </p:cNvPr>
          <p:cNvSpPr>
            <a:spLocks noGrp="1"/>
          </p:cNvSpPr>
          <p:nvPr>
            <p:ph type="sldNum" sz="quarter" idx="19"/>
          </p:nvPr>
        </p:nvSpPr>
        <p:spPr/>
        <p:txBody>
          <a:bodyPr/>
          <a:lstStyle/>
          <a:p>
            <a:fld id="{AEAA3239-9EA4-4A65-A281-97F994456D9F}" type="slidenum">
              <a:rPr lang="en-US" smtClean="0"/>
              <a:pPr/>
              <a:t>2</a:t>
            </a:fld>
            <a:endParaRPr lang="en-US" sz="900" dirty="0"/>
          </a:p>
        </p:txBody>
      </p:sp>
      <p:sp>
        <p:nvSpPr>
          <p:cNvPr id="10" name="TextBox 9">
            <a:extLst>
              <a:ext uri="{FF2B5EF4-FFF2-40B4-BE49-F238E27FC236}">
                <a16:creationId xmlns:a16="http://schemas.microsoft.com/office/drawing/2014/main" id="{A62D60E5-0129-49E8-A59D-1B3A2D3A87B1}"/>
              </a:ext>
            </a:extLst>
          </p:cNvPr>
          <p:cNvSpPr txBox="1"/>
          <p:nvPr/>
        </p:nvSpPr>
        <p:spPr>
          <a:xfrm>
            <a:off x="5343525" y="1343025"/>
            <a:ext cx="6477000" cy="639960"/>
          </a:xfrm>
          <a:prstGeom prst="rect">
            <a:avLst/>
          </a:prstGeom>
          <a:noFill/>
        </p:spPr>
        <p:txBody>
          <a:bodyPr wrap="square" rtlCol="0">
            <a:normAutofit/>
          </a:bodyPr>
          <a:lstStyle/>
          <a:p>
            <a:pPr marL="0" algn="l">
              <a:buNone/>
            </a:pPr>
            <a:r>
              <a:rPr sz="4800">
                <a:solidFill>
                  <a:srgbClr val="5793D0"/>
                </a:solidFill>
                <a:effectLst/>
                <a:latin typeface="Avenir Next LT Pro" panose="020B0504020202020204" pitchFamily="34" charset="0"/>
              </a:rPr>
              <a:t>Agenda</a:t>
            </a:r>
            <a:r>
              <a:rPr>
                <a:effectLst/>
              </a:rPr>
              <a:t> </a:t>
            </a:r>
            <a:endParaRPr lang="en-US"/>
          </a:p>
        </p:txBody>
      </p:sp>
      <p:sp>
        <p:nvSpPr>
          <p:cNvPr id="11" name="TextBox 10">
            <a:extLst>
              <a:ext uri="{FF2B5EF4-FFF2-40B4-BE49-F238E27FC236}">
                <a16:creationId xmlns:a16="http://schemas.microsoft.com/office/drawing/2014/main" id="{F662D71D-D82D-42F6-91D4-CB85E122DC27}"/>
              </a:ext>
            </a:extLst>
          </p:cNvPr>
          <p:cNvSpPr txBox="1"/>
          <p:nvPr/>
        </p:nvSpPr>
        <p:spPr>
          <a:xfrm>
            <a:off x="5343525" y="2363985"/>
            <a:ext cx="6477000" cy="2845891"/>
          </a:xfrm>
          <a:prstGeom prst="rect">
            <a:avLst/>
          </a:prstGeom>
          <a:noFill/>
        </p:spPr>
        <p:txBody>
          <a:bodyPr wrap="square" rtlCol="0">
            <a:normAutofit/>
          </a:bodyPr>
          <a:lstStyle/>
          <a:p>
            <a:pPr marL="0" algn="l">
              <a:buNone/>
            </a:pPr>
            <a:r>
              <a:rPr sz="2100" b="0">
                <a:solidFill>
                  <a:srgbClr val="105237"/>
                </a:solidFill>
                <a:effectLst/>
                <a:latin typeface="Avenir Next LT Pro" panose="020B0504020202020204" pitchFamily="34" charset="0"/>
              </a:rPr>
              <a:t>• Origins of the Wellness Recovery Action Plan (WRAP)</a:t>
            </a:r>
            <a:r>
              <a:rPr>
                <a:effectLst/>
              </a:rPr>
              <a:t> </a:t>
            </a:r>
          </a:p>
          <a:p>
            <a:pPr marL="0" algn="l">
              <a:spcBef>
                <a:spcPts val="1350"/>
              </a:spcBef>
              <a:buNone/>
            </a:pPr>
            <a:r>
              <a:rPr sz="2100" b="0">
                <a:solidFill>
                  <a:srgbClr val="105237"/>
                </a:solidFill>
                <a:effectLst/>
                <a:latin typeface="Avenir Next LT Pro" panose="020B0504020202020204" pitchFamily="34" charset="0"/>
              </a:rPr>
              <a:t>• Core Principles and Values of WRAP</a:t>
            </a:r>
            <a:r>
              <a:rPr>
                <a:effectLst/>
              </a:rPr>
              <a:t> </a:t>
            </a:r>
          </a:p>
          <a:p>
            <a:pPr marL="0" algn="l">
              <a:spcBef>
                <a:spcPts val="1350"/>
              </a:spcBef>
              <a:buNone/>
            </a:pPr>
            <a:r>
              <a:rPr sz="2100" b="0">
                <a:solidFill>
                  <a:srgbClr val="105237"/>
                </a:solidFill>
                <a:effectLst/>
                <a:latin typeface="Avenir Next LT Pro" panose="020B0504020202020204" pitchFamily="34" charset="0"/>
              </a:rPr>
              <a:t>• Structure and Components of WRAP</a:t>
            </a:r>
            <a:r>
              <a:rPr>
                <a:effectLst/>
              </a:rPr>
              <a:t> </a:t>
            </a:r>
          </a:p>
          <a:p>
            <a:pPr marL="0" algn="l">
              <a:spcBef>
                <a:spcPts val="1350"/>
              </a:spcBef>
              <a:buNone/>
            </a:pPr>
            <a:r>
              <a:rPr sz="2100" b="0">
                <a:solidFill>
                  <a:srgbClr val="105237"/>
                </a:solidFill>
                <a:effectLst/>
                <a:latin typeface="Avenir Next LT Pro" panose="020B0504020202020204" pitchFamily="34" charset="0"/>
              </a:rPr>
              <a:t>• WRAP's Growth and Global Adoption</a:t>
            </a:r>
            <a:r>
              <a:rPr>
                <a:effectLst/>
              </a:rPr>
              <a:t> </a:t>
            </a:r>
          </a:p>
          <a:p>
            <a:pPr marL="0" algn="l">
              <a:spcBef>
                <a:spcPts val="1350"/>
              </a:spcBef>
              <a:buNone/>
            </a:pPr>
            <a:r>
              <a:rPr sz="2100" b="0">
                <a:solidFill>
                  <a:srgbClr val="105237"/>
                </a:solidFill>
                <a:effectLst/>
                <a:latin typeface="Avenir Next LT Pro" panose="020B0504020202020204" pitchFamily="34" charset="0"/>
              </a:rPr>
              <a:t>• Impact and Future Directions of WRAP</a:t>
            </a:r>
            <a:r>
              <a:rPr>
                <a:effectLst/>
              </a:rPr>
              <a:t> </a:t>
            </a:r>
            <a:endParaRPr lang="en-US"/>
          </a:p>
        </p:txBody>
      </p:sp>
    </p:spTree>
    <p:extLst>
      <p:ext uri="{BB962C8B-B14F-4D97-AF65-F5344CB8AC3E}">
        <p14:creationId xmlns:p14="http://schemas.microsoft.com/office/powerpoint/2010/main" val="63219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33EB60C-D51E-490C-893D-8C2A23BD9FB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09C9D42-5E5B-C8E0-4F4C-40485789B1C0}"/>
              </a:ext>
            </a:extLst>
          </p:cNvPr>
          <p:cNvSpPr>
            <a:spLocks noGrp="1"/>
          </p:cNvSpPr>
          <p:nvPr>
            <p:ph sz="quarter" idx="16"/>
          </p:nvPr>
        </p:nvSpPr>
        <p:spPr>
          <a:xfrm>
            <a:off x="857250" y="1200150"/>
            <a:ext cx="10477500" cy="639960"/>
          </a:xfrm>
        </p:spPr>
        <p:txBody>
          <a:bodyPr/>
          <a:lstStyle/>
          <a:p>
            <a:pPr marL="0" indent="0" algn="ctr">
              <a:buNone/>
            </a:pPr>
            <a:r>
              <a:rPr sz="4800" b="0">
                <a:solidFill>
                  <a:srgbClr val="105237"/>
                </a:solidFill>
                <a:effectLst/>
                <a:latin typeface="Avenir Next LT Pro" panose="020B0504020202020204" pitchFamily="34" charset="0"/>
              </a:rPr>
              <a:t>Research Evidence</a:t>
            </a:r>
            <a:r>
              <a:rPr>
                <a:effectLst/>
              </a:rPr>
              <a:t> </a:t>
            </a:r>
            <a:endParaRPr lang="en-US"/>
          </a:p>
        </p:txBody>
      </p:sp>
      <p:sp>
        <p:nvSpPr>
          <p:cNvPr id="6" name="Date Placeholder 5">
            <a:extLst>
              <a:ext uri="{FF2B5EF4-FFF2-40B4-BE49-F238E27FC236}">
                <a16:creationId xmlns:a16="http://schemas.microsoft.com/office/drawing/2014/main" id="{B320EC88-899C-0B0E-BB7B-F21492071B69}"/>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C2639A7-8674-45EA-78B3-02EC9AAF5DE6}"/>
              </a:ext>
            </a:extLst>
          </p:cNvPr>
          <p:cNvSpPr>
            <a:spLocks noGrp="1"/>
          </p:cNvSpPr>
          <p:nvPr>
            <p:ph type="sldNum" sz="quarter" idx="19"/>
          </p:nvPr>
        </p:nvSpPr>
        <p:spPr/>
        <p:txBody>
          <a:bodyPr/>
          <a:lstStyle/>
          <a:p>
            <a:fld id="{AEAA3239-9EA4-4A65-A281-97F994456D9F}" type="slidenum">
              <a:rPr lang="en-US" smtClean="0"/>
              <a:pPr/>
              <a:t>20</a:t>
            </a:fld>
            <a:endParaRPr lang="en-US" sz="900" dirty="0"/>
          </a:p>
        </p:txBody>
      </p:sp>
      <p:sp>
        <p:nvSpPr>
          <p:cNvPr id="9" name="TextBox 8">
            <a:extLst>
              <a:ext uri="{FF2B5EF4-FFF2-40B4-BE49-F238E27FC236}">
                <a16:creationId xmlns:a16="http://schemas.microsoft.com/office/drawing/2014/main" id="{737E391D-56CC-435A-9FE4-CCB3F838B12A}"/>
              </a:ext>
            </a:extLst>
          </p:cNvPr>
          <p:cNvSpPr txBox="1"/>
          <p:nvPr/>
        </p:nvSpPr>
        <p:spPr>
          <a:xfrm>
            <a:off x="1333500" y="2343150"/>
            <a:ext cx="9525000" cy="1905000"/>
          </a:xfrm>
          <a:prstGeom prst="rect">
            <a:avLst/>
          </a:prstGeom>
          <a:noFill/>
        </p:spPr>
        <p:txBody>
          <a:bodyPr wrap="square" rtlCol="0">
            <a:normAutofit/>
          </a:bodyPr>
          <a:lstStyle/>
          <a:p>
            <a:pPr marL="0" algn="ctr">
              <a:buNone/>
            </a:pPr>
            <a:r>
              <a:rPr sz="15000" b="1">
                <a:solidFill>
                  <a:srgbClr val="105237"/>
                </a:solidFill>
                <a:effectLst/>
                <a:latin typeface="Avenir Next LT Pro" panose="020B0504020202020204" pitchFamily="34" charset="0"/>
              </a:rPr>
              <a:t>↑23%</a:t>
            </a:r>
            <a:r>
              <a:rPr>
                <a:effectLst/>
              </a:rPr>
              <a:t> </a:t>
            </a:r>
            <a:endParaRPr lang="en-US"/>
          </a:p>
        </p:txBody>
      </p:sp>
      <p:sp>
        <p:nvSpPr>
          <p:cNvPr id="10" name="TextBox 9">
            <a:extLst>
              <a:ext uri="{FF2B5EF4-FFF2-40B4-BE49-F238E27FC236}">
                <a16:creationId xmlns:a16="http://schemas.microsoft.com/office/drawing/2014/main" id="{EE7D6FFF-86F6-4084-80D3-118702B98B73}"/>
              </a:ext>
            </a:extLst>
          </p:cNvPr>
          <p:cNvSpPr txBox="1"/>
          <p:nvPr/>
        </p:nvSpPr>
        <p:spPr>
          <a:xfrm>
            <a:off x="1333500" y="4705350"/>
            <a:ext cx="9525000" cy="839985"/>
          </a:xfrm>
          <a:prstGeom prst="rect">
            <a:avLst/>
          </a:prstGeom>
          <a:noFill/>
        </p:spPr>
        <p:txBody>
          <a:bodyPr wrap="square" rtlCol="0">
            <a:normAutofit/>
          </a:bodyPr>
          <a:lstStyle/>
          <a:p>
            <a:pPr marL="0" algn="ctr">
              <a:buNone/>
            </a:pPr>
            <a:r>
              <a:rPr sz="2700" b="0">
                <a:solidFill>
                  <a:srgbClr val="105237"/>
                </a:solidFill>
                <a:effectLst/>
                <a:latin typeface="Avenir Next LT Pro" panose="020B0504020202020204" pitchFamily="34" charset="0"/>
              </a:rPr>
              <a:t>Improvement in self-efficacy vs control (meta-analyses) </a:t>
            </a:r>
            <a:endParaRPr>
              <a:effectLst/>
            </a:endParaRPr>
          </a:p>
          <a:p>
            <a:pPr marL="0" algn="ctr">
              <a:spcBef>
                <a:spcPts val="900"/>
              </a:spcBef>
              <a:buNone/>
            </a:pPr>
            <a:r>
              <a:rPr sz="1800" b="0">
                <a:solidFill>
                  <a:srgbClr val="105237"/>
                </a:solidFill>
                <a:effectLst/>
                <a:latin typeface="Avenir Next LT Pro" panose="020B0504020202020204" pitchFamily="34" charset="0"/>
              </a:rPr>
              <a:t>Peer-reviewed studies show gains in symptom management and quality of life. </a:t>
            </a:r>
            <a:endParaRPr lang="en-US"/>
          </a:p>
        </p:txBody>
      </p:sp>
    </p:spTree>
    <p:extLst>
      <p:ext uri="{BB962C8B-B14F-4D97-AF65-F5344CB8AC3E}">
        <p14:creationId xmlns:p14="http://schemas.microsoft.com/office/powerpoint/2010/main" val="381139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19C639F-EEE1-4CF1-BF2E-AC1DECCC6DF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A41E38AE-8EF9-4DBF-8398-1C317D4D8C7C}"/>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3B0B1FCA-42B3-63FA-D03B-15F9980355CB}"/>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B8CD3270-CE34-9758-8CF4-9695154204A1}"/>
              </a:ext>
            </a:extLst>
          </p:cNvPr>
          <p:cNvSpPr>
            <a:spLocks noGrp="1"/>
          </p:cNvSpPr>
          <p:nvPr>
            <p:ph type="sldNum" sz="quarter" idx="19"/>
          </p:nvPr>
        </p:nvSpPr>
        <p:spPr/>
        <p:txBody>
          <a:bodyPr/>
          <a:lstStyle/>
          <a:p>
            <a:fld id="{AEAA3239-9EA4-4A65-A281-97F994456D9F}" type="slidenum">
              <a:rPr lang="en-US" smtClean="0"/>
              <a:pPr/>
              <a:t>21</a:t>
            </a:fld>
            <a:endParaRPr lang="en-US" sz="900" dirty="0"/>
          </a:p>
        </p:txBody>
      </p:sp>
      <p:pic>
        <p:nvPicPr>
          <p:cNvPr id="10" name="Graphic 9" descr="A vector illustration icon of a puzzle piece, symbolizing implementation fidelity, with a transparent background">
            <a:extLst>
              <a:ext uri="{FF2B5EF4-FFF2-40B4-BE49-F238E27FC236}">
                <a16:creationId xmlns:a16="http://schemas.microsoft.com/office/drawing/2014/main" id="{DE3314F9-885D-4255-BF9F-0A1C6CDF202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E96D8600-471C-4F90-8CE4-424F7BFEA7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bridge, representing access disparities, with a transparent background">
            <a:extLst>
              <a:ext uri="{FF2B5EF4-FFF2-40B4-BE49-F238E27FC236}">
                <a16:creationId xmlns:a16="http://schemas.microsoft.com/office/drawing/2014/main" id="{A4B5996A-87C3-4EA4-A42F-95EFB9B05D9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0FA4992A-2DAA-40C6-8CB0-BB6394D294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tablet or computer screen, representing digital platforms, with a transparent background">
            <a:extLst>
              <a:ext uri="{FF2B5EF4-FFF2-40B4-BE49-F238E27FC236}">
                <a16:creationId xmlns:a16="http://schemas.microsoft.com/office/drawing/2014/main" id="{FD6A1D75-132F-4273-8ED6-8AA0C3CAE1C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740C1389-13C6-4D7F-9F85-8D70C9C5F2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interconnected gears, symbolizing clinical integration, with a transparent background">
            <a:extLst>
              <a:ext uri="{FF2B5EF4-FFF2-40B4-BE49-F238E27FC236}">
                <a16:creationId xmlns:a16="http://schemas.microsoft.com/office/drawing/2014/main" id="{2566F59B-75EE-4A5D-9518-4A050B6C4F9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1C84B4F0-C79E-411E-9F9C-3799EF1BDC59}"/>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Challenges &amp; Ongoing Developments</a:t>
            </a:r>
            <a:r>
              <a:rPr>
                <a:effectLst/>
              </a:rPr>
              <a:t> </a:t>
            </a:r>
            <a:endParaRPr lang="en-US"/>
          </a:p>
        </p:txBody>
      </p:sp>
      <p:sp>
        <p:nvSpPr>
          <p:cNvPr id="18" name="TextBox 17">
            <a:extLst>
              <a:ext uri="{FF2B5EF4-FFF2-40B4-BE49-F238E27FC236}">
                <a16:creationId xmlns:a16="http://schemas.microsoft.com/office/drawing/2014/main" id="{FA16BA8C-4F7D-4C91-BF7D-3D383991D50E}"/>
              </a:ext>
            </a:extLst>
          </p:cNvPr>
          <p:cNvSpPr txBox="1"/>
          <p:nvPr/>
        </p:nvSpPr>
        <p:spPr>
          <a:xfrm>
            <a:off x="1866900"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Implementation Fidelity</a:t>
            </a:r>
            <a:r>
              <a:rPr>
                <a:effectLst/>
              </a:rPr>
              <a:t> </a:t>
            </a:r>
          </a:p>
          <a:p>
            <a:pPr marL="0" algn="l">
              <a:spcBef>
                <a:spcPts val="900"/>
              </a:spcBef>
              <a:buNone/>
            </a:pPr>
            <a:r>
              <a:rPr sz="1425" b="0">
                <a:solidFill>
                  <a:srgbClr val="105237"/>
                </a:solidFill>
                <a:effectLst/>
                <a:latin typeface="Avenir Next LT Pro" panose="020B0504020202020204" pitchFamily="34" charset="0"/>
              </a:rPr>
              <a:t>Ensuring consistent adherence to WRAP principles across diverse settings remains a challenge.</a:t>
            </a:r>
            <a:r>
              <a:rPr>
                <a:effectLst/>
              </a:rPr>
              <a:t> </a:t>
            </a:r>
            <a:endParaRPr lang="en-US"/>
          </a:p>
        </p:txBody>
      </p:sp>
      <p:sp>
        <p:nvSpPr>
          <p:cNvPr id="19" name="TextBox 18">
            <a:extLst>
              <a:ext uri="{FF2B5EF4-FFF2-40B4-BE49-F238E27FC236}">
                <a16:creationId xmlns:a16="http://schemas.microsoft.com/office/drawing/2014/main" id="{D58EFA9E-E6B9-4D8D-90C7-2490CCC89934}"/>
              </a:ext>
            </a:extLst>
          </p:cNvPr>
          <p:cNvSpPr txBox="1"/>
          <p:nvPr/>
        </p:nvSpPr>
        <p:spPr>
          <a:xfrm>
            <a:off x="7458075"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Access Disparities</a:t>
            </a:r>
            <a:r>
              <a:rPr>
                <a:effectLst/>
              </a:rPr>
              <a:t> </a:t>
            </a:r>
          </a:p>
          <a:p>
            <a:pPr marL="0" algn="l">
              <a:spcBef>
                <a:spcPts val="900"/>
              </a:spcBef>
              <a:buNone/>
            </a:pPr>
            <a:r>
              <a:rPr sz="1425" b="0">
                <a:solidFill>
                  <a:srgbClr val="105237"/>
                </a:solidFill>
                <a:effectLst/>
                <a:latin typeface="Avenir Next LT Pro" panose="020B0504020202020204" pitchFamily="34" charset="0"/>
              </a:rPr>
              <a:t>Addressing unequal access to WRAP programs, especially for underserved populations.</a:t>
            </a:r>
            <a:r>
              <a:rPr>
                <a:effectLst/>
              </a:rPr>
              <a:t> </a:t>
            </a:r>
            <a:endParaRPr lang="en-US"/>
          </a:p>
        </p:txBody>
      </p:sp>
      <p:sp>
        <p:nvSpPr>
          <p:cNvPr id="20" name="TextBox 19">
            <a:extLst>
              <a:ext uri="{FF2B5EF4-FFF2-40B4-BE49-F238E27FC236}">
                <a16:creationId xmlns:a16="http://schemas.microsoft.com/office/drawing/2014/main" id="{A32E37B5-F827-4148-B972-98DD7AACF01C}"/>
              </a:ext>
            </a:extLst>
          </p:cNvPr>
          <p:cNvSpPr txBox="1"/>
          <p:nvPr/>
        </p:nvSpPr>
        <p:spPr>
          <a:xfrm>
            <a:off x="1866900"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Digital Platforms</a:t>
            </a:r>
            <a:r>
              <a:rPr>
                <a:effectLst/>
              </a:rPr>
              <a:t> </a:t>
            </a:r>
          </a:p>
          <a:p>
            <a:pPr marL="0" algn="l">
              <a:spcBef>
                <a:spcPts val="900"/>
              </a:spcBef>
              <a:buNone/>
            </a:pPr>
            <a:r>
              <a:rPr sz="1425" b="0">
                <a:solidFill>
                  <a:srgbClr val="105237"/>
                </a:solidFill>
                <a:effectLst/>
                <a:latin typeface="Avenir Next LT Pro" panose="020B0504020202020204" pitchFamily="34" charset="0"/>
              </a:rPr>
              <a:t>Ongoing development of digital delivery solutions to increase reach and engagement.</a:t>
            </a:r>
            <a:r>
              <a:rPr>
                <a:effectLst/>
              </a:rPr>
              <a:t> </a:t>
            </a:r>
            <a:endParaRPr lang="en-US"/>
          </a:p>
        </p:txBody>
      </p:sp>
      <p:sp>
        <p:nvSpPr>
          <p:cNvPr id="21" name="TextBox 20">
            <a:extLst>
              <a:ext uri="{FF2B5EF4-FFF2-40B4-BE49-F238E27FC236}">
                <a16:creationId xmlns:a16="http://schemas.microsoft.com/office/drawing/2014/main" id="{BC18D528-1075-49A2-A2A8-F2E750916C07}"/>
              </a:ext>
            </a:extLst>
          </p:cNvPr>
          <p:cNvSpPr txBox="1"/>
          <p:nvPr/>
        </p:nvSpPr>
        <p:spPr>
          <a:xfrm>
            <a:off x="7458075"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Clinical Integration</a:t>
            </a:r>
            <a:r>
              <a:rPr>
                <a:effectLst/>
              </a:rPr>
              <a:t> </a:t>
            </a:r>
          </a:p>
          <a:p>
            <a:pPr marL="0" algn="l">
              <a:spcBef>
                <a:spcPts val="900"/>
              </a:spcBef>
              <a:buNone/>
            </a:pPr>
            <a:r>
              <a:rPr sz="1425" b="0">
                <a:solidFill>
                  <a:srgbClr val="105237"/>
                </a:solidFill>
                <a:effectLst/>
                <a:latin typeface="Avenir Next LT Pro" panose="020B0504020202020204" pitchFamily="34" charset="0"/>
              </a:rPr>
              <a:t>Expanding integration with clinical care and enhancing facilitator training for better outcomes.</a:t>
            </a:r>
            <a:r>
              <a:rPr>
                <a:effectLst/>
              </a:rPr>
              <a:t> </a:t>
            </a:r>
            <a:endParaRPr lang="en-US"/>
          </a:p>
        </p:txBody>
      </p:sp>
    </p:spTree>
    <p:extLst>
      <p:ext uri="{BB962C8B-B14F-4D97-AF65-F5344CB8AC3E}">
        <p14:creationId xmlns:p14="http://schemas.microsoft.com/office/powerpoint/2010/main" val="3038541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3B0A6A6-1086-45AB-931F-8626582C7B3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37A4424-C55F-6105-7A65-F98BC1482E76}"/>
              </a:ext>
            </a:extLst>
          </p:cNvPr>
          <p:cNvSpPr>
            <a:spLocks noGrp="1"/>
          </p:cNvSpPr>
          <p:nvPr>
            <p:ph sz="quarter" idx="16"/>
          </p:nvPr>
        </p:nvSpPr>
        <p:spPr>
          <a:xfrm>
            <a:off x="619125" y="542925"/>
            <a:ext cx="10972800" cy="639960"/>
          </a:xfrm>
        </p:spPr>
        <p:txBody>
          <a:bodyPr/>
          <a:lstStyle/>
          <a:p>
            <a:pPr marL="0" indent="0" algn="l">
              <a:buNone/>
            </a:pPr>
            <a:r>
              <a:rPr sz="4800">
                <a:solidFill>
                  <a:srgbClr val="105237"/>
                </a:solidFill>
                <a:effectLst/>
                <a:latin typeface="Avenir Next LT Pro" panose="020B0504020202020204" pitchFamily="34" charset="0"/>
              </a:rPr>
              <a:t>Future Trends in WRAP Planning </a:t>
            </a:r>
            <a:endParaRPr lang="en-US"/>
          </a:p>
        </p:txBody>
      </p:sp>
      <p:sp>
        <p:nvSpPr>
          <p:cNvPr id="6" name="Date Placeholder 5">
            <a:extLst>
              <a:ext uri="{FF2B5EF4-FFF2-40B4-BE49-F238E27FC236}">
                <a16:creationId xmlns:a16="http://schemas.microsoft.com/office/drawing/2014/main" id="{B1E319DC-D6B5-9069-6752-2DB2B67E7822}"/>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53E45F24-DE29-7BB2-EA43-23E5647485A8}"/>
              </a:ext>
            </a:extLst>
          </p:cNvPr>
          <p:cNvSpPr>
            <a:spLocks noGrp="1"/>
          </p:cNvSpPr>
          <p:nvPr>
            <p:ph type="sldNum" sz="quarter" idx="19"/>
          </p:nvPr>
        </p:nvSpPr>
        <p:spPr/>
        <p:txBody>
          <a:bodyPr/>
          <a:lstStyle/>
          <a:p>
            <a:fld id="{AEAA3239-9EA4-4A65-A281-97F994456D9F}" type="slidenum">
              <a:rPr lang="en-US" smtClean="0"/>
              <a:pPr/>
              <a:t>22</a:t>
            </a:fld>
            <a:endParaRPr lang="en-US" sz="900" dirty="0"/>
          </a:p>
        </p:txBody>
      </p:sp>
      <p:sp>
        <p:nvSpPr>
          <p:cNvPr id="9" name="TextBox 8">
            <a:extLst>
              <a:ext uri="{FF2B5EF4-FFF2-40B4-BE49-F238E27FC236}">
                <a16:creationId xmlns:a16="http://schemas.microsoft.com/office/drawing/2014/main" id="{D5D9C447-6E98-416C-984E-64C615262D5A}"/>
              </a:ext>
            </a:extLst>
          </p:cNvPr>
          <p:cNvSpPr txBox="1"/>
          <p:nvPr/>
        </p:nvSpPr>
        <p:spPr>
          <a:xfrm>
            <a:off x="619125" y="2328416"/>
            <a:ext cx="3505200" cy="1669553"/>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01</a:t>
            </a:r>
            <a:r>
              <a:rPr>
                <a:effectLst/>
              </a:rPr>
              <a:t> </a:t>
            </a:r>
          </a:p>
          <a:p>
            <a:pPr marL="0" algn="l">
              <a:spcAft>
                <a:spcPts val="750"/>
              </a:spcAft>
              <a:buNone/>
            </a:pPr>
            <a:r>
              <a:rPr sz="1500" b="1">
                <a:solidFill>
                  <a:srgbClr val="5793D0"/>
                </a:solidFill>
                <a:effectLst/>
                <a:latin typeface="Avenir Next LT Pro" panose="020B0504020202020204" pitchFamily="34" charset="0"/>
              </a:rPr>
              <a:t>Digital WRAP Tools </a:t>
            </a:r>
            <a:endParaRPr>
              <a:effectLst/>
            </a:endParaRPr>
          </a:p>
          <a:p>
            <a:pPr marL="0" algn="l">
              <a:buNone/>
            </a:pPr>
            <a:r>
              <a:rPr sz="1350" b="0">
                <a:solidFill>
                  <a:srgbClr val="105237"/>
                </a:solidFill>
                <a:effectLst/>
                <a:latin typeface="Avenir Next LT Pro" panose="020B0504020202020204" pitchFamily="34" charset="0"/>
              </a:rPr>
              <a:t>Emergence of digital platforms streamlining recovery planning and tracking progress. </a:t>
            </a:r>
            <a:endParaRPr lang="en-US"/>
          </a:p>
        </p:txBody>
      </p:sp>
      <p:sp>
        <p:nvSpPr>
          <p:cNvPr id="10" name="TextBox 9">
            <a:extLst>
              <a:ext uri="{FF2B5EF4-FFF2-40B4-BE49-F238E27FC236}">
                <a16:creationId xmlns:a16="http://schemas.microsoft.com/office/drawing/2014/main" id="{8B63754E-F235-4349-85A6-AC8170272D84}"/>
              </a:ext>
            </a:extLst>
          </p:cNvPr>
          <p:cNvSpPr txBox="1"/>
          <p:nvPr/>
        </p:nvSpPr>
        <p:spPr>
          <a:xfrm>
            <a:off x="4352925" y="2328416"/>
            <a:ext cx="3505200" cy="1438126"/>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02</a:t>
            </a:r>
            <a:r>
              <a:rPr>
                <a:effectLst/>
              </a:rPr>
              <a:t> </a:t>
            </a:r>
          </a:p>
          <a:p>
            <a:pPr marL="0" algn="l">
              <a:spcAft>
                <a:spcPts val="750"/>
              </a:spcAft>
              <a:buNone/>
            </a:pPr>
            <a:r>
              <a:rPr sz="1500" b="1">
                <a:solidFill>
                  <a:srgbClr val="7ED7A7"/>
                </a:solidFill>
                <a:effectLst/>
                <a:latin typeface="Avenir Next LT Pro" panose="020B0504020202020204" pitchFamily="34" charset="0"/>
              </a:rPr>
              <a:t>Mobile Health Integration </a:t>
            </a:r>
            <a:endParaRPr>
              <a:effectLst/>
            </a:endParaRPr>
          </a:p>
          <a:p>
            <a:pPr marL="0" algn="l">
              <a:buNone/>
            </a:pPr>
            <a:r>
              <a:rPr sz="1350" b="0">
                <a:solidFill>
                  <a:srgbClr val="105237"/>
                </a:solidFill>
                <a:effectLst/>
                <a:latin typeface="Avenir Next LT Pro" panose="020B0504020202020204" pitchFamily="34" charset="0"/>
              </a:rPr>
              <a:t>Integration with mobile apps for real-time monitoring and support. </a:t>
            </a:r>
            <a:endParaRPr lang="en-US"/>
          </a:p>
        </p:txBody>
      </p:sp>
      <p:sp>
        <p:nvSpPr>
          <p:cNvPr id="11" name="TextBox 10">
            <a:extLst>
              <a:ext uri="{FF2B5EF4-FFF2-40B4-BE49-F238E27FC236}">
                <a16:creationId xmlns:a16="http://schemas.microsoft.com/office/drawing/2014/main" id="{90A3598C-B114-405B-9E13-964FEF6AAA99}"/>
              </a:ext>
            </a:extLst>
          </p:cNvPr>
          <p:cNvSpPr txBox="1"/>
          <p:nvPr/>
        </p:nvSpPr>
        <p:spPr>
          <a:xfrm>
            <a:off x="8086725" y="2328416"/>
            <a:ext cx="3505200" cy="1438126"/>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03</a:t>
            </a:r>
            <a:r>
              <a:rPr>
                <a:effectLst/>
              </a:rPr>
              <a:t> </a:t>
            </a:r>
          </a:p>
          <a:p>
            <a:pPr marL="0" algn="l">
              <a:spcAft>
                <a:spcPts val="750"/>
              </a:spcAft>
              <a:buNone/>
            </a:pPr>
            <a:r>
              <a:rPr sz="1500" b="1">
                <a:solidFill>
                  <a:srgbClr val="DEB4FC"/>
                </a:solidFill>
                <a:effectLst/>
                <a:latin typeface="Avenir Next LT Pro" panose="020B0504020202020204" pitchFamily="34" charset="0"/>
              </a:rPr>
              <a:t>Personalized Data-Driven Plans </a:t>
            </a:r>
            <a:endParaRPr>
              <a:effectLst/>
            </a:endParaRPr>
          </a:p>
          <a:p>
            <a:pPr marL="0" algn="l">
              <a:buNone/>
            </a:pPr>
            <a:r>
              <a:rPr sz="1350" b="0">
                <a:solidFill>
                  <a:srgbClr val="105237"/>
                </a:solidFill>
                <a:effectLst/>
                <a:latin typeface="Avenir Next LT Pro" panose="020B0504020202020204" pitchFamily="34" charset="0"/>
              </a:rPr>
              <a:t>Utilizing individual data to tailor recovery strategies for each person. </a:t>
            </a:r>
            <a:endParaRPr lang="en-US"/>
          </a:p>
        </p:txBody>
      </p:sp>
      <p:sp>
        <p:nvSpPr>
          <p:cNvPr id="12" name="TextBox 11">
            <a:extLst>
              <a:ext uri="{FF2B5EF4-FFF2-40B4-BE49-F238E27FC236}">
                <a16:creationId xmlns:a16="http://schemas.microsoft.com/office/drawing/2014/main" id="{02423BAB-87B1-4BA1-8B15-A16CC8A28A4D}"/>
              </a:ext>
            </a:extLst>
          </p:cNvPr>
          <p:cNvSpPr txBox="1"/>
          <p:nvPr/>
        </p:nvSpPr>
        <p:spPr>
          <a:xfrm>
            <a:off x="619125" y="4264669"/>
            <a:ext cx="3505200" cy="1438126"/>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04</a:t>
            </a:r>
            <a:r>
              <a:rPr>
                <a:effectLst/>
              </a:rPr>
              <a:t> </a:t>
            </a:r>
          </a:p>
          <a:p>
            <a:pPr marL="0" algn="l">
              <a:spcAft>
                <a:spcPts val="750"/>
              </a:spcAft>
              <a:buNone/>
            </a:pPr>
            <a:r>
              <a:rPr sz="1500" b="1">
                <a:solidFill>
                  <a:srgbClr val="5793D0"/>
                </a:solidFill>
                <a:effectLst/>
                <a:latin typeface="Avenir Next LT Pro" panose="020B0504020202020204" pitchFamily="34" charset="0"/>
              </a:rPr>
              <a:t>Family &amp; Community Inclusion </a:t>
            </a:r>
            <a:endParaRPr>
              <a:effectLst/>
            </a:endParaRPr>
          </a:p>
          <a:p>
            <a:pPr marL="0" algn="l">
              <a:buNone/>
            </a:pPr>
            <a:r>
              <a:rPr sz="1350" b="0">
                <a:solidFill>
                  <a:srgbClr val="105237"/>
                </a:solidFill>
                <a:effectLst/>
                <a:latin typeface="Avenir Next LT Pro" panose="020B0504020202020204" pitchFamily="34" charset="0"/>
              </a:rPr>
              <a:t>Expanding roles for family and community networks in recovery support. </a:t>
            </a:r>
            <a:endParaRPr lang="en-US"/>
          </a:p>
        </p:txBody>
      </p:sp>
      <p:sp>
        <p:nvSpPr>
          <p:cNvPr id="13" name="TextBox 12">
            <a:extLst>
              <a:ext uri="{FF2B5EF4-FFF2-40B4-BE49-F238E27FC236}">
                <a16:creationId xmlns:a16="http://schemas.microsoft.com/office/drawing/2014/main" id="{960BE476-4275-4299-824E-754BF8653BD1}"/>
              </a:ext>
            </a:extLst>
          </p:cNvPr>
          <p:cNvSpPr txBox="1"/>
          <p:nvPr/>
        </p:nvSpPr>
        <p:spPr>
          <a:xfrm>
            <a:off x="4352925" y="4264669"/>
            <a:ext cx="3505200" cy="1438126"/>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05</a:t>
            </a:r>
            <a:r>
              <a:rPr>
                <a:effectLst/>
              </a:rPr>
              <a:t> </a:t>
            </a:r>
          </a:p>
          <a:p>
            <a:pPr marL="0" algn="l">
              <a:spcAft>
                <a:spcPts val="750"/>
              </a:spcAft>
              <a:buNone/>
            </a:pPr>
            <a:r>
              <a:rPr sz="1500" b="1">
                <a:solidFill>
                  <a:srgbClr val="7ED7A7"/>
                </a:solidFill>
                <a:effectLst/>
                <a:latin typeface="Avenir Next LT Pro" panose="020B0504020202020204" pitchFamily="34" charset="0"/>
              </a:rPr>
              <a:t>Neuroscience Advances </a:t>
            </a:r>
            <a:endParaRPr>
              <a:effectLst/>
            </a:endParaRPr>
          </a:p>
          <a:p>
            <a:pPr marL="0" algn="l">
              <a:buNone/>
            </a:pPr>
            <a:r>
              <a:rPr sz="1350" b="0">
                <a:solidFill>
                  <a:srgbClr val="105237"/>
                </a:solidFill>
                <a:effectLst/>
                <a:latin typeface="Avenir Next LT Pro" panose="020B0504020202020204" pitchFamily="34" charset="0"/>
              </a:rPr>
              <a:t>Applying new neuroscience insights to refine WRAP methods. </a:t>
            </a:r>
            <a:endParaRPr lang="en-US"/>
          </a:p>
        </p:txBody>
      </p:sp>
      <p:sp>
        <p:nvSpPr>
          <p:cNvPr id="14" name="TextBox 13">
            <a:extLst>
              <a:ext uri="{FF2B5EF4-FFF2-40B4-BE49-F238E27FC236}">
                <a16:creationId xmlns:a16="http://schemas.microsoft.com/office/drawing/2014/main" id="{236B5154-29CF-411E-ACB2-38E57CFFA851}"/>
              </a:ext>
            </a:extLst>
          </p:cNvPr>
          <p:cNvSpPr txBox="1"/>
          <p:nvPr/>
        </p:nvSpPr>
        <p:spPr>
          <a:xfrm>
            <a:off x="8086725" y="4264669"/>
            <a:ext cx="3505200" cy="1438126"/>
          </a:xfrm>
          <a:prstGeom prst="rect">
            <a:avLst/>
          </a:prstGeom>
          <a:noFill/>
        </p:spPr>
        <p:txBody>
          <a:bodyPr wrap="square" rtlCol="0">
            <a:normAutofit/>
          </a:bodyPr>
          <a:lstStyle/>
          <a:p>
            <a:pPr marL="0" algn="l">
              <a:spcAft>
                <a:spcPts val="1350"/>
              </a:spcAft>
              <a:buNone/>
            </a:pPr>
            <a:r>
              <a:rPr sz="4200" b="1">
                <a:solidFill>
                  <a:srgbClr val="105237"/>
                </a:solidFill>
                <a:effectLst/>
                <a:latin typeface="Avenir Next LT Pro" panose="020B0504020202020204" pitchFamily="34" charset="0"/>
              </a:rPr>
              <a:t>06</a:t>
            </a:r>
            <a:r>
              <a:rPr>
                <a:effectLst/>
              </a:rPr>
              <a:t> </a:t>
            </a:r>
          </a:p>
          <a:p>
            <a:pPr marL="0" algn="l">
              <a:spcAft>
                <a:spcPts val="750"/>
              </a:spcAft>
              <a:buNone/>
            </a:pPr>
            <a:r>
              <a:rPr sz="1500" b="1">
                <a:solidFill>
                  <a:srgbClr val="DEB4FC"/>
                </a:solidFill>
                <a:effectLst/>
                <a:latin typeface="Avenir Next LT Pro" panose="020B0504020202020204" pitchFamily="34" charset="0"/>
              </a:rPr>
              <a:t>Peer Support Evolution </a:t>
            </a:r>
            <a:endParaRPr>
              <a:effectLst/>
            </a:endParaRPr>
          </a:p>
          <a:p>
            <a:pPr marL="0" algn="l">
              <a:buNone/>
            </a:pPr>
            <a:r>
              <a:rPr sz="1350" b="0">
                <a:solidFill>
                  <a:srgbClr val="105237"/>
                </a:solidFill>
                <a:effectLst/>
                <a:latin typeface="Avenir Next LT Pro" panose="020B0504020202020204" pitchFamily="34" charset="0"/>
              </a:rPr>
              <a:t>Innovative peer support models enhancing accessibility and scalability. </a:t>
            </a:r>
            <a:endParaRPr lang="en-US"/>
          </a:p>
        </p:txBody>
      </p:sp>
    </p:spTree>
    <p:extLst>
      <p:ext uri="{BB962C8B-B14F-4D97-AF65-F5344CB8AC3E}">
        <p14:creationId xmlns:p14="http://schemas.microsoft.com/office/powerpoint/2010/main" val="345500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9D844FD-1260-4DC6-A763-0A66D5D21A5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3A181483-BAEA-4945-9136-E4BD2CD7FEDF}"/>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38175" y="2891879"/>
            <a:ext cx="857250" cy="857250"/>
          </a:xfrm>
          <a:prstGeom prst="rect">
            <a:avLst/>
          </a:prstGeom>
        </p:spPr>
      </p:pic>
      <p:sp>
        <p:nvSpPr>
          <p:cNvPr id="6" name="Date Placeholder 5">
            <a:extLst>
              <a:ext uri="{FF2B5EF4-FFF2-40B4-BE49-F238E27FC236}">
                <a16:creationId xmlns:a16="http://schemas.microsoft.com/office/drawing/2014/main" id="{49CC718E-51D8-FE2B-6F33-FBFAC749E2C5}"/>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B3F0FF23-750B-4656-69F1-DF9B4EBAA857}"/>
              </a:ext>
            </a:extLst>
          </p:cNvPr>
          <p:cNvSpPr>
            <a:spLocks noGrp="1"/>
          </p:cNvSpPr>
          <p:nvPr>
            <p:ph type="sldNum" sz="quarter" idx="19"/>
          </p:nvPr>
        </p:nvSpPr>
        <p:spPr/>
        <p:txBody>
          <a:bodyPr/>
          <a:lstStyle/>
          <a:p>
            <a:fld id="{AEAA3239-9EA4-4A65-A281-97F994456D9F}" type="slidenum">
              <a:rPr lang="en-US" smtClean="0"/>
              <a:pPr/>
              <a:t>23</a:t>
            </a:fld>
            <a:endParaRPr lang="en-US" sz="900" dirty="0"/>
          </a:p>
        </p:txBody>
      </p:sp>
      <p:pic>
        <p:nvPicPr>
          <p:cNvPr id="10" name="Graphic 9">
            <a:extLst>
              <a:ext uri="{FF2B5EF4-FFF2-40B4-BE49-F238E27FC236}">
                <a16:creationId xmlns:a16="http://schemas.microsoft.com/office/drawing/2014/main" id="{8A2F55D9-3E36-4679-B6F0-5FD3497DA9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48050" y="2891879"/>
            <a:ext cx="857250" cy="857250"/>
          </a:xfrm>
          <a:prstGeom prst="rect">
            <a:avLst/>
          </a:prstGeom>
        </p:spPr>
      </p:pic>
      <p:pic>
        <p:nvPicPr>
          <p:cNvPr id="11" name="Graphic 10">
            <a:extLst>
              <a:ext uri="{FF2B5EF4-FFF2-40B4-BE49-F238E27FC236}">
                <a16:creationId xmlns:a16="http://schemas.microsoft.com/office/drawing/2014/main" id="{EA625A85-81C8-42D8-BACB-CB918D2FC7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57925" y="2891879"/>
            <a:ext cx="857250" cy="857250"/>
          </a:xfrm>
          <a:prstGeom prst="rect">
            <a:avLst/>
          </a:prstGeom>
        </p:spPr>
      </p:pic>
      <p:pic>
        <p:nvPicPr>
          <p:cNvPr id="12" name="Graphic 11">
            <a:extLst>
              <a:ext uri="{FF2B5EF4-FFF2-40B4-BE49-F238E27FC236}">
                <a16:creationId xmlns:a16="http://schemas.microsoft.com/office/drawing/2014/main" id="{9822FFF9-193C-42F5-B6BE-69838A6FA7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7800" y="2891879"/>
            <a:ext cx="857250" cy="857250"/>
          </a:xfrm>
          <a:prstGeom prst="rect">
            <a:avLst/>
          </a:prstGeom>
        </p:spPr>
      </p:pic>
      <p:sp>
        <p:nvSpPr>
          <p:cNvPr id="13" name="TextBox 12">
            <a:extLst>
              <a:ext uri="{FF2B5EF4-FFF2-40B4-BE49-F238E27FC236}">
                <a16:creationId xmlns:a16="http://schemas.microsoft.com/office/drawing/2014/main" id="{40AEE108-435E-4F16-A2CF-57F3531CF3E5}"/>
              </a:ext>
            </a:extLst>
          </p:cNvPr>
          <p:cNvSpPr txBox="1"/>
          <p:nvPr/>
        </p:nvSpPr>
        <p:spPr>
          <a:xfrm>
            <a:off x="733425" y="904875"/>
            <a:ext cx="10953750" cy="1340941"/>
          </a:xfrm>
          <a:prstGeom prst="rect">
            <a:avLst/>
          </a:prstGeom>
          <a:noFill/>
        </p:spPr>
        <p:txBody>
          <a:bodyPr wrap="square" rtlCol="0">
            <a:normAutofit/>
          </a:bodyPr>
          <a:lstStyle/>
          <a:p>
            <a:pPr marL="0" algn="l">
              <a:spcBef>
                <a:spcPts val="450"/>
              </a:spcBef>
              <a:buNone/>
            </a:pPr>
            <a:r>
              <a:rPr sz="4800">
                <a:solidFill>
                  <a:srgbClr val="105237"/>
                </a:solidFill>
                <a:effectLst/>
                <a:latin typeface="Avenir Next LT Pro" panose="020B0504020202020204" pitchFamily="34" charset="0"/>
              </a:rPr>
              <a:t>WRAP Empowers Sustainable Recovery </a:t>
            </a:r>
            <a:endParaRPr lang="en-US"/>
          </a:p>
        </p:txBody>
      </p:sp>
      <p:sp>
        <p:nvSpPr>
          <p:cNvPr id="14" name="TextBox 13">
            <a:extLst>
              <a:ext uri="{FF2B5EF4-FFF2-40B4-BE49-F238E27FC236}">
                <a16:creationId xmlns:a16="http://schemas.microsoft.com/office/drawing/2014/main" id="{F65B6986-BFED-436A-A30B-55D9A2CDE4F9}"/>
              </a:ext>
            </a:extLst>
          </p:cNvPr>
          <p:cNvSpPr txBox="1"/>
          <p:nvPr/>
        </p:nvSpPr>
        <p:spPr>
          <a:xfrm>
            <a:off x="733425" y="39205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Self-determination </a:t>
            </a:r>
            <a:endParaRPr>
              <a:effectLst/>
            </a:endParaRPr>
          </a:p>
          <a:p>
            <a:pPr marL="0" algn="l">
              <a:spcBef>
                <a:spcPts val="1350"/>
              </a:spcBef>
              <a:buNone/>
            </a:pPr>
            <a:r>
              <a:rPr sz="1425" b="0">
                <a:solidFill>
                  <a:srgbClr val="105237"/>
                </a:solidFill>
                <a:effectLst/>
                <a:latin typeface="Avenir Next LT Pro" panose="020B0504020202020204" pitchFamily="34" charset="0"/>
              </a:rPr>
              <a:t>People lead their own plans, building recovery on personal strengths, preferences, and practical daily supports. </a:t>
            </a:r>
            <a:endParaRPr lang="en-US"/>
          </a:p>
        </p:txBody>
      </p:sp>
      <p:sp>
        <p:nvSpPr>
          <p:cNvPr id="15" name="TextBox 14">
            <a:extLst>
              <a:ext uri="{FF2B5EF4-FFF2-40B4-BE49-F238E27FC236}">
                <a16:creationId xmlns:a16="http://schemas.microsoft.com/office/drawing/2014/main" id="{790A7475-B193-4D12-8019-73B518E9E7FC}"/>
              </a:ext>
            </a:extLst>
          </p:cNvPr>
          <p:cNvSpPr txBox="1"/>
          <p:nvPr/>
        </p:nvSpPr>
        <p:spPr>
          <a:xfrm>
            <a:off x="3543300" y="39205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Hope-centered </a:t>
            </a:r>
            <a:endParaRPr>
              <a:effectLst/>
            </a:endParaRPr>
          </a:p>
          <a:p>
            <a:pPr marL="0" algn="l">
              <a:spcBef>
                <a:spcPts val="1350"/>
              </a:spcBef>
              <a:buNone/>
            </a:pPr>
            <a:r>
              <a:rPr sz="1425" b="0">
                <a:solidFill>
                  <a:srgbClr val="105237"/>
                </a:solidFill>
                <a:effectLst/>
                <a:latin typeface="Avenir Next LT Pro" panose="020B0504020202020204" pitchFamily="34" charset="0"/>
              </a:rPr>
              <a:t>WRAP frames recovery as possible and sustainable, supporting confidence through clear, repeatable steps. </a:t>
            </a:r>
            <a:endParaRPr lang="en-US"/>
          </a:p>
        </p:txBody>
      </p:sp>
      <p:sp>
        <p:nvSpPr>
          <p:cNvPr id="16" name="TextBox 15">
            <a:extLst>
              <a:ext uri="{FF2B5EF4-FFF2-40B4-BE49-F238E27FC236}">
                <a16:creationId xmlns:a16="http://schemas.microsoft.com/office/drawing/2014/main" id="{F7C5DEAB-5C2F-4ADA-888B-F140083ABCCB}"/>
              </a:ext>
            </a:extLst>
          </p:cNvPr>
          <p:cNvSpPr txBox="1"/>
          <p:nvPr/>
        </p:nvSpPr>
        <p:spPr>
          <a:xfrm>
            <a:off x="6353175" y="39205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Peer support </a:t>
            </a:r>
            <a:endParaRPr>
              <a:effectLst/>
            </a:endParaRPr>
          </a:p>
          <a:p>
            <a:pPr marL="0" algn="l">
              <a:spcBef>
                <a:spcPts val="1350"/>
              </a:spcBef>
              <a:buNone/>
            </a:pPr>
            <a:r>
              <a:rPr sz="1425" b="0">
                <a:solidFill>
                  <a:srgbClr val="105237"/>
                </a:solidFill>
                <a:effectLst/>
                <a:latin typeface="Avenir Next LT Pro" panose="020B0504020202020204" pitchFamily="34" charset="0"/>
              </a:rPr>
              <a:t>Shared lived experience strengthens engagement, belonging, and follow-through—especially during setbacks. </a:t>
            </a:r>
            <a:endParaRPr lang="en-US"/>
          </a:p>
        </p:txBody>
      </p:sp>
      <p:sp>
        <p:nvSpPr>
          <p:cNvPr id="17" name="TextBox 16">
            <a:extLst>
              <a:ext uri="{FF2B5EF4-FFF2-40B4-BE49-F238E27FC236}">
                <a16:creationId xmlns:a16="http://schemas.microsoft.com/office/drawing/2014/main" id="{2F937E8B-5C5C-4C5A-B4F8-995C60A9E99C}"/>
              </a:ext>
            </a:extLst>
          </p:cNvPr>
          <p:cNvSpPr txBox="1"/>
          <p:nvPr/>
        </p:nvSpPr>
        <p:spPr>
          <a:xfrm>
            <a:off x="9163050" y="3920579"/>
            <a:ext cx="2524125" cy="198655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Global, adaptable impact </a:t>
            </a:r>
            <a:endParaRPr>
              <a:effectLst/>
            </a:endParaRPr>
          </a:p>
          <a:p>
            <a:pPr marL="0" algn="l">
              <a:spcBef>
                <a:spcPts val="1350"/>
              </a:spcBef>
              <a:buNone/>
            </a:pPr>
            <a:r>
              <a:rPr sz="1425" b="0">
                <a:solidFill>
                  <a:srgbClr val="105237"/>
                </a:solidFill>
                <a:effectLst/>
                <a:latin typeface="Avenir Next LT Pro" panose="020B0504020202020204" pitchFamily="34" charset="0"/>
              </a:rPr>
              <a:t>Broad adoption and ongoing research show WRAP can evolve with new needs while staying person-centered. </a:t>
            </a:r>
            <a:endParaRPr lang="en-US"/>
          </a:p>
        </p:txBody>
      </p:sp>
    </p:spTree>
    <p:extLst>
      <p:ext uri="{BB962C8B-B14F-4D97-AF65-F5344CB8AC3E}">
        <p14:creationId xmlns:p14="http://schemas.microsoft.com/office/powerpoint/2010/main" val="155214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CB1D736-B01E-4341-8C16-46DBDA3F2C1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514920C-9EDA-C13A-9A1A-A8BC6C40B1F7}"/>
              </a:ext>
            </a:extLst>
          </p:cNvPr>
          <p:cNvSpPr>
            <a:spLocks noGrp="1"/>
          </p:cNvSpPr>
          <p:nvPr>
            <p:ph sz="quarter" idx="16"/>
          </p:nvPr>
        </p:nvSpPr>
        <p:spPr>
          <a:xfrm>
            <a:off x="828675" y="4981575"/>
            <a:ext cx="10534650" cy="1047750"/>
          </a:xfrm>
        </p:spPr>
        <p:txBody>
          <a:bodyPr/>
          <a:lstStyle/>
          <a:p>
            <a:pPr marL="0" marR="0" indent="0" algn="l" fontAlgn="b">
              <a:buNone/>
            </a:pPr>
            <a:r>
              <a:rPr sz="6750" b="0">
                <a:solidFill>
                  <a:srgbClr val="DEB4FC"/>
                </a:solidFill>
                <a:effectLst/>
                <a:latin typeface="Avenir Next LT Pro" panose="020B0504020202020204" pitchFamily="34" charset="0"/>
              </a:rPr>
              <a:t>Origins of WRAP </a:t>
            </a:r>
            <a:endParaRPr lang="en-US"/>
          </a:p>
        </p:txBody>
      </p:sp>
      <p:sp>
        <p:nvSpPr>
          <p:cNvPr id="6" name="Date Placeholder 5">
            <a:extLst>
              <a:ext uri="{FF2B5EF4-FFF2-40B4-BE49-F238E27FC236}">
                <a16:creationId xmlns:a16="http://schemas.microsoft.com/office/drawing/2014/main" id="{B097A62E-7342-91B0-41A3-CFA1E973F2E0}"/>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9B5FA46-B5ED-8725-270A-4177E4CC94DD}"/>
              </a:ext>
            </a:extLst>
          </p:cNvPr>
          <p:cNvSpPr>
            <a:spLocks noGrp="1"/>
          </p:cNvSpPr>
          <p:nvPr>
            <p:ph type="sldNum" sz="quarter" idx="19"/>
          </p:nvPr>
        </p:nvSpPr>
        <p:spPr/>
        <p:txBody>
          <a:bodyPr/>
          <a:lstStyle/>
          <a:p>
            <a:fld id="{AEAA3239-9EA4-4A65-A281-97F994456D9F}" type="slidenum">
              <a:rPr lang="en-US" smtClean="0"/>
              <a:pPr/>
              <a:t>3</a:t>
            </a:fld>
            <a:endParaRPr lang="en-US" sz="900" dirty="0"/>
          </a:p>
        </p:txBody>
      </p:sp>
    </p:spTree>
    <p:extLst>
      <p:ext uri="{BB962C8B-B14F-4D97-AF65-F5344CB8AC3E}">
        <p14:creationId xmlns:p14="http://schemas.microsoft.com/office/powerpoint/2010/main" val="3867733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A61A88A-5A24-4483-9BBD-67CA70819EB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warm, inviting scene showing a diverse group of people sitting in a circle, engaged in supportive conversation, with natural lighting and a sense of community. The setting should evoke trust, empowerment, and peer connection, symbolizing the grassroots, community-driven origins of WRAP. No visible or implied text, letters, or words should appear anywhere in the image. The composition should allow for explanatory text overlay and convey the themes of self-advocacy and lived experience">
            <a:extLst>
              <a:ext uri="{FF2B5EF4-FFF2-40B4-BE49-F238E27FC236}">
                <a16:creationId xmlns:a16="http://schemas.microsoft.com/office/drawing/2014/main" id="{275EF618-9BEA-4FC3-AF55-F590BA8FC54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7AB1B906-E47C-F653-D89A-CAB5BCFE5698}"/>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5EAAB564-1358-8EC9-F7C9-743588609732}"/>
              </a:ext>
            </a:extLst>
          </p:cNvPr>
          <p:cNvSpPr>
            <a:spLocks noGrp="1"/>
          </p:cNvSpPr>
          <p:nvPr>
            <p:ph type="sldNum" sz="quarter" idx="19"/>
          </p:nvPr>
        </p:nvSpPr>
        <p:spPr/>
        <p:txBody>
          <a:bodyPr/>
          <a:lstStyle/>
          <a:p>
            <a:fld id="{AEAA3239-9EA4-4A65-A281-97F994456D9F}" type="slidenum">
              <a:rPr lang="en-US" smtClean="0"/>
              <a:pPr/>
              <a:t>4</a:t>
            </a:fld>
            <a:endParaRPr lang="en-US" sz="900" dirty="0"/>
          </a:p>
        </p:txBody>
      </p:sp>
      <p:sp>
        <p:nvSpPr>
          <p:cNvPr id="10" name="TextBox 9">
            <a:extLst>
              <a:ext uri="{FF2B5EF4-FFF2-40B4-BE49-F238E27FC236}">
                <a16:creationId xmlns:a16="http://schemas.microsoft.com/office/drawing/2014/main" id="{1E94D6CC-FDD6-4DF5-ADF1-740FBF34D787}"/>
              </a:ext>
            </a:extLst>
          </p:cNvPr>
          <p:cNvSpPr txBox="1"/>
          <p:nvPr/>
        </p:nvSpPr>
        <p:spPr>
          <a:xfrm>
            <a:off x="619125" y="581025"/>
            <a:ext cx="4391025" cy="150867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Background &amp; Inspiration Behind WRAP </a:t>
            </a:r>
            <a:endParaRPr lang="en-US"/>
          </a:p>
        </p:txBody>
      </p:sp>
      <p:sp>
        <p:nvSpPr>
          <p:cNvPr id="11" name="TextBox 10">
            <a:extLst>
              <a:ext uri="{FF2B5EF4-FFF2-40B4-BE49-F238E27FC236}">
                <a16:creationId xmlns:a16="http://schemas.microsoft.com/office/drawing/2014/main" id="{A008D917-4177-4357-96DB-38A716FAF5B5}"/>
              </a:ext>
            </a:extLst>
          </p:cNvPr>
          <p:cNvSpPr txBox="1"/>
          <p:nvPr/>
        </p:nvSpPr>
        <p:spPr>
          <a:xfrm>
            <a:off x="619125" y="2375445"/>
            <a:ext cx="4391025" cy="22860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Self-designed wellness system </a:t>
            </a:r>
            <a:endParaRPr lang="en-US"/>
          </a:p>
        </p:txBody>
      </p:sp>
      <p:sp>
        <p:nvSpPr>
          <p:cNvPr id="12" name="TextBox 11">
            <a:extLst>
              <a:ext uri="{FF2B5EF4-FFF2-40B4-BE49-F238E27FC236}">
                <a16:creationId xmlns:a16="http://schemas.microsoft.com/office/drawing/2014/main" id="{22DCE43D-CB97-46EA-AE94-0DF53D738E04}"/>
              </a:ext>
            </a:extLst>
          </p:cNvPr>
          <p:cNvSpPr txBox="1"/>
          <p:nvPr/>
        </p:nvSpPr>
        <p:spPr>
          <a:xfrm>
            <a:off x="619125" y="2699295"/>
            <a:ext cx="4391025" cy="77152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Developed in the late 1990s to help people with mental health challenges manage their own recovery. </a:t>
            </a:r>
            <a:endParaRPr lang="en-US"/>
          </a:p>
        </p:txBody>
      </p:sp>
      <p:sp>
        <p:nvSpPr>
          <p:cNvPr id="13" name="TextBox 12">
            <a:extLst>
              <a:ext uri="{FF2B5EF4-FFF2-40B4-BE49-F238E27FC236}">
                <a16:creationId xmlns:a16="http://schemas.microsoft.com/office/drawing/2014/main" id="{4FE44C9C-D0DF-4A84-BC10-7B6FCAA80B88}"/>
              </a:ext>
            </a:extLst>
          </p:cNvPr>
          <p:cNvSpPr txBox="1"/>
          <p:nvPr/>
        </p:nvSpPr>
        <p:spPr>
          <a:xfrm>
            <a:off x="619125" y="3604170"/>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Community-based empowerment </a:t>
            </a:r>
            <a:endParaRPr lang="en-US"/>
          </a:p>
        </p:txBody>
      </p:sp>
      <p:sp>
        <p:nvSpPr>
          <p:cNvPr id="14" name="TextBox 13">
            <a:extLst>
              <a:ext uri="{FF2B5EF4-FFF2-40B4-BE49-F238E27FC236}">
                <a16:creationId xmlns:a16="http://schemas.microsoft.com/office/drawing/2014/main" id="{5436CF87-1690-45AE-9942-7B79A87B3630}"/>
              </a:ext>
            </a:extLst>
          </p:cNvPr>
          <p:cNvSpPr txBox="1"/>
          <p:nvPr/>
        </p:nvSpPr>
        <p:spPr>
          <a:xfrm>
            <a:off x="619125" y="3928020"/>
            <a:ext cx="4391025" cy="514350"/>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Built on self-advocacy and choice—supporting people to take an active role in their wellness. </a:t>
            </a:r>
            <a:endParaRPr lang="en-US"/>
          </a:p>
        </p:txBody>
      </p:sp>
      <p:sp>
        <p:nvSpPr>
          <p:cNvPr id="15" name="TextBox 14">
            <a:extLst>
              <a:ext uri="{FF2B5EF4-FFF2-40B4-BE49-F238E27FC236}">
                <a16:creationId xmlns:a16="http://schemas.microsoft.com/office/drawing/2014/main" id="{7477DF03-AAE7-43A5-B65B-748E1BC4E7B3}"/>
              </a:ext>
            </a:extLst>
          </p:cNvPr>
          <p:cNvSpPr txBox="1"/>
          <p:nvPr/>
        </p:nvSpPr>
        <p:spPr>
          <a:xfrm>
            <a:off x="619125" y="4575720"/>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Peer support and lived experience </a:t>
            </a:r>
            <a:endParaRPr lang="en-US"/>
          </a:p>
        </p:txBody>
      </p:sp>
      <p:sp>
        <p:nvSpPr>
          <p:cNvPr id="16" name="TextBox 15">
            <a:extLst>
              <a:ext uri="{FF2B5EF4-FFF2-40B4-BE49-F238E27FC236}">
                <a16:creationId xmlns:a16="http://schemas.microsoft.com/office/drawing/2014/main" id="{305B69FC-7286-4BFD-A9A2-7F0A0D382533}"/>
              </a:ext>
            </a:extLst>
          </p:cNvPr>
          <p:cNvSpPr txBox="1"/>
          <p:nvPr/>
        </p:nvSpPr>
        <p:spPr>
          <a:xfrm>
            <a:off x="619125" y="4899570"/>
            <a:ext cx="4391025" cy="77152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Grounded in peer movements that value shared experience and early symptom awareness to sustain wellness. </a:t>
            </a:r>
            <a:endParaRPr lang="en-US"/>
          </a:p>
        </p:txBody>
      </p:sp>
    </p:spTree>
    <p:extLst>
      <p:ext uri="{BB962C8B-B14F-4D97-AF65-F5344CB8AC3E}">
        <p14:creationId xmlns:p14="http://schemas.microsoft.com/office/powerpoint/2010/main" val="1054796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6C27A4B-6E59-4EED-B0A1-B143EEA7352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E6C26A0A-914B-8441-AC3B-EDA0FE40CF8D}"/>
              </a:ext>
            </a:extLst>
          </p:cNvPr>
          <p:cNvSpPr>
            <a:spLocks noGrp="1"/>
          </p:cNvSpPr>
          <p:nvPr>
            <p:ph sz="quarter" idx="16"/>
          </p:nvPr>
        </p:nvSpPr>
        <p:spPr>
          <a:xfrm>
            <a:off x="1333500" y="1657350"/>
            <a:ext cx="9525000" cy="2453282"/>
          </a:xfrm>
        </p:spPr>
        <p:txBody>
          <a:bodyPr>
            <a:normAutofit fontScale="85000" lnSpcReduction="20000"/>
          </a:bodyPr>
          <a:lstStyle/>
          <a:p>
            <a:pPr marL="0" marR="0" indent="0" algn="l">
              <a:buNone/>
            </a:pPr>
            <a:r>
              <a:rPr sz="4200" b="0">
                <a:solidFill>
                  <a:srgbClr val="5793D0"/>
                </a:solidFill>
                <a:effectLst/>
                <a:latin typeface="Avenir Next LT Pro" panose="020B0504020202020204" pitchFamily="34" charset="0"/>
              </a:rPr>
              <a:t>"Recovery is a journey, not a destination. It is about finding hope, taking personal responsibility, and building a support network." </a:t>
            </a:r>
            <a:endParaRPr lang="en-US"/>
          </a:p>
        </p:txBody>
      </p:sp>
      <p:sp>
        <p:nvSpPr>
          <p:cNvPr id="6" name="Date Placeholder 5">
            <a:extLst>
              <a:ext uri="{FF2B5EF4-FFF2-40B4-BE49-F238E27FC236}">
                <a16:creationId xmlns:a16="http://schemas.microsoft.com/office/drawing/2014/main" id="{CD658CBD-08B6-020A-5FAD-83BB8BF9E3B8}"/>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83984E2-51F6-3017-F1C2-7B56CAEA7CCC}"/>
              </a:ext>
            </a:extLst>
          </p:cNvPr>
          <p:cNvSpPr>
            <a:spLocks noGrp="1"/>
          </p:cNvSpPr>
          <p:nvPr>
            <p:ph type="sldNum" sz="quarter" idx="19"/>
          </p:nvPr>
        </p:nvSpPr>
        <p:spPr/>
        <p:txBody>
          <a:bodyPr/>
          <a:lstStyle/>
          <a:p>
            <a:fld id="{AEAA3239-9EA4-4A65-A281-97F994456D9F}" type="slidenum">
              <a:rPr lang="en-US" smtClean="0"/>
              <a:pPr/>
              <a:t>5</a:t>
            </a:fld>
            <a:endParaRPr lang="en-US" sz="900" dirty="0"/>
          </a:p>
        </p:txBody>
      </p:sp>
      <p:sp>
        <p:nvSpPr>
          <p:cNvPr id="9" name="TextBox 8">
            <a:extLst>
              <a:ext uri="{FF2B5EF4-FFF2-40B4-BE49-F238E27FC236}">
                <a16:creationId xmlns:a16="http://schemas.microsoft.com/office/drawing/2014/main" id="{AC123988-1074-4F58-AA54-07E37A2B10AF}"/>
              </a:ext>
            </a:extLst>
          </p:cNvPr>
          <p:cNvSpPr txBox="1"/>
          <p:nvPr/>
        </p:nvSpPr>
        <p:spPr>
          <a:xfrm>
            <a:off x="1333500" y="4438650"/>
            <a:ext cx="9525000" cy="274290"/>
          </a:xfrm>
          <a:prstGeom prst="rect">
            <a:avLst/>
          </a:prstGeom>
          <a:noFill/>
        </p:spPr>
        <p:txBody>
          <a:bodyPr wrap="square" rtlCol="0">
            <a:normAutofit/>
          </a:bodyPr>
          <a:lstStyle/>
          <a:p>
            <a:pPr marL="0" marR="0" algn="r">
              <a:buNone/>
            </a:pPr>
            <a:r>
              <a:rPr sz="1800" b="0">
                <a:solidFill>
                  <a:srgbClr val="105237"/>
                </a:solidFill>
                <a:effectLst/>
                <a:latin typeface="Avenir Next LT Pro" panose="020B0504020202020204" pitchFamily="34" charset="0"/>
              </a:rPr>
              <a:t>— Mary Ellen Copeland </a:t>
            </a:r>
            <a:endParaRPr lang="en-US"/>
          </a:p>
        </p:txBody>
      </p:sp>
    </p:spTree>
    <p:extLst>
      <p:ext uri="{BB962C8B-B14F-4D97-AF65-F5344CB8AC3E}">
        <p14:creationId xmlns:p14="http://schemas.microsoft.com/office/powerpoint/2010/main" val="203835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E80B9B4-DC78-4ED7-B254-4A03DEACC25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FB9D150D-9C1D-606C-92FB-80655676F037}"/>
              </a:ext>
            </a:extLst>
          </p:cNvPr>
          <p:cNvSpPr>
            <a:spLocks noGrp="1"/>
          </p:cNvSpPr>
          <p:nvPr>
            <p:ph sz="quarter" idx="16"/>
          </p:nvPr>
        </p:nvSpPr>
        <p:spPr>
          <a:xfrm>
            <a:off x="619125" y="581025"/>
            <a:ext cx="10972800" cy="670470"/>
          </a:xfrm>
        </p:spPr>
        <p:txBody>
          <a:bodyPr/>
          <a:lstStyle/>
          <a:p>
            <a:pPr marL="0" indent="0" algn="l">
              <a:buNone/>
            </a:pPr>
            <a:r>
              <a:rPr sz="4800">
                <a:solidFill>
                  <a:srgbClr val="105237"/>
                </a:solidFill>
                <a:effectLst/>
                <a:latin typeface="Avenir Next LT Pro" panose="020B0504020202020204" pitchFamily="34" charset="0"/>
              </a:rPr>
              <a:t>Early WRAP Pilots </a:t>
            </a:r>
            <a:endParaRPr lang="en-US"/>
          </a:p>
        </p:txBody>
      </p:sp>
      <p:sp>
        <p:nvSpPr>
          <p:cNvPr id="6" name="Date Placeholder 5">
            <a:extLst>
              <a:ext uri="{FF2B5EF4-FFF2-40B4-BE49-F238E27FC236}">
                <a16:creationId xmlns:a16="http://schemas.microsoft.com/office/drawing/2014/main" id="{73AC25FD-4A77-4D1A-72CD-E6FDECFEA0A4}"/>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9119991-E02B-F3B0-55A6-79A7EC8C7550}"/>
              </a:ext>
            </a:extLst>
          </p:cNvPr>
          <p:cNvSpPr>
            <a:spLocks noGrp="1"/>
          </p:cNvSpPr>
          <p:nvPr>
            <p:ph type="sldNum" sz="quarter" idx="19"/>
          </p:nvPr>
        </p:nvSpPr>
        <p:spPr/>
        <p:txBody>
          <a:bodyPr/>
          <a:lstStyle/>
          <a:p>
            <a:fld id="{AEAA3239-9EA4-4A65-A281-97F994456D9F}" type="slidenum">
              <a:rPr lang="en-US" smtClean="0"/>
              <a:pPr/>
              <a:t>6</a:t>
            </a:fld>
            <a:endParaRPr lang="en-US" sz="900" dirty="0"/>
          </a:p>
        </p:txBody>
      </p:sp>
      <p:sp>
        <p:nvSpPr>
          <p:cNvPr id="9" name="TextBox 8">
            <a:extLst>
              <a:ext uri="{FF2B5EF4-FFF2-40B4-BE49-F238E27FC236}">
                <a16:creationId xmlns:a16="http://schemas.microsoft.com/office/drawing/2014/main" id="{DECD6399-C582-43B6-BF02-759F91B16596}"/>
              </a:ext>
            </a:extLst>
          </p:cNvPr>
          <p:cNvSpPr txBox="1"/>
          <p:nvPr/>
        </p:nvSpPr>
        <p:spPr>
          <a:xfrm>
            <a:off x="619125" y="2867917"/>
            <a:ext cx="2571750" cy="2119758"/>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1997</a:t>
            </a:r>
            <a:r>
              <a:rPr>
                <a:effectLst/>
              </a:rPr>
              <a:t> </a:t>
            </a:r>
          </a:p>
          <a:p>
            <a:pPr marL="0" algn="l">
              <a:spcAft>
                <a:spcPts val="900"/>
              </a:spcAft>
              <a:buNone/>
            </a:pPr>
            <a:r>
              <a:rPr sz="1425" b="1">
                <a:solidFill>
                  <a:srgbClr val="105237"/>
                </a:solidFill>
                <a:effectLst/>
                <a:latin typeface="Avenir Next LT Pro" panose="020B0504020202020204" pitchFamily="34" charset="0"/>
              </a:rPr>
              <a:t>First pilots launched </a:t>
            </a:r>
            <a:endParaRPr>
              <a:effectLst/>
            </a:endParaRPr>
          </a:p>
          <a:p>
            <a:pPr marL="0" algn="l">
              <a:buNone/>
            </a:pPr>
            <a:r>
              <a:rPr sz="1425" b="0">
                <a:solidFill>
                  <a:srgbClr val="105237"/>
                </a:solidFill>
                <a:effectLst/>
                <a:latin typeface="Avenir Next LT Pro" panose="020B0504020202020204" pitchFamily="34" charset="0"/>
              </a:rPr>
              <a:t>Early community settings tested WRAP in practice. Pilot outcome improvement: 10%. </a:t>
            </a:r>
            <a:endParaRPr lang="en-US"/>
          </a:p>
        </p:txBody>
      </p:sp>
      <p:sp>
        <p:nvSpPr>
          <p:cNvPr id="10" name="TextBox 9">
            <a:extLst>
              <a:ext uri="{FF2B5EF4-FFF2-40B4-BE49-F238E27FC236}">
                <a16:creationId xmlns:a16="http://schemas.microsoft.com/office/drawing/2014/main" id="{D8CA37B9-F8E0-49D6-B5A5-546C28637CA7}"/>
              </a:ext>
            </a:extLst>
          </p:cNvPr>
          <p:cNvSpPr txBox="1"/>
          <p:nvPr/>
        </p:nvSpPr>
        <p:spPr>
          <a:xfrm>
            <a:off x="3419475" y="2867917"/>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1999</a:t>
            </a:r>
            <a:r>
              <a:rPr>
                <a:effectLst/>
              </a:rPr>
              <a:t> </a:t>
            </a:r>
          </a:p>
          <a:p>
            <a:pPr marL="0" algn="l">
              <a:spcAft>
                <a:spcPts val="900"/>
              </a:spcAft>
              <a:buNone/>
            </a:pPr>
            <a:r>
              <a:rPr sz="1425" b="1">
                <a:solidFill>
                  <a:srgbClr val="105237"/>
                </a:solidFill>
                <a:effectLst/>
                <a:latin typeface="Avenir Next LT Pro" panose="020B0504020202020204" pitchFamily="34" charset="0"/>
              </a:rPr>
              <a:t>Evidence begins to form </a:t>
            </a:r>
            <a:endParaRPr>
              <a:effectLst/>
            </a:endParaRPr>
          </a:p>
          <a:p>
            <a:pPr marL="0" algn="l">
              <a:buNone/>
            </a:pPr>
            <a:r>
              <a:rPr sz="1425" b="0">
                <a:solidFill>
                  <a:srgbClr val="105237"/>
                </a:solidFill>
                <a:effectLst/>
                <a:latin typeface="Avenir Next LT Pro" panose="020B0504020202020204" pitchFamily="34" charset="0"/>
              </a:rPr>
              <a:t>Reported gains in self-management and quality of life. Improvement: 22%. </a:t>
            </a:r>
            <a:endParaRPr lang="en-US"/>
          </a:p>
        </p:txBody>
      </p:sp>
      <p:sp>
        <p:nvSpPr>
          <p:cNvPr id="11" name="TextBox 10">
            <a:extLst>
              <a:ext uri="{FF2B5EF4-FFF2-40B4-BE49-F238E27FC236}">
                <a16:creationId xmlns:a16="http://schemas.microsoft.com/office/drawing/2014/main" id="{E94DA2F7-0EBD-4179-96B7-734C51C6EFA8}"/>
              </a:ext>
            </a:extLst>
          </p:cNvPr>
          <p:cNvSpPr txBox="1"/>
          <p:nvPr/>
        </p:nvSpPr>
        <p:spPr>
          <a:xfrm>
            <a:off x="6219825" y="2867917"/>
            <a:ext cx="2571750" cy="2119758"/>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2001</a:t>
            </a:r>
            <a:r>
              <a:rPr>
                <a:effectLst/>
              </a:rPr>
              <a:t> </a:t>
            </a:r>
          </a:p>
          <a:p>
            <a:pPr marL="0" algn="l">
              <a:spcAft>
                <a:spcPts val="900"/>
              </a:spcAft>
              <a:buNone/>
            </a:pPr>
            <a:r>
              <a:rPr sz="1425" b="1">
                <a:solidFill>
                  <a:srgbClr val="105237"/>
                </a:solidFill>
                <a:effectLst/>
                <a:latin typeface="Avenir Next LT Pro" panose="020B0504020202020204" pitchFamily="34" charset="0"/>
              </a:rPr>
              <a:t>Outcomes strengthen </a:t>
            </a:r>
            <a:endParaRPr>
              <a:effectLst/>
            </a:endParaRPr>
          </a:p>
          <a:p>
            <a:pPr marL="0" algn="l">
              <a:buNone/>
            </a:pPr>
            <a:r>
              <a:rPr sz="1425" b="0">
                <a:solidFill>
                  <a:srgbClr val="105237"/>
                </a:solidFill>
                <a:effectLst/>
                <a:latin typeface="Avenir Next LT Pro" panose="020B0504020202020204" pitchFamily="34" charset="0"/>
              </a:rPr>
              <a:t>Studies noted reduced hospitalizations and improved coping. Improvement: 35%. </a:t>
            </a:r>
            <a:endParaRPr lang="en-US"/>
          </a:p>
        </p:txBody>
      </p:sp>
      <p:sp>
        <p:nvSpPr>
          <p:cNvPr id="12" name="TextBox 11">
            <a:extLst>
              <a:ext uri="{FF2B5EF4-FFF2-40B4-BE49-F238E27FC236}">
                <a16:creationId xmlns:a16="http://schemas.microsoft.com/office/drawing/2014/main" id="{64BD930D-0C6E-41A3-BF86-140A2EA74D5E}"/>
              </a:ext>
            </a:extLst>
          </p:cNvPr>
          <p:cNvSpPr txBox="1"/>
          <p:nvPr/>
        </p:nvSpPr>
        <p:spPr>
          <a:xfrm>
            <a:off x="9020175" y="2867917"/>
            <a:ext cx="2571750" cy="2363985"/>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2003</a:t>
            </a:r>
            <a:r>
              <a:rPr>
                <a:effectLst/>
              </a:rPr>
              <a:t> </a:t>
            </a:r>
          </a:p>
          <a:p>
            <a:pPr marL="0" algn="l">
              <a:spcAft>
                <a:spcPts val="900"/>
              </a:spcAft>
              <a:buNone/>
            </a:pPr>
            <a:r>
              <a:rPr sz="1425" b="1">
                <a:solidFill>
                  <a:srgbClr val="105237"/>
                </a:solidFill>
                <a:effectLst/>
                <a:latin typeface="Avenir Next LT Pro" panose="020B0504020202020204" pitchFamily="34" charset="0"/>
              </a:rPr>
              <a:t>Refinement and adoption </a:t>
            </a:r>
            <a:endParaRPr>
              <a:effectLst/>
            </a:endParaRPr>
          </a:p>
          <a:p>
            <a:pPr marL="0" algn="l">
              <a:buNone/>
            </a:pPr>
            <a:r>
              <a:rPr sz="1425" b="0">
                <a:solidFill>
                  <a:srgbClr val="105237"/>
                </a:solidFill>
                <a:effectLst/>
                <a:latin typeface="Avenir Next LT Pro" panose="020B0504020202020204" pitchFamily="34" charset="0"/>
              </a:rPr>
              <a:t>Iterative feedback refined components and supported recovery-framework inclusion. Improvement: 48%. </a:t>
            </a:r>
            <a:endParaRPr lang="en-US"/>
          </a:p>
        </p:txBody>
      </p:sp>
    </p:spTree>
    <p:extLst>
      <p:ext uri="{BB962C8B-B14F-4D97-AF65-F5344CB8AC3E}">
        <p14:creationId xmlns:p14="http://schemas.microsoft.com/office/powerpoint/2010/main" val="144487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4D943F1-5A8C-44F6-944C-2D60A80A76E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0469150-CDE3-13F4-5FD2-6AC0B79A37CA}"/>
              </a:ext>
            </a:extLst>
          </p:cNvPr>
          <p:cNvSpPr>
            <a:spLocks noGrp="1"/>
          </p:cNvSpPr>
          <p:nvPr>
            <p:ph sz="quarter" idx="16"/>
          </p:nvPr>
        </p:nvSpPr>
        <p:spPr>
          <a:xfrm>
            <a:off x="828675" y="3933825"/>
            <a:ext cx="10534650" cy="2095500"/>
          </a:xfrm>
        </p:spPr>
        <p:txBody>
          <a:bodyPr/>
          <a:lstStyle/>
          <a:p>
            <a:pPr marL="0" marR="0" indent="0" algn="l" fontAlgn="b">
              <a:buNone/>
            </a:pPr>
            <a:r>
              <a:rPr sz="6750">
                <a:solidFill>
                  <a:srgbClr val="DEB4FC"/>
                </a:solidFill>
                <a:effectLst/>
                <a:latin typeface="Avenir Next LT Pro" panose="020B0504020202020204" pitchFamily="34" charset="0"/>
              </a:rPr>
              <a:t>WRAP Core Principles &amp; Values</a:t>
            </a:r>
            <a:r>
              <a:rPr>
                <a:effectLst/>
              </a:rPr>
              <a:t> </a:t>
            </a:r>
            <a:endParaRPr lang="en-US"/>
          </a:p>
        </p:txBody>
      </p:sp>
      <p:sp>
        <p:nvSpPr>
          <p:cNvPr id="6" name="Date Placeholder 5">
            <a:extLst>
              <a:ext uri="{FF2B5EF4-FFF2-40B4-BE49-F238E27FC236}">
                <a16:creationId xmlns:a16="http://schemas.microsoft.com/office/drawing/2014/main" id="{705EB882-63C7-A094-13EA-E3B71821B39F}"/>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1158373-3FD2-EC98-831C-BFBE5C69F5D9}"/>
              </a:ext>
            </a:extLst>
          </p:cNvPr>
          <p:cNvSpPr>
            <a:spLocks noGrp="1"/>
          </p:cNvSpPr>
          <p:nvPr>
            <p:ph type="sldNum" sz="quarter" idx="19"/>
          </p:nvPr>
        </p:nvSpPr>
        <p:spPr/>
        <p:txBody>
          <a:bodyPr/>
          <a:lstStyle/>
          <a:p>
            <a:fld id="{AEAA3239-9EA4-4A65-A281-97F994456D9F}" type="slidenum">
              <a:rPr lang="en-US" smtClean="0"/>
              <a:pPr/>
              <a:t>7</a:t>
            </a:fld>
            <a:endParaRPr lang="en-US" sz="900" dirty="0"/>
          </a:p>
        </p:txBody>
      </p:sp>
    </p:spTree>
    <p:extLst>
      <p:ext uri="{BB962C8B-B14F-4D97-AF65-F5344CB8AC3E}">
        <p14:creationId xmlns:p14="http://schemas.microsoft.com/office/powerpoint/2010/main" val="324938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34194C5-BB12-4864-9448-0D8ADA83ADB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15B9610A-9FEE-71D1-F853-39C180C549FF}"/>
              </a:ext>
            </a:extLst>
          </p:cNvPr>
          <p:cNvSpPr>
            <a:spLocks noGrp="1"/>
          </p:cNvSpPr>
          <p:nvPr>
            <p:ph sz="quarter" idx="16"/>
          </p:nvPr>
        </p:nvSpPr>
        <p:spPr>
          <a:xfrm>
            <a:off x="619125" y="847725"/>
            <a:ext cx="10972800" cy="502890"/>
          </a:xfrm>
        </p:spPr>
        <p:txBody>
          <a:bodyPr/>
          <a:lstStyle/>
          <a:p>
            <a:pPr marL="0" indent="0" algn="l">
              <a:buNone/>
            </a:pPr>
            <a:r>
              <a:rPr sz="3600" b="0">
                <a:solidFill>
                  <a:srgbClr val="105237"/>
                </a:solidFill>
                <a:effectLst/>
                <a:latin typeface="Avenir Next LT Pro" panose="020B0504020202020204" pitchFamily="34" charset="0"/>
              </a:rPr>
              <a:t>Self-Determination &amp; Responsibility</a:t>
            </a:r>
            <a:r>
              <a:rPr>
                <a:effectLst/>
              </a:rPr>
              <a:t> </a:t>
            </a:r>
            <a:endParaRPr lang="en-US"/>
          </a:p>
        </p:txBody>
      </p:sp>
      <p:sp>
        <p:nvSpPr>
          <p:cNvPr id="6" name="Date Placeholder 5">
            <a:extLst>
              <a:ext uri="{FF2B5EF4-FFF2-40B4-BE49-F238E27FC236}">
                <a16:creationId xmlns:a16="http://schemas.microsoft.com/office/drawing/2014/main" id="{156FD7D6-6E1D-7A52-40F2-99301C82C171}"/>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3E01C56B-6E61-C88C-2E31-92EC7BE0739A}"/>
              </a:ext>
            </a:extLst>
          </p:cNvPr>
          <p:cNvSpPr>
            <a:spLocks noGrp="1"/>
          </p:cNvSpPr>
          <p:nvPr>
            <p:ph type="sldNum" sz="quarter" idx="19"/>
          </p:nvPr>
        </p:nvSpPr>
        <p:spPr/>
        <p:txBody>
          <a:bodyPr/>
          <a:lstStyle/>
          <a:p>
            <a:fld id="{AEAA3239-9EA4-4A65-A281-97F994456D9F}" type="slidenum">
              <a:rPr lang="en-US" smtClean="0"/>
              <a:pPr/>
              <a:t>8</a:t>
            </a:fld>
            <a:endParaRPr lang="en-US" sz="900" dirty="0"/>
          </a:p>
        </p:txBody>
      </p:sp>
      <p:sp>
        <p:nvSpPr>
          <p:cNvPr id="9" name="TextBox 8">
            <a:extLst>
              <a:ext uri="{FF2B5EF4-FFF2-40B4-BE49-F238E27FC236}">
                <a16:creationId xmlns:a16="http://schemas.microsoft.com/office/drawing/2014/main" id="{BA0CBDDF-36D7-4DB8-A9AA-13A0EDF99179}"/>
              </a:ext>
            </a:extLst>
          </p:cNvPr>
          <p:cNvSpPr txBox="1"/>
          <p:nvPr/>
        </p:nvSpPr>
        <p:spPr>
          <a:xfrm>
            <a:off x="619125" y="2032545"/>
            <a:ext cx="3343275" cy="178296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Identify Triggers</a:t>
            </a:r>
            <a:r>
              <a:rPr>
                <a:effectLst/>
              </a:rPr>
              <a:t> </a:t>
            </a:r>
          </a:p>
          <a:p>
            <a:pPr marL="0" algn="l">
              <a:spcBef>
                <a:spcPts val="750"/>
              </a:spcBef>
              <a:buNone/>
            </a:pPr>
            <a:r>
              <a:rPr sz="1350" b="0">
                <a:solidFill>
                  <a:srgbClr val="105237"/>
                </a:solidFill>
                <a:effectLst/>
                <a:latin typeface="Avenir Next LT Pro" panose="020B0504020202020204" pitchFamily="34" charset="0"/>
              </a:rPr>
              <a:t>Recognize stressors and early warning signs to act before symptoms escalate.</a:t>
            </a:r>
            <a:r>
              <a:rPr>
                <a:effectLst/>
              </a:rPr>
              <a:t> </a:t>
            </a:r>
          </a:p>
          <a:p>
            <a:pPr marL="0" algn="l">
              <a:spcBef>
                <a:spcPts val="1650"/>
              </a:spcBef>
              <a:buNone/>
            </a:pPr>
            <a:r>
              <a:rPr sz="1500" b="1">
                <a:solidFill>
                  <a:srgbClr val="105237"/>
                </a:solidFill>
                <a:effectLst/>
                <a:latin typeface="Avenir Next LT Pro" panose="020B0504020202020204" pitchFamily="34" charset="0"/>
              </a:rPr>
              <a:t>Contrast with Traditional Models</a:t>
            </a:r>
            <a:r>
              <a:rPr>
                <a:effectLst/>
              </a:rPr>
              <a:t> </a:t>
            </a:r>
          </a:p>
          <a:p>
            <a:pPr marL="0" algn="l">
              <a:spcBef>
                <a:spcPts val="750"/>
              </a:spcBef>
              <a:buNone/>
            </a:pPr>
            <a:r>
              <a:rPr sz="1350" b="0">
                <a:solidFill>
                  <a:srgbClr val="105237"/>
                </a:solidFill>
                <a:effectLst/>
                <a:latin typeface="Avenir Next LT Pro" panose="020B0504020202020204" pitchFamily="34" charset="0"/>
              </a:rPr>
              <a:t>WRAP emphasizes autonomy rather than a top-down, provider-led approach.</a:t>
            </a:r>
            <a:r>
              <a:rPr>
                <a:effectLst/>
              </a:rPr>
              <a:t> </a:t>
            </a:r>
            <a:endParaRPr lang="en-US"/>
          </a:p>
        </p:txBody>
      </p:sp>
      <p:sp>
        <p:nvSpPr>
          <p:cNvPr id="10" name="TextBox 9">
            <a:extLst>
              <a:ext uri="{FF2B5EF4-FFF2-40B4-BE49-F238E27FC236}">
                <a16:creationId xmlns:a16="http://schemas.microsoft.com/office/drawing/2014/main" id="{12CA2CA7-ABF1-4AC8-A78A-91A00B37559E}"/>
              </a:ext>
            </a:extLst>
          </p:cNvPr>
          <p:cNvSpPr txBox="1"/>
          <p:nvPr/>
        </p:nvSpPr>
        <p:spPr>
          <a:xfrm>
            <a:off x="4114800" y="2032545"/>
            <a:ext cx="3343275" cy="178296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Utilize Coping Strategies</a:t>
            </a:r>
            <a:r>
              <a:rPr>
                <a:effectLst/>
              </a:rPr>
              <a:t> </a:t>
            </a:r>
          </a:p>
          <a:p>
            <a:pPr marL="0" algn="l">
              <a:spcBef>
                <a:spcPts val="750"/>
              </a:spcBef>
              <a:buNone/>
            </a:pPr>
            <a:r>
              <a:rPr sz="1350" b="0">
                <a:solidFill>
                  <a:srgbClr val="105237"/>
                </a:solidFill>
                <a:effectLst/>
                <a:latin typeface="Avenir Next LT Pro" panose="020B0504020202020204" pitchFamily="34" charset="0"/>
              </a:rPr>
              <a:t>Use tailored tools to navigate challenges and maintain daily stability.</a:t>
            </a:r>
            <a:r>
              <a:rPr>
                <a:effectLst/>
              </a:rPr>
              <a:t> </a:t>
            </a:r>
          </a:p>
          <a:p>
            <a:pPr marL="0" algn="l">
              <a:spcBef>
                <a:spcPts val="1650"/>
              </a:spcBef>
              <a:buNone/>
            </a:pPr>
            <a:r>
              <a:rPr sz="1500" b="1">
                <a:solidFill>
                  <a:srgbClr val="105237"/>
                </a:solidFill>
                <a:effectLst/>
                <a:latin typeface="Avenir Next LT Pro" panose="020B0504020202020204" pitchFamily="34" charset="0"/>
              </a:rPr>
              <a:t>Improved Outcomes</a:t>
            </a:r>
            <a:r>
              <a:rPr>
                <a:effectLst/>
              </a:rPr>
              <a:t> </a:t>
            </a:r>
          </a:p>
          <a:p>
            <a:pPr marL="0" algn="l">
              <a:spcBef>
                <a:spcPts val="750"/>
              </a:spcBef>
              <a:buNone/>
            </a:pPr>
            <a:r>
              <a:rPr sz="1350" b="0">
                <a:solidFill>
                  <a:srgbClr val="105237"/>
                </a:solidFill>
                <a:effectLst/>
                <a:latin typeface="Avenir Next LT Pro" panose="020B0504020202020204" pitchFamily="34" charset="0"/>
              </a:rPr>
              <a:t>Greater self-determination is associated with better results and resilience.</a:t>
            </a:r>
            <a:r>
              <a:rPr>
                <a:effectLst/>
              </a:rPr>
              <a:t> </a:t>
            </a:r>
            <a:endParaRPr lang="en-US"/>
          </a:p>
        </p:txBody>
      </p:sp>
      <p:sp>
        <p:nvSpPr>
          <p:cNvPr id="11" name="TextBox 10">
            <a:extLst>
              <a:ext uri="{FF2B5EF4-FFF2-40B4-BE49-F238E27FC236}">
                <a16:creationId xmlns:a16="http://schemas.microsoft.com/office/drawing/2014/main" id="{005D471C-7FC6-4C86-A639-3E0398B6FCA8}"/>
              </a:ext>
            </a:extLst>
          </p:cNvPr>
          <p:cNvSpPr txBox="1"/>
          <p:nvPr/>
        </p:nvSpPr>
        <p:spPr>
          <a:xfrm>
            <a:off x="7610475" y="2032545"/>
            <a:ext cx="3343275" cy="2245816"/>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Make Informed Choices</a:t>
            </a:r>
            <a:r>
              <a:rPr>
                <a:effectLst/>
              </a:rPr>
              <a:t> </a:t>
            </a:r>
          </a:p>
          <a:p>
            <a:pPr marL="0" algn="l">
              <a:spcBef>
                <a:spcPts val="750"/>
              </a:spcBef>
              <a:buNone/>
            </a:pPr>
            <a:r>
              <a:rPr sz="1350" b="0">
                <a:solidFill>
                  <a:srgbClr val="105237"/>
                </a:solidFill>
                <a:effectLst/>
                <a:latin typeface="Avenir Next LT Pro" panose="020B0504020202020204" pitchFamily="34" charset="0"/>
              </a:rPr>
              <a:t>Choosing one’s care increases ownership, engagement, and follow-through.</a:t>
            </a:r>
            <a:r>
              <a:rPr>
                <a:effectLst/>
              </a:rPr>
              <a:t> </a:t>
            </a:r>
          </a:p>
          <a:p>
            <a:pPr marL="0" algn="l">
              <a:spcBef>
                <a:spcPts val="1650"/>
              </a:spcBef>
              <a:buNone/>
            </a:pPr>
            <a:r>
              <a:rPr sz="1500" b="1">
                <a:solidFill>
                  <a:srgbClr val="105237"/>
                </a:solidFill>
                <a:effectLst/>
                <a:latin typeface="Avenir Next LT Pro" panose="020B0504020202020204" pitchFamily="34" charset="0"/>
              </a:rPr>
              <a:t>Promote Autonomy</a:t>
            </a:r>
            <a:r>
              <a:rPr>
                <a:effectLst/>
              </a:rPr>
              <a:t> </a:t>
            </a:r>
          </a:p>
          <a:p>
            <a:pPr marL="0" algn="l">
              <a:spcBef>
                <a:spcPts val="750"/>
              </a:spcBef>
              <a:buNone/>
            </a:pPr>
            <a:r>
              <a:rPr sz="1350" b="0">
                <a:solidFill>
                  <a:srgbClr val="105237"/>
                </a:solidFill>
                <a:effectLst/>
                <a:latin typeface="Avenir Next LT Pro" panose="020B0504020202020204" pitchFamily="34" charset="0"/>
              </a:rPr>
              <a:t>Personal responsibility supports individualized recovery and sustained wellness.</a:t>
            </a:r>
            <a:r>
              <a:rPr>
                <a:effectLst/>
              </a:rPr>
              <a:t> </a:t>
            </a:r>
            <a:endParaRPr lang="en-US"/>
          </a:p>
        </p:txBody>
      </p:sp>
    </p:spTree>
    <p:extLst>
      <p:ext uri="{BB962C8B-B14F-4D97-AF65-F5344CB8AC3E}">
        <p14:creationId xmlns:p14="http://schemas.microsoft.com/office/powerpoint/2010/main" val="370866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0EFD591-418F-4B79-B8F8-2B56305EF2F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DDFBAD3-FD41-3144-7773-0B94041F32B6}"/>
              </a:ext>
            </a:extLst>
          </p:cNvPr>
          <p:cNvSpPr>
            <a:spLocks noGrp="1"/>
          </p:cNvSpPr>
          <p:nvPr>
            <p:ph sz="quarter" idx="16"/>
          </p:nvPr>
        </p:nvSpPr>
        <p:spPr>
          <a:xfrm>
            <a:off x="1333500" y="1952625"/>
            <a:ext cx="9525000" cy="1905000"/>
          </a:xfrm>
        </p:spPr>
        <p:txBody>
          <a:bodyPr/>
          <a:lstStyle/>
          <a:p>
            <a:pPr marL="0" indent="0" algn="ctr">
              <a:buNone/>
            </a:pPr>
            <a:r>
              <a:rPr sz="15000" b="1">
                <a:solidFill>
                  <a:srgbClr val="105237"/>
                </a:solidFill>
                <a:effectLst/>
                <a:latin typeface="Avenir Next LT Pro" panose="020B0504020202020204" pitchFamily="34" charset="0"/>
              </a:rPr>
              <a:t>85%</a:t>
            </a:r>
            <a:r>
              <a:rPr>
                <a:effectLst/>
              </a:rPr>
              <a:t> </a:t>
            </a:r>
            <a:endParaRPr lang="en-US"/>
          </a:p>
        </p:txBody>
      </p:sp>
      <p:sp>
        <p:nvSpPr>
          <p:cNvPr id="6" name="Date Placeholder 5">
            <a:extLst>
              <a:ext uri="{FF2B5EF4-FFF2-40B4-BE49-F238E27FC236}">
                <a16:creationId xmlns:a16="http://schemas.microsoft.com/office/drawing/2014/main" id="{825F2686-9E18-13F5-97C5-EC063C98E32F}"/>
              </a:ext>
            </a:extLst>
          </p:cNvPr>
          <p:cNvSpPr>
            <a:spLocks noGrp="1"/>
          </p:cNvSpPr>
          <p:nvPr>
            <p:ph type="dt" sz="half" idx="17"/>
          </p:nvPr>
        </p:nvSpPr>
        <p:spPr/>
        <p:txBody>
          <a:bodyPr/>
          <a:lstStyle/>
          <a:p>
            <a:fld id="{E4E981A1-C564-488D-B4B6-3CC796C959F2}" type="datetime1">
              <a:rPr lang="en-US" smtClean="0"/>
              <a:t>4/3/2026</a:t>
            </a:fld>
            <a:endParaRPr lang="en-US" sz="900" dirty="0"/>
          </a:p>
        </p:txBody>
      </p:sp>
      <p:sp>
        <p:nvSpPr>
          <p:cNvPr id="7" name="Slide Number Placeholder 6">
            <a:extLst>
              <a:ext uri="{FF2B5EF4-FFF2-40B4-BE49-F238E27FC236}">
                <a16:creationId xmlns:a16="http://schemas.microsoft.com/office/drawing/2014/main" id="{127CEA73-D394-CCBA-62DC-D16F43726C05}"/>
              </a:ext>
            </a:extLst>
          </p:cNvPr>
          <p:cNvSpPr>
            <a:spLocks noGrp="1"/>
          </p:cNvSpPr>
          <p:nvPr>
            <p:ph type="sldNum" sz="quarter" idx="19"/>
          </p:nvPr>
        </p:nvSpPr>
        <p:spPr/>
        <p:txBody>
          <a:bodyPr/>
          <a:lstStyle/>
          <a:p>
            <a:fld id="{AEAA3239-9EA4-4A65-A281-97F994456D9F}" type="slidenum">
              <a:rPr lang="en-US" smtClean="0"/>
              <a:pPr/>
              <a:t>9</a:t>
            </a:fld>
            <a:endParaRPr lang="en-US" sz="900" dirty="0"/>
          </a:p>
        </p:txBody>
      </p:sp>
      <p:sp>
        <p:nvSpPr>
          <p:cNvPr id="9" name="TextBox 8">
            <a:extLst>
              <a:ext uri="{FF2B5EF4-FFF2-40B4-BE49-F238E27FC236}">
                <a16:creationId xmlns:a16="http://schemas.microsoft.com/office/drawing/2014/main" id="{1C64C0DF-8549-4A9B-B78F-7C062906C422}"/>
              </a:ext>
            </a:extLst>
          </p:cNvPr>
          <p:cNvSpPr txBox="1"/>
          <p:nvPr/>
        </p:nvSpPr>
        <p:spPr>
          <a:xfrm>
            <a:off x="1143000" y="4333875"/>
            <a:ext cx="9906000" cy="1434405"/>
          </a:xfrm>
          <a:prstGeom prst="rect">
            <a:avLst/>
          </a:prstGeom>
          <a:noFill/>
        </p:spPr>
        <p:txBody>
          <a:bodyPr wrap="square" rtlCol="0">
            <a:normAutofit/>
          </a:bodyPr>
          <a:lstStyle/>
          <a:p>
            <a:pPr marL="0" algn="ctr">
              <a:buNone/>
            </a:pPr>
            <a:r>
              <a:rPr sz="3600" b="1">
                <a:solidFill>
                  <a:srgbClr val="105237"/>
                </a:solidFill>
                <a:effectLst/>
                <a:latin typeface="Avenir Next LT Pro" panose="020B0504020202020204" pitchFamily="34" charset="0"/>
              </a:rPr>
              <a:t>Hope &amp; empowerment in recovery</a:t>
            </a:r>
            <a:r>
              <a:rPr>
                <a:effectLst/>
              </a:rPr>
              <a:t> </a:t>
            </a:r>
          </a:p>
          <a:p>
            <a:pPr marL="0" algn="ctr">
              <a:spcBef>
                <a:spcPts val="900"/>
              </a:spcBef>
              <a:buNone/>
            </a:pPr>
            <a:r>
              <a:rPr sz="2250" b="0">
                <a:solidFill>
                  <a:srgbClr val="105237"/>
                </a:solidFill>
                <a:effectLst/>
                <a:latin typeface="Avenir Next LT Pro" panose="020B0504020202020204" pitchFamily="34" charset="0"/>
              </a:rPr>
              <a:t>of WRAP participants report increased hope and empowerment, supporting improved recovery outcomes</a:t>
            </a:r>
            <a:r>
              <a:rPr>
                <a:effectLst/>
              </a:rPr>
              <a:t> </a:t>
            </a:r>
            <a:endParaRPr lang="en-US"/>
          </a:p>
        </p:txBody>
      </p:sp>
    </p:spTree>
    <p:extLst>
      <p:ext uri="{BB962C8B-B14F-4D97-AF65-F5344CB8AC3E}">
        <p14:creationId xmlns:p14="http://schemas.microsoft.com/office/powerpoint/2010/main" val="1320105217"/>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2460</Words>
  <Application>Microsoft Office PowerPoint</Application>
  <PresentationFormat>Widescreen</PresentationFormat>
  <Paragraphs>246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Avenir Next LT Pro</vt:lpstr>
      <vt:lpstr>Avenir Next LT Pro Demi</vt:lpstr>
      <vt:lpstr>Avenir Next LT Pro Light</vt:lpstr>
      <vt:lpstr>Square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2026-04-03T20:54:00Z</dcterms:created>
  <dcterms:modified xsi:type="dcterms:W3CDTF">2026-04-03T21:05:15Z</dcterms:modified>
</cp:coreProperties>
</file>