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lf Care: Nurturing Well-Being in Everyday Life" id="{D31EA84A-8629-4C01-AD99-9E348B992F21}">
          <p14:sldIdLst>
            <p14:sldId id="2561"/>
            <p14:sldId id="2562"/>
          </p14:sldIdLst>
        </p14:section>
        <p14:section name="Understanding Self Care" id="{FB0EF754-BEDC-496F-880B-072C76977CBD}">
          <p14:sldIdLst>
            <p14:sldId id="2563"/>
            <p14:sldId id="2564"/>
            <p14:sldId id="2565"/>
            <p14:sldId id="2566"/>
          </p14:sldIdLst>
        </p14:section>
        <p14:section name="Physical Self Care Practices" id="{E1D75EF6-27EF-4145-9F4C-F1CBBBD1413F}">
          <p14:sldIdLst>
            <p14:sldId id="2567"/>
            <p14:sldId id="2568"/>
            <p14:sldId id="2569"/>
            <p14:sldId id="2570"/>
          </p14:sldIdLst>
        </p14:section>
        <p14:section name="Mental and Emotional Self Care Strategies" id="{D2FA386E-F7FD-4BD5-82A3-4E35C44A9AF3}">
          <p14:sldIdLst>
            <p14:sldId id="2571"/>
            <p14:sldId id="2572"/>
            <p14:sldId id="2573"/>
            <p14:sldId id="2574"/>
          </p14:sldIdLst>
        </p14:section>
        <p14:section name="Barriers to Effective Self Care" id="{8C04AE80-9609-417B-9A78-F769DCF3D822}">
          <p14:sldIdLst>
            <p14:sldId id="2575"/>
            <p14:sldId id="2576"/>
            <p14:sldId id="2577"/>
            <p14:sldId id="2578"/>
          </p14:sldIdLst>
        </p14:section>
        <p14:section name="Building a Sustainable Self Care Routine" id="{C3110437-035B-4D5F-B6EC-20BB05278753}">
          <p14:sldIdLst>
            <p14:sldId id="2579"/>
            <p14:sldId id="2580"/>
            <p14:sldId id="2581"/>
            <p14:sldId id="2582"/>
          </p14:sldIdLst>
        </p14:section>
        <p14:section name="Conclusion" id="{C785F6ED-D657-49C5-88E2-246AB6D7D479}">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98"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28509-9656-4EC0-AF49-A5045F966405}"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CD569A17-2881-417E-BDDE-9248F983A0C2}">
      <dgm:prSet/>
      <dgm:spPr/>
      <dgm:t>
        <a:bodyPr/>
        <a:lstStyle/>
        <a:p>
          <a:pPr>
            <a:lnSpc>
              <a:spcPct val="100000"/>
            </a:lnSpc>
            <a:defRPr b="1"/>
          </a:pPr>
          <a:r>
            <a:rPr lang="en-US"/>
            <a:t>Deep Breathing</a:t>
          </a:r>
        </a:p>
      </dgm:t>
    </dgm:pt>
    <dgm:pt modelId="{51AC4793-6D74-4FB9-BEB6-4428F18DB7E2}" type="parTrans" cxnId="{5C4C1ADB-8671-4AF2-9465-58FD60D25C85}">
      <dgm:prSet/>
      <dgm:spPr/>
      <dgm:t>
        <a:bodyPr/>
        <a:lstStyle/>
        <a:p>
          <a:endParaRPr lang="en-US"/>
        </a:p>
      </dgm:t>
    </dgm:pt>
    <dgm:pt modelId="{8A539901-6291-4396-BB5B-FBD17E44F48B}" type="sibTrans" cxnId="{5C4C1ADB-8671-4AF2-9465-58FD60D25C85}">
      <dgm:prSet/>
      <dgm:spPr/>
      <dgm:t>
        <a:bodyPr/>
        <a:lstStyle/>
        <a:p>
          <a:pPr>
            <a:lnSpc>
              <a:spcPct val="100000"/>
            </a:lnSpc>
            <a:defRPr b="1"/>
          </a:pPr>
          <a:endParaRPr lang="en-US"/>
        </a:p>
      </dgm:t>
    </dgm:pt>
    <dgm:pt modelId="{D61368B3-EF7A-4DB6-B983-EF0F34E737D7}">
      <dgm:prSet/>
      <dgm:spPr/>
      <dgm:t>
        <a:bodyPr/>
        <a:lstStyle/>
        <a:p>
          <a:pPr>
            <a:lnSpc>
              <a:spcPct val="100000"/>
            </a:lnSpc>
          </a:pPr>
          <a:r>
            <a:rPr lang="en-US"/>
            <a:t>Deep breathing exercises help lower stress levels by slowing the heart rate and promoting relaxation.</a:t>
          </a:r>
        </a:p>
      </dgm:t>
    </dgm:pt>
    <dgm:pt modelId="{7A6C7878-6D70-40EA-83A0-12C521DB77AB}" type="parTrans" cxnId="{C5CBCAF8-D8E8-47C9-9390-9C4BC9C07CE0}">
      <dgm:prSet/>
      <dgm:spPr/>
      <dgm:t>
        <a:bodyPr/>
        <a:lstStyle/>
        <a:p>
          <a:endParaRPr lang="en-US"/>
        </a:p>
      </dgm:t>
    </dgm:pt>
    <dgm:pt modelId="{6AF87813-95C1-4786-8306-37B2BA7973AD}" type="sibTrans" cxnId="{C5CBCAF8-D8E8-47C9-9390-9C4BC9C07CE0}">
      <dgm:prSet/>
      <dgm:spPr/>
      <dgm:t>
        <a:bodyPr/>
        <a:lstStyle/>
        <a:p>
          <a:endParaRPr lang="en-US"/>
        </a:p>
      </dgm:t>
    </dgm:pt>
    <dgm:pt modelId="{D6E5F8BF-7116-4C12-902D-F0A4A4F05CA2}">
      <dgm:prSet/>
      <dgm:spPr/>
      <dgm:t>
        <a:bodyPr/>
        <a:lstStyle/>
        <a:p>
          <a:pPr>
            <a:lnSpc>
              <a:spcPct val="100000"/>
            </a:lnSpc>
            <a:defRPr b="1"/>
          </a:pPr>
          <a:r>
            <a:rPr lang="en-US"/>
            <a:t>Muscle Relaxation</a:t>
          </a:r>
        </a:p>
      </dgm:t>
    </dgm:pt>
    <dgm:pt modelId="{12576EEA-57DF-4344-A171-D151FAD452A0}" type="parTrans" cxnId="{596AD5A1-80D6-4DE1-8A61-465FA52B154D}">
      <dgm:prSet/>
      <dgm:spPr/>
      <dgm:t>
        <a:bodyPr/>
        <a:lstStyle/>
        <a:p>
          <a:endParaRPr lang="en-US"/>
        </a:p>
      </dgm:t>
    </dgm:pt>
    <dgm:pt modelId="{64CB9627-7EC2-48EE-80D1-451462A2A8F7}" type="sibTrans" cxnId="{596AD5A1-80D6-4DE1-8A61-465FA52B154D}">
      <dgm:prSet/>
      <dgm:spPr/>
      <dgm:t>
        <a:bodyPr/>
        <a:lstStyle/>
        <a:p>
          <a:pPr>
            <a:lnSpc>
              <a:spcPct val="100000"/>
            </a:lnSpc>
            <a:defRPr b="1"/>
          </a:pPr>
          <a:endParaRPr lang="en-US"/>
        </a:p>
      </dgm:t>
    </dgm:pt>
    <dgm:pt modelId="{08F5C61D-CA47-4910-AA67-3C7611B31BB8}">
      <dgm:prSet/>
      <dgm:spPr/>
      <dgm:t>
        <a:bodyPr/>
        <a:lstStyle/>
        <a:p>
          <a:pPr>
            <a:lnSpc>
              <a:spcPct val="100000"/>
            </a:lnSpc>
          </a:pPr>
          <a:r>
            <a:rPr lang="en-US"/>
            <a:t>Progressive muscle relaxation reduces tension by systematically tensing and relaxing muscle groups.</a:t>
          </a:r>
        </a:p>
      </dgm:t>
    </dgm:pt>
    <dgm:pt modelId="{E45C3563-56E0-43DE-A20A-955D14C32463}" type="parTrans" cxnId="{9CDDC2E0-8877-435F-8A8B-9CEED32BBAC3}">
      <dgm:prSet/>
      <dgm:spPr/>
      <dgm:t>
        <a:bodyPr/>
        <a:lstStyle/>
        <a:p>
          <a:endParaRPr lang="en-US"/>
        </a:p>
      </dgm:t>
    </dgm:pt>
    <dgm:pt modelId="{B751210E-0F1B-486F-BF91-6995F3852071}" type="sibTrans" cxnId="{9CDDC2E0-8877-435F-8A8B-9CEED32BBAC3}">
      <dgm:prSet/>
      <dgm:spPr/>
      <dgm:t>
        <a:bodyPr/>
        <a:lstStyle/>
        <a:p>
          <a:endParaRPr lang="en-US"/>
        </a:p>
      </dgm:t>
    </dgm:pt>
    <dgm:pt modelId="{9E5988ED-38D0-4CE2-ADAE-C91C429DCF16}">
      <dgm:prSet/>
      <dgm:spPr/>
      <dgm:t>
        <a:bodyPr/>
        <a:lstStyle/>
        <a:p>
          <a:pPr>
            <a:lnSpc>
              <a:spcPct val="100000"/>
            </a:lnSpc>
            <a:defRPr b="1"/>
          </a:pPr>
          <a:r>
            <a:rPr lang="en-US"/>
            <a:t>Engaging in Hobbies</a:t>
          </a:r>
        </a:p>
      </dgm:t>
    </dgm:pt>
    <dgm:pt modelId="{0B5BED28-2855-472A-9000-DDE24E165007}" type="parTrans" cxnId="{0EE015A2-3912-475A-83FB-61E636AFB895}">
      <dgm:prSet/>
      <dgm:spPr/>
      <dgm:t>
        <a:bodyPr/>
        <a:lstStyle/>
        <a:p>
          <a:endParaRPr lang="en-US"/>
        </a:p>
      </dgm:t>
    </dgm:pt>
    <dgm:pt modelId="{D7B731DD-E08F-4265-BB87-B0A24465BC5F}" type="sibTrans" cxnId="{0EE015A2-3912-475A-83FB-61E636AFB895}">
      <dgm:prSet/>
      <dgm:spPr/>
      <dgm:t>
        <a:bodyPr/>
        <a:lstStyle/>
        <a:p>
          <a:endParaRPr lang="en-US"/>
        </a:p>
      </dgm:t>
    </dgm:pt>
    <dgm:pt modelId="{5E1D0A45-18E5-48BF-BBDB-E67A409D24EE}">
      <dgm:prSet/>
      <dgm:spPr/>
      <dgm:t>
        <a:bodyPr/>
        <a:lstStyle/>
        <a:p>
          <a:pPr>
            <a:lnSpc>
              <a:spcPct val="100000"/>
            </a:lnSpc>
          </a:pPr>
          <a:r>
            <a:rPr lang="en-US"/>
            <a:t>Participating in enjoyable hobbies helps distract from stress and promotes a sense of calm and happiness.</a:t>
          </a:r>
        </a:p>
      </dgm:t>
    </dgm:pt>
    <dgm:pt modelId="{0DE189EC-910C-44B7-9C46-3B9F1668AB4E}" type="parTrans" cxnId="{2A812543-8256-40AF-836C-96340710DEBB}">
      <dgm:prSet/>
      <dgm:spPr/>
      <dgm:t>
        <a:bodyPr/>
        <a:lstStyle/>
        <a:p>
          <a:endParaRPr lang="en-US"/>
        </a:p>
      </dgm:t>
    </dgm:pt>
    <dgm:pt modelId="{DADF53B9-3429-4069-AEE0-8E3EF8361060}" type="sibTrans" cxnId="{2A812543-8256-40AF-836C-96340710DEBB}">
      <dgm:prSet/>
      <dgm:spPr/>
      <dgm:t>
        <a:bodyPr/>
        <a:lstStyle/>
        <a:p>
          <a:endParaRPr lang="en-US"/>
        </a:p>
      </dgm:t>
    </dgm:pt>
    <dgm:pt modelId="{BDF44A75-A7AB-4280-89FD-CA817C51DB56}" type="pres">
      <dgm:prSet presAssocID="{5CE28509-9656-4EC0-AF49-A5045F966405}" presName="Root" presStyleCnt="0">
        <dgm:presLayoutVars>
          <dgm:dir/>
          <dgm:resizeHandles val="exact"/>
        </dgm:presLayoutVars>
      </dgm:prSet>
      <dgm:spPr/>
    </dgm:pt>
    <dgm:pt modelId="{69D3B0A4-91E5-4365-BF1D-FA7020E32312}" type="pres">
      <dgm:prSet presAssocID="{CD569A17-2881-417E-BDDE-9248F983A0C2}" presName="Composite" presStyleCnt="0"/>
      <dgm:spPr/>
    </dgm:pt>
    <dgm:pt modelId="{5AC68F01-ACC6-44F2-A0DC-227EEF725596}" type="pres">
      <dgm:prSet presAssocID="{CD569A17-2881-417E-BDDE-9248F983A0C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6309" r="26944" b="4"/>
          <a:stretch/>
        </a:blipFill>
      </dgm:spPr>
      <dgm:extLst>
        <a:ext uri="{E40237B7-FDA0-4F09-8148-C483321AD2D9}">
          <dgm14:cNvPr xmlns:dgm14="http://schemas.microsoft.com/office/drawing/2010/diagram" id="0" name="" descr="Female meditating in forest"/>
        </a:ext>
      </dgm:extLst>
    </dgm:pt>
    <dgm:pt modelId="{F5ABE67B-D155-4D0D-A03B-66FE5CAF10B7}" type="pres">
      <dgm:prSet presAssocID="{CD569A17-2881-417E-BDDE-9248F983A0C2}" presName="Subtitle" presStyleLbl="revTx" presStyleIdx="0" presStyleCnt="6">
        <dgm:presLayoutVars>
          <dgm:chMax val="0"/>
          <dgm:bulletEnabled/>
        </dgm:presLayoutVars>
      </dgm:prSet>
      <dgm:spPr/>
    </dgm:pt>
    <dgm:pt modelId="{C8B87274-5E9F-45C0-AD5F-6BABF463DC2C}" type="pres">
      <dgm:prSet presAssocID="{CD569A17-2881-417E-BDDE-9248F983A0C2}" presName="Description" presStyleLbl="revTx" presStyleIdx="1" presStyleCnt="6">
        <dgm:presLayoutVars>
          <dgm:bulletEnabled/>
        </dgm:presLayoutVars>
      </dgm:prSet>
      <dgm:spPr/>
    </dgm:pt>
    <dgm:pt modelId="{41DAD2AB-92CD-41DA-94B3-4BE3753DB0DB}" type="pres">
      <dgm:prSet presAssocID="{8A539901-6291-4396-BB5B-FBD17E44F48B}" presName="sibTrans" presStyleLbl="sibTrans2D1" presStyleIdx="0" presStyleCnt="0"/>
      <dgm:spPr/>
    </dgm:pt>
    <dgm:pt modelId="{078DECF4-A568-4FA7-85AC-082151C5B480}" type="pres">
      <dgm:prSet presAssocID="{D6E5F8BF-7116-4C12-902D-F0A4A4F05CA2}" presName="Composite" presStyleCnt="0"/>
      <dgm:spPr/>
    </dgm:pt>
    <dgm:pt modelId="{C0EBDD79-833C-4E9E-B2BA-0144D85D10AB}" type="pres">
      <dgm:prSet presAssocID="{D6E5F8BF-7116-4C12-902D-F0A4A4F05CA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9244" r="4008" b="4"/>
          <a:stretch/>
        </a:blipFill>
      </dgm:spPr>
      <dgm:extLst>
        <a:ext uri="{E40237B7-FDA0-4F09-8148-C483321AD2D9}">
          <dgm14:cNvPr xmlns:dgm14="http://schemas.microsoft.com/office/drawing/2010/diagram" id="0" name="" descr="Shot of a senior man and woman using weights with the help of a physical therapist"/>
        </a:ext>
      </dgm:extLst>
    </dgm:pt>
    <dgm:pt modelId="{B3BCFBA0-1B10-49F8-8F98-BB4F9520CBE9}" type="pres">
      <dgm:prSet presAssocID="{D6E5F8BF-7116-4C12-902D-F0A4A4F05CA2}" presName="Subtitle" presStyleLbl="revTx" presStyleIdx="2" presStyleCnt="6">
        <dgm:presLayoutVars>
          <dgm:chMax val="0"/>
          <dgm:bulletEnabled/>
        </dgm:presLayoutVars>
      </dgm:prSet>
      <dgm:spPr/>
    </dgm:pt>
    <dgm:pt modelId="{F614C408-4916-4DB3-9C43-8A217443370C}" type="pres">
      <dgm:prSet presAssocID="{D6E5F8BF-7116-4C12-902D-F0A4A4F05CA2}" presName="Description" presStyleLbl="revTx" presStyleIdx="3" presStyleCnt="6">
        <dgm:presLayoutVars>
          <dgm:bulletEnabled/>
        </dgm:presLayoutVars>
      </dgm:prSet>
      <dgm:spPr/>
    </dgm:pt>
    <dgm:pt modelId="{60AF7054-74FB-4540-8287-61FAD020814C}" type="pres">
      <dgm:prSet presAssocID="{64CB9627-7EC2-48EE-80D1-451462A2A8F7}" presName="sibTrans" presStyleLbl="sibTrans2D1" presStyleIdx="0" presStyleCnt="0"/>
      <dgm:spPr/>
    </dgm:pt>
    <dgm:pt modelId="{84999607-DFAB-4506-A97C-BB4185024D20}" type="pres">
      <dgm:prSet presAssocID="{9E5988ED-38D0-4CE2-ADAE-C91C429DCF16}" presName="Composite" presStyleCnt="0"/>
      <dgm:spPr/>
    </dgm:pt>
    <dgm:pt modelId="{4E5B3479-492D-4FC8-B33C-F631864F215B}" type="pres">
      <dgm:prSet presAssocID="{9E5988ED-38D0-4CE2-ADAE-C91C429DCF1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865" r="33381" b="-5"/>
          <a:stretch/>
        </a:blipFill>
      </dgm:spPr>
      <dgm:extLst>
        <a:ext uri="{E40237B7-FDA0-4F09-8148-C483321AD2D9}">
          <dgm14:cNvPr xmlns:dgm14="http://schemas.microsoft.com/office/drawing/2010/diagram" id="0" name="" descr="Man watering house plants"/>
        </a:ext>
      </dgm:extLst>
    </dgm:pt>
    <dgm:pt modelId="{761B06C0-98D2-4937-ABCC-DCB786B9D909}" type="pres">
      <dgm:prSet presAssocID="{9E5988ED-38D0-4CE2-ADAE-C91C429DCF16}" presName="Subtitle" presStyleLbl="revTx" presStyleIdx="4" presStyleCnt="6">
        <dgm:presLayoutVars>
          <dgm:chMax val="0"/>
          <dgm:bulletEnabled/>
        </dgm:presLayoutVars>
      </dgm:prSet>
      <dgm:spPr/>
    </dgm:pt>
    <dgm:pt modelId="{8B1FAFBE-139B-49FC-8566-D12ED1B7A5BA}" type="pres">
      <dgm:prSet presAssocID="{9E5988ED-38D0-4CE2-ADAE-C91C429DCF16}" presName="Description" presStyleLbl="revTx" presStyleIdx="5" presStyleCnt="6">
        <dgm:presLayoutVars>
          <dgm:bulletEnabled/>
        </dgm:presLayoutVars>
      </dgm:prSet>
      <dgm:spPr/>
    </dgm:pt>
  </dgm:ptLst>
  <dgm:cxnLst>
    <dgm:cxn modelId="{B32BA20D-F66C-4CD9-9C3A-DCE818DA55CA}" type="presOf" srcId="{D61368B3-EF7A-4DB6-B983-EF0F34E737D7}" destId="{C8B87274-5E9F-45C0-AD5F-6BABF463DC2C}" srcOrd="0" destOrd="0" presId="urn:microsoft.com/office/officeart/2024/3/layout/verticalVisualTextBlock1"/>
    <dgm:cxn modelId="{49063218-5820-4521-BB9A-2F9FF1DD631D}" type="presOf" srcId="{8A539901-6291-4396-BB5B-FBD17E44F48B}" destId="{41DAD2AB-92CD-41DA-94B3-4BE3753DB0DB}" srcOrd="0" destOrd="0" presId="urn:microsoft.com/office/officeart/2024/3/layout/verticalVisualTextBlock1"/>
    <dgm:cxn modelId="{355F8C1F-B2FC-473E-8F89-D39A2FF29A8F}" type="presOf" srcId="{64CB9627-7EC2-48EE-80D1-451462A2A8F7}" destId="{60AF7054-74FB-4540-8287-61FAD020814C}" srcOrd="0" destOrd="0" presId="urn:microsoft.com/office/officeart/2024/3/layout/verticalVisualTextBlock1"/>
    <dgm:cxn modelId="{2A812543-8256-40AF-836C-96340710DEBB}" srcId="{9E5988ED-38D0-4CE2-ADAE-C91C429DCF16}" destId="{5E1D0A45-18E5-48BF-BBDB-E67A409D24EE}" srcOrd="0" destOrd="0" parTransId="{0DE189EC-910C-44B7-9C46-3B9F1668AB4E}" sibTransId="{DADF53B9-3429-4069-AEE0-8E3EF8361060}"/>
    <dgm:cxn modelId="{2D28007A-0226-4A2C-9CEE-A2A87D17AFF0}" type="presOf" srcId="{5CE28509-9656-4EC0-AF49-A5045F966405}" destId="{BDF44A75-A7AB-4280-89FD-CA817C51DB56}" srcOrd="0" destOrd="0" presId="urn:microsoft.com/office/officeart/2024/3/layout/verticalVisualTextBlock1"/>
    <dgm:cxn modelId="{7B205AA0-A4F1-487D-B1A0-2D329420B986}" type="presOf" srcId="{9E5988ED-38D0-4CE2-ADAE-C91C429DCF16}" destId="{761B06C0-98D2-4937-ABCC-DCB786B9D909}" srcOrd="0" destOrd="0" presId="urn:microsoft.com/office/officeart/2024/3/layout/verticalVisualTextBlock1"/>
    <dgm:cxn modelId="{596AD5A1-80D6-4DE1-8A61-465FA52B154D}" srcId="{5CE28509-9656-4EC0-AF49-A5045F966405}" destId="{D6E5F8BF-7116-4C12-902D-F0A4A4F05CA2}" srcOrd="1" destOrd="0" parTransId="{12576EEA-57DF-4344-A171-D151FAD452A0}" sibTransId="{64CB9627-7EC2-48EE-80D1-451462A2A8F7}"/>
    <dgm:cxn modelId="{0EE015A2-3912-475A-83FB-61E636AFB895}" srcId="{5CE28509-9656-4EC0-AF49-A5045F966405}" destId="{9E5988ED-38D0-4CE2-ADAE-C91C429DCF16}" srcOrd="2" destOrd="0" parTransId="{0B5BED28-2855-472A-9000-DDE24E165007}" sibTransId="{D7B731DD-E08F-4265-BB87-B0A24465BC5F}"/>
    <dgm:cxn modelId="{53CEE0A5-CF3E-4AE5-880A-A025EB2C73FC}" type="presOf" srcId="{08F5C61D-CA47-4910-AA67-3C7611B31BB8}" destId="{F614C408-4916-4DB3-9C43-8A217443370C}" srcOrd="0" destOrd="0" presId="urn:microsoft.com/office/officeart/2024/3/layout/verticalVisualTextBlock1"/>
    <dgm:cxn modelId="{83519AB6-38B1-4132-912F-99207A67CBCE}" type="presOf" srcId="{5E1D0A45-18E5-48BF-BBDB-E67A409D24EE}" destId="{8B1FAFBE-139B-49FC-8566-D12ED1B7A5BA}" srcOrd="0" destOrd="0" presId="urn:microsoft.com/office/officeart/2024/3/layout/verticalVisualTextBlock1"/>
    <dgm:cxn modelId="{DAB340D0-8A49-487F-A2F5-17CC5F3AF623}" type="presOf" srcId="{CD569A17-2881-417E-BDDE-9248F983A0C2}" destId="{F5ABE67B-D155-4D0D-A03B-66FE5CAF10B7}" srcOrd="0" destOrd="0" presId="urn:microsoft.com/office/officeart/2024/3/layout/verticalVisualTextBlock1"/>
    <dgm:cxn modelId="{5C4C1ADB-8671-4AF2-9465-58FD60D25C85}" srcId="{5CE28509-9656-4EC0-AF49-A5045F966405}" destId="{CD569A17-2881-417E-BDDE-9248F983A0C2}" srcOrd="0" destOrd="0" parTransId="{51AC4793-6D74-4FB9-BEB6-4428F18DB7E2}" sibTransId="{8A539901-6291-4396-BB5B-FBD17E44F48B}"/>
    <dgm:cxn modelId="{9CDDC2E0-8877-435F-8A8B-9CEED32BBAC3}" srcId="{D6E5F8BF-7116-4C12-902D-F0A4A4F05CA2}" destId="{08F5C61D-CA47-4910-AA67-3C7611B31BB8}" srcOrd="0" destOrd="0" parTransId="{E45C3563-56E0-43DE-A20A-955D14C32463}" sibTransId="{B751210E-0F1B-486F-BF91-6995F3852071}"/>
    <dgm:cxn modelId="{C5CBCAF8-D8E8-47C9-9390-9C4BC9C07CE0}" srcId="{CD569A17-2881-417E-BDDE-9248F983A0C2}" destId="{D61368B3-EF7A-4DB6-B983-EF0F34E737D7}" srcOrd="0" destOrd="0" parTransId="{7A6C7878-6D70-40EA-83A0-12C521DB77AB}" sibTransId="{6AF87813-95C1-4786-8306-37B2BA7973AD}"/>
    <dgm:cxn modelId="{2DD0A4FC-F840-4B54-9CE9-72B38405BF1A}" type="presOf" srcId="{D6E5F8BF-7116-4C12-902D-F0A4A4F05CA2}" destId="{B3BCFBA0-1B10-49F8-8F98-BB4F9520CBE9}" srcOrd="0" destOrd="0" presId="urn:microsoft.com/office/officeart/2024/3/layout/verticalVisualTextBlock1"/>
    <dgm:cxn modelId="{DE1E9673-BE82-42D7-ABEB-5634CF7608D5}" type="presParOf" srcId="{BDF44A75-A7AB-4280-89FD-CA817C51DB56}" destId="{69D3B0A4-91E5-4365-BF1D-FA7020E32312}" srcOrd="0" destOrd="0" presId="urn:microsoft.com/office/officeart/2024/3/layout/verticalVisualTextBlock1"/>
    <dgm:cxn modelId="{E50BB6BC-FD3E-4303-95D9-0C478E8922B2}" type="presParOf" srcId="{69D3B0A4-91E5-4365-BF1D-FA7020E32312}" destId="{5AC68F01-ACC6-44F2-A0DC-227EEF725596}" srcOrd="0" destOrd="0" presId="urn:microsoft.com/office/officeart/2024/3/layout/verticalVisualTextBlock1"/>
    <dgm:cxn modelId="{5D5D6B38-A7F1-4AB9-9C8F-30BB2B2FD9C8}" type="presParOf" srcId="{69D3B0A4-91E5-4365-BF1D-FA7020E32312}" destId="{F5ABE67B-D155-4D0D-A03B-66FE5CAF10B7}" srcOrd="1" destOrd="0" presId="urn:microsoft.com/office/officeart/2024/3/layout/verticalVisualTextBlock1"/>
    <dgm:cxn modelId="{7968435E-E026-41D8-8054-A412340A588A}" type="presParOf" srcId="{69D3B0A4-91E5-4365-BF1D-FA7020E32312}" destId="{C8B87274-5E9F-45C0-AD5F-6BABF463DC2C}" srcOrd="2" destOrd="0" presId="urn:microsoft.com/office/officeart/2024/3/layout/verticalVisualTextBlock1"/>
    <dgm:cxn modelId="{CFDACB11-2CD0-4FC2-9E37-224866DC833F}" type="presParOf" srcId="{BDF44A75-A7AB-4280-89FD-CA817C51DB56}" destId="{41DAD2AB-92CD-41DA-94B3-4BE3753DB0DB}" srcOrd="1" destOrd="0" presId="urn:microsoft.com/office/officeart/2024/3/layout/verticalVisualTextBlock1"/>
    <dgm:cxn modelId="{FA5ED6F1-057A-4C86-9EB9-AD11F1C1E288}" type="presParOf" srcId="{BDF44A75-A7AB-4280-89FD-CA817C51DB56}" destId="{078DECF4-A568-4FA7-85AC-082151C5B480}" srcOrd="2" destOrd="0" presId="urn:microsoft.com/office/officeart/2024/3/layout/verticalVisualTextBlock1"/>
    <dgm:cxn modelId="{7B4648ED-E81B-42D5-BBA5-798CB94D806E}" type="presParOf" srcId="{078DECF4-A568-4FA7-85AC-082151C5B480}" destId="{C0EBDD79-833C-4E9E-B2BA-0144D85D10AB}" srcOrd="0" destOrd="0" presId="urn:microsoft.com/office/officeart/2024/3/layout/verticalVisualTextBlock1"/>
    <dgm:cxn modelId="{E84AEAD3-7F5B-4A88-8325-07F77EED1B2C}" type="presParOf" srcId="{078DECF4-A568-4FA7-85AC-082151C5B480}" destId="{B3BCFBA0-1B10-49F8-8F98-BB4F9520CBE9}" srcOrd="1" destOrd="0" presId="urn:microsoft.com/office/officeart/2024/3/layout/verticalVisualTextBlock1"/>
    <dgm:cxn modelId="{EE08D229-D645-4938-A608-E2F201B8147C}" type="presParOf" srcId="{078DECF4-A568-4FA7-85AC-082151C5B480}" destId="{F614C408-4916-4DB3-9C43-8A217443370C}" srcOrd="2" destOrd="0" presId="urn:microsoft.com/office/officeart/2024/3/layout/verticalVisualTextBlock1"/>
    <dgm:cxn modelId="{B9FDA0B5-3450-45C4-94E9-D7F38DE9DC66}" type="presParOf" srcId="{BDF44A75-A7AB-4280-89FD-CA817C51DB56}" destId="{60AF7054-74FB-4540-8287-61FAD020814C}" srcOrd="3" destOrd="0" presId="urn:microsoft.com/office/officeart/2024/3/layout/verticalVisualTextBlock1"/>
    <dgm:cxn modelId="{93BC40EB-740D-464B-B89F-566DF7782E60}" type="presParOf" srcId="{BDF44A75-A7AB-4280-89FD-CA817C51DB56}" destId="{84999607-DFAB-4506-A97C-BB4185024D20}" srcOrd="4" destOrd="0" presId="urn:microsoft.com/office/officeart/2024/3/layout/verticalVisualTextBlock1"/>
    <dgm:cxn modelId="{A8BB5C6F-20AF-4F12-ACA5-CCE2700CE92C}" type="presParOf" srcId="{84999607-DFAB-4506-A97C-BB4185024D20}" destId="{4E5B3479-492D-4FC8-B33C-F631864F215B}" srcOrd="0" destOrd="0" presId="urn:microsoft.com/office/officeart/2024/3/layout/verticalVisualTextBlock1"/>
    <dgm:cxn modelId="{F4339ADB-D0B3-4FE6-AE2F-A0455D90BF0F}" type="presParOf" srcId="{84999607-DFAB-4506-A97C-BB4185024D20}" destId="{761B06C0-98D2-4937-ABCC-DCB786B9D909}" srcOrd="1" destOrd="0" presId="urn:microsoft.com/office/officeart/2024/3/layout/verticalVisualTextBlock1"/>
    <dgm:cxn modelId="{A9FB73C1-5C33-41F6-A1B8-E54B63F4B6C3}" type="presParOf" srcId="{84999607-DFAB-4506-A97C-BB4185024D20}" destId="{8B1FAFBE-139B-49FC-8566-D12ED1B7A5B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9BE380-5735-4090-AFB1-C3E48AF3CACB}"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9AF65311-DFA4-4B35-BB35-87FF94C0B07D}">
      <dgm:prSet/>
      <dgm:spPr/>
      <dgm:t>
        <a:bodyPr/>
        <a:lstStyle/>
        <a:p>
          <a:pPr>
            <a:lnSpc>
              <a:spcPct val="100000"/>
            </a:lnSpc>
            <a:defRPr b="1"/>
          </a:pPr>
          <a:r>
            <a:rPr lang="en-US"/>
            <a:t>Achievable Goals</a:t>
          </a:r>
        </a:p>
      </dgm:t>
    </dgm:pt>
    <dgm:pt modelId="{B0BB42F8-D30D-495B-BA2A-399C8E41F225}" type="parTrans" cxnId="{B633D01B-964C-4274-8A80-CFD6A46188D5}">
      <dgm:prSet/>
      <dgm:spPr/>
      <dgm:t>
        <a:bodyPr/>
        <a:lstStyle/>
        <a:p>
          <a:endParaRPr lang="en-US"/>
        </a:p>
      </dgm:t>
    </dgm:pt>
    <dgm:pt modelId="{E6A19975-771B-4BF1-AE4A-C927F4FAA6AB}" type="sibTrans" cxnId="{B633D01B-964C-4274-8A80-CFD6A46188D5}">
      <dgm:prSet/>
      <dgm:spPr/>
      <dgm:t>
        <a:bodyPr/>
        <a:lstStyle/>
        <a:p>
          <a:pPr>
            <a:lnSpc>
              <a:spcPct val="100000"/>
            </a:lnSpc>
            <a:defRPr b="1"/>
          </a:pPr>
          <a:endParaRPr lang="en-US"/>
        </a:p>
      </dgm:t>
    </dgm:pt>
    <dgm:pt modelId="{DEF7BE90-BA22-4406-9C46-D9BEE9273918}">
      <dgm:prSet/>
      <dgm:spPr/>
      <dgm:t>
        <a:bodyPr/>
        <a:lstStyle/>
        <a:p>
          <a:pPr>
            <a:lnSpc>
              <a:spcPct val="100000"/>
            </a:lnSpc>
          </a:pPr>
          <a:r>
            <a:rPr lang="en-US"/>
            <a:t>Setting achievable goals helps maintain steady progress without overwhelming yourself.</a:t>
          </a:r>
        </a:p>
      </dgm:t>
    </dgm:pt>
    <dgm:pt modelId="{B0693467-95D5-4DAD-9147-C4EDB88A80F1}" type="parTrans" cxnId="{B4A3F49C-481D-4F3C-92ED-B94BEAF8C14B}">
      <dgm:prSet/>
      <dgm:spPr/>
      <dgm:t>
        <a:bodyPr/>
        <a:lstStyle/>
        <a:p>
          <a:endParaRPr lang="en-US"/>
        </a:p>
      </dgm:t>
    </dgm:pt>
    <dgm:pt modelId="{B0A1D4E7-27E8-4346-B8B4-EDBF7DD54CC1}" type="sibTrans" cxnId="{B4A3F49C-481D-4F3C-92ED-B94BEAF8C14B}">
      <dgm:prSet/>
      <dgm:spPr/>
      <dgm:t>
        <a:bodyPr/>
        <a:lstStyle/>
        <a:p>
          <a:endParaRPr lang="en-US"/>
        </a:p>
      </dgm:t>
    </dgm:pt>
    <dgm:pt modelId="{5B2CB867-A645-4429-B8FA-BCAAA29B2A41}">
      <dgm:prSet/>
      <dgm:spPr/>
      <dgm:t>
        <a:bodyPr/>
        <a:lstStyle/>
        <a:p>
          <a:pPr>
            <a:lnSpc>
              <a:spcPct val="100000"/>
            </a:lnSpc>
            <a:defRPr b="1"/>
          </a:pPr>
          <a:r>
            <a:rPr lang="en-US"/>
            <a:t>Specific Goal Setting</a:t>
          </a:r>
        </a:p>
      </dgm:t>
    </dgm:pt>
    <dgm:pt modelId="{605D2199-241B-4126-9BA6-A97748D20DD7}" type="parTrans" cxnId="{EB3C5DC0-782D-49DA-A204-18135BBD82E4}">
      <dgm:prSet/>
      <dgm:spPr/>
      <dgm:t>
        <a:bodyPr/>
        <a:lstStyle/>
        <a:p>
          <a:endParaRPr lang="en-US"/>
        </a:p>
      </dgm:t>
    </dgm:pt>
    <dgm:pt modelId="{FAB4FBD7-45E6-448E-9CA8-CCA563A3BF22}" type="sibTrans" cxnId="{EB3C5DC0-782D-49DA-A204-18135BBD82E4}">
      <dgm:prSet/>
      <dgm:spPr/>
      <dgm:t>
        <a:bodyPr/>
        <a:lstStyle/>
        <a:p>
          <a:pPr>
            <a:lnSpc>
              <a:spcPct val="100000"/>
            </a:lnSpc>
            <a:defRPr b="1"/>
          </a:pPr>
          <a:endParaRPr lang="en-US"/>
        </a:p>
      </dgm:t>
    </dgm:pt>
    <dgm:pt modelId="{B12C4BDF-66AF-4E73-977D-851C62DE0237}">
      <dgm:prSet/>
      <dgm:spPr/>
      <dgm:t>
        <a:bodyPr/>
        <a:lstStyle/>
        <a:p>
          <a:pPr>
            <a:lnSpc>
              <a:spcPct val="100000"/>
            </a:lnSpc>
          </a:pPr>
          <a:r>
            <a:rPr lang="en-US"/>
            <a:t>Specific goals provide clear direction and make progress measurable and motivating.</a:t>
          </a:r>
        </a:p>
      </dgm:t>
    </dgm:pt>
    <dgm:pt modelId="{193BEB6B-92C5-4C15-80F5-715DF2F33C3B}" type="parTrans" cxnId="{DAA762CF-A529-4633-9173-940DE9A4C07A}">
      <dgm:prSet/>
      <dgm:spPr/>
      <dgm:t>
        <a:bodyPr/>
        <a:lstStyle/>
        <a:p>
          <a:endParaRPr lang="en-US"/>
        </a:p>
      </dgm:t>
    </dgm:pt>
    <dgm:pt modelId="{E40D4345-F498-442B-9092-85336694236B}" type="sibTrans" cxnId="{DAA762CF-A529-4633-9173-940DE9A4C07A}">
      <dgm:prSet/>
      <dgm:spPr/>
      <dgm:t>
        <a:bodyPr/>
        <a:lstStyle/>
        <a:p>
          <a:endParaRPr lang="en-US"/>
        </a:p>
      </dgm:t>
    </dgm:pt>
    <dgm:pt modelId="{FD92CF06-C065-406A-833A-B1B6DF05537B}">
      <dgm:prSet/>
      <dgm:spPr/>
      <dgm:t>
        <a:bodyPr/>
        <a:lstStyle/>
        <a:p>
          <a:pPr>
            <a:lnSpc>
              <a:spcPct val="100000"/>
            </a:lnSpc>
            <a:defRPr b="1"/>
          </a:pPr>
          <a:r>
            <a:rPr lang="en-US"/>
            <a:t>Preventing Burnout</a:t>
          </a:r>
        </a:p>
      </dgm:t>
    </dgm:pt>
    <dgm:pt modelId="{1206563B-E1E9-4943-A327-D8A5A578DE24}" type="parTrans" cxnId="{124B7163-FCA9-4EF4-95F6-6C63A0DC74C8}">
      <dgm:prSet/>
      <dgm:spPr/>
      <dgm:t>
        <a:bodyPr/>
        <a:lstStyle/>
        <a:p>
          <a:endParaRPr lang="en-US"/>
        </a:p>
      </dgm:t>
    </dgm:pt>
    <dgm:pt modelId="{E71BF2C8-2BDD-4116-8BA7-41AB54563B47}" type="sibTrans" cxnId="{124B7163-FCA9-4EF4-95F6-6C63A0DC74C8}">
      <dgm:prSet/>
      <dgm:spPr/>
      <dgm:t>
        <a:bodyPr/>
        <a:lstStyle/>
        <a:p>
          <a:endParaRPr lang="en-US"/>
        </a:p>
      </dgm:t>
    </dgm:pt>
    <dgm:pt modelId="{9183F3FF-2820-4685-9013-CD08362E6DFF}">
      <dgm:prSet/>
      <dgm:spPr/>
      <dgm:t>
        <a:bodyPr/>
        <a:lstStyle/>
        <a:p>
          <a:pPr>
            <a:lnSpc>
              <a:spcPct val="100000"/>
            </a:lnSpc>
          </a:pPr>
          <a:r>
            <a:rPr lang="en-US"/>
            <a:t>Realistic goals prevent burnout and ensure self-care remains manageable and rewarding.</a:t>
          </a:r>
        </a:p>
      </dgm:t>
    </dgm:pt>
    <dgm:pt modelId="{06B5710F-75DC-4CA7-B93E-B147E5E45921}" type="parTrans" cxnId="{3E9B94FF-69C7-48BB-A262-85B1A5595502}">
      <dgm:prSet/>
      <dgm:spPr/>
      <dgm:t>
        <a:bodyPr/>
        <a:lstStyle/>
        <a:p>
          <a:endParaRPr lang="en-US"/>
        </a:p>
      </dgm:t>
    </dgm:pt>
    <dgm:pt modelId="{35C20223-9515-446F-B0C2-582324C483FC}" type="sibTrans" cxnId="{3E9B94FF-69C7-48BB-A262-85B1A5595502}">
      <dgm:prSet/>
      <dgm:spPr/>
      <dgm:t>
        <a:bodyPr/>
        <a:lstStyle/>
        <a:p>
          <a:endParaRPr lang="en-US"/>
        </a:p>
      </dgm:t>
    </dgm:pt>
    <dgm:pt modelId="{34A386B3-0E29-4D22-A3DA-A5214A73A551}" type="pres">
      <dgm:prSet presAssocID="{5C9BE380-5735-4090-AFB1-C3E48AF3CACB}" presName="Root" presStyleCnt="0">
        <dgm:presLayoutVars>
          <dgm:dir/>
          <dgm:resizeHandles val="exact"/>
        </dgm:presLayoutVars>
      </dgm:prSet>
      <dgm:spPr/>
    </dgm:pt>
    <dgm:pt modelId="{CD5543A4-5AF7-4F95-8E9C-6E41C076CA65}" type="pres">
      <dgm:prSet presAssocID="{9AF65311-DFA4-4B35-BB35-87FF94C0B07D}" presName="Composite" presStyleCnt="0"/>
      <dgm:spPr/>
    </dgm:pt>
    <dgm:pt modelId="{127884D9-8E6A-4762-B865-31A5BBF7FE32}" type="pres">
      <dgm:prSet presAssocID="{9AF65311-DFA4-4B35-BB35-87FF94C0B07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3034" r="15719" b="4"/>
          <a:stretch/>
        </a:blipFill>
      </dgm:spPr>
      <dgm:extLst>
        <a:ext uri="{E40237B7-FDA0-4F09-8148-C483321AD2D9}">
          <dgm14:cNvPr xmlns:dgm14="http://schemas.microsoft.com/office/drawing/2010/diagram" id="0" name="" descr="Businessman hand drawing check mark symbol"/>
        </a:ext>
      </dgm:extLst>
    </dgm:pt>
    <dgm:pt modelId="{87E78107-AE0D-4358-B401-8139D5F9F9D7}" type="pres">
      <dgm:prSet presAssocID="{9AF65311-DFA4-4B35-BB35-87FF94C0B07D}" presName="Subtitle" presStyleLbl="revTx" presStyleIdx="0" presStyleCnt="6">
        <dgm:presLayoutVars>
          <dgm:chMax val="0"/>
          <dgm:bulletEnabled/>
        </dgm:presLayoutVars>
      </dgm:prSet>
      <dgm:spPr/>
    </dgm:pt>
    <dgm:pt modelId="{2F919AC3-675F-47F6-B8CB-B0E6903D12B6}" type="pres">
      <dgm:prSet presAssocID="{9AF65311-DFA4-4B35-BB35-87FF94C0B07D}" presName="Description" presStyleLbl="revTx" presStyleIdx="1" presStyleCnt="6">
        <dgm:presLayoutVars>
          <dgm:bulletEnabled/>
        </dgm:presLayoutVars>
      </dgm:prSet>
      <dgm:spPr/>
    </dgm:pt>
    <dgm:pt modelId="{B2C59E28-9125-492A-A9C1-1A682261AF8C}" type="pres">
      <dgm:prSet presAssocID="{E6A19975-771B-4BF1-AE4A-C927F4FAA6AB}" presName="sibTrans" presStyleLbl="sibTrans2D1" presStyleIdx="0" presStyleCnt="0"/>
      <dgm:spPr/>
    </dgm:pt>
    <dgm:pt modelId="{B6143161-56C5-4489-8167-DEC3A8B056E0}" type="pres">
      <dgm:prSet presAssocID="{5B2CB867-A645-4429-B8FA-BCAAA29B2A41}" presName="Composite" presStyleCnt="0"/>
      <dgm:spPr/>
    </dgm:pt>
    <dgm:pt modelId="{062DA52B-F543-4EE6-8672-F9EDC072C04F}" type="pres">
      <dgm:prSet presAssocID="{5B2CB867-A645-4429-B8FA-BCAAA29B2A41}"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577" r="17676" b="4"/>
          <a:stretch/>
        </a:blipFill>
      </dgm:spPr>
      <dgm:extLst>
        <a:ext uri="{E40237B7-FDA0-4F09-8148-C483321AD2D9}">
          <dgm14:cNvPr xmlns:dgm14="http://schemas.microsoft.com/office/drawing/2010/diagram" id="0" name="" descr="Person writing on sketchpad"/>
        </a:ext>
      </dgm:extLst>
    </dgm:pt>
    <dgm:pt modelId="{D0B9AD2F-70F1-4909-AFD3-102115A5C192}" type="pres">
      <dgm:prSet presAssocID="{5B2CB867-A645-4429-B8FA-BCAAA29B2A41}" presName="Subtitle" presStyleLbl="revTx" presStyleIdx="2" presStyleCnt="6">
        <dgm:presLayoutVars>
          <dgm:chMax val="0"/>
          <dgm:bulletEnabled/>
        </dgm:presLayoutVars>
      </dgm:prSet>
      <dgm:spPr/>
    </dgm:pt>
    <dgm:pt modelId="{5EF2EEA3-F648-4EA1-84F3-3805D0F0F86F}" type="pres">
      <dgm:prSet presAssocID="{5B2CB867-A645-4429-B8FA-BCAAA29B2A41}" presName="Description" presStyleLbl="revTx" presStyleIdx="3" presStyleCnt="6">
        <dgm:presLayoutVars>
          <dgm:bulletEnabled/>
        </dgm:presLayoutVars>
      </dgm:prSet>
      <dgm:spPr/>
    </dgm:pt>
    <dgm:pt modelId="{7A0345FB-0C49-482E-80E6-BAAAB392D8C7}" type="pres">
      <dgm:prSet presAssocID="{FAB4FBD7-45E6-448E-9CA8-CCA563A3BF22}" presName="sibTrans" presStyleLbl="sibTrans2D1" presStyleIdx="0" presStyleCnt="0"/>
      <dgm:spPr/>
    </dgm:pt>
    <dgm:pt modelId="{C83B4B5B-7679-4838-AA5C-C424702A384F}" type="pres">
      <dgm:prSet presAssocID="{FD92CF06-C065-406A-833A-B1B6DF05537B}" presName="Composite" presStyleCnt="0"/>
      <dgm:spPr/>
    </dgm:pt>
    <dgm:pt modelId="{A2DAE216-636F-4553-BCEF-E0A41505668A}" type="pres">
      <dgm:prSet presAssocID="{FD92CF06-C065-406A-833A-B1B6DF05537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1" b="28001"/>
          <a:stretch/>
        </a:blipFill>
      </dgm:spPr>
      <dgm:extLst>
        <a:ext uri="{E40237B7-FDA0-4F09-8148-C483321AD2D9}">
          <dgm14:cNvPr xmlns:dgm14="http://schemas.microsoft.com/office/drawing/2010/diagram" id="0" name="" descr="Basalt stones wit painted woman, Drawing made on the stone picture in Photoshop, August 2014 by Peter Hermus"/>
        </a:ext>
      </dgm:extLst>
    </dgm:pt>
    <dgm:pt modelId="{F0F59B6D-02C0-4863-AE10-21A8D09B0175}" type="pres">
      <dgm:prSet presAssocID="{FD92CF06-C065-406A-833A-B1B6DF05537B}" presName="Subtitle" presStyleLbl="revTx" presStyleIdx="4" presStyleCnt="6">
        <dgm:presLayoutVars>
          <dgm:chMax val="0"/>
          <dgm:bulletEnabled/>
        </dgm:presLayoutVars>
      </dgm:prSet>
      <dgm:spPr/>
    </dgm:pt>
    <dgm:pt modelId="{B17F484C-3746-4230-8C62-C22B8E49A10D}" type="pres">
      <dgm:prSet presAssocID="{FD92CF06-C065-406A-833A-B1B6DF05537B}" presName="Description" presStyleLbl="revTx" presStyleIdx="5" presStyleCnt="6">
        <dgm:presLayoutVars>
          <dgm:bulletEnabled/>
        </dgm:presLayoutVars>
      </dgm:prSet>
      <dgm:spPr/>
    </dgm:pt>
  </dgm:ptLst>
  <dgm:cxnLst>
    <dgm:cxn modelId="{881D1F09-C496-4E80-BEFF-D066A5B43501}" type="presOf" srcId="{B12C4BDF-66AF-4E73-977D-851C62DE0237}" destId="{5EF2EEA3-F648-4EA1-84F3-3805D0F0F86F}" srcOrd="0" destOrd="0" presId="urn:microsoft.com/office/officeart/2024/3/layout/verticalVisualTextBlock1"/>
    <dgm:cxn modelId="{4AA26511-6B92-49EB-9CE3-6E9A01EE6DB6}" type="presOf" srcId="{9AF65311-DFA4-4B35-BB35-87FF94C0B07D}" destId="{87E78107-AE0D-4358-B401-8139D5F9F9D7}" srcOrd="0" destOrd="0" presId="urn:microsoft.com/office/officeart/2024/3/layout/verticalVisualTextBlock1"/>
    <dgm:cxn modelId="{B633D01B-964C-4274-8A80-CFD6A46188D5}" srcId="{5C9BE380-5735-4090-AFB1-C3E48AF3CACB}" destId="{9AF65311-DFA4-4B35-BB35-87FF94C0B07D}" srcOrd="0" destOrd="0" parTransId="{B0BB42F8-D30D-495B-BA2A-399C8E41F225}" sibTransId="{E6A19975-771B-4BF1-AE4A-C927F4FAA6AB}"/>
    <dgm:cxn modelId="{61BBE629-70F5-4B59-9753-22146423E73A}" type="presOf" srcId="{5B2CB867-A645-4429-B8FA-BCAAA29B2A41}" destId="{D0B9AD2F-70F1-4909-AFD3-102115A5C192}" srcOrd="0" destOrd="0" presId="urn:microsoft.com/office/officeart/2024/3/layout/verticalVisualTextBlock1"/>
    <dgm:cxn modelId="{BC836641-EA26-41C9-8375-F602BF9DBA08}" type="presOf" srcId="{E6A19975-771B-4BF1-AE4A-C927F4FAA6AB}" destId="{B2C59E28-9125-492A-A9C1-1A682261AF8C}" srcOrd="0" destOrd="0" presId="urn:microsoft.com/office/officeart/2024/3/layout/verticalVisualTextBlock1"/>
    <dgm:cxn modelId="{124B7163-FCA9-4EF4-95F6-6C63A0DC74C8}" srcId="{5C9BE380-5735-4090-AFB1-C3E48AF3CACB}" destId="{FD92CF06-C065-406A-833A-B1B6DF05537B}" srcOrd="2" destOrd="0" parTransId="{1206563B-E1E9-4943-A327-D8A5A578DE24}" sibTransId="{E71BF2C8-2BDD-4116-8BA7-41AB54563B47}"/>
    <dgm:cxn modelId="{B32FAB8B-66FF-449A-8896-E149D0A622D4}" type="presOf" srcId="{FD92CF06-C065-406A-833A-B1B6DF05537B}" destId="{F0F59B6D-02C0-4863-AE10-21A8D09B0175}" srcOrd="0" destOrd="0" presId="urn:microsoft.com/office/officeart/2024/3/layout/verticalVisualTextBlock1"/>
    <dgm:cxn modelId="{50A1EC8F-2C89-4FBC-A53B-CC4518570B34}" type="presOf" srcId="{9183F3FF-2820-4685-9013-CD08362E6DFF}" destId="{B17F484C-3746-4230-8C62-C22B8E49A10D}" srcOrd="0" destOrd="0" presId="urn:microsoft.com/office/officeart/2024/3/layout/verticalVisualTextBlock1"/>
    <dgm:cxn modelId="{B4A3F49C-481D-4F3C-92ED-B94BEAF8C14B}" srcId="{9AF65311-DFA4-4B35-BB35-87FF94C0B07D}" destId="{DEF7BE90-BA22-4406-9C46-D9BEE9273918}" srcOrd="0" destOrd="0" parTransId="{B0693467-95D5-4DAD-9147-C4EDB88A80F1}" sibTransId="{B0A1D4E7-27E8-4346-B8B4-EDBF7DD54CC1}"/>
    <dgm:cxn modelId="{EB3C5DC0-782D-49DA-A204-18135BBD82E4}" srcId="{5C9BE380-5735-4090-AFB1-C3E48AF3CACB}" destId="{5B2CB867-A645-4429-B8FA-BCAAA29B2A41}" srcOrd="1" destOrd="0" parTransId="{605D2199-241B-4126-9BA6-A97748D20DD7}" sibTransId="{FAB4FBD7-45E6-448E-9CA8-CCA563A3BF22}"/>
    <dgm:cxn modelId="{F28828C4-7513-4196-93C0-6849EE55D216}" type="presOf" srcId="{5C9BE380-5735-4090-AFB1-C3E48AF3CACB}" destId="{34A386B3-0E29-4D22-A3DA-A5214A73A551}" srcOrd="0" destOrd="0" presId="urn:microsoft.com/office/officeart/2024/3/layout/verticalVisualTextBlock1"/>
    <dgm:cxn modelId="{8E8C9BC6-E996-40BD-BDED-D02EE3AE2718}" type="presOf" srcId="{FAB4FBD7-45E6-448E-9CA8-CCA563A3BF22}" destId="{7A0345FB-0C49-482E-80E6-BAAAB392D8C7}" srcOrd="0" destOrd="0" presId="urn:microsoft.com/office/officeart/2024/3/layout/verticalVisualTextBlock1"/>
    <dgm:cxn modelId="{DAA762CF-A529-4633-9173-940DE9A4C07A}" srcId="{5B2CB867-A645-4429-B8FA-BCAAA29B2A41}" destId="{B12C4BDF-66AF-4E73-977D-851C62DE0237}" srcOrd="0" destOrd="0" parTransId="{193BEB6B-92C5-4C15-80F5-715DF2F33C3B}" sibTransId="{E40D4345-F498-442B-9092-85336694236B}"/>
    <dgm:cxn modelId="{3E9B94FF-69C7-48BB-A262-85B1A5595502}" srcId="{FD92CF06-C065-406A-833A-B1B6DF05537B}" destId="{9183F3FF-2820-4685-9013-CD08362E6DFF}" srcOrd="0" destOrd="0" parTransId="{06B5710F-75DC-4CA7-B93E-B147E5E45921}" sibTransId="{35C20223-9515-446F-B0C2-582324C483FC}"/>
    <dgm:cxn modelId="{9C429EFF-B392-4894-A1D0-B9A3599909DD}" type="presOf" srcId="{DEF7BE90-BA22-4406-9C46-D9BEE9273918}" destId="{2F919AC3-675F-47F6-B8CB-B0E6903D12B6}" srcOrd="0" destOrd="0" presId="urn:microsoft.com/office/officeart/2024/3/layout/verticalVisualTextBlock1"/>
    <dgm:cxn modelId="{DC00ACA4-96BA-4237-BECA-F681CD6E794F}" type="presParOf" srcId="{34A386B3-0E29-4D22-A3DA-A5214A73A551}" destId="{CD5543A4-5AF7-4F95-8E9C-6E41C076CA65}" srcOrd="0" destOrd="0" presId="urn:microsoft.com/office/officeart/2024/3/layout/verticalVisualTextBlock1"/>
    <dgm:cxn modelId="{D2CF232E-8EC1-4935-8156-2388B25C6177}" type="presParOf" srcId="{CD5543A4-5AF7-4F95-8E9C-6E41C076CA65}" destId="{127884D9-8E6A-4762-B865-31A5BBF7FE32}" srcOrd="0" destOrd="0" presId="urn:microsoft.com/office/officeart/2024/3/layout/verticalVisualTextBlock1"/>
    <dgm:cxn modelId="{0F02BD69-050D-47F1-8AA2-19995C2442A3}" type="presParOf" srcId="{CD5543A4-5AF7-4F95-8E9C-6E41C076CA65}" destId="{87E78107-AE0D-4358-B401-8139D5F9F9D7}" srcOrd="1" destOrd="0" presId="urn:microsoft.com/office/officeart/2024/3/layout/verticalVisualTextBlock1"/>
    <dgm:cxn modelId="{F33263D5-E870-4AC3-B14C-C5A1AB0CD051}" type="presParOf" srcId="{CD5543A4-5AF7-4F95-8E9C-6E41C076CA65}" destId="{2F919AC3-675F-47F6-B8CB-B0E6903D12B6}" srcOrd="2" destOrd="0" presId="urn:microsoft.com/office/officeart/2024/3/layout/verticalVisualTextBlock1"/>
    <dgm:cxn modelId="{8942B989-D568-4F5A-A1C5-16E5427C2386}" type="presParOf" srcId="{34A386B3-0E29-4D22-A3DA-A5214A73A551}" destId="{B2C59E28-9125-492A-A9C1-1A682261AF8C}" srcOrd="1" destOrd="0" presId="urn:microsoft.com/office/officeart/2024/3/layout/verticalVisualTextBlock1"/>
    <dgm:cxn modelId="{E9E0CB5C-A5F7-455A-A487-A269C0E508F5}" type="presParOf" srcId="{34A386B3-0E29-4D22-A3DA-A5214A73A551}" destId="{B6143161-56C5-4489-8167-DEC3A8B056E0}" srcOrd="2" destOrd="0" presId="urn:microsoft.com/office/officeart/2024/3/layout/verticalVisualTextBlock1"/>
    <dgm:cxn modelId="{13A80751-1EDE-42AE-926F-B3C117EA48B1}" type="presParOf" srcId="{B6143161-56C5-4489-8167-DEC3A8B056E0}" destId="{062DA52B-F543-4EE6-8672-F9EDC072C04F}" srcOrd="0" destOrd="0" presId="urn:microsoft.com/office/officeart/2024/3/layout/verticalVisualTextBlock1"/>
    <dgm:cxn modelId="{09C1C914-2DF5-403B-AB16-B5A8A1976EF7}" type="presParOf" srcId="{B6143161-56C5-4489-8167-DEC3A8B056E0}" destId="{D0B9AD2F-70F1-4909-AFD3-102115A5C192}" srcOrd="1" destOrd="0" presId="urn:microsoft.com/office/officeart/2024/3/layout/verticalVisualTextBlock1"/>
    <dgm:cxn modelId="{70BF7AB5-CAE0-4148-A307-74502DFA9BDE}" type="presParOf" srcId="{B6143161-56C5-4489-8167-DEC3A8B056E0}" destId="{5EF2EEA3-F648-4EA1-84F3-3805D0F0F86F}" srcOrd="2" destOrd="0" presId="urn:microsoft.com/office/officeart/2024/3/layout/verticalVisualTextBlock1"/>
    <dgm:cxn modelId="{9D834118-24D4-48CC-8F93-EF51AFDC9562}" type="presParOf" srcId="{34A386B3-0E29-4D22-A3DA-A5214A73A551}" destId="{7A0345FB-0C49-482E-80E6-BAAAB392D8C7}" srcOrd="3" destOrd="0" presId="urn:microsoft.com/office/officeart/2024/3/layout/verticalVisualTextBlock1"/>
    <dgm:cxn modelId="{480E3A70-0384-472F-8C7B-E4A167F84763}" type="presParOf" srcId="{34A386B3-0E29-4D22-A3DA-A5214A73A551}" destId="{C83B4B5B-7679-4838-AA5C-C424702A384F}" srcOrd="4" destOrd="0" presId="urn:microsoft.com/office/officeart/2024/3/layout/verticalVisualTextBlock1"/>
    <dgm:cxn modelId="{08627472-5894-472E-844C-DC86BD9EAEFC}" type="presParOf" srcId="{C83B4B5B-7679-4838-AA5C-C424702A384F}" destId="{A2DAE216-636F-4553-BCEF-E0A41505668A}" srcOrd="0" destOrd="0" presId="urn:microsoft.com/office/officeart/2024/3/layout/verticalVisualTextBlock1"/>
    <dgm:cxn modelId="{D8F22DC5-E3E5-46EE-B677-AE650A4EDCD3}" type="presParOf" srcId="{C83B4B5B-7679-4838-AA5C-C424702A384F}" destId="{F0F59B6D-02C0-4863-AE10-21A8D09B0175}" srcOrd="1" destOrd="0" presId="urn:microsoft.com/office/officeart/2024/3/layout/verticalVisualTextBlock1"/>
    <dgm:cxn modelId="{5B1ABA02-6453-431C-A270-A9E6C710F696}" type="presParOf" srcId="{C83B4B5B-7679-4838-AA5C-C424702A384F}" destId="{B17F484C-3746-4230-8C62-C22B8E49A10D}"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843D32-6162-4B78-B92D-DB1518A68E9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F02F0060-565E-4A09-9A63-C7A302AA02E0}">
      <dgm:prSet/>
      <dgm:spPr/>
      <dgm:t>
        <a:bodyPr/>
        <a:lstStyle/>
        <a:p>
          <a:pPr>
            <a:lnSpc>
              <a:spcPct val="100000"/>
            </a:lnSpc>
            <a:defRPr b="1"/>
          </a:pPr>
          <a:r>
            <a:rPr lang="en-US"/>
            <a:t>Importance of Self Care</a:t>
          </a:r>
        </a:p>
      </dgm:t>
    </dgm:pt>
    <dgm:pt modelId="{8042124E-EDD0-4582-BD4A-6AF63FE55E54}" type="parTrans" cxnId="{2BA8668D-0696-4D31-AA35-4A8697185A47}">
      <dgm:prSet/>
      <dgm:spPr/>
      <dgm:t>
        <a:bodyPr/>
        <a:lstStyle/>
        <a:p>
          <a:endParaRPr lang="en-US"/>
        </a:p>
      </dgm:t>
    </dgm:pt>
    <dgm:pt modelId="{52B7D0E1-E542-46AD-9EDE-3E39B2AF5270}" type="sibTrans" cxnId="{2BA8668D-0696-4D31-AA35-4A8697185A47}">
      <dgm:prSet/>
      <dgm:spPr/>
      <dgm:t>
        <a:bodyPr/>
        <a:lstStyle/>
        <a:p>
          <a:pPr>
            <a:lnSpc>
              <a:spcPct val="100000"/>
            </a:lnSpc>
            <a:defRPr b="1"/>
          </a:pPr>
          <a:endParaRPr lang="en-US"/>
        </a:p>
      </dgm:t>
    </dgm:pt>
    <dgm:pt modelId="{85FF4694-05C3-419B-B432-CD6E94122F6B}">
      <dgm:prSet/>
      <dgm:spPr/>
      <dgm:t>
        <a:bodyPr/>
        <a:lstStyle/>
        <a:p>
          <a:pPr>
            <a:lnSpc>
              <a:spcPct val="100000"/>
            </a:lnSpc>
          </a:pPr>
          <a:r>
            <a:rPr lang="en-US"/>
            <a:t>Self care nurtures mental, emotional, and physical health, improving overall well-being and quality of life.</a:t>
          </a:r>
        </a:p>
      </dgm:t>
    </dgm:pt>
    <dgm:pt modelId="{A1784616-4999-4DE1-9047-B1190E1690E8}" type="parTrans" cxnId="{BD7E9203-E8FB-457D-B09E-244C6073E032}">
      <dgm:prSet/>
      <dgm:spPr/>
      <dgm:t>
        <a:bodyPr/>
        <a:lstStyle/>
        <a:p>
          <a:endParaRPr lang="en-US"/>
        </a:p>
      </dgm:t>
    </dgm:pt>
    <dgm:pt modelId="{960C91B5-E958-4FDB-B160-BB67CF3BBF43}" type="sibTrans" cxnId="{BD7E9203-E8FB-457D-B09E-244C6073E032}">
      <dgm:prSet/>
      <dgm:spPr/>
      <dgm:t>
        <a:bodyPr/>
        <a:lstStyle/>
        <a:p>
          <a:endParaRPr lang="en-US"/>
        </a:p>
      </dgm:t>
    </dgm:pt>
    <dgm:pt modelId="{BF02C6F6-3E5A-40F4-80C2-CC2DE9CD944E}">
      <dgm:prSet/>
      <dgm:spPr/>
      <dgm:t>
        <a:bodyPr/>
        <a:lstStyle/>
        <a:p>
          <a:pPr>
            <a:lnSpc>
              <a:spcPct val="100000"/>
            </a:lnSpc>
            <a:defRPr b="1"/>
          </a:pPr>
          <a:r>
            <a:rPr lang="en-US"/>
            <a:t>Effective Self Care Strategies</a:t>
          </a:r>
        </a:p>
      </dgm:t>
    </dgm:pt>
    <dgm:pt modelId="{3DC8ADB2-8C77-4071-B70A-8AAF467795AA}" type="parTrans" cxnId="{9B6645EF-BAA5-4B62-BC34-37483BC19E2C}">
      <dgm:prSet/>
      <dgm:spPr/>
      <dgm:t>
        <a:bodyPr/>
        <a:lstStyle/>
        <a:p>
          <a:endParaRPr lang="en-US"/>
        </a:p>
      </dgm:t>
    </dgm:pt>
    <dgm:pt modelId="{E4439F99-7268-43B2-8638-C35350F62FB4}" type="sibTrans" cxnId="{9B6645EF-BAA5-4B62-BC34-37483BC19E2C}">
      <dgm:prSet/>
      <dgm:spPr/>
      <dgm:t>
        <a:bodyPr/>
        <a:lstStyle/>
        <a:p>
          <a:pPr>
            <a:lnSpc>
              <a:spcPct val="100000"/>
            </a:lnSpc>
            <a:defRPr b="1"/>
          </a:pPr>
          <a:endParaRPr lang="en-US"/>
        </a:p>
      </dgm:t>
    </dgm:pt>
    <dgm:pt modelId="{C9C8AC80-02B0-4CE6-9815-5459CB019E40}">
      <dgm:prSet/>
      <dgm:spPr/>
      <dgm:t>
        <a:bodyPr/>
        <a:lstStyle/>
        <a:p>
          <a:pPr>
            <a:lnSpc>
              <a:spcPct val="100000"/>
            </a:lnSpc>
          </a:pPr>
          <a:r>
            <a:rPr lang="en-US"/>
            <a:t>Embracing strategies like mindfulness, rest, and healthy habits supports a consistent and fulfilling self care routine.</a:t>
          </a:r>
        </a:p>
      </dgm:t>
    </dgm:pt>
    <dgm:pt modelId="{425EEF63-620E-480D-B3B6-711B5C56F31C}" type="parTrans" cxnId="{4B6EC01D-1BE0-4031-A537-ED59C2A4AE45}">
      <dgm:prSet/>
      <dgm:spPr/>
      <dgm:t>
        <a:bodyPr/>
        <a:lstStyle/>
        <a:p>
          <a:endParaRPr lang="en-US"/>
        </a:p>
      </dgm:t>
    </dgm:pt>
    <dgm:pt modelId="{CF15EDAD-12F9-4470-A9E9-9D2C9F00FD21}" type="sibTrans" cxnId="{4B6EC01D-1BE0-4031-A537-ED59C2A4AE45}">
      <dgm:prSet/>
      <dgm:spPr/>
      <dgm:t>
        <a:bodyPr/>
        <a:lstStyle/>
        <a:p>
          <a:endParaRPr lang="en-US"/>
        </a:p>
      </dgm:t>
    </dgm:pt>
    <dgm:pt modelId="{8E65635A-C916-49DA-BDF6-11E2D12B7566}">
      <dgm:prSet/>
      <dgm:spPr/>
      <dgm:t>
        <a:bodyPr/>
        <a:lstStyle/>
        <a:p>
          <a:pPr>
            <a:lnSpc>
              <a:spcPct val="100000"/>
            </a:lnSpc>
            <a:defRPr b="1"/>
          </a:pPr>
          <a:r>
            <a:rPr lang="en-US"/>
            <a:t>Overcoming Self Care Barriers</a:t>
          </a:r>
        </a:p>
      </dgm:t>
    </dgm:pt>
    <dgm:pt modelId="{CB8AE7C5-5642-4A1F-8634-9FE5137E2EA8}" type="parTrans" cxnId="{0F7E3324-2D5D-4B7A-8DC4-5246F42943DC}">
      <dgm:prSet/>
      <dgm:spPr/>
      <dgm:t>
        <a:bodyPr/>
        <a:lstStyle/>
        <a:p>
          <a:endParaRPr lang="en-US"/>
        </a:p>
      </dgm:t>
    </dgm:pt>
    <dgm:pt modelId="{19AAE0FE-D862-44D7-B8D9-ABB0CD85F948}" type="sibTrans" cxnId="{0F7E3324-2D5D-4B7A-8DC4-5246F42943DC}">
      <dgm:prSet/>
      <dgm:spPr/>
      <dgm:t>
        <a:bodyPr/>
        <a:lstStyle/>
        <a:p>
          <a:endParaRPr lang="en-US"/>
        </a:p>
      </dgm:t>
    </dgm:pt>
    <dgm:pt modelId="{00BF6619-CE98-4224-AB76-30DF6660C734}">
      <dgm:prSet/>
      <dgm:spPr/>
      <dgm:t>
        <a:bodyPr/>
        <a:lstStyle/>
        <a:p>
          <a:pPr>
            <a:lnSpc>
              <a:spcPct val="100000"/>
            </a:lnSpc>
          </a:pPr>
          <a:r>
            <a:rPr lang="en-US"/>
            <a:t>Identifying and overcoming obstacles helps maintain a sustainable routine that enriches everyday life.</a:t>
          </a:r>
        </a:p>
      </dgm:t>
    </dgm:pt>
    <dgm:pt modelId="{AD621F98-6FEB-4E85-B032-193627848439}" type="parTrans" cxnId="{318D17DB-4FBE-42E2-AD8E-B30678B1FFD0}">
      <dgm:prSet/>
      <dgm:spPr/>
      <dgm:t>
        <a:bodyPr/>
        <a:lstStyle/>
        <a:p>
          <a:endParaRPr lang="en-US"/>
        </a:p>
      </dgm:t>
    </dgm:pt>
    <dgm:pt modelId="{C69BF74A-A0A4-49BE-9272-C79C80CF52AF}" type="sibTrans" cxnId="{318D17DB-4FBE-42E2-AD8E-B30678B1FFD0}">
      <dgm:prSet/>
      <dgm:spPr/>
      <dgm:t>
        <a:bodyPr/>
        <a:lstStyle/>
        <a:p>
          <a:endParaRPr lang="en-US"/>
        </a:p>
      </dgm:t>
    </dgm:pt>
    <dgm:pt modelId="{DD6F1FAC-DD9E-4CBF-8C93-0307EC4EDCF9}" type="pres">
      <dgm:prSet presAssocID="{74843D32-6162-4B78-B92D-DB1518A68E94}" presName="Name0" presStyleCnt="0">
        <dgm:presLayoutVars>
          <dgm:dir/>
          <dgm:resizeHandles val="exact"/>
        </dgm:presLayoutVars>
      </dgm:prSet>
      <dgm:spPr/>
    </dgm:pt>
    <dgm:pt modelId="{D987A799-FA8F-4032-B7C8-6906857F4385}" type="pres">
      <dgm:prSet presAssocID="{F02F0060-565E-4A09-9A63-C7A302AA02E0}" presName="compNode" presStyleCnt="0"/>
      <dgm:spPr/>
    </dgm:pt>
    <dgm:pt modelId="{415AC74D-6EB1-4626-8F6E-3202AA5A8AFA}" type="pres">
      <dgm:prSet presAssocID="{F02F0060-565E-4A09-9A63-C7A302AA02E0}" presName="pictRect" presStyleLbl="revTx" presStyleIdx="0" presStyleCnt="6">
        <dgm:presLayoutVars>
          <dgm:chMax val="0"/>
          <dgm:bulletEnabled/>
        </dgm:presLayoutVars>
      </dgm:prSet>
      <dgm:spPr/>
    </dgm:pt>
    <dgm:pt modelId="{38256960-B8D8-4C56-A352-E593664FE68D}" type="pres">
      <dgm:prSet presAssocID="{F02F0060-565E-4A09-9A63-C7A302AA02E0}" presName="textRect" presStyleLbl="revTx" presStyleIdx="1" presStyleCnt="6">
        <dgm:presLayoutVars>
          <dgm:bulletEnabled/>
        </dgm:presLayoutVars>
      </dgm:prSet>
      <dgm:spPr/>
    </dgm:pt>
    <dgm:pt modelId="{B55D9876-C9DC-4136-BCE2-080540B9C23B}" type="pres">
      <dgm:prSet presAssocID="{52B7D0E1-E542-46AD-9EDE-3E39B2AF5270}" presName="sibTrans" presStyleLbl="sibTrans2D1" presStyleIdx="0" presStyleCnt="0"/>
      <dgm:spPr/>
    </dgm:pt>
    <dgm:pt modelId="{127F4280-4909-4EDB-BEE6-4855F6404F5D}" type="pres">
      <dgm:prSet presAssocID="{BF02C6F6-3E5A-40F4-80C2-CC2DE9CD944E}" presName="compNode" presStyleCnt="0"/>
      <dgm:spPr/>
    </dgm:pt>
    <dgm:pt modelId="{0A3DA7C3-F385-4CBB-AE00-43FB22916C66}" type="pres">
      <dgm:prSet presAssocID="{BF02C6F6-3E5A-40F4-80C2-CC2DE9CD944E}" presName="pictRect" presStyleLbl="revTx" presStyleIdx="2" presStyleCnt="6">
        <dgm:presLayoutVars>
          <dgm:chMax val="0"/>
          <dgm:bulletEnabled/>
        </dgm:presLayoutVars>
      </dgm:prSet>
      <dgm:spPr/>
    </dgm:pt>
    <dgm:pt modelId="{EDD82AA2-8E3E-4EA9-8970-1739794E1488}" type="pres">
      <dgm:prSet presAssocID="{BF02C6F6-3E5A-40F4-80C2-CC2DE9CD944E}" presName="textRect" presStyleLbl="revTx" presStyleIdx="3" presStyleCnt="6">
        <dgm:presLayoutVars>
          <dgm:bulletEnabled/>
        </dgm:presLayoutVars>
      </dgm:prSet>
      <dgm:spPr/>
    </dgm:pt>
    <dgm:pt modelId="{CC063104-DB74-4CC1-AFAA-3776645AE1A0}" type="pres">
      <dgm:prSet presAssocID="{E4439F99-7268-43B2-8638-C35350F62FB4}" presName="sibTrans" presStyleLbl="sibTrans2D1" presStyleIdx="0" presStyleCnt="0"/>
      <dgm:spPr/>
    </dgm:pt>
    <dgm:pt modelId="{0A9244C8-4F64-44D3-93C0-6B12E7CEAEE5}" type="pres">
      <dgm:prSet presAssocID="{8E65635A-C916-49DA-BDF6-11E2D12B7566}" presName="compNode" presStyleCnt="0"/>
      <dgm:spPr/>
    </dgm:pt>
    <dgm:pt modelId="{2CBC00A8-D782-4746-9EB5-A13904EEFF7B}" type="pres">
      <dgm:prSet presAssocID="{8E65635A-C916-49DA-BDF6-11E2D12B7566}" presName="pictRect" presStyleLbl="revTx" presStyleIdx="4" presStyleCnt="6">
        <dgm:presLayoutVars>
          <dgm:chMax val="0"/>
          <dgm:bulletEnabled/>
        </dgm:presLayoutVars>
      </dgm:prSet>
      <dgm:spPr/>
    </dgm:pt>
    <dgm:pt modelId="{B40DA7FC-4FB7-42CC-B064-F52ADD973327}" type="pres">
      <dgm:prSet presAssocID="{8E65635A-C916-49DA-BDF6-11E2D12B7566}" presName="textRect" presStyleLbl="revTx" presStyleIdx="5" presStyleCnt="6">
        <dgm:presLayoutVars>
          <dgm:bulletEnabled/>
        </dgm:presLayoutVars>
      </dgm:prSet>
      <dgm:spPr/>
    </dgm:pt>
  </dgm:ptLst>
  <dgm:cxnLst>
    <dgm:cxn modelId="{BD7E9203-E8FB-457D-B09E-244C6073E032}" srcId="{F02F0060-565E-4A09-9A63-C7A302AA02E0}" destId="{85FF4694-05C3-419B-B432-CD6E94122F6B}" srcOrd="0" destOrd="0" parTransId="{A1784616-4999-4DE1-9047-B1190E1690E8}" sibTransId="{960C91B5-E958-4FDB-B160-BB67CF3BBF43}"/>
    <dgm:cxn modelId="{0A2A941A-4457-40D2-96A6-51EBB03D7BF1}" type="presOf" srcId="{74843D32-6162-4B78-B92D-DB1518A68E94}" destId="{DD6F1FAC-DD9E-4CBF-8C93-0307EC4EDCF9}" srcOrd="0" destOrd="0" presId="urn:microsoft.com/office/officeart/2024/3/layout/hArchList1"/>
    <dgm:cxn modelId="{4B6EC01D-1BE0-4031-A537-ED59C2A4AE45}" srcId="{BF02C6F6-3E5A-40F4-80C2-CC2DE9CD944E}" destId="{C9C8AC80-02B0-4CE6-9815-5459CB019E40}" srcOrd="0" destOrd="0" parTransId="{425EEF63-620E-480D-B3B6-711B5C56F31C}" sibTransId="{CF15EDAD-12F9-4470-A9E9-9D2C9F00FD21}"/>
    <dgm:cxn modelId="{0F7E3324-2D5D-4B7A-8DC4-5246F42943DC}" srcId="{74843D32-6162-4B78-B92D-DB1518A68E94}" destId="{8E65635A-C916-49DA-BDF6-11E2D12B7566}" srcOrd="2" destOrd="0" parTransId="{CB8AE7C5-5642-4A1F-8634-9FE5137E2EA8}" sibTransId="{19AAE0FE-D862-44D7-B8D9-ABB0CD85F948}"/>
    <dgm:cxn modelId="{6C163227-4C12-4114-BD3C-2BB7A7B57F9E}" type="presOf" srcId="{C9C8AC80-02B0-4CE6-9815-5459CB019E40}" destId="{EDD82AA2-8E3E-4EA9-8970-1739794E1488}" srcOrd="0" destOrd="0" presId="urn:microsoft.com/office/officeart/2024/3/layout/hArchList1"/>
    <dgm:cxn modelId="{C9A1782A-5B28-425D-8669-7F8E0F759BD7}" type="presOf" srcId="{52B7D0E1-E542-46AD-9EDE-3E39B2AF5270}" destId="{B55D9876-C9DC-4136-BCE2-080540B9C23B}" srcOrd="0" destOrd="0" presId="urn:microsoft.com/office/officeart/2024/3/layout/hArchList1"/>
    <dgm:cxn modelId="{D663D433-1B24-421A-8831-691E8ADE0225}" type="presOf" srcId="{E4439F99-7268-43B2-8638-C35350F62FB4}" destId="{CC063104-DB74-4CC1-AFAA-3776645AE1A0}" srcOrd="0" destOrd="0" presId="urn:microsoft.com/office/officeart/2024/3/layout/hArchList1"/>
    <dgm:cxn modelId="{42B9815D-DE46-4169-81E6-08B8AB43B4AB}" type="presOf" srcId="{00BF6619-CE98-4224-AB76-30DF6660C734}" destId="{B40DA7FC-4FB7-42CC-B064-F52ADD973327}" srcOrd="0" destOrd="0" presId="urn:microsoft.com/office/officeart/2024/3/layout/hArchList1"/>
    <dgm:cxn modelId="{EC56615E-42B2-488E-845F-FE38A12F93EB}" type="presOf" srcId="{8E65635A-C916-49DA-BDF6-11E2D12B7566}" destId="{2CBC00A8-D782-4746-9EB5-A13904EEFF7B}" srcOrd="0" destOrd="0" presId="urn:microsoft.com/office/officeart/2024/3/layout/hArchList1"/>
    <dgm:cxn modelId="{58D79254-A1A5-4E90-8742-C70B3AE24C5A}" type="presOf" srcId="{85FF4694-05C3-419B-B432-CD6E94122F6B}" destId="{38256960-B8D8-4C56-A352-E593664FE68D}" srcOrd="0" destOrd="0" presId="urn:microsoft.com/office/officeart/2024/3/layout/hArchList1"/>
    <dgm:cxn modelId="{2BA8668D-0696-4D31-AA35-4A8697185A47}" srcId="{74843D32-6162-4B78-B92D-DB1518A68E94}" destId="{F02F0060-565E-4A09-9A63-C7A302AA02E0}" srcOrd="0" destOrd="0" parTransId="{8042124E-EDD0-4582-BD4A-6AF63FE55E54}" sibTransId="{52B7D0E1-E542-46AD-9EDE-3E39B2AF5270}"/>
    <dgm:cxn modelId="{F5066BCE-1898-4703-9433-60E99D9AF94A}" type="presOf" srcId="{BF02C6F6-3E5A-40F4-80C2-CC2DE9CD944E}" destId="{0A3DA7C3-F385-4CBB-AE00-43FB22916C66}" srcOrd="0" destOrd="0" presId="urn:microsoft.com/office/officeart/2024/3/layout/hArchList1"/>
    <dgm:cxn modelId="{EA479CD8-924A-4446-B9DA-5BD0038415CA}" type="presOf" srcId="{F02F0060-565E-4A09-9A63-C7A302AA02E0}" destId="{415AC74D-6EB1-4626-8F6E-3202AA5A8AFA}" srcOrd="0" destOrd="0" presId="urn:microsoft.com/office/officeart/2024/3/layout/hArchList1"/>
    <dgm:cxn modelId="{318D17DB-4FBE-42E2-AD8E-B30678B1FFD0}" srcId="{8E65635A-C916-49DA-BDF6-11E2D12B7566}" destId="{00BF6619-CE98-4224-AB76-30DF6660C734}" srcOrd="0" destOrd="0" parTransId="{AD621F98-6FEB-4E85-B032-193627848439}" sibTransId="{C69BF74A-A0A4-49BE-9272-C79C80CF52AF}"/>
    <dgm:cxn modelId="{9B6645EF-BAA5-4B62-BC34-37483BC19E2C}" srcId="{74843D32-6162-4B78-B92D-DB1518A68E94}" destId="{BF02C6F6-3E5A-40F4-80C2-CC2DE9CD944E}" srcOrd="1" destOrd="0" parTransId="{3DC8ADB2-8C77-4071-B70A-8AAF467795AA}" sibTransId="{E4439F99-7268-43B2-8638-C35350F62FB4}"/>
    <dgm:cxn modelId="{4E178930-6043-4E47-AF3D-F1E9B9F4850A}" type="presParOf" srcId="{DD6F1FAC-DD9E-4CBF-8C93-0307EC4EDCF9}" destId="{D987A799-FA8F-4032-B7C8-6906857F4385}" srcOrd="0" destOrd="0" presId="urn:microsoft.com/office/officeart/2024/3/layout/hArchList1"/>
    <dgm:cxn modelId="{B62A85B7-5DBF-4848-9D76-524DC409D73C}" type="presParOf" srcId="{D987A799-FA8F-4032-B7C8-6906857F4385}" destId="{415AC74D-6EB1-4626-8F6E-3202AA5A8AFA}" srcOrd="0" destOrd="0" presId="urn:microsoft.com/office/officeart/2024/3/layout/hArchList1"/>
    <dgm:cxn modelId="{7A398E9C-8017-4F1D-91E1-E9D9BC89AE32}" type="presParOf" srcId="{D987A799-FA8F-4032-B7C8-6906857F4385}" destId="{38256960-B8D8-4C56-A352-E593664FE68D}" srcOrd="1" destOrd="0" presId="urn:microsoft.com/office/officeart/2024/3/layout/hArchList1"/>
    <dgm:cxn modelId="{5769D9C6-ECC3-477A-A6A0-63157C905750}" type="presParOf" srcId="{DD6F1FAC-DD9E-4CBF-8C93-0307EC4EDCF9}" destId="{B55D9876-C9DC-4136-BCE2-080540B9C23B}" srcOrd="1" destOrd="0" presId="urn:microsoft.com/office/officeart/2024/3/layout/hArchList1"/>
    <dgm:cxn modelId="{4FF19E2E-4EF0-4D28-BFA4-94202FDE733C}" type="presParOf" srcId="{DD6F1FAC-DD9E-4CBF-8C93-0307EC4EDCF9}" destId="{127F4280-4909-4EDB-BEE6-4855F6404F5D}" srcOrd="2" destOrd="0" presId="urn:microsoft.com/office/officeart/2024/3/layout/hArchList1"/>
    <dgm:cxn modelId="{5204D25F-F213-432D-ACA8-575873C2CC63}" type="presParOf" srcId="{127F4280-4909-4EDB-BEE6-4855F6404F5D}" destId="{0A3DA7C3-F385-4CBB-AE00-43FB22916C66}" srcOrd="0" destOrd="0" presId="urn:microsoft.com/office/officeart/2024/3/layout/hArchList1"/>
    <dgm:cxn modelId="{ADDD935D-638A-4E62-8BEA-65E3E80CFD81}" type="presParOf" srcId="{127F4280-4909-4EDB-BEE6-4855F6404F5D}" destId="{EDD82AA2-8E3E-4EA9-8970-1739794E1488}" srcOrd="1" destOrd="0" presId="urn:microsoft.com/office/officeart/2024/3/layout/hArchList1"/>
    <dgm:cxn modelId="{EAB62AE5-CE33-4275-850B-6921BF083F1E}" type="presParOf" srcId="{DD6F1FAC-DD9E-4CBF-8C93-0307EC4EDCF9}" destId="{CC063104-DB74-4CC1-AFAA-3776645AE1A0}" srcOrd="3" destOrd="0" presId="urn:microsoft.com/office/officeart/2024/3/layout/hArchList1"/>
    <dgm:cxn modelId="{79CDD28D-4E24-4078-9449-A2A199107CA1}" type="presParOf" srcId="{DD6F1FAC-DD9E-4CBF-8C93-0307EC4EDCF9}" destId="{0A9244C8-4F64-44D3-93C0-6B12E7CEAEE5}" srcOrd="4" destOrd="0" presId="urn:microsoft.com/office/officeart/2024/3/layout/hArchList1"/>
    <dgm:cxn modelId="{EDE6B620-3F94-4A8B-A8F9-1ECE377B917E}" type="presParOf" srcId="{0A9244C8-4F64-44D3-93C0-6B12E7CEAEE5}" destId="{2CBC00A8-D782-4746-9EB5-A13904EEFF7B}" srcOrd="0" destOrd="0" presId="urn:microsoft.com/office/officeart/2024/3/layout/hArchList1"/>
    <dgm:cxn modelId="{F3F2D80A-488B-4085-B234-9B774AC0222A}" type="presParOf" srcId="{0A9244C8-4F64-44D3-93C0-6B12E7CEAEE5}" destId="{B40DA7FC-4FB7-42CC-B064-F52ADD973327}"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68F01-ACC6-44F2-A0DC-227EEF725596}">
      <dsp:nvSpPr>
        <dsp:cNvPr id="0" name=""/>
        <dsp:cNvSpPr/>
      </dsp:nvSpPr>
      <dsp:spPr>
        <a:xfrm>
          <a:off x="0" y="0"/>
          <a:ext cx="1552009" cy="15520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6309" r="26944" b="4"/>
          <a:stretch/>
        </a:blipFill>
        <a:ln>
          <a:noFill/>
        </a:ln>
        <a:effectLst/>
      </dsp:spPr>
      <dsp:style>
        <a:lnRef idx="0">
          <a:scrgbClr r="0" g="0" b="0"/>
        </a:lnRef>
        <a:fillRef idx="3">
          <a:scrgbClr r="0" g="0" b="0"/>
        </a:fillRef>
        <a:effectRef idx="2">
          <a:scrgbClr r="0" g="0" b="0"/>
        </a:effectRef>
        <a:fontRef idx="minor">
          <a:schemeClr val="lt1"/>
        </a:fontRef>
      </dsp:style>
    </dsp:sp>
    <dsp:sp modelId="{F5ABE67B-D155-4D0D-A03B-66FE5CAF10B7}">
      <dsp:nvSpPr>
        <dsp:cNvPr id="0" name=""/>
        <dsp:cNvSpPr/>
      </dsp:nvSpPr>
      <dsp:spPr>
        <a:xfrm>
          <a:off x="1732009" y="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Deep Breathing</a:t>
          </a:r>
        </a:p>
      </dsp:txBody>
      <dsp:txXfrm>
        <a:off x="1732009" y="0"/>
        <a:ext cx="9393022" cy="380326"/>
      </dsp:txXfrm>
    </dsp:sp>
    <dsp:sp modelId="{C8B87274-5E9F-45C0-AD5F-6BABF463DC2C}">
      <dsp:nvSpPr>
        <dsp:cNvPr id="0" name=""/>
        <dsp:cNvSpPr/>
      </dsp:nvSpPr>
      <dsp:spPr>
        <a:xfrm>
          <a:off x="1732009" y="38032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Deep breathing exercises help lower stress levels by slowing the heart rate and promoting relaxation.</a:t>
          </a:r>
        </a:p>
      </dsp:txBody>
      <dsp:txXfrm>
        <a:off x="1732009" y="380326"/>
        <a:ext cx="9393022" cy="1171682"/>
      </dsp:txXfrm>
    </dsp:sp>
    <dsp:sp modelId="{C0EBDD79-833C-4E9E-B2BA-0144D85D10AB}">
      <dsp:nvSpPr>
        <dsp:cNvPr id="0" name=""/>
        <dsp:cNvSpPr/>
      </dsp:nvSpPr>
      <dsp:spPr>
        <a:xfrm>
          <a:off x="0" y="1676170"/>
          <a:ext cx="1552009" cy="15520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9244" r="4008" b="4"/>
          <a:stretch/>
        </a:blipFill>
        <a:ln>
          <a:noFill/>
        </a:ln>
        <a:effectLst/>
      </dsp:spPr>
      <dsp:style>
        <a:lnRef idx="0">
          <a:scrgbClr r="0" g="0" b="0"/>
        </a:lnRef>
        <a:fillRef idx="3">
          <a:scrgbClr r="0" g="0" b="0"/>
        </a:fillRef>
        <a:effectRef idx="2">
          <a:scrgbClr r="0" g="0" b="0"/>
        </a:effectRef>
        <a:fontRef idx="minor">
          <a:schemeClr val="lt1"/>
        </a:fontRef>
      </dsp:style>
    </dsp:sp>
    <dsp:sp modelId="{B3BCFBA0-1B10-49F8-8F98-BB4F9520CBE9}">
      <dsp:nvSpPr>
        <dsp:cNvPr id="0" name=""/>
        <dsp:cNvSpPr/>
      </dsp:nvSpPr>
      <dsp:spPr>
        <a:xfrm>
          <a:off x="1732009" y="167617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Muscle Relaxation</a:t>
          </a:r>
        </a:p>
      </dsp:txBody>
      <dsp:txXfrm>
        <a:off x="1732009" y="1676170"/>
        <a:ext cx="9393022" cy="380326"/>
      </dsp:txXfrm>
    </dsp:sp>
    <dsp:sp modelId="{F614C408-4916-4DB3-9C43-8A217443370C}">
      <dsp:nvSpPr>
        <dsp:cNvPr id="0" name=""/>
        <dsp:cNvSpPr/>
      </dsp:nvSpPr>
      <dsp:spPr>
        <a:xfrm>
          <a:off x="1732009" y="205649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Progressive muscle relaxation reduces tension by systematically tensing and relaxing muscle groups.</a:t>
          </a:r>
        </a:p>
      </dsp:txBody>
      <dsp:txXfrm>
        <a:off x="1732009" y="2056496"/>
        <a:ext cx="9393022" cy="1171682"/>
      </dsp:txXfrm>
    </dsp:sp>
    <dsp:sp modelId="{4E5B3479-492D-4FC8-B33C-F631864F215B}">
      <dsp:nvSpPr>
        <dsp:cNvPr id="0" name=""/>
        <dsp:cNvSpPr/>
      </dsp:nvSpPr>
      <dsp:spPr>
        <a:xfrm>
          <a:off x="0" y="3352340"/>
          <a:ext cx="1552009" cy="15520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865" r="33381" b="-5"/>
          <a:stretch/>
        </a:blipFill>
        <a:ln>
          <a:noFill/>
        </a:ln>
        <a:effectLst/>
      </dsp:spPr>
      <dsp:style>
        <a:lnRef idx="0">
          <a:scrgbClr r="0" g="0" b="0"/>
        </a:lnRef>
        <a:fillRef idx="3">
          <a:scrgbClr r="0" g="0" b="0"/>
        </a:fillRef>
        <a:effectRef idx="2">
          <a:scrgbClr r="0" g="0" b="0"/>
        </a:effectRef>
        <a:fontRef idx="minor">
          <a:schemeClr val="lt1"/>
        </a:fontRef>
      </dsp:style>
    </dsp:sp>
    <dsp:sp modelId="{761B06C0-98D2-4937-ABCC-DCB786B9D909}">
      <dsp:nvSpPr>
        <dsp:cNvPr id="0" name=""/>
        <dsp:cNvSpPr/>
      </dsp:nvSpPr>
      <dsp:spPr>
        <a:xfrm>
          <a:off x="1732009" y="335234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Engaging in Hobbies</a:t>
          </a:r>
        </a:p>
      </dsp:txBody>
      <dsp:txXfrm>
        <a:off x="1732009" y="3352340"/>
        <a:ext cx="9393022" cy="380326"/>
      </dsp:txXfrm>
    </dsp:sp>
    <dsp:sp modelId="{8B1FAFBE-139B-49FC-8566-D12ED1B7A5BA}">
      <dsp:nvSpPr>
        <dsp:cNvPr id="0" name=""/>
        <dsp:cNvSpPr/>
      </dsp:nvSpPr>
      <dsp:spPr>
        <a:xfrm>
          <a:off x="1732009" y="373266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Participating in enjoyable hobbies helps distract from stress and promotes a sense of calm and happiness.</a:t>
          </a:r>
        </a:p>
      </dsp:txBody>
      <dsp:txXfrm>
        <a:off x="1732009" y="3732666"/>
        <a:ext cx="9393022" cy="1171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884D9-8E6A-4762-B865-31A5BBF7FE32}">
      <dsp:nvSpPr>
        <dsp:cNvPr id="0" name=""/>
        <dsp:cNvSpPr/>
      </dsp:nvSpPr>
      <dsp:spPr>
        <a:xfrm>
          <a:off x="0" y="0"/>
          <a:ext cx="1552009" cy="15520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034" r="15719" b="4"/>
          <a:stretch/>
        </a:blipFill>
        <a:ln>
          <a:noFill/>
        </a:ln>
        <a:effectLst/>
      </dsp:spPr>
      <dsp:style>
        <a:lnRef idx="0">
          <a:scrgbClr r="0" g="0" b="0"/>
        </a:lnRef>
        <a:fillRef idx="3">
          <a:scrgbClr r="0" g="0" b="0"/>
        </a:fillRef>
        <a:effectRef idx="2">
          <a:scrgbClr r="0" g="0" b="0"/>
        </a:effectRef>
        <a:fontRef idx="minor">
          <a:schemeClr val="lt1"/>
        </a:fontRef>
      </dsp:style>
    </dsp:sp>
    <dsp:sp modelId="{87E78107-AE0D-4358-B401-8139D5F9F9D7}">
      <dsp:nvSpPr>
        <dsp:cNvPr id="0" name=""/>
        <dsp:cNvSpPr/>
      </dsp:nvSpPr>
      <dsp:spPr>
        <a:xfrm>
          <a:off x="1732009" y="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Achievable Goals</a:t>
          </a:r>
        </a:p>
      </dsp:txBody>
      <dsp:txXfrm>
        <a:off x="1732009" y="0"/>
        <a:ext cx="9393022" cy="380326"/>
      </dsp:txXfrm>
    </dsp:sp>
    <dsp:sp modelId="{2F919AC3-675F-47F6-B8CB-B0E6903D12B6}">
      <dsp:nvSpPr>
        <dsp:cNvPr id="0" name=""/>
        <dsp:cNvSpPr/>
      </dsp:nvSpPr>
      <dsp:spPr>
        <a:xfrm>
          <a:off x="1732009" y="38032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Setting achievable goals helps maintain steady progress without overwhelming yourself.</a:t>
          </a:r>
        </a:p>
      </dsp:txBody>
      <dsp:txXfrm>
        <a:off x="1732009" y="380326"/>
        <a:ext cx="9393022" cy="1171682"/>
      </dsp:txXfrm>
    </dsp:sp>
    <dsp:sp modelId="{062DA52B-F543-4EE6-8672-F9EDC072C04F}">
      <dsp:nvSpPr>
        <dsp:cNvPr id="0" name=""/>
        <dsp:cNvSpPr/>
      </dsp:nvSpPr>
      <dsp:spPr>
        <a:xfrm>
          <a:off x="0" y="1676170"/>
          <a:ext cx="1552009" cy="15520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577" r="17676" b="4"/>
          <a:stretch/>
        </a:blipFill>
        <a:ln>
          <a:noFill/>
        </a:ln>
        <a:effectLst/>
      </dsp:spPr>
      <dsp:style>
        <a:lnRef idx="0">
          <a:scrgbClr r="0" g="0" b="0"/>
        </a:lnRef>
        <a:fillRef idx="3">
          <a:scrgbClr r="0" g="0" b="0"/>
        </a:fillRef>
        <a:effectRef idx="2">
          <a:scrgbClr r="0" g="0" b="0"/>
        </a:effectRef>
        <a:fontRef idx="minor">
          <a:schemeClr val="lt1"/>
        </a:fontRef>
      </dsp:style>
    </dsp:sp>
    <dsp:sp modelId="{D0B9AD2F-70F1-4909-AFD3-102115A5C192}">
      <dsp:nvSpPr>
        <dsp:cNvPr id="0" name=""/>
        <dsp:cNvSpPr/>
      </dsp:nvSpPr>
      <dsp:spPr>
        <a:xfrm>
          <a:off x="1732009" y="167617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Specific Goal Setting</a:t>
          </a:r>
        </a:p>
      </dsp:txBody>
      <dsp:txXfrm>
        <a:off x="1732009" y="1676170"/>
        <a:ext cx="9393022" cy="380326"/>
      </dsp:txXfrm>
    </dsp:sp>
    <dsp:sp modelId="{5EF2EEA3-F648-4EA1-84F3-3805D0F0F86F}">
      <dsp:nvSpPr>
        <dsp:cNvPr id="0" name=""/>
        <dsp:cNvSpPr/>
      </dsp:nvSpPr>
      <dsp:spPr>
        <a:xfrm>
          <a:off x="1732009" y="205649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Specific goals provide clear direction and make progress measurable and motivating.</a:t>
          </a:r>
        </a:p>
      </dsp:txBody>
      <dsp:txXfrm>
        <a:off x="1732009" y="2056496"/>
        <a:ext cx="9393022" cy="1171682"/>
      </dsp:txXfrm>
    </dsp:sp>
    <dsp:sp modelId="{A2DAE216-636F-4553-BCEF-E0A41505668A}">
      <dsp:nvSpPr>
        <dsp:cNvPr id="0" name=""/>
        <dsp:cNvSpPr/>
      </dsp:nvSpPr>
      <dsp:spPr>
        <a:xfrm>
          <a:off x="0" y="3352340"/>
          <a:ext cx="1552009" cy="15520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1" b="28001"/>
          <a:stretch/>
        </a:blipFill>
        <a:ln>
          <a:noFill/>
        </a:ln>
        <a:effectLst/>
      </dsp:spPr>
      <dsp:style>
        <a:lnRef idx="0">
          <a:scrgbClr r="0" g="0" b="0"/>
        </a:lnRef>
        <a:fillRef idx="3">
          <a:scrgbClr r="0" g="0" b="0"/>
        </a:fillRef>
        <a:effectRef idx="2">
          <a:scrgbClr r="0" g="0" b="0"/>
        </a:effectRef>
        <a:fontRef idx="minor">
          <a:schemeClr val="lt1"/>
        </a:fontRef>
      </dsp:style>
    </dsp:sp>
    <dsp:sp modelId="{F0F59B6D-02C0-4863-AE10-21A8D09B0175}">
      <dsp:nvSpPr>
        <dsp:cNvPr id="0" name=""/>
        <dsp:cNvSpPr/>
      </dsp:nvSpPr>
      <dsp:spPr>
        <a:xfrm>
          <a:off x="1732009" y="335234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Preventing Burnout</a:t>
          </a:r>
        </a:p>
      </dsp:txBody>
      <dsp:txXfrm>
        <a:off x="1732009" y="3352340"/>
        <a:ext cx="9393022" cy="380326"/>
      </dsp:txXfrm>
    </dsp:sp>
    <dsp:sp modelId="{B17F484C-3746-4230-8C62-C22B8E49A10D}">
      <dsp:nvSpPr>
        <dsp:cNvPr id="0" name=""/>
        <dsp:cNvSpPr/>
      </dsp:nvSpPr>
      <dsp:spPr>
        <a:xfrm>
          <a:off x="1732009" y="373266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Realistic goals prevent burnout and ensure self-care remains manageable and rewarding.</a:t>
          </a:r>
        </a:p>
      </dsp:txBody>
      <dsp:txXfrm>
        <a:off x="1732009" y="3732666"/>
        <a:ext cx="9393022" cy="1171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AC74D-6EB1-4626-8F6E-3202AA5A8AFA}">
      <dsp:nvSpPr>
        <dsp:cNvPr id="0" name=""/>
        <dsp:cNvSpPr/>
      </dsp:nvSpPr>
      <dsp:spPr>
        <a:xfrm>
          <a:off x="0" y="0"/>
          <a:ext cx="2634614" cy="63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Self Care</a:t>
          </a:r>
        </a:p>
      </dsp:txBody>
      <dsp:txXfrm>
        <a:off x="0" y="0"/>
        <a:ext cx="2634614" cy="634079"/>
      </dsp:txXfrm>
    </dsp:sp>
    <dsp:sp modelId="{38256960-B8D8-4C56-A352-E593664FE68D}">
      <dsp:nvSpPr>
        <dsp:cNvPr id="0" name=""/>
        <dsp:cNvSpPr/>
      </dsp:nvSpPr>
      <dsp:spPr>
        <a:xfrm>
          <a:off x="0" y="634079"/>
          <a:ext cx="2634614" cy="119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Self care nurtures mental, emotional, and physical health, improving overall well-being and quality of life.</a:t>
          </a:r>
        </a:p>
      </dsp:txBody>
      <dsp:txXfrm>
        <a:off x="0" y="634079"/>
        <a:ext cx="2634614" cy="1194720"/>
      </dsp:txXfrm>
    </dsp:sp>
    <dsp:sp modelId="{0A3DA7C3-F385-4CBB-AE00-43FB22916C66}">
      <dsp:nvSpPr>
        <dsp:cNvPr id="0" name=""/>
        <dsp:cNvSpPr/>
      </dsp:nvSpPr>
      <dsp:spPr>
        <a:xfrm>
          <a:off x="2898076" y="0"/>
          <a:ext cx="2634614" cy="63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Effective Self Care Strategies</a:t>
          </a:r>
        </a:p>
      </dsp:txBody>
      <dsp:txXfrm>
        <a:off x="2898076" y="0"/>
        <a:ext cx="2634614" cy="634079"/>
      </dsp:txXfrm>
    </dsp:sp>
    <dsp:sp modelId="{EDD82AA2-8E3E-4EA9-8970-1739794E1488}">
      <dsp:nvSpPr>
        <dsp:cNvPr id="0" name=""/>
        <dsp:cNvSpPr/>
      </dsp:nvSpPr>
      <dsp:spPr>
        <a:xfrm>
          <a:off x="2898076" y="634079"/>
          <a:ext cx="2634614" cy="119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Embracing strategies like mindfulness, rest, and healthy habits supports a consistent and fulfilling self care routine.</a:t>
          </a:r>
        </a:p>
      </dsp:txBody>
      <dsp:txXfrm>
        <a:off x="2898076" y="634079"/>
        <a:ext cx="2634614" cy="1194720"/>
      </dsp:txXfrm>
    </dsp:sp>
    <dsp:sp modelId="{2CBC00A8-D782-4746-9EB5-A13904EEFF7B}">
      <dsp:nvSpPr>
        <dsp:cNvPr id="0" name=""/>
        <dsp:cNvSpPr/>
      </dsp:nvSpPr>
      <dsp:spPr>
        <a:xfrm>
          <a:off x="5796152" y="0"/>
          <a:ext cx="2634614" cy="63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Overcoming Self Care Barriers</a:t>
          </a:r>
        </a:p>
      </dsp:txBody>
      <dsp:txXfrm>
        <a:off x="5796152" y="0"/>
        <a:ext cx="2634614" cy="634079"/>
      </dsp:txXfrm>
    </dsp:sp>
    <dsp:sp modelId="{B40DA7FC-4FB7-42CC-B064-F52ADD973327}">
      <dsp:nvSpPr>
        <dsp:cNvPr id="0" name=""/>
        <dsp:cNvSpPr/>
      </dsp:nvSpPr>
      <dsp:spPr>
        <a:xfrm>
          <a:off x="5796152" y="634079"/>
          <a:ext cx="2634614" cy="119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Identifying and overcoming obstacles helps maintain a sustainable routine that enriches everyday life.</a:t>
          </a:r>
        </a:p>
      </dsp:txBody>
      <dsp:txXfrm>
        <a:off x="5796152" y="634079"/>
        <a:ext cx="2634614" cy="119472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DF113-7B13-405A-B3CB-FAAEB82E5F24}"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747A8-2359-453E-8F29-4B99F9B611FA}" type="slidenum">
              <a:rPr lang="en-US" smtClean="0"/>
              <a:t>‹#›</a:t>
            </a:fld>
            <a:endParaRPr lang="en-US"/>
          </a:p>
        </p:txBody>
      </p:sp>
    </p:spTree>
    <p:extLst>
      <p:ext uri="{BB962C8B-B14F-4D97-AF65-F5344CB8AC3E}">
        <p14:creationId xmlns:p14="http://schemas.microsoft.com/office/powerpoint/2010/main" val="97553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explores the essential role of self care in maintaining overall well-being. We will cover the definitions, practices, challenges, and strategies to help you build sustainable self care routines for a balanced and healthy life.
</a:t>
            </a:r>
          </a:p>
        </p:txBody>
      </p:sp>
      <p:sp>
        <p:nvSpPr>
          <p:cNvPr id="4" name="Slide Number Placeholder 3"/>
          <p:cNvSpPr>
            <a:spLocks noGrp="1"/>
          </p:cNvSpPr>
          <p:nvPr>
            <p:ph type="sldNum" sz="quarter" idx="5"/>
          </p:nvPr>
        </p:nvSpPr>
        <p:spPr/>
        <p:txBody>
          <a:bodyPr/>
          <a:lstStyle/>
          <a:p>
            <a:fld id="{08972538-160F-4FA6-AAEC-56D1F2E8D863}" type="slidenum">
              <a:rPr lang="en-US" smtClean="0"/>
              <a:t>1</a:t>
            </a:fld>
            <a:endParaRPr lang="en-US"/>
          </a:p>
        </p:txBody>
      </p:sp>
    </p:spTree>
    <p:extLst>
      <p:ext uri="{BB962C8B-B14F-4D97-AF65-F5344CB8AC3E}">
        <p14:creationId xmlns:p14="http://schemas.microsoft.com/office/powerpoint/2010/main" val="4076540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Quality sleep is essential for cognitive function and physical recovery. Establishing routines and optimizing the sleep environment promote restful and restorative sleep.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10</a:t>
            </a:fld>
            <a:endParaRPr lang="en-US"/>
          </a:p>
        </p:txBody>
      </p:sp>
    </p:spTree>
    <p:extLst>
      <p:ext uri="{BB962C8B-B14F-4D97-AF65-F5344CB8AC3E}">
        <p14:creationId xmlns:p14="http://schemas.microsoft.com/office/powerpoint/2010/main" val="23819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Mental and emotional self care involves managing stress, cultivating mindfulness, and creating supportive environments to maintain psychological well-being.</a:t>
            </a:r>
          </a:p>
        </p:txBody>
      </p:sp>
      <p:sp>
        <p:nvSpPr>
          <p:cNvPr id="4" name="Slide Number Placeholder 3"/>
          <p:cNvSpPr>
            <a:spLocks noGrp="1"/>
          </p:cNvSpPr>
          <p:nvPr>
            <p:ph type="sldNum" sz="quarter" idx="5"/>
          </p:nvPr>
        </p:nvSpPr>
        <p:spPr/>
        <p:txBody>
          <a:bodyPr/>
          <a:lstStyle/>
          <a:p>
            <a:fld id="{08972538-160F-4FA6-AAEC-56D1F2E8D863}" type="slidenum">
              <a:rPr lang="en-US" smtClean="0"/>
              <a:t>11</a:t>
            </a:fld>
            <a:endParaRPr lang="en-US"/>
          </a:p>
        </p:txBody>
      </p:sp>
    </p:spTree>
    <p:extLst>
      <p:ext uri="{BB962C8B-B14F-4D97-AF65-F5344CB8AC3E}">
        <p14:creationId xmlns:p14="http://schemas.microsoft.com/office/powerpoint/2010/main" val="291852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Techniques such as deep breathing, progressive muscle relaxation, and engaging in hobbies help reduce stress and promote calmness.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12</a:t>
            </a:fld>
            <a:endParaRPr lang="en-US"/>
          </a:p>
        </p:txBody>
      </p:sp>
    </p:spTree>
    <p:extLst>
      <p:ext uri="{BB962C8B-B14F-4D97-AF65-F5344CB8AC3E}">
        <p14:creationId xmlns:p14="http://schemas.microsoft.com/office/powerpoint/2010/main" val="179736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Practicing mindfulness and meditation enhances awareness and presence, helping to regulate emotions and reduce anxiety.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13</a:t>
            </a:fld>
            <a:endParaRPr lang="en-US"/>
          </a:p>
        </p:txBody>
      </p:sp>
    </p:spTree>
    <p:extLst>
      <p:ext uri="{BB962C8B-B14F-4D97-AF65-F5344CB8AC3E}">
        <p14:creationId xmlns:p14="http://schemas.microsoft.com/office/powerpoint/2010/main" val="399814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Building strong social connections and learning to set healthy boundaries protect emotional energy and foster resilience.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14</a:t>
            </a:fld>
            <a:endParaRPr lang="en-US"/>
          </a:p>
        </p:txBody>
      </p:sp>
    </p:spTree>
    <p:extLst>
      <p:ext uri="{BB962C8B-B14F-4D97-AF65-F5344CB8AC3E}">
        <p14:creationId xmlns:p14="http://schemas.microsoft.com/office/powerpoint/2010/main" val="410819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face challenges that hinder self care, including societal pressures, cultural expectations, and personal misconceptions. Recognizing these barriers is the first step toward overcoming them.</a:t>
            </a:r>
          </a:p>
        </p:txBody>
      </p:sp>
      <p:sp>
        <p:nvSpPr>
          <p:cNvPr id="4" name="Slide Number Placeholder 3"/>
          <p:cNvSpPr>
            <a:spLocks noGrp="1"/>
          </p:cNvSpPr>
          <p:nvPr>
            <p:ph type="sldNum" sz="quarter" idx="5"/>
          </p:nvPr>
        </p:nvSpPr>
        <p:spPr/>
        <p:txBody>
          <a:bodyPr/>
          <a:lstStyle/>
          <a:p>
            <a:fld id="{08972538-160F-4FA6-AAEC-56D1F2E8D863}" type="slidenum">
              <a:rPr lang="en-US" smtClean="0"/>
              <a:t>15</a:t>
            </a:fld>
            <a:endParaRPr lang="en-US"/>
          </a:p>
        </p:txBody>
      </p:sp>
    </p:spTree>
    <p:extLst>
      <p:ext uri="{BB962C8B-B14F-4D97-AF65-F5344CB8AC3E}">
        <p14:creationId xmlns:p14="http://schemas.microsoft.com/office/powerpoint/2010/main" val="262309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Cultural norms and societal demands can create unrealistic expectations, guilt, or stigma around prioritizing self care.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16</a:t>
            </a:fld>
            <a:endParaRPr lang="en-US"/>
          </a:p>
        </p:txBody>
      </p:sp>
    </p:spTree>
    <p:extLst>
      <p:ext uri="{BB962C8B-B14F-4D97-AF65-F5344CB8AC3E}">
        <p14:creationId xmlns:p14="http://schemas.microsoft.com/office/powerpoint/2010/main" val="299873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Common personal challenges include lack of time, motivation, or misunderstanding self care as selfish rather than necessary.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17</a:t>
            </a:fld>
            <a:endParaRPr lang="en-US"/>
          </a:p>
        </p:txBody>
      </p:sp>
    </p:spTree>
    <p:extLst>
      <p:ext uri="{BB962C8B-B14F-4D97-AF65-F5344CB8AC3E}">
        <p14:creationId xmlns:p14="http://schemas.microsoft.com/office/powerpoint/2010/main" val="16384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Practical strategies include reframing self care as essential, seeking community support, and gradually integrating small practices into daily life.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18</a:t>
            </a:fld>
            <a:endParaRPr lang="en-US"/>
          </a:p>
        </p:txBody>
      </p:sp>
    </p:spTree>
    <p:extLst>
      <p:ext uri="{BB962C8B-B14F-4D97-AF65-F5344CB8AC3E}">
        <p14:creationId xmlns:p14="http://schemas.microsoft.com/office/powerpoint/2010/main" val="425030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lasting self care habits requires realistic planning, personalization, and consistent reflection to maintain motivation and adapt to changing needs.</a:t>
            </a:r>
          </a:p>
        </p:txBody>
      </p:sp>
      <p:sp>
        <p:nvSpPr>
          <p:cNvPr id="4" name="Slide Number Placeholder 3"/>
          <p:cNvSpPr>
            <a:spLocks noGrp="1"/>
          </p:cNvSpPr>
          <p:nvPr>
            <p:ph type="sldNum" sz="quarter" idx="5"/>
          </p:nvPr>
        </p:nvSpPr>
        <p:spPr/>
        <p:txBody>
          <a:bodyPr/>
          <a:lstStyle/>
          <a:p>
            <a:fld id="{08972538-160F-4FA6-AAEC-56D1F2E8D863}" type="slidenum">
              <a:rPr lang="en-US" smtClean="0"/>
              <a:t>19</a:t>
            </a:fld>
            <a:endParaRPr lang="en-US"/>
          </a:p>
        </p:txBody>
      </p:sp>
    </p:spTree>
    <p:extLst>
      <p:ext uri="{BB962C8B-B14F-4D97-AF65-F5344CB8AC3E}">
        <p14:creationId xmlns:p14="http://schemas.microsoft.com/office/powerpoint/2010/main" val="426619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by understanding the concept of self care and its importance. Then, we delve into physical and mental self care practices, discuss common barriers, and conclude with guidance on building a sustainable self care routine.</a:t>
            </a:r>
          </a:p>
        </p:txBody>
      </p:sp>
      <p:sp>
        <p:nvSpPr>
          <p:cNvPr id="4" name="Slide Number Placeholder 3"/>
          <p:cNvSpPr>
            <a:spLocks noGrp="1"/>
          </p:cNvSpPr>
          <p:nvPr>
            <p:ph type="sldNum" sz="quarter" idx="5"/>
          </p:nvPr>
        </p:nvSpPr>
        <p:spPr/>
        <p:txBody>
          <a:bodyPr/>
          <a:lstStyle/>
          <a:p>
            <a:fld id="{08972538-160F-4FA6-AAEC-56D1F2E8D863}" type="slidenum">
              <a:rPr lang="en-US" smtClean="0"/>
              <a:t>2</a:t>
            </a:fld>
            <a:endParaRPr lang="en-US"/>
          </a:p>
        </p:txBody>
      </p:sp>
    </p:spTree>
    <p:extLst>
      <p:ext uri="{BB962C8B-B14F-4D97-AF65-F5344CB8AC3E}">
        <p14:creationId xmlns:p14="http://schemas.microsoft.com/office/powerpoint/2010/main" val="2980119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Setting achievable and specific goals ensures steady progress and prevents burnout, making self care manageable and rewarding.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20</a:t>
            </a:fld>
            <a:endParaRPr lang="en-US"/>
          </a:p>
        </p:txBody>
      </p:sp>
    </p:spTree>
    <p:extLst>
      <p:ext uri="{BB962C8B-B14F-4D97-AF65-F5344CB8AC3E}">
        <p14:creationId xmlns:p14="http://schemas.microsoft.com/office/powerpoint/2010/main" val="3123187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Self care is personal; adapting practices to fit individual preferences, lifestyle, and circumstances increases effectiveness and satisfaction.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21</a:t>
            </a:fld>
            <a:endParaRPr lang="en-US"/>
          </a:p>
        </p:txBody>
      </p:sp>
    </p:spTree>
    <p:extLst>
      <p:ext uri="{BB962C8B-B14F-4D97-AF65-F5344CB8AC3E}">
        <p14:creationId xmlns:p14="http://schemas.microsoft.com/office/powerpoint/2010/main" val="2039839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Monitoring progress through journals or apps and celebrating successes help sustain motivation and reinforce positive habits.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22</a:t>
            </a:fld>
            <a:endParaRPr lang="en-US"/>
          </a:p>
        </p:txBody>
      </p:sp>
    </p:spTree>
    <p:extLst>
      <p:ext uri="{BB962C8B-B14F-4D97-AF65-F5344CB8AC3E}">
        <p14:creationId xmlns:p14="http://schemas.microsoft.com/office/powerpoint/2010/main" val="815457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 care is a vital practice for nurturing mental, emotional, and physical well-being. By understanding its importance, embracing effective strategies, and overcoming barriers, anyone can build a sustainable routine that enriches everyday life.</a:t>
            </a:r>
          </a:p>
        </p:txBody>
      </p:sp>
      <p:sp>
        <p:nvSpPr>
          <p:cNvPr id="4" name="Slide Number Placeholder 3"/>
          <p:cNvSpPr>
            <a:spLocks noGrp="1"/>
          </p:cNvSpPr>
          <p:nvPr>
            <p:ph type="sldNum" sz="quarter" idx="5"/>
          </p:nvPr>
        </p:nvSpPr>
        <p:spPr/>
        <p:txBody>
          <a:bodyPr/>
          <a:lstStyle/>
          <a:p>
            <a:fld id="{08972538-160F-4FA6-AAEC-56D1F2E8D863}" type="slidenum">
              <a:rPr lang="en-US" smtClean="0"/>
              <a:t>23</a:t>
            </a:fld>
            <a:endParaRPr lang="en-US"/>
          </a:p>
        </p:txBody>
      </p:sp>
    </p:spTree>
    <p:extLst>
      <p:ext uri="{BB962C8B-B14F-4D97-AF65-F5344CB8AC3E}">
        <p14:creationId xmlns:p14="http://schemas.microsoft.com/office/powerpoint/2010/main" val="417337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 care encompasses activities and practices individuals engage in to maintain and enhance their health and well-being. It has evolved over time and plays a critical role in supporting both mental and physical health.</a:t>
            </a:r>
          </a:p>
        </p:txBody>
      </p:sp>
      <p:sp>
        <p:nvSpPr>
          <p:cNvPr id="4" name="Slide Number Placeholder 3"/>
          <p:cNvSpPr>
            <a:spLocks noGrp="1"/>
          </p:cNvSpPr>
          <p:nvPr>
            <p:ph type="sldNum" sz="quarter" idx="5"/>
          </p:nvPr>
        </p:nvSpPr>
        <p:spPr/>
        <p:txBody>
          <a:bodyPr/>
          <a:lstStyle/>
          <a:p>
            <a:fld id="{08972538-160F-4FA6-AAEC-56D1F2E8D863}" type="slidenum">
              <a:rPr lang="en-US" smtClean="0"/>
              <a:t>3</a:t>
            </a:fld>
            <a:endParaRPr lang="en-US"/>
          </a:p>
        </p:txBody>
      </p:sp>
    </p:spTree>
    <p:extLst>
      <p:ext uri="{BB962C8B-B14F-4D97-AF65-F5344CB8AC3E}">
        <p14:creationId xmlns:p14="http://schemas.microsoft.com/office/powerpoint/2010/main" val="253442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Self care refers to deliberate actions to preserve or improve one’s health. It includes preventive measures, daily habits, and proactive management of physical and emotional needs.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4</a:t>
            </a:fld>
            <a:endParaRPr lang="en-US"/>
          </a:p>
        </p:txBody>
      </p:sp>
    </p:spTree>
    <p:extLst>
      <p:ext uri="{BB962C8B-B14F-4D97-AF65-F5344CB8AC3E}">
        <p14:creationId xmlns:p14="http://schemas.microsoft.com/office/powerpoint/2010/main" val="322166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Historically, self care practices have roots in traditional medicine and cultural rituals. Over time, modern psychology and healthcare have emphasized its importance as a vital component of health management.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5</a:t>
            </a:fld>
            <a:endParaRPr lang="en-US"/>
          </a:p>
        </p:txBody>
      </p:sp>
    </p:spTree>
    <p:extLst>
      <p:ext uri="{BB962C8B-B14F-4D97-AF65-F5344CB8AC3E}">
        <p14:creationId xmlns:p14="http://schemas.microsoft.com/office/powerpoint/2010/main" val="3716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Effective self care reduces stress, prevents illness, and improves resilience. It supports mental clarity, emotional balance, and physical vitality, enhancing overall quality of life.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6</a:t>
            </a:fld>
            <a:endParaRPr lang="en-US"/>
          </a:p>
        </p:txBody>
      </p:sp>
    </p:spTree>
    <p:extLst>
      <p:ext uri="{BB962C8B-B14F-4D97-AF65-F5344CB8AC3E}">
        <p14:creationId xmlns:p14="http://schemas.microsoft.com/office/powerpoint/2010/main" val="224709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Physical self care focuses on maintaining bodily health through nutrition, activity, and rest. These foundational practices build strength and energy for daily life.</a:t>
            </a:r>
          </a:p>
        </p:txBody>
      </p:sp>
      <p:sp>
        <p:nvSpPr>
          <p:cNvPr id="4" name="Slide Number Placeholder 3"/>
          <p:cNvSpPr>
            <a:spLocks noGrp="1"/>
          </p:cNvSpPr>
          <p:nvPr>
            <p:ph type="sldNum" sz="quarter" idx="5"/>
          </p:nvPr>
        </p:nvSpPr>
        <p:spPr/>
        <p:txBody>
          <a:bodyPr/>
          <a:lstStyle/>
          <a:p>
            <a:fld id="{08972538-160F-4FA6-AAEC-56D1F2E8D863}" type="slidenum">
              <a:rPr lang="en-US" smtClean="0"/>
              <a:t>7</a:t>
            </a:fld>
            <a:endParaRPr lang="en-US"/>
          </a:p>
        </p:txBody>
      </p:sp>
    </p:spTree>
    <p:extLst>
      <p:ext uri="{BB962C8B-B14F-4D97-AF65-F5344CB8AC3E}">
        <p14:creationId xmlns:p14="http://schemas.microsoft.com/office/powerpoint/2010/main" val="52829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Balanced nutrition fuels the body and mind. Emphasizing whole foods, hydration, and mindful eating supports energy, immunity, and mood regulation.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8</a:t>
            </a:fld>
            <a:endParaRPr lang="en-US"/>
          </a:p>
        </p:txBody>
      </p:sp>
    </p:spTree>
    <p:extLst>
      <p:ext uri="{BB962C8B-B14F-4D97-AF65-F5344CB8AC3E}">
        <p14:creationId xmlns:p14="http://schemas.microsoft.com/office/powerpoint/2010/main" val="248450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Regular physical activity enhances cardiovascular health, flexibility, and mental well-being. Finding enjoyable ways to move encourages consistency and long-term benefits.
Image source: Microsoft 365 content library
</a:t>
            </a:r>
          </a:p>
        </p:txBody>
      </p:sp>
      <p:sp>
        <p:nvSpPr>
          <p:cNvPr id="4" name="Slide Number Placeholder 3"/>
          <p:cNvSpPr>
            <a:spLocks noGrp="1"/>
          </p:cNvSpPr>
          <p:nvPr>
            <p:ph type="sldNum" sz="quarter" idx="5"/>
          </p:nvPr>
        </p:nvSpPr>
        <p:spPr/>
        <p:txBody>
          <a:bodyPr/>
          <a:lstStyle/>
          <a:p>
            <a:fld id="{08972538-160F-4FA6-AAEC-56D1F2E8D863}" type="slidenum">
              <a:rPr lang="en-US" smtClean="0"/>
              <a:t>9</a:t>
            </a:fld>
            <a:endParaRPr lang="en-US"/>
          </a:p>
        </p:txBody>
      </p:sp>
    </p:spTree>
    <p:extLst>
      <p:ext uri="{BB962C8B-B14F-4D97-AF65-F5344CB8AC3E}">
        <p14:creationId xmlns:p14="http://schemas.microsoft.com/office/powerpoint/2010/main" val="229199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12/18/2025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49155842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817581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8911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09551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586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14731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2001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6906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35494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08216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638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12/18/2025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281112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2689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57622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69138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6552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06037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79874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98128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4814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96172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9611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12/18/2025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026983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3072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33267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8679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8126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12/18/2025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143937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12/18/2025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518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12/18/2025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1115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12/18/2025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197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12/18/2025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680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12/18/2025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37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101901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12/18/2025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6491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12/18/2025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288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7080417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12/18/2025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8774641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12/18/2025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57887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12/18/2025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5642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12/18/2025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2488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12/18/2025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297738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12/18/2025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150039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12/18/2025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748883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12/18/2025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4484125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12/18/2025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937310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12/18/2025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951531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DDE0-3F65-7570-B4DC-E7938E92C220}"/>
              </a:ext>
            </a:extLst>
          </p:cNvPr>
          <p:cNvSpPr>
            <a:spLocks noGrp="1"/>
          </p:cNvSpPr>
          <p:nvPr>
            <p:ph type="ctrTitle"/>
          </p:nvPr>
        </p:nvSpPr>
        <p:spPr>
          <a:xfrm>
            <a:off x="431172" y="3425399"/>
            <a:ext cx="7685140" cy="2621154"/>
          </a:xfrm>
        </p:spPr>
        <p:txBody>
          <a:bodyPr anchor="b">
            <a:normAutofit/>
          </a:bodyPr>
          <a:lstStyle/>
          <a:p>
            <a:r>
              <a:rPr lang="en-US" sz="4500" dirty="0"/>
              <a:t>Self Care: Nurturing Well-Being in Everyday Life</a:t>
            </a:r>
          </a:p>
        </p:txBody>
      </p:sp>
      <p:sp>
        <p:nvSpPr>
          <p:cNvPr id="3" name="Subtitle 2">
            <a:extLst>
              <a:ext uri="{FF2B5EF4-FFF2-40B4-BE49-F238E27FC236}">
                <a16:creationId xmlns:a16="http://schemas.microsoft.com/office/drawing/2014/main" id="{0E61DFF3-D8AC-565F-7601-C708179AE2D7}"/>
              </a:ext>
            </a:extLst>
          </p:cNvPr>
          <p:cNvSpPr>
            <a:spLocks noGrp="1"/>
          </p:cNvSpPr>
          <p:nvPr>
            <p:ph type="subTitle" idx="1"/>
          </p:nvPr>
        </p:nvSpPr>
        <p:spPr>
          <a:xfrm>
            <a:off x="431172" y="415057"/>
            <a:ext cx="7685139" cy="1414091"/>
          </a:xfrm>
        </p:spPr>
        <p:txBody>
          <a:bodyPr>
            <a:normAutofit/>
          </a:bodyPr>
          <a:lstStyle/>
          <a:p>
            <a:r>
              <a:rPr lang="en-US"/>
              <a:t>Building sustainable routines for balanced healthy living</a:t>
            </a:r>
          </a:p>
        </p:txBody>
      </p:sp>
      <p:sp>
        <p:nvSpPr>
          <p:cNvPr id="4" name="Date Placeholder 3">
            <a:extLst>
              <a:ext uri="{FF2B5EF4-FFF2-40B4-BE49-F238E27FC236}">
                <a16:creationId xmlns:a16="http://schemas.microsoft.com/office/drawing/2014/main" id="{06432285-33EF-0F6C-7585-C491768D3C4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5AABB1B9-0C89-BB62-C8B7-6E6B1B44FD6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3DAE364A-7E70-22A1-28C7-B0E8C157C86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Tree>
    <p:extLst>
      <p:ext uri="{BB962C8B-B14F-4D97-AF65-F5344CB8AC3E}">
        <p14:creationId xmlns:p14="http://schemas.microsoft.com/office/powerpoint/2010/main" val="42282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894A-1D3D-B59E-6BD2-0979DB2F48CB}"/>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Sleep Hygiene and Rest</a:t>
            </a:r>
          </a:p>
        </p:txBody>
      </p:sp>
      <p:pic>
        <p:nvPicPr>
          <p:cNvPr id="7" name="Content Placeholder 6" descr="Morning in the bedroom">
            <a:extLst>
              <a:ext uri="{FF2B5EF4-FFF2-40B4-BE49-F238E27FC236}">
                <a16:creationId xmlns:a16="http://schemas.microsoft.com/office/drawing/2014/main" id="{88B847CD-5041-43D0-BC60-EDF3602F0D95}"/>
              </a:ext>
            </a:extLst>
          </p:cNvPr>
          <p:cNvPicPr>
            <a:picLocks noGrp="1" noChangeAspect="1"/>
          </p:cNvPicPr>
          <p:nvPr>
            <p:ph type="pic" sz="quarter" idx="15"/>
          </p:nvPr>
        </p:nvPicPr>
        <p:blipFill>
          <a:blip r:embed="rId3"/>
          <a:srcRect r="31367" b="2"/>
          <a:stretch>
            <a:fillRect/>
          </a:stretch>
        </p:blipFill>
        <p:spPr>
          <a:xfrm>
            <a:off x="20" y="1"/>
            <a:ext cx="6591280" cy="6410303"/>
          </a:xfrm>
        </p:spPr>
      </p:pic>
      <p:sp>
        <p:nvSpPr>
          <p:cNvPr id="8" name="TextBox 7">
            <a:extLst>
              <a:ext uri="{FF2B5EF4-FFF2-40B4-BE49-F238E27FC236}">
                <a16:creationId xmlns:a16="http://schemas.microsoft.com/office/drawing/2014/main" id="{259E84E1-C662-4526-A78E-87E8559018C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Importance of Quality Sleep</a:t>
            </a:r>
          </a:p>
          <a:p>
            <a:pPr marL="0" lvl="1" indent="0">
              <a:spcBef>
                <a:spcPts val="1000"/>
              </a:spcBef>
              <a:spcAft>
                <a:spcPts val="600"/>
              </a:spcAft>
              <a:buFont typeface="Arial" panose="020B0604020202020204" pitchFamily="34" charset="0"/>
              <a:buNone/>
            </a:pPr>
            <a:r>
              <a:rPr lang="en-US" sz="1400"/>
              <a:t>Quality sleep supports cognitive functions like memory and concentration and aids physical recovery processes.</a:t>
            </a:r>
          </a:p>
          <a:p>
            <a:pPr marL="0" indent="0">
              <a:spcBef>
                <a:spcPts val="2500"/>
              </a:spcBef>
              <a:spcAft>
                <a:spcPts val="600"/>
              </a:spcAft>
              <a:buFont typeface="Arial" panose="020B0604020202020204" pitchFamily="34" charset="0"/>
              <a:buNone/>
            </a:pPr>
            <a:r>
              <a:rPr lang="en-US" sz="1400" b="1"/>
              <a:t>Establishing Sleep Routines</a:t>
            </a:r>
          </a:p>
          <a:p>
            <a:pPr marL="0" lvl="1" indent="0">
              <a:spcBef>
                <a:spcPts val="1000"/>
              </a:spcBef>
              <a:spcAft>
                <a:spcPts val="600"/>
              </a:spcAft>
              <a:buFont typeface="Arial" panose="020B0604020202020204" pitchFamily="34" charset="0"/>
              <a:buNone/>
            </a:pPr>
            <a:r>
              <a:rPr lang="en-US" sz="1400"/>
              <a:t>Consistent sleep routines help regulate the body's internal clock and improve sleep quality over time.</a:t>
            </a:r>
          </a:p>
          <a:p>
            <a:pPr marL="0" indent="0">
              <a:spcBef>
                <a:spcPts val="2500"/>
              </a:spcBef>
              <a:spcAft>
                <a:spcPts val="600"/>
              </a:spcAft>
              <a:buFont typeface="Arial" panose="020B0604020202020204" pitchFamily="34" charset="0"/>
              <a:buNone/>
            </a:pPr>
            <a:r>
              <a:rPr lang="en-US" sz="1400" b="1"/>
              <a:t>Optimizing Sleep Environment</a:t>
            </a:r>
          </a:p>
          <a:p>
            <a:pPr marL="0" lvl="1" indent="0">
              <a:spcBef>
                <a:spcPts val="1000"/>
              </a:spcBef>
              <a:spcAft>
                <a:spcPts val="600"/>
              </a:spcAft>
              <a:buFont typeface="Arial" panose="020B0604020202020204" pitchFamily="34" charset="0"/>
              <a:buNone/>
            </a:pPr>
            <a:r>
              <a:rPr lang="en-US" sz="1400"/>
              <a:t>Creating a comfortable, quiet, and dark environment enhances the chances of restful and restorative sleep.</a:t>
            </a:r>
          </a:p>
        </p:txBody>
      </p:sp>
      <p:sp>
        <p:nvSpPr>
          <p:cNvPr id="4" name="Date Placeholder 3">
            <a:extLst>
              <a:ext uri="{FF2B5EF4-FFF2-40B4-BE49-F238E27FC236}">
                <a16:creationId xmlns:a16="http://schemas.microsoft.com/office/drawing/2014/main" id="{EB19BE0B-0AD6-DAB3-B7FB-C573AFC7EE0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D52F89CB-DF2F-E393-EF20-D4D885B6CDA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00547469-620E-B702-37FE-B4B7B56EDBC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1449944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B23B-9CE2-EE59-00D3-CF7888C79350}"/>
              </a:ext>
            </a:extLst>
          </p:cNvPr>
          <p:cNvSpPr>
            <a:spLocks noGrp="1"/>
          </p:cNvSpPr>
          <p:nvPr>
            <p:ph type="title"/>
          </p:nvPr>
        </p:nvSpPr>
        <p:spPr>
          <a:xfrm>
            <a:off x="431172" y="553616"/>
            <a:ext cx="7914087" cy="4008859"/>
          </a:xfrm>
        </p:spPr>
        <p:txBody>
          <a:bodyPr anchor="t">
            <a:normAutofit/>
          </a:bodyPr>
          <a:lstStyle/>
          <a:p>
            <a:r>
              <a:rPr lang="en-US"/>
              <a:t>Mental and Emotional Self Care Strategies</a:t>
            </a:r>
          </a:p>
        </p:txBody>
      </p:sp>
      <p:sp>
        <p:nvSpPr>
          <p:cNvPr id="11" name="Text Placeholder 2">
            <a:extLst>
              <a:ext uri="{FF2B5EF4-FFF2-40B4-BE49-F238E27FC236}">
                <a16:creationId xmlns:a16="http://schemas.microsoft.com/office/drawing/2014/main" id="{06C879F1-7854-8B48-3871-0F254D631DB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7D0C1C86-74C2-0046-E745-EEBA5C18DA7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9120918D-AD4B-3594-2F29-94FB52B508C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67F805B2-4DCB-420C-22A4-4A885DA5D62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694571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183F-016A-EF96-6763-E67BB2D9A88C}"/>
              </a:ext>
            </a:extLst>
          </p:cNvPr>
          <p:cNvSpPr>
            <a:spLocks noGrp="1"/>
          </p:cNvSpPr>
          <p:nvPr>
            <p:ph type="title"/>
          </p:nvPr>
        </p:nvSpPr>
        <p:spPr>
          <a:xfrm>
            <a:off x="431172" y="293302"/>
            <a:ext cx="11125032" cy="965101"/>
          </a:xfrm>
        </p:spPr>
        <p:txBody>
          <a:bodyPr anchor="b">
            <a:normAutofit/>
          </a:bodyPr>
          <a:lstStyle/>
          <a:p>
            <a:r>
              <a:rPr lang="en-US" sz="3000"/>
              <a:t>Stress Management and Relaxation Techniques</a:t>
            </a:r>
          </a:p>
        </p:txBody>
      </p:sp>
      <p:sp>
        <p:nvSpPr>
          <p:cNvPr id="4" name="Date Placeholder 3">
            <a:extLst>
              <a:ext uri="{FF2B5EF4-FFF2-40B4-BE49-F238E27FC236}">
                <a16:creationId xmlns:a16="http://schemas.microsoft.com/office/drawing/2014/main" id="{68063E1E-023E-DC32-6DF9-E44AFC4C07EC}"/>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4EDC1415-A99B-5A27-48AA-2648C7F8E983}"/>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F145304D-0C99-2A7A-DC04-C2BAE58EF67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12</a:t>
            </a:fld>
            <a:endParaRPr lang="en-US"/>
          </a:p>
        </p:txBody>
      </p:sp>
      <p:graphicFrame>
        <p:nvGraphicFramePr>
          <p:cNvPr id="7" name="Content Placeholder 7">
            <a:extLst>
              <a:ext uri="{FF2B5EF4-FFF2-40B4-BE49-F238E27FC236}">
                <a16:creationId xmlns:a16="http://schemas.microsoft.com/office/drawing/2014/main" id="{5373CBE3-A868-4A8C-BE51-288C824B9E04}"/>
              </a:ext>
            </a:extLst>
          </p:cNvPr>
          <p:cNvGraphicFramePr>
            <a:graphicFrameLocks noGrp="1"/>
          </p:cNvGraphicFramePr>
          <p:nvPr>
            <p:ph idx="1"/>
            <p:extLst>
              <p:ext uri="{D42A27DB-BD31-4B8C-83A1-F6EECF244321}">
                <p14:modId xmlns:p14="http://schemas.microsoft.com/office/powerpoint/2010/main" val="368386643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1172" y="1384847"/>
          <a:ext cx="11125032" cy="490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8474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CDF1-BC2F-BCED-ED83-404A7BDBBC74}"/>
              </a:ext>
            </a:extLst>
          </p:cNvPr>
          <p:cNvSpPr>
            <a:spLocks noGrp="1"/>
          </p:cNvSpPr>
          <p:nvPr>
            <p:ph type="title"/>
          </p:nvPr>
        </p:nvSpPr>
        <p:spPr>
          <a:xfrm>
            <a:off x="429767" y="320040"/>
            <a:ext cx="4573413" cy="932688"/>
          </a:xfrm>
        </p:spPr>
        <p:txBody>
          <a:bodyPr vert="horz" lIns="91440" tIns="45720" rIns="91440" bIns="45720" rtlCol="0" anchor="b">
            <a:normAutofit/>
          </a:bodyPr>
          <a:lstStyle/>
          <a:p>
            <a:r>
              <a:rPr lang="en-US" sz="3000" b="0" kern="1200" cap="all" baseline="0">
                <a:latin typeface="+mj-lt"/>
                <a:ea typeface="+mj-ea"/>
                <a:cs typeface="+mj-cs"/>
              </a:rPr>
              <a:t>Mindfulness and Meditation</a:t>
            </a:r>
          </a:p>
        </p:txBody>
      </p:sp>
      <p:sp>
        <p:nvSpPr>
          <p:cNvPr id="8" name="TextBox 7">
            <a:extLst>
              <a:ext uri="{FF2B5EF4-FFF2-40B4-BE49-F238E27FC236}">
                <a16:creationId xmlns:a16="http://schemas.microsoft.com/office/drawing/2014/main" id="{7F8DF35C-F710-41BC-A612-221FA14A650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6" y="1380744"/>
            <a:ext cx="4573413"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Enhances Awareness</a:t>
            </a:r>
          </a:p>
          <a:p>
            <a:pPr marL="0" lvl="1" indent="0">
              <a:spcBef>
                <a:spcPts val="1000"/>
              </a:spcBef>
              <a:spcAft>
                <a:spcPts val="600"/>
              </a:spcAft>
              <a:buFont typeface="Arial" panose="020B0604020202020204" pitchFamily="34" charset="0"/>
              <a:buNone/>
            </a:pPr>
            <a:r>
              <a:rPr lang="en-US" sz="1400"/>
              <a:t>Mindfulness practice increases present moment awareness and helps focus attention effectively.</a:t>
            </a:r>
          </a:p>
          <a:p>
            <a:pPr marL="0" indent="0">
              <a:spcBef>
                <a:spcPts val="2500"/>
              </a:spcBef>
              <a:spcAft>
                <a:spcPts val="600"/>
              </a:spcAft>
              <a:buFont typeface="Arial" panose="020B0604020202020204" pitchFamily="34" charset="0"/>
              <a:buNone/>
            </a:pPr>
            <a:r>
              <a:rPr lang="en-US" sz="1400" b="1"/>
              <a:t>Regulates Emotions</a:t>
            </a:r>
          </a:p>
          <a:p>
            <a:pPr marL="0" lvl="1" indent="0">
              <a:spcBef>
                <a:spcPts val="1000"/>
              </a:spcBef>
              <a:spcAft>
                <a:spcPts val="600"/>
              </a:spcAft>
              <a:buFont typeface="Arial" panose="020B0604020202020204" pitchFamily="34" charset="0"/>
              <a:buNone/>
            </a:pPr>
            <a:r>
              <a:rPr lang="en-US" sz="1400"/>
              <a:t>Meditation helps in managing emotions by promoting calmness and reducing emotional reactivity.</a:t>
            </a:r>
          </a:p>
          <a:p>
            <a:pPr marL="0" indent="0">
              <a:spcBef>
                <a:spcPts val="2500"/>
              </a:spcBef>
              <a:spcAft>
                <a:spcPts val="600"/>
              </a:spcAft>
              <a:buFont typeface="Arial" panose="020B0604020202020204" pitchFamily="34" charset="0"/>
              <a:buNone/>
            </a:pPr>
            <a:r>
              <a:rPr lang="en-US" sz="1400" b="1"/>
              <a:t>Reduces Anxiety</a:t>
            </a:r>
          </a:p>
          <a:p>
            <a:pPr marL="0" lvl="1" indent="0">
              <a:spcBef>
                <a:spcPts val="1000"/>
              </a:spcBef>
              <a:spcAft>
                <a:spcPts val="600"/>
              </a:spcAft>
              <a:buFont typeface="Arial" panose="020B0604020202020204" pitchFamily="34" charset="0"/>
              <a:buNone/>
            </a:pPr>
            <a:r>
              <a:rPr lang="en-US" sz="1400"/>
              <a:t>Regular practice decreases anxiety levels and promotes relaxation and mental clarity.</a:t>
            </a:r>
          </a:p>
        </p:txBody>
      </p:sp>
      <p:pic>
        <p:nvPicPr>
          <p:cNvPr id="7" name="Content Placeholder 6" descr="Asian Chinese mid adult female meditating at the river bank in the forest">
            <a:extLst>
              <a:ext uri="{FF2B5EF4-FFF2-40B4-BE49-F238E27FC236}">
                <a16:creationId xmlns:a16="http://schemas.microsoft.com/office/drawing/2014/main" id="{7F79D257-ADED-4B73-BD0B-A6FE25D9FD20}"/>
              </a:ext>
            </a:extLst>
          </p:cNvPr>
          <p:cNvPicPr>
            <a:picLocks noGrp="1" noChangeAspect="1"/>
          </p:cNvPicPr>
          <p:nvPr>
            <p:ph type="pic" sz="quarter" idx="15"/>
          </p:nvPr>
        </p:nvPicPr>
        <p:blipFill>
          <a:blip r:embed="rId3"/>
          <a:srcRect l="11562" r="21113" b="1"/>
          <a:stretch>
            <a:fillRect/>
          </a:stretch>
        </p:blipFill>
        <p:spPr>
          <a:xfrm>
            <a:off x="5737593" y="10"/>
            <a:ext cx="6454407" cy="6399142"/>
          </a:xfrm>
        </p:spPr>
      </p:pic>
      <p:sp>
        <p:nvSpPr>
          <p:cNvPr id="4" name="Date Placeholder 3">
            <a:extLst>
              <a:ext uri="{FF2B5EF4-FFF2-40B4-BE49-F238E27FC236}">
                <a16:creationId xmlns:a16="http://schemas.microsoft.com/office/drawing/2014/main" id="{783D7456-8D36-E909-C83F-F944DB8329E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55B98807-8039-ECA9-1EA8-1A27C2A7DE1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DEC82942-BD68-626C-4AC5-B44ABFD61CA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4227657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B0CE-587C-291F-D5BF-CE1450A796BB}"/>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Seeking Support and Setting Boundaries</a:t>
            </a:r>
          </a:p>
        </p:txBody>
      </p:sp>
      <p:pic>
        <p:nvPicPr>
          <p:cNvPr id="7" name="Content Placeholder 6" descr="Photo showing a people paper chain of dolls, showing a row of white paper men holding hands.  The paper chain is pictured being held up in mid air, isolated against a sunny blue sky background.  This is a concept photo to cover a variety of themes, such as teamwork, unity, relationships, harmony, friendship and general togetherness.">
            <a:extLst>
              <a:ext uri="{FF2B5EF4-FFF2-40B4-BE49-F238E27FC236}">
                <a16:creationId xmlns:a16="http://schemas.microsoft.com/office/drawing/2014/main" id="{743A0159-98F0-4A0C-8816-E5D6722B956C}"/>
              </a:ext>
            </a:extLst>
          </p:cNvPr>
          <p:cNvPicPr>
            <a:picLocks noGrp="1" noChangeAspect="1"/>
          </p:cNvPicPr>
          <p:nvPr>
            <p:ph type="pic" sz="quarter" idx="15"/>
          </p:nvPr>
        </p:nvPicPr>
        <p:blipFill>
          <a:blip r:embed="rId3"/>
          <a:srcRect l="8431" r="9079"/>
          <a:stretch>
            <a:fillRect/>
          </a:stretch>
        </p:blipFill>
        <p:spPr>
          <a:xfrm>
            <a:off x="20" y="10"/>
            <a:ext cx="7734280" cy="6399142"/>
          </a:xfrm>
        </p:spPr>
      </p:pic>
      <p:sp>
        <p:nvSpPr>
          <p:cNvPr id="8" name="TextBox 7">
            <a:extLst>
              <a:ext uri="{FF2B5EF4-FFF2-40B4-BE49-F238E27FC236}">
                <a16:creationId xmlns:a16="http://schemas.microsoft.com/office/drawing/2014/main" id="{E05607C1-6C74-4EAE-93C8-2CCD2E396E3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100" b="1"/>
              <a:t>Importance of Social Connections</a:t>
            </a:r>
          </a:p>
          <a:p>
            <a:pPr marL="0" lvl="1" indent="0">
              <a:lnSpc>
                <a:spcPct val="90000"/>
              </a:lnSpc>
              <a:spcBef>
                <a:spcPts val="1000"/>
              </a:spcBef>
              <a:spcAft>
                <a:spcPts val="600"/>
              </a:spcAft>
              <a:buFont typeface="Arial" panose="020B0604020202020204" pitchFamily="34" charset="0"/>
              <a:buNone/>
            </a:pPr>
            <a:r>
              <a:rPr lang="en-US" sz="1100"/>
              <a:t>Strong social bonds provide emotional support and improve overall mental well-being.</a:t>
            </a:r>
          </a:p>
          <a:p>
            <a:pPr marL="0" indent="0">
              <a:lnSpc>
                <a:spcPct val="90000"/>
              </a:lnSpc>
              <a:spcBef>
                <a:spcPts val="2500"/>
              </a:spcBef>
              <a:spcAft>
                <a:spcPts val="600"/>
              </a:spcAft>
              <a:buFont typeface="Arial" panose="020B0604020202020204" pitchFamily="34" charset="0"/>
              <a:buNone/>
            </a:pPr>
            <a:r>
              <a:rPr lang="en-US" sz="1100" b="1"/>
              <a:t>Healthy Boundary Setting</a:t>
            </a:r>
          </a:p>
          <a:p>
            <a:pPr marL="0" lvl="1" indent="0">
              <a:lnSpc>
                <a:spcPct val="90000"/>
              </a:lnSpc>
              <a:spcBef>
                <a:spcPts val="1000"/>
              </a:spcBef>
              <a:spcAft>
                <a:spcPts val="600"/>
              </a:spcAft>
              <a:buFont typeface="Arial" panose="020B0604020202020204" pitchFamily="34" charset="0"/>
              <a:buNone/>
            </a:pPr>
            <a:r>
              <a:rPr lang="en-US" sz="1100"/>
              <a:t>Setting personal boundaries protects emotional energy and prevents burnout.</a:t>
            </a:r>
          </a:p>
          <a:p>
            <a:pPr marL="0" indent="0">
              <a:lnSpc>
                <a:spcPct val="90000"/>
              </a:lnSpc>
              <a:spcBef>
                <a:spcPts val="2500"/>
              </a:spcBef>
              <a:spcAft>
                <a:spcPts val="600"/>
              </a:spcAft>
              <a:buFont typeface="Arial" panose="020B0604020202020204" pitchFamily="34" charset="0"/>
              <a:buNone/>
            </a:pPr>
            <a:r>
              <a:rPr lang="en-US" sz="1100" b="1"/>
              <a:t>Fostering Resilience</a:t>
            </a:r>
          </a:p>
          <a:p>
            <a:pPr marL="0" lvl="1" indent="0">
              <a:lnSpc>
                <a:spcPct val="90000"/>
              </a:lnSpc>
              <a:spcBef>
                <a:spcPts val="1000"/>
              </a:spcBef>
              <a:spcAft>
                <a:spcPts val="600"/>
              </a:spcAft>
              <a:buFont typeface="Arial" panose="020B0604020202020204" pitchFamily="34" charset="0"/>
              <a:buNone/>
            </a:pPr>
            <a:r>
              <a:rPr lang="en-US" sz="1100"/>
              <a:t>Combining support and boundaries strengthens resilience to emotional challenges.</a:t>
            </a:r>
          </a:p>
        </p:txBody>
      </p:sp>
      <p:sp>
        <p:nvSpPr>
          <p:cNvPr id="4" name="Date Placeholder 3">
            <a:extLst>
              <a:ext uri="{FF2B5EF4-FFF2-40B4-BE49-F238E27FC236}">
                <a16:creationId xmlns:a16="http://schemas.microsoft.com/office/drawing/2014/main" id="{DF36053A-3F38-3CCB-E8F9-D14EFD0946A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49FAD264-A1D6-09EB-A08A-27E86170D52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1C0B44B3-04FF-DDC0-4E0B-F044D176020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2509618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7446-1BBF-D6AC-3127-D4372787573D}"/>
              </a:ext>
            </a:extLst>
          </p:cNvPr>
          <p:cNvSpPr>
            <a:spLocks noGrp="1"/>
          </p:cNvSpPr>
          <p:nvPr>
            <p:ph type="title"/>
          </p:nvPr>
        </p:nvSpPr>
        <p:spPr>
          <a:xfrm>
            <a:off x="431172" y="553616"/>
            <a:ext cx="7914087" cy="4008859"/>
          </a:xfrm>
        </p:spPr>
        <p:txBody>
          <a:bodyPr anchor="t">
            <a:normAutofit/>
          </a:bodyPr>
          <a:lstStyle/>
          <a:p>
            <a:r>
              <a:rPr lang="en-US"/>
              <a:t>Barriers to Effective Self Care</a:t>
            </a:r>
          </a:p>
        </p:txBody>
      </p:sp>
      <p:sp>
        <p:nvSpPr>
          <p:cNvPr id="11" name="Text Placeholder 2">
            <a:extLst>
              <a:ext uri="{FF2B5EF4-FFF2-40B4-BE49-F238E27FC236}">
                <a16:creationId xmlns:a16="http://schemas.microsoft.com/office/drawing/2014/main" id="{15F3B5AE-49CF-91EA-1CCA-2D07701E3EDE}"/>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831D2BCE-927C-6B1E-39DB-40D9FAB3A2F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0EE8EE03-3CAC-B8A6-302F-FB3C4D7F3E8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E28918C1-3637-C6B9-33A0-23F938499E8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3500789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5EF9-F2D5-4AA3-C293-30CB24BD3BFE}"/>
              </a:ext>
            </a:extLst>
          </p:cNvPr>
          <p:cNvSpPr>
            <a:spLocks noGrp="1"/>
          </p:cNvSpPr>
          <p:nvPr>
            <p:ph type="title"/>
          </p:nvPr>
        </p:nvSpPr>
        <p:spPr>
          <a:xfrm>
            <a:off x="4820076" y="320040"/>
            <a:ext cx="6766560" cy="932688"/>
          </a:xfrm>
        </p:spPr>
        <p:txBody>
          <a:bodyPr vert="horz" lIns="91440" tIns="45720" rIns="91440" bIns="45720" rtlCol="0" anchor="b">
            <a:normAutofit/>
          </a:bodyPr>
          <a:lstStyle/>
          <a:p>
            <a:r>
              <a:rPr lang="en-US" sz="3000" b="0" kern="1200" cap="all" baseline="0">
                <a:latin typeface="+mj-lt"/>
                <a:ea typeface="+mj-ea"/>
                <a:cs typeface="+mj-cs"/>
              </a:rPr>
              <a:t>Societal and Cultural Challenges</a:t>
            </a:r>
          </a:p>
        </p:txBody>
      </p:sp>
      <p:pic>
        <p:nvPicPr>
          <p:cNvPr id="7" name="Content Placeholder 6" descr="All fingers pointing at a woman. Woman over blue background covering ears with fingers.">
            <a:extLst>
              <a:ext uri="{FF2B5EF4-FFF2-40B4-BE49-F238E27FC236}">
                <a16:creationId xmlns:a16="http://schemas.microsoft.com/office/drawing/2014/main" id="{BA234095-39CC-4459-9BB2-D0296E3FF6CC}"/>
              </a:ext>
            </a:extLst>
          </p:cNvPr>
          <p:cNvPicPr>
            <a:picLocks noGrp="1" noChangeAspect="1"/>
          </p:cNvPicPr>
          <p:nvPr>
            <p:ph type="pic" sz="quarter" idx="15"/>
          </p:nvPr>
        </p:nvPicPr>
        <p:blipFill>
          <a:blip r:embed="rId3"/>
          <a:srcRect l="322" r="2570" b="1"/>
          <a:stretch>
            <a:fillRect/>
          </a:stretch>
        </p:blipFill>
        <p:spPr>
          <a:xfrm>
            <a:off x="20" y="10"/>
            <a:ext cx="4147906" cy="6399142"/>
          </a:xfrm>
        </p:spPr>
      </p:pic>
      <p:sp>
        <p:nvSpPr>
          <p:cNvPr id="8" name="TextBox 7">
            <a:extLst>
              <a:ext uri="{FF2B5EF4-FFF2-40B4-BE49-F238E27FC236}">
                <a16:creationId xmlns:a16="http://schemas.microsoft.com/office/drawing/2014/main" id="{1C0FA2BE-6F93-435C-BB74-39D5CBECDCE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20076" y="1380744"/>
            <a:ext cx="676656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Cultural Norms Influence</a:t>
            </a:r>
          </a:p>
          <a:p>
            <a:pPr marL="0" lvl="1" indent="0">
              <a:spcBef>
                <a:spcPts val="1000"/>
              </a:spcBef>
              <a:spcAft>
                <a:spcPts val="600"/>
              </a:spcAft>
              <a:buFont typeface="Arial" panose="020B0604020202020204" pitchFamily="34" charset="0"/>
              <a:buNone/>
            </a:pPr>
            <a:r>
              <a:rPr lang="en-US" sz="1400"/>
              <a:t>Cultural norms often shape beliefs about self care, sometimes discouraging personal well-being practices.</a:t>
            </a:r>
          </a:p>
          <a:p>
            <a:pPr marL="0" indent="0">
              <a:spcBef>
                <a:spcPts val="2500"/>
              </a:spcBef>
              <a:spcAft>
                <a:spcPts val="600"/>
              </a:spcAft>
              <a:buFont typeface="Arial" panose="020B0604020202020204" pitchFamily="34" charset="0"/>
              <a:buNone/>
            </a:pPr>
            <a:r>
              <a:rPr lang="en-US" sz="1400" b="1"/>
              <a:t>Societal Expectations</a:t>
            </a:r>
          </a:p>
          <a:p>
            <a:pPr marL="0" lvl="1" indent="0">
              <a:spcBef>
                <a:spcPts val="1000"/>
              </a:spcBef>
              <a:spcAft>
                <a:spcPts val="600"/>
              </a:spcAft>
              <a:buFont typeface="Arial" panose="020B0604020202020204" pitchFamily="34" charset="0"/>
              <a:buNone/>
            </a:pPr>
            <a:r>
              <a:rPr lang="en-US" sz="1400"/>
              <a:t>Societal demands can impose unrealistic expectations, making self care seem selfish or unnecessary.</a:t>
            </a:r>
          </a:p>
          <a:p>
            <a:pPr marL="0" indent="0">
              <a:spcBef>
                <a:spcPts val="2500"/>
              </a:spcBef>
              <a:spcAft>
                <a:spcPts val="600"/>
              </a:spcAft>
              <a:buFont typeface="Arial" panose="020B0604020202020204" pitchFamily="34" charset="0"/>
              <a:buNone/>
            </a:pPr>
            <a:r>
              <a:rPr lang="en-US" sz="1400" b="1"/>
              <a:t>Guilt and Stigma</a:t>
            </a:r>
          </a:p>
          <a:p>
            <a:pPr marL="0" lvl="1" indent="0">
              <a:spcBef>
                <a:spcPts val="1000"/>
              </a:spcBef>
              <a:spcAft>
                <a:spcPts val="600"/>
              </a:spcAft>
              <a:buFont typeface="Arial" panose="020B0604020202020204" pitchFamily="34" charset="0"/>
              <a:buNone/>
            </a:pPr>
            <a:r>
              <a:rPr lang="en-US" sz="1400"/>
              <a:t>Many experience guilt or stigma when prioritizing self care due to ingrained societal attitudes.</a:t>
            </a:r>
          </a:p>
        </p:txBody>
      </p:sp>
      <p:sp>
        <p:nvSpPr>
          <p:cNvPr id="4" name="Date Placeholder 3">
            <a:extLst>
              <a:ext uri="{FF2B5EF4-FFF2-40B4-BE49-F238E27FC236}">
                <a16:creationId xmlns:a16="http://schemas.microsoft.com/office/drawing/2014/main" id="{A949B718-3251-1E47-328E-D9B213376D5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87C516B8-1E28-99C8-5E00-1506DC29458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1BE175F5-86A0-2341-453A-7C68E0294BA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3559235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AB6B-EF41-AEA4-2C29-47804E3A2483}"/>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Personal Obstacles and Misconceptions</a:t>
            </a:r>
          </a:p>
        </p:txBody>
      </p:sp>
      <p:sp>
        <p:nvSpPr>
          <p:cNvPr id="8" name="TextBox 7">
            <a:extLst>
              <a:ext uri="{FF2B5EF4-FFF2-40B4-BE49-F238E27FC236}">
                <a16:creationId xmlns:a16="http://schemas.microsoft.com/office/drawing/2014/main" id="{6255AED8-C007-4A35-8166-BCF02B76973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Lack of Time</a:t>
            </a:r>
          </a:p>
          <a:p>
            <a:pPr marL="0" lvl="1" indent="0">
              <a:spcBef>
                <a:spcPts val="1000"/>
              </a:spcBef>
              <a:spcAft>
                <a:spcPts val="600"/>
              </a:spcAft>
              <a:buFont typeface="Arial" panose="020B0604020202020204" pitchFamily="34" charset="0"/>
              <a:buNone/>
            </a:pPr>
            <a:r>
              <a:rPr lang="en-US" sz="1400"/>
              <a:t>Many individuals struggle to find time for self-care due to busy schedules and competing priorities.</a:t>
            </a:r>
          </a:p>
          <a:p>
            <a:pPr marL="0" indent="0">
              <a:spcBef>
                <a:spcPts val="2500"/>
              </a:spcBef>
              <a:spcAft>
                <a:spcPts val="600"/>
              </a:spcAft>
              <a:buFont typeface="Arial" panose="020B0604020202020204" pitchFamily="34" charset="0"/>
              <a:buNone/>
            </a:pPr>
            <a:r>
              <a:rPr lang="en-US" sz="1400" b="1"/>
              <a:t>Low Motivation</a:t>
            </a:r>
          </a:p>
          <a:p>
            <a:pPr marL="0" lvl="1" indent="0">
              <a:spcBef>
                <a:spcPts val="1000"/>
              </a:spcBef>
              <a:spcAft>
                <a:spcPts val="600"/>
              </a:spcAft>
              <a:buFont typeface="Arial" panose="020B0604020202020204" pitchFamily="34" charset="0"/>
              <a:buNone/>
            </a:pPr>
            <a:r>
              <a:rPr lang="en-US" sz="1400"/>
              <a:t>A lack of motivation often hinders people from engaging in regular self-care practices.</a:t>
            </a:r>
          </a:p>
          <a:p>
            <a:pPr marL="0" indent="0">
              <a:spcBef>
                <a:spcPts val="2500"/>
              </a:spcBef>
              <a:spcAft>
                <a:spcPts val="600"/>
              </a:spcAft>
              <a:buFont typeface="Arial" panose="020B0604020202020204" pitchFamily="34" charset="0"/>
              <a:buNone/>
            </a:pPr>
            <a:r>
              <a:rPr lang="en-US" sz="1400" b="1"/>
              <a:t>Misconception of Self-Care</a:t>
            </a:r>
          </a:p>
          <a:p>
            <a:pPr marL="0" lvl="1" indent="0">
              <a:spcBef>
                <a:spcPts val="1000"/>
              </a:spcBef>
              <a:spcAft>
                <a:spcPts val="600"/>
              </a:spcAft>
              <a:buFont typeface="Arial" panose="020B0604020202020204" pitchFamily="34" charset="0"/>
              <a:buNone/>
            </a:pPr>
            <a:r>
              <a:rPr lang="en-US" sz="1400"/>
              <a:t>Some view self-care as selfish, not realizing it is necessary for mental and physical well-being.</a:t>
            </a:r>
          </a:p>
        </p:txBody>
      </p:sp>
      <p:pic>
        <p:nvPicPr>
          <p:cNvPr id="7" name="Content Placeholder 6" descr="Time dependence concept on blackboard">
            <a:extLst>
              <a:ext uri="{FF2B5EF4-FFF2-40B4-BE49-F238E27FC236}">
                <a16:creationId xmlns:a16="http://schemas.microsoft.com/office/drawing/2014/main" id="{E50A536D-7ADF-4673-A8D9-2FF7C6879728}"/>
              </a:ext>
            </a:extLst>
          </p:cNvPr>
          <p:cNvPicPr>
            <a:picLocks noGrp="1" noChangeAspect="1"/>
          </p:cNvPicPr>
          <p:nvPr>
            <p:ph type="pic" sz="quarter" idx="15"/>
          </p:nvPr>
        </p:nvPicPr>
        <p:blipFill>
          <a:blip r:embed="rId3"/>
          <a:srcRect l="14006" r="18668" b="1"/>
          <a:stretch>
            <a:fillRect/>
          </a:stretch>
        </p:blipFill>
        <p:spPr>
          <a:xfrm>
            <a:off x="5737594" y="10"/>
            <a:ext cx="6454406" cy="6399142"/>
          </a:xfrm>
        </p:spPr>
      </p:pic>
      <p:sp>
        <p:nvSpPr>
          <p:cNvPr id="4" name="Date Placeholder 3">
            <a:extLst>
              <a:ext uri="{FF2B5EF4-FFF2-40B4-BE49-F238E27FC236}">
                <a16:creationId xmlns:a16="http://schemas.microsoft.com/office/drawing/2014/main" id="{300A8EFE-3193-1225-9954-31B2471D3D5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15EAC81C-3EEB-205C-653B-AC8F299BF25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CD5862C3-C916-2512-1BAD-B58CC99AF74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2295893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A91F-D994-28B8-F238-2B49CBAD8779}"/>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Strategies for Overcoming Barriers</a:t>
            </a:r>
          </a:p>
        </p:txBody>
      </p:sp>
      <p:pic>
        <p:nvPicPr>
          <p:cNvPr id="7" name="Content Placeholder 6" descr="ladder and pink paper people holding hands. pink background">
            <a:extLst>
              <a:ext uri="{FF2B5EF4-FFF2-40B4-BE49-F238E27FC236}">
                <a16:creationId xmlns:a16="http://schemas.microsoft.com/office/drawing/2014/main" id="{5F89789D-97D0-4E4D-9EFE-ADF09C3E0926}"/>
              </a:ext>
            </a:extLst>
          </p:cNvPr>
          <p:cNvPicPr>
            <a:picLocks noGrp="1" noChangeAspect="1"/>
          </p:cNvPicPr>
          <p:nvPr>
            <p:ph type="pic" sz="quarter" idx="15"/>
          </p:nvPr>
        </p:nvPicPr>
        <p:blipFill>
          <a:blip r:embed="rId3"/>
          <a:srcRect l="11182" r="8142" b="1"/>
          <a:stretch>
            <a:fillRect/>
          </a:stretch>
        </p:blipFill>
        <p:spPr>
          <a:xfrm>
            <a:off x="20" y="10"/>
            <a:ext cx="7734280" cy="6399142"/>
          </a:xfrm>
        </p:spPr>
      </p:pic>
      <p:sp>
        <p:nvSpPr>
          <p:cNvPr id="8" name="TextBox 7">
            <a:extLst>
              <a:ext uri="{FF2B5EF4-FFF2-40B4-BE49-F238E27FC236}">
                <a16:creationId xmlns:a16="http://schemas.microsoft.com/office/drawing/2014/main" id="{035193DB-63B4-4819-8229-E31400D9A06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100" b="1"/>
              <a:t>Reframe Self Care</a:t>
            </a:r>
          </a:p>
          <a:p>
            <a:pPr marL="0" lvl="1" indent="0">
              <a:lnSpc>
                <a:spcPct val="90000"/>
              </a:lnSpc>
              <a:spcBef>
                <a:spcPts val="1000"/>
              </a:spcBef>
              <a:spcAft>
                <a:spcPts val="600"/>
              </a:spcAft>
              <a:buFont typeface="Arial" panose="020B0604020202020204" pitchFamily="34" charset="0"/>
              <a:buNone/>
            </a:pPr>
            <a:r>
              <a:rPr lang="en-US" sz="1100"/>
              <a:t>View self care as an essential part of life, not a luxury or optional task.</a:t>
            </a:r>
          </a:p>
          <a:p>
            <a:pPr marL="0" indent="0">
              <a:lnSpc>
                <a:spcPct val="90000"/>
              </a:lnSpc>
              <a:spcBef>
                <a:spcPts val="2500"/>
              </a:spcBef>
              <a:spcAft>
                <a:spcPts val="600"/>
              </a:spcAft>
              <a:buFont typeface="Arial" panose="020B0604020202020204" pitchFamily="34" charset="0"/>
              <a:buNone/>
            </a:pPr>
            <a:r>
              <a:rPr lang="en-US" sz="1100" b="1"/>
              <a:t>Seek Community Support</a:t>
            </a:r>
          </a:p>
          <a:p>
            <a:pPr marL="0" lvl="1" indent="0">
              <a:lnSpc>
                <a:spcPct val="90000"/>
              </a:lnSpc>
              <a:spcBef>
                <a:spcPts val="1000"/>
              </a:spcBef>
              <a:spcAft>
                <a:spcPts val="600"/>
              </a:spcAft>
              <a:buFont typeface="Arial" panose="020B0604020202020204" pitchFamily="34" charset="0"/>
              <a:buNone/>
            </a:pPr>
            <a:r>
              <a:rPr lang="en-US" sz="1100"/>
              <a:t>Engage with supportive communities to share experiences and encourage each other.</a:t>
            </a:r>
          </a:p>
          <a:p>
            <a:pPr marL="0" indent="0">
              <a:lnSpc>
                <a:spcPct val="90000"/>
              </a:lnSpc>
              <a:spcBef>
                <a:spcPts val="2500"/>
              </a:spcBef>
              <a:spcAft>
                <a:spcPts val="600"/>
              </a:spcAft>
              <a:buFont typeface="Arial" panose="020B0604020202020204" pitchFamily="34" charset="0"/>
              <a:buNone/>
            </a:pPr>
            <a:r>
              <a:rPr lang="en-US" sz="1100" b="1"/>
              <a:t>Integrate Small Practices</a:t>
            </a:r>
          </a:p>
          <a:p>
            <a:pPr marL="0" lvl="1" indent="0">
              <a:lnSpc>
                <a:spcPct val="90000"/>
              </a:lnSpc>
              <a:spcBef>
                <a:spcPts val="1000"/>
              </a:spcBef>
              <a:spcAft>
                <a:spcPts val="600"/>
              </a:spcAft>
              <a:buFont typeface="Arial" panose="020B0604020202020204" pitchFamily="34" charset="0"/>
              <a:buNone/>
            </a:pPr>
            <a:r>
              <a:rPr lang="en-US" sz="1100"/>
              <a:t>Gradually add small self-care routines into daily life for sustainable habits.</a:t>
            </a:r>
          </a:p>
        </p:txBody>
      </p:sp>
      <p:sp>
        <p:nvSpPr>
          <p:cNvPr id="4" name="Date Placeholder 3">
            <a:extLst>
              <a:ext uri="{FF2B5EF4-FFF2-40B4-BE49-F238E27FC236}">
                <a16:creationId xmlns:a16="http://schemas.microsoft.com/office/drawing/2014/main" id="{C6EA56F7-6460-0191-6E10-C4386711918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F9B5556E-DA6B-8072-6C82-6CB4225A6FA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E5C8D6AB-6FF1-F252-CEFB-AAA6B4F68D7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2460231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329E1-0FCF-13F5-383B-F9D102439F58}"/>
              </a:ext>
            </a:extLst>
          </p:cNvPr>
          <p:cNvSpPr>
            <a:spLocks noGrp="1"/>
          </p:cNvSpPr>
          <p:nvPr>
            <p:ph type="title"/>
          </p:nvPr>
        </p:nvSpPr>
        <p:spPr>
          <a:xfrm>
            <a:off x="431172" y="553616"/>
            <a:ext cx="7914087" cy="4008859"/>
          </a:xfrm>
        </p:spPr>
        <p:txBody>
          <a:bodyPr anchor="t">
            <a:normAutofit/>
          </a:bodyPr>
          <a:lstStyle/>
          <a:p>
            <a:r>
              <a:rPr lang="en-US"/>
              <a:t>Building a Sustainable Self Care Routine</a:t>
            </a:r>
          </a:p>
        </p:txBody>
      </p:sp>
      <p:sp>
        <p:nvSpPr>
          <p:cNvPr id="11" name="Text Placeholder 2">
            <a:extLst>
              <a:ext uri="{FF2B5EF4-FFF2-40B4-BE49-F238E27FC236}">
                <a16:creationId xmlns:a16="http://schemas.microsoft.com/office/drawing/2014/main" id="{B3C72790-4257-B5BC-7255-9ABB2202FB00}"/>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74865A83-A30A-F8EA-77CF-0AF654F764C5}"/>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521511F3-6CA8-D39E-E2EC-288591F4F28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F5D71780-A9B4-6A2B-5591-729C0E43CD82}"/>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932397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4B8B-739E-4704-7564-B90D8E5A2E14}"/>
              </a:ext>
            </a:extLst>
          </p:cNvPr>
          <p:cNvSpPr>
            <a:spLocks noGrp="1"/>
          </p:cNvSpPr>
          <p:nvPr>
            <p:ph type="title"/>
          </p:nvPr>
        </p:nvSpPr>
        <p:spPr>
          <a:xfrm>
            <a:off x="429768" y="411480"/>
            <a:ext cx="11045952" cy="1828800"/>
          </a:xfrm>
        </p:spPr>
        <p:txBody>
          <a:bodyPr anchor="t">
            <a:normAutofit/>
          </a:bodyPr>
          <a:lstStyle/>
          <a:p>
            <a:r>
              <a:rPr lang="en-US" sz="7400"/>
              <a:t>Agenda Highlights</a:t>
            </a:r>
          </a:p>
        </p:txBody>
      </p:sp>
      <p:sp>
        <p:nvSpPr>
          <p:cNvPr id="3" name="Content Placeholder 2">
            <a:extLst>
              <a:ext uri="{FF2B5EF4-FFF2-40B4-BE49-F238E27FC236}">
                <a16:creationId xmlns:a16="http://schemas.microsoft.com/office/drawing/2014/main" id="{9C408991-0746-DB83-6B78-3578864486E6}"/>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buFont typeface="Arial" panose="020B0604020202020204" pitchFamily="34" charset="0"/>
              <a:buChar char="•"/>
            </a:pPr>
            <a:r>
              <a:t>Understanding Self Care</a:t>
            </a:r>
          </a:p>
          <a:p>
            <a:pPr>
              <a:buFont typeface="Arial" panose="020B0604020202020204" pitchFamily="34" charset="0"/>
              <a:buChar char="•"/>
            </a:pPr>
            <a:r>
              <a:t>Physical Self Care Practices</a:t>
            </a:r>
          </a:p>
          <a:p>
            <a:pPr>
              <a:buFont typeface="Arial" panose="020B0604020202020204" pitchFamily="34" charset="0"/>
              <a:buChar char="•"/>
            </a:pPr>
            <a:r>
              <a:t>Mental and Emotional Self Care Strategies</a:t>
            </a:r>
          </a:p>
          <a:p>
            <a:pPr>
              <a:buFont typeface="Arial" panose="020B0604020202020204" pitchFamily="34" charset="0"/>
              <a:buChar char="•"/>
            </a:pPr>
            <a:r>
              <a:t>Barriers to Effective Self Care</a:t>
            </a:r>
          </a:p>
          <a:p>
            <a:pPr>
              <a:buFont typeface="Arial" panose="020B0604020202020204" pitchFamily="34" charset="0"/>
              <a:buChar char="•"/>
            </a:pPr>
            <a:r>
              <a:t>Building a Sustainable Self Care Routine</a:t>
            </a:r>
            <a:endParaRPr lang="en-US"/>
          </a:p>
        </p:txBody>
      </p:sp>
      <p:sp>
        <p:nvSpPr>
          <p:cNvPr id="4" name="Date Placeholder 3">
            <a:extLst>
              <a:ext uri="{FF2B5EF4-FFF2-40B4-BE49-F238E27FC236}">
                <a16:creationId xmlns:a16="http://schemas.microsoft.com/office/drawing/2014/main" id="{CBFCA14D-1D71-B329-492A-7FE58402DAFA}"/>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39C3B00B-08F4-D9E4-9399-851FC2014DA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1C883C87-E2B6-F6D0-816C-922AD9365A0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3319530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41F9-EA0F-3E3F-3938-F79B69D1F36D}"/>
              </a:ext>
            </a:extLst>
          </p:cNvPr>
          <p:cNvSpPr>
            <a:spLocks noGrp="1"/>
          </p:cNvSpPr>
          <p:nvPr>
            <p:ph type="title"/>
          </p:nvPr>
        </p:nvSpPr>
        <p:spPr>
          <a:xfrm>
            <a:off x="431172" y="293302"/>
            <a:ext cx="11125032" cy="965101"/>
          </a:xfrm>
        </p:spPr>
        <p:txBody>
          <a:bodyPr anchor="b">
            <a:normAutofit/>
          </a:bodyPr>
          <a:lstStyle/>
          <a:p>
            <a:r>
              <a:rPr lang="en-US"/>
              <a:t>Setting Realistic Goals</a:t>
            </a:r>
          </a:p>
        </p:txBody>
      </p:sp>
      <p:sp>
        <p:nvSpPr>
          <p:cNvPr id="4" name="Date Placeholder 3">
            <a:extLst>
              <a:ext uri="{FF2B5EF4-FFF2-40B4-BE49-F238E27FC236}">
                <a16:creationId xmlns:a16="http://schemas.microsoft.com/office/drawing/2014/main" id="{75801FB4-4F8C-4515-E80A-F7038F909F33}"/>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F0920967-6826-9081-8E32-58BC325A833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75F821CC-AF43-2496-B98F-AABFF65D21E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20</a:t>
            </a:fld>
            <a:endParaRPr lang="en-US"/>
          </a:p>
        </p:txBody>
      </p:sp>
      <p:graphicFrame>
        <p:nvGraphicFramePr>
          <p:cNvPr id="7" name="Content Placeholder 7">
            <a:extLst>
              <a:ext uri="{FF2B5EF4-FFF2-40B4-BE49-F238E27FC236}">
                <a16:creationId xmlns:a16="http://schemas.microsoft.com/office/drawing/2014/main" id="{0B227821-9A5E-4D1A-9120-A358533050BE}"/>
              </a:ext>
            </a:extLst>
          </p:cNvPr>
          <p:cNvGraphicFramePr>
            <a:graphicFrameLocks noGrp="1"/>
          </p:cNvGraphicFramePr>
          <p:nvPr>
            <p:ph idx="1"/>
            <p:extLst>
              <p:ext uri="{D42A27DB-BD31-4B8C-83A1-F6EECF244321}">
                <p14:modId xmlns:p14="http://schemas.microsoft.com/office/powerpoint/2010/main" val="153000725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1172" y="1384847"/>
          <a:ext cx="11125032" cy="490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2428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F017-D458-EE22-CD77-37D639B2093D}"/>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Adapting Practices to Individual Needs</a:t>
            </a:r>
          </a:p>
        </p:txBody>
      </p:sp>
      <p:pic>
        <p:nvPicPr>
          <p:cNvPr id="7" name="Content Placeholder 6" descr="Young woman applying moisturizer sitting on bed.">
            <a:extLst>
              <a:ext uri="{FF2B5EF4-FFF2-40B4-BE49-F238E27FC236}">
                <a16:creationId xmlns:a16="http://schemas.microsoft.com/office/drawing/2014/main" id="{403A79F4-8E95-4237-90D2-F5725527E906}"/>
              </a:ext>
            </a:extLst>
          </p:cNvPr>
          <p:cNvPicPr>
            <a:picLocks noGrp="1" noChangeAspect="1"/>
          </p:cNvPicPr>
          <p:nvPr>
            <p:ph type="pic" sz="quarter" idx="15"/>
          </p:nvPr>
        </p:nvPicPr>
        <p:blipFill>
          <a:blip r:embed="rId3"/>
          <a:srcRect l="19323" r="1" b="1"/>
          <a:stretch>
            <a:fillRect/>
          </a:stretch>
        </p:blipFill>
        <p:spPr>
          <a:xfrm>
            <a:off x="20" y="10"/>
            <a:ext cx="7734280" cy="6399142"/>
          </a:xfrm>
        </p:spPr>
      </p:pic>
      <p:sp>
        <p:nvSpPr>
          <p:cNvPr id="8" name="TextBox 7">
            <a:extLst>
              <a:ext uri="{FF2B5EF4-FFF2-40B4-BE49-F238E27FC236}">
                <a16:creationId xmlns:a16="http://schemas.microsoft.com/office/drawing/2014/main" id="{B50B749E-8F23-4EC4-8BC6-91666A9A7B8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900" b="1"/>
              <a:t>Personalized Self Care</a:t>
            </a:r>
          </a:p>
          <a:p>
            <a:pPr marL="0" lvl="1" indent="0">
              <a:lnSpc>
                <a:spcPct val="90000"/>
              </a:lnSpc>
              <a:spcBef>
                <a:spcPts val="1000"/>
              </a:spcBef>
              <a:spcAft>
                <a:spcPts val="600"/>
              </a:spcAft>
              <a:buFont typeface="Arial" panose="020B0604020202020204" pitchFamily="34" charset="0"/>
              <a:buNone/>
            </a:pPr>
            <a:r>
              <a:rPr lang="en-US" sz="900"/>
              <a:t>Self care should be tailored to individual preferences to maximize its benefits and personal satisfaction.</a:t>
            </a:r>
          </a:p>
          <a:p>
            <a:pPr marL="0" indent="0">
              <a:lnSpc>
                <a:spcPct val="90000"/>
              </a:lnSpc>
              <a:spcBef>
                <a:spcPts val="2500"/>
              </a:spcBef>
              <a:spcAft>
                <a:spcPts val="600"/>
              </a:spcAft>
              <a:buFont typeface="Arial" panose="020B0604020202020204" pitchFamily="34" charset="0"/>
              <a:buNone/>
            </a:pPr>
            <a:r>
              <a:rPr lang="en-US" sz="900" b="1"/>
              <a:t>Lifestyle Integration</a:t>
            </a:r>
          </a:p>
          <a:p>
            <a:pPr marL="0" lvl="1" indent="0">
              <a:lnSpc>
                <a:spcPct val="90000"/>
              </a:lnSpc>
              <a:spcBef>
                <a:spcPts val="1000"/>
              </a:spcBef>
              <a:spcAft>
                <a:spcPts val="600"/>
              </a:spcAft>
              <a:buFont typeface="Arial" panose="020B0604020202020204" pitchFamily="34" charset="0"/>
              <a:buNone/>
            </a:pPr>
            <a:r>
              <a:rPr lang="en-US" sz="900"/>
              <a:t>Adapting self care practices to fit one’s lifestyle ensures consistency and long-term effectiveness.</a:t>
            </a:r>
          </a:p>
          <a:p>
            <a:pPr marL="0" indent="0">
              <a:lnSpc>
                <a:spcPct val="90000"/>
              </a:lnSpc>
              <a:spcBef>
                <a:spcPts val="2500"/>
              </a:spcBef>
              <a:spcAft>
                <a:spcPts val="600"/>
              </a:spcAft>
              <a:buFont typeface="Arial" panose="020B0604020202020204" pitchFamily="34" charset="0"/>
              <a:buNone/>
            </a:pPr>
            <a:r>
              <a:rPr lang="en-US" sz="900" b="1"/>
              <a:t>Circumstance Consideration</a:t>
            </a:r>
          </a:p>
          <a:p>
            <a:pPr marL="0" lvl="1" indent="0">
              <a:lnSpc>
                <a:spcPct val="90000"/>
              </a:lnSpc>
              <a:spcBef>
                <a:spcPts val="1000"/>
              </a:spcBef>
              <a:spcAft>
                <a:spcPts val="600"/>
              </a:spcAft>
              <a:buFont typeface="Arial" panose="020B0604020202020204" pitchFamily="34" charset="0"/>
              <a:buNone/>
            </a:pPr>
            <a:r>
              <a:rPr lang="en-US" sz="900"/>
              <a:t>Considering personal circumstances helps in selecting appropriate and practical self care methods.</a:t>
            </a:r>
          </a:p>
        </p:txBody>
      </p:sp>
      <p:sp>
        <p:nvSpPr>
          <p:cNvPr id="4" name="Date Placeholder 3">
            <a:extLst>
              <a:ext uri="{FF2B5EF4-FFF2-40B4-BE49-F238E27FC236}">
                <a16:creationId xmlns:a16="http://schemas.microsoft.com/office/drawing/2014/main" id="{D74D6C9B-872B-CFE2-21E3-42C4BD581C3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7CF0946E-B3EB-B8B4-CFCF-66634011E2AD}"/>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3DE2EC89-F261-0ADA-D41C-13E99CAD1BF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21</a:t>
            </a:fld>
            <a:endParaRPr lang="en-US"/>
          </a:p>
        </p:txBody>
      </p:sp>
    </p:spTree>
    <p:extLst>
      <p:ext uri="{BB962C8B-B14F-4D97-AF65-F5344CB8AC3E}">
        <p14:creationId xmlns:p14="http://schemas.microsoft.com/office/powerpoint/2010/main" val="3164718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823D-A2FF-CEA0-7EB2-521C2F1C09DD}"/>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3000" b="0" kern="1200" cap="all" baseline="0">
                <a:latin typeface="+mj-lt"/>
                <a:ea typeface="+mj-ea"/>
                <a:cs typeface="+mj-cs"/>
              </a:rPr>
              <a:t>Tracking Progress and Maintaining Motivation</a:t>
            </a:r>
          </a:p>
        </p:txBody>
      </p:sp>
      <p:pic>
        <p:nvPicPr>
          <p:cNvPr id="7" name="Content Placeholder 6" descr="Two students studying together using books and a laptop Close up.">
            <a:extLst>
              <a:ext uri="{FF2B5EF4-FFF2-40B4-BE49-F238E27FC236}">
                <a16:creationId xmlns:a16="http://schemas.microsoft.com/office/drawing/2014/main" id="{7139316A-68B2-4CF1-8CE1-F786937ED80B}"/>
              </a:ext>
            </a:extLst>
          </p:cNvPr>
          <p:cNvPicPr>
            <a:picLocks noGrp="1" noChangeAspect="1"/>
          </p:cNvPicPr>
          <p:nvPr>
            <p:ph type="pic" sz="quarter" idx="15"/>
          </p:nvPr>
        </p:nvPicPr>
        <p:blipFill>
          <a:blip r:embed="rId3"/>
          <a:srcRect l="4197" r="15126" b="1"/>
          <a:stretch>
            <a:fillRect/>
          </a:stretch>
        </p:blipFill>
        <p:spPr>
          <a:xfrm>
            <a:off x="20" y="10"/>
            <a:ext cx="7734280" cy="6399142"/>
          </a:xfrm>
        </p:spPr>
      </p:pic>
      <p:sp>
        <p:nvSpPr>
          <p:cNvPr id="8" name="TextBox 7">
            <a:extLst>
              <a:ext uri="{FF2B5EF4-FFF2-40B4-BE49-F238E27FC236}">
                <a16:creationId xmlns:a16="http://schemas.microsoft.com/office/drawing/2014/main" id="{AB557F68-9871-48D8-8B29-3B9DD6E61D9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Progress Monitoring Tools</a:t>
            </a:r>
          </a:p>
          <a:p>
            <a:pPr marL="0" lvl="1" indent="0">
              <a:spcBef>
                <a:spcPts val="1000"/>
              </a:spcBef>
              <a:spcAft>
                <a:spcPts val="600"/>
              </a:spcAft>
              <a:buFont typeface="Arial" panose="020B0604020202020204" pitchFamily="34" charset="0"/>
              <a:buNone/>
            </a:pPr>
            <a:r>
              <a:rPr lang="en-US" sz="1400"/>
              <a:t>Using journals or apps enables consistent tracking of progress and helps identify growth areas.</a:t>
            </a:r>
          </a:p>
          <a:p>
            <a:pPr marL="0" indent="0">
              <a:spcBef>
                <a:spcPts val="2500"/>
              </a:spcBef>
              <a:spcAft>
                <a:spcPts val="600"/>
              </a:spcAft>
              <a:buFont typeface="Arial" panose="020B0604020202020204" pitchFamily="34" charset="0"/>
              <a:buNone/>
            </a:pPr>
            <a:r>
              <a:rPr lang="en-US" sz="1400" b="1"/>
              <a:t>Celebrating Successes</a:t>
            </a:r>
          </a:p>
          <a:p>
            <a:pPr marL="0" lvl="1" indent="0">
              <a:spcBef>
                <a:spcPts val="1000"/>
              </a:spcBef>
              <a:spcAft>
                <a:spcPts val="600"/>
              </a:spcAft>
              <a:buFont typeface="Arial" panose="020B0604020202020204" pitchFamily="34" charset="0"/>
              <a:buNone/>
            </a:pPr>
            <a:r>
              <a:rPr lang="en-US" sz="1400"/>
              <a:t>Recognizing and celebrating milestones reinforces motivation and encourages continuation of positive habits.</a:t>
            </a:r>
          </a:p>
        </p:txBody>
      </p:sp>
      <p:sp>
        <p:nvSpPr>
          <p:cNvPr id="4" name="Date Placeholder 3">
            <a:extLst>
              <a:ext uri="{FF2B5EF4-FFF2-40B4-BE49-F238E27FC236}">
                <a16:creationId xmlns:a16="http://schemas.microsoft.com/office/drawing/2014/main" id="{5F2AF423-1538-29DC-71B4-EE3B6830B0B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4713C7E3-D4B8-E95E-5B42-17392466705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71B5C1EB-C4A1-C03D-61F0-2FB9805AEAA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22</a:t>
            </a:fld>
            <a:endParaRPr lang="en-US"/>
          </a:p>
        </p:txBody>
      </p:sp>
    </p:spTree>
    <p:extLst>
      <p:ext uri="{BB962C8B-B14F-4D97-AF65-F5344CB8AC3E}">
        <p14:creationId xmlns:p14="http://schemas.microsoft.com/office/powerpoint/2010/main" val="2359017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7DCD-BC6E-9AE0-F75B-365BC546D3B5}"/>
              </a:ext>
            </a:extLst>
          </p:cNvPr>
          <p:cNvSpPr>
            <a:spLocks noGrp="1"/>
          </p:cNvSpPr>
          <p:nvPr>
            <p:ph type="title"/>
          </p:nvPr>
        </p:nvSpPr>
        <p:spPr>
          <a:xfrm>
            <a:off x="429768" y="1627318"/>
            <a:ext cx="8430768" cy="1842020"/>
          </a:xfrm>
        </p:spPr>
        <p:txBody>
          <a:bodyPr anchor="b">
            <a:normAutofit/>
          </a:bodyPr>
          <a:lstStyle/>
          <a:p>
            <a:r>
              <a:rPr lang="en-US"/>
              <a:t>Conclusion</a:t>
            </a:r>
          </a:p>
        </p:txBody>
      </p:sp>
      <p:graphicFrame>
        <p:nvGraphicFramePr>
          <p:cNvPr id="10" name="Content Placeholder 2">
            <a:extLst>
              <a:ext uri="{FF2B5EF4-FFF2-40B4-BE49-F238E27FC236}">
                <a16:creationId xmlns:a16="http://schemas.microsoft.com/office/drawing/2014/main" id="{31F54D07-44D8-2E43-5C14-3DA6F1806F7E}"/>
              </a:ext>
            </a:extLst>
          </p:cNvPr>
          <p:cNvGraphicFramePr>
            <a:graphicFrameLocks noGrp="1"/>
          </p:cNvGraphicFramePr>
          <p:nvPr>
            <p:ph sz="quarter" idx="14"/>
            <p:extLst>
              <p:ext uri="{D42A27DB-BD31-4B8C-83A1-F6EECF244321}">
                <p14:modId xmlns:p14="http://schemas.microsoft.com/office/powerpoint/2010/main" val="1048560451"/>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622673"/>
          <a:ext cx="8430768"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7996BE6-996C-72BD-90E5-8A2C9607FEE1}"/>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1AAEF2F7-67F6-142A-4C00-ABE41EF0D9E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E993414A-DF0E-EDA9-E1F6-34937488EE90}"/>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23</a:t>
            </a:fld>
            <a:endParaRPr lang="en-US"/>
          </a:p>
        </p:txBody>
      </p:sp>
    </p:spTree>
    <p:extLst>
      <p:ext uri="{BB962C8B-B14F-4D97-AF65-F5344CB8AC3E}">
        <p14:creationId xmlns:p14="http://schemas.microsoft.com/office/powerpoint/2010/main" val="11812011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7A85-1AE9-836E-D197-132F7820D800}"/>
              </a:ext>
            </a:extLst>
          </p:cNvPr>
          <p:cNvSpPr>
            <a:spLocks noGrp="1"/>
          </p:cNvSpPr>
          <p:nvPr>
            <p:ph type="title"/>
          </p:nvPr>
        </p:nvSpPr>
        <p:spPr>
          <a:xfrm>
            <a:off x="431172" y="553616"/>
            <a:ext cx="7914087" cy="4008859"/>
          </a:xfrm>
        </p:spPr>
        <p:txBody>
          <a:bodyPr anchor="t">
            <a:normAutofit/>
          </a:bodyPr>
          <a:lstStyle/>
          <a:p>
            <a:r>
              <a:rPr lang="en-US"/>
              <a:t>Understanding Self Care</a:t>
            </a:r>
          </a:p>
        </p:txBody>
      </p:sp>
      <p:sp>
        <p:nvSpPr>
          <p:cNvPr id="11" name="Text Placeholder 2">
            <a:extLst>
              <a:ext uri="{FF2B5EF4-FFF2-40B4-BE49-F238E27FC236}">
                <a16:creationId xmlns:a16="http://schemas.microsoft.com/office/drawing/2014/main" id="{3B4FDDE5-42FB-DD81-C275-C7011593659B}"/>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BBC23D9C-667E-DAC2-91DF-A5E19182FD9B}"/>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BA349929-F877-2C18-CB1E-B55D36D191F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28247BB6-56CC-613E-E4A4-B0EF7560CD5C}"/>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3151299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7E95-8BC4-5B24-8486-D4DCC66B3E20}"/>
              </a:ext>
            </a:extLst>
          </p:cNvPr>
          <p:cNvSpPr>
            <a:spLocks noGrp="1"/>
          </p:cNvSpPr>
          <p:nvPr>
            <p:ph type="title"/>
          </p:nvPr>
        </p:nvSpPr>
        <p:spPr>
          <a:xfrm>
            <a:off x="4820076" y="320040"/>
            <a:ext cx="6766560" cy="932688"/>
          </a:xfrm>
        </p:spPr>
        <p:txBody>
          <a:bodyPr vert="horz" lIns="91440" tIns="45720" rIns="91440" bIns="45720" rtlCol="0" anchor="b">
            <a:normAutofit/>
          </a:bodyPr>
          <a:lstStyle/>
          <a:p>
            <a:r>
              <a:rPr lang="en-US" sz="3000" b="0" kern="1200" cap="all" baseline="0">
                <a:latin typeface="+mj-lt"/>
                <a:ea typeface="+mj-ea"/>
                <a:cs typeface="+mj-cs"/>
              </a:rPr>
              <a:t>Definition and Key Concepts of Self Care</a:t>
            </a:r>
          </a:p>
        </p:txBody>
      </p:sp>
      <p:pic>
        <p:nvPicPr>
          <p:cNvPr id="7" name="Content Placeholder 6" descr="Healthy Lifestyle , Clipping path">
            <a:extLst>
              <a:ext uri="{FF2B5EF4-FFF2-40B4-BE49-F238E27FC236}">
                <a16:creationId xmlns:a16="http://schemas.microsoft.com/office/drawing/2014/main" id="{8A37CC98-8EC0-4818-A68D-544B18A2D400}"/>
              </a:ext>
            </a:extLst>
          </p:cNvPr>
          <p:cNvPicPr>
            <a:picLocks noGrp="1" noChangeAspect="1"/>
          </p:cNvPicPr>
          <p:nvPr>
            <p:ph type="pic" sz="quarter" idx="15"/>
          </p:nvPr>
        </p:nvPicPr>
        <p:blipFill>
          <a:blip r:embed="rId3"/>
          <a:srcRect l="2892" r="1" b="1"/>
          <a:stretch>
            <a:fillRect/>
          </a:stretch>
        </p:blipFill>
        <p:spPr>
          <a:xfrm>
            <a:off x="20" y="10"/>
            <a:ext cx="4147906" cy="6399142"/>
          </a:xfrm>
        </p:spPr>
      </p:pic>
      <p:sp>
        <p:nvSpPr>
          <p:cNvPr id="8" name="TextBox 7">
            <a:extLst>
              <a:ext uri="{FF2B5EF4-FFF2-40B4-BE49-F238E27FC236}">
                <a16:creationId xmlns:a16="http://schemas.microsoft.com/office/drawing/2014/main" id="{446B150C-11F5-4186-8F19-8C3A0501EE3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20076" y="1380744"/>
            <a:ext cx="676656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Deliberate Health Actions</a:t>
            </a:r>
          </a:p>
          <a:p>
            <a:pPr marL="0" lvl="1" indent="0">
              <a:spcBef>
                <a:spcPts val="1000"/>
              </a:spcBef>
              <a:spcAft>
                <a:spcPts val="600"/>
              </a:spcAft>
              <a:buFont typeface="Arial" panose="020B0604020202020204" pitchFamily="34" charset="0"/>
              <a:buNone/>
            </a:pPr>
            <a:r>
              <a:rPr lang="en-US" sz="1400"/>
              <a:t>Self care involves intentional actions aimed at maintaining or improving personal health.</a:t>
            </a:r>
          </a:p>
          <a:p>
            <a:pPr marL="0" indent="0">
              <a:spcBef>
                <a:spcPts val="2500"/>
              </a:spcBef>
              <a:spcAft>
                <a:spcPts val="600"/>
              </a:spcAft>
              <a:buFont typeface="Arial" panose="020B0604020202020204" pitchFamily="34" charset="0"/>
              <a:buNone/>
            </a:pPr>
            <a:r>
              <a:rPr lang="en-US" sz="1400" b="1"/>
              <a:t>Preventive Measures</a:t>
            </a:r>
          </a:p>
          <a:p>
            <a:pPr marL="0" lvl="1" indent="0">
              <a:spcBef>
                <a:spcPts val="1000"/>
              </a:spcBef>
              <a:spcAft>
                <a:spcPts val="600"/>
              </a:spcAft>
              <a:buFont typeface="Arial" panose="020B0604020202020204" pitchFamily="34" charset="0"/>
              <a:buNone/>
            </a:pPr>
            <a:r>
              <a:rPr lang="en-US" sz="1400"/>
              <a:t>It includes preventive steps to avoid illness and promote long-term wellness.</a:t>
            </a:r>
          </a:p>
          <a:p>
            <a:pPr marL="0" indent="0">
              <a:spcBef>
                <a:spcPts val="2500"/>
              </a:spcBef>
              <a:spcAft>
                <a:spcPts val="600"/>
              </a:spcAft>
              <a:buFont typeface="Arial" panose="020B0604020202020204" pitchFamily="34" charset="0"/>
              <a:buNone/>
            </a:pPr>
            <a:r>
              <a:rPr lang="en-US" sz="1400" b="1"/>
              <a:t>Physical and Emotional Management</a:t>
            </a:r>
          </a:p>
          <a:p>
            <a:pPr marL="0" lvl="1" indent="0">
              <a:spcBef>
                <a:spcPts val="1000"/>
              </a:spcBef>
              <a:spcAft>
                <a:spcPts val="600"/>
              </a:spcAft>
              <a:buFont typeface="Arial" panose="020B0604020202020204" pitchFamily="34" charset="0"/>
              <a:buNone/>
            </a:pPr>
            <a:r>
              <a:rPr lang="en-US" sz="1400"/>
              <a:t>Self care covers managing both physical needs and emotional well-being proactively.</a:t>
            </a:r>
          </a:p>
        </p:txBody>
      </p:sp>
      <p:sp>
        <p:nvSpPr>
          <p:cNvPr id="4" name="Date Placeholder 3">
            <a:extLst>
              <a:ext uri="{FF2B5EF4-FFF2-40B4-BE49-F238E27FC236}">
                <a16:creationId xmlns:a16="http://schemas.microsoft.com/office/drawing/2014/main" id="{17FA75F5-6D45-E19D-E0F8-AB81FE331D2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20CD909A-4D9D-D62F-606F-A3DD9339B6D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20F3B212-A4D1-61BD-BCE1-2173BFA9B4F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1458904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5E3C-05AE-AF55-DD45-09859592ADEE}"/>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3000" b="0" kern="1200" cap="all" baseline="0">
                <a:latin typeface="+mj-lt"/>
                <a:ea typeface="+mj-ea"/>
                <a:cs typeface="+mj-cs"/>
              </a:rPr>
              <a:t>Historical Perspectives on Self Care</a:t>
            </a:r>
          </a:p>
        </p:txBody>
      </p:sp>
      <p:pic>
        <p:nvPicPr>
          <p:cNvPr id="7" name="Content Placeholder 6" descr="Lavendar Sage Bundle Burning, Alternative Healing Medicine">
            <a:extLst>
              <a:ext uri="{FF2B5EF4-FFF2-40B4-BE49-F238E27FC236}">
                <a16:creationId xmlns:a16="http://schemas.microsoft.com/office/drawing/2014/main" id="{F0BEDBD0-12E9-401A-9DB1-2A87C48CEB53}"/>
              </a:ext>
            </a:extLst>
          </p:cNvPr>
          <p:cNvPicPr>
            <a:picLocks noGrp="1" noChangeAspect="1"/>
          </p:cNvPicPr>
          <p:nvPr>
            <p:ph type="pic" sz="quarter" idx="15"/>
          </p:nvPr>
        </p:nvPicPr>
        <p:blipFill>
          <a:blip r:embed="rId3"/>
          <a:srcRect l="4909" r="14415" b="1"/>
          <a:stretch>
            <a:fillRect/>
          </a:stretch>
        </p:blipFill>
        <p:spPr>
          <a:xfrm>
            <a:off x="20" y="10"/>
            <a:ext cx="7734280" cy="6399142"/>
          </a:xfrm>
        </p:spPr>
      </p:pic>
      <p:sp>
        <p:nvSpPr>
          <p:cNvPr id="8" name="TextBox 7">
            <a:extLst>
              <a:ext uri="{FF2B5EF4-FFF2-40B4-BE49-F238E27FC236}">
                <a16:creationId xmlns:a16="http://schemas.microsoft.com/office/drawing/2014/main" id="{262DEEA6-02B6-44ED-86A8-D1AAEF63331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Traditional Medicine Origins</a:t>
            </a:r>
          </a:p>
          <a:p>
            <a:pPr marL="0" lvl="1" indent="0">
              <a:spcBef>
                <a:spcPts val="1000"/>
              </a:spcBef>
              <a:spcAft>
                <a:spcPts val="600"/>
              </a:spcAft>
              <a:buFont typeface="Arial" panose="020B0604020202020204" pitchFamily="34" charset="0"/>
              <a:buNone/>
            </a:pPr>
            <a:r>
              <a:rPr lang="en-US" sz="1400"/>
              <a:t>Self care originated from traditional medicine and cultural rituals practiced over centuries worldwide.</a:t>
            </a:r>
          </a:p>
          <a:p>
            <a:pPr marL="0" indent="0">
              <a:spcBef>
                <a:spcPts val="2500"/>
              </a:spcBef>
              <a:spcAft>
                <a:spcPts val="600"/>
              </a:spcAft>
              <a:buFont typeface="Arial" panose="020B0604020202020204" pitchFamily="34" charset="0"/>
              <a:buNone/>
            </a:pPr>
            <a:r>
              <a:rPr lang="en-US" sz="1400" b="1"/>
              <a:t>Modern Psychological Emphasis</a:t>
            </a:r>
          </a:p>
          <a:p>
            <a:pPr marL="0" lvl="1" indent="0">
              <a:spcBef>
                <a:spcPts val="1000"/>
              </a:spcBef>
              <a:spcAft>
                <a:spcPts val="600"/>
              </a:spcAft>
              <a:buFont typeface="Arial" panose="020B0604020202020204" pitchFamily="34" charset="0"/>
              <a:buNone/>
            </a:pPr>
            <a:r>
              <a:rPr lang="en-US" sz="1400"/>
              <a:t>Contemporary psychology highlights self care as essential for mental well-being and overall health management.</a:t>
            </a:r>
          </a:p>
        </p:txBody>
      </p:sp>
      <p:sp>
        <p:nvSpPr>
          <p:cNvPr id="4" name="Date Placeholder 3">
            <a:extLst>
              <a:ext uri="{FF2B5EF4-FFF2-40B4-BE49-F238E27FC236}">
                <a16:creationId xmlns:a16="http://schemas.microsoft.com/office/drawing/2014/main" id="{605A6EA7-41B7-8E03-72A7-2DD0CC6DB10F}"/>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45585834-EE99-1C17-C058-A8CA524D8065}"/>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6E696610-E56A-1825-4EBF-6F1F117BB5A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2257259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BD58-D246-32ED-5A5D-2A73F0E98A4E}"/>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Importance for Mental and Physical Health</a:t>
            </a:r>
          </a:p>
        </p:txBody>
      </p:sp>
      <p:pic>
        <p:nvPicPr>
          <p:cNvPr id="7" name="Content Placeholder 6" descr="Meditation">
            <a:extLst>
              <a:ext uri="{FF2B5EF4-FFF2-40B4-BE49-F238E27FC236}">
                <a16:creationId xmlns:a16="http://schemas.microsoft.com/office/drawing/2014/main" id="{F70732E6-415A-4B03-91A5-8E2B3534CC2C}"/>
              </a:ext>
            </a:extLst>
          </p:cNvPr>
          <p:cNvPicPr>
            <a:picLocks noGrp="1" noChangeAspect="1"/>
          </p:cNvPicPr>
          <p:nvPr>
            <p:ph type="pic" sz="quarter" idx="15"/>
          </p:nvPr>
        </p:nvPicPr>
        <p:blipFill>
          <a:blip r:embed="rId3"/>
          <a:srcRect l="29278" r="8484" b="-1"/>
          <a:stretch>
            <a:fillRect/>
          </a:stretch>
        </p:blipFill>
        <p:spPr>
          <a:xfrm>
            <a:off x="20" y="2293496"/>
            <a:ext cx="5285212" cy="4564504"/>
          </a:xfrm>
        </p:spPr>
      </p:pic>
      <p:sp>
        <p:nvSpPr>
          <p:cNvPr id="8" name="TextBox 7">
            <a:extLst>
              <a:ext uri="{FF2B5EF4-FFF2-40B4-BE49-F238E27FC236}">
                <a16:creationId xmlns:a16="http://schemas.microsoft.com/office/drawing/2014/main" id="{1E0930AB-4F9B-4F0E-B138-BF5B832FF96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Stress Reduction</a:t>
            </a:r>
          </a:p>
          <a:p>
            <a:pPr marL="0" lvl="1" indent="0">
              <a:spcBef>
                <a:spcPts val="1000"/>
              </a:spcBef>
              <a:spcAft>
                <a:spcPts val="600"/>
              </a:spcAft>
              <a:buFont typeface="Arial" panose="020B0604020202020204" pitchFamily="34" charset="0"/>
              <a:buNone/>
            </a:pPr>
            <a:r>
              <a:rPr lang="en-US" sz="1400"/>
              <a:t>Effective self-care practices help reduce stress and promote relaxation for better health.</a:t>
            </a:r>
          </a:p>
          <a:p>
            <a:pPr marL="0" indent="0">
              <a:spcBef>
                <a:spcPts val="2500"/>
              </a:spcBef>
              <a:spcAft>
                <a:spcPts val="600"/>
              </a:spcAft>
              <a:buFont typeface="Arial" panose="020B0604020202020204" pitchFamily="34" charset="0"/>
              <a:buNone/>
            </a:pPr>
            <a:r>
              <a:rPr lang="en-US" sz="1400" b="1"/>
              <a:t>Illness Prevention</a:t>
            </a:r>
          </a:p>
          <a:p>
            <a:pPr marL="0" lvl="1" indent="0">
              <a:spcBef>
                <a:spcPts val="1000"/>
              </a:spcBef>
              <a:spcAft>
                <a:spcPts val="600"/>
              </a:spcAft>
              <a:buFont typeface="Arial" panose="020B0604020202020204" pitchFamily="34" charset="0"/>
              <a:buNone/>
            </a:pPr>
            <a:r>
              <a:rPr lang="en-US" sz="1400"/>
              <a:t>Self-care prevents illness by supporting the immune system through healthy habits.</a:t>
            </a:r>
          </a:p>
          <a:p>
            <a:pPr marL="0" indent="0">
              <a:spcBef>
                <a:spcPts val="2500"/>
              </a:spcBef>
              <a:spcAft>
                <a:spcPts val="600"/>
              </a:spcAft>
              <a:buFont typeface="Arial" panose="020B0604020202020204" pitchFamily="34" charset="0"/>
              <a:buNone/>
            </a:pPr>
            <a:r>
              <a:rPr lang="en-US" sz="1400" b="1"/>
              <a:t>Mental and Emotional Balance</a:t>
            </a:r>
          </a:p>
          <a:p>
            <a:pPr marL="0" lvl="1" indent="0">
              <a:spcBef>
                <a:spcPts val="1000"/>
              </a:spcBef>
              <a:spcAft>
                <a:spcPts val="600"/>
              </a:spcAft>
              <a:buFont typeface="Arial" panose="020B0604020202020204" pitchFamily="34" charset="0"/>
              <a:buNone/>
            </a:pPr>
            <a:r>
              <a:rPr lang="en-US" sz="1400"/>
              <a:t>Self-care supports mental clarity and emotional balance for improved wellbeing.</a:t>
            </a:r>
          </a:p>
          <a:p>
            <a:pPr marL="0" indent="0">
              <a:spcBef>
                <a:spcPts val="2500"/>
              </a:spcBef>
              <a:spcAft>
                <a:spcPts val="600"/>
              </a:spcAft>
              <a:buFont typeface="Arial" panose="020B0604020202020204" pitchFamily="34" charset="0"/>
              <a:buNone/>
            </a:pPr>
            <a:r>
              <a:rPr lang="en-US" sz="1400" b="1"/>
              <a:t>Physical Vitality</a:t>
            </a:r>
          </a:p>
          <a:p>
            <a:pPr marL="0" lvl="1" indent="0">
              <a:spcBef>
                <a:spcPts val="1000"/>
              </a:spcBef>
              <a:spcAft>
                <a:spcPts val="600"/>
              </a:spcAft>
              <a:buFont typeface="Arial" panose="020B0604020202020204" pitchFamily="34" charset="0"/>
              <a:buNone/>
            </a:pPr>
            <a:r>
              <a:rPr lang="en-US" sz="1400"/>
              <a:t>Maintaining self-care enhances physical vitality and overall quality of life.</a:t>
            </a:r>
          </a:p>
        </p:txBody>
      </p:sp>
      <p:sp>
        <p:nvSpPr>
          <p:cNvPr id="4" name="Date Placeholder 3">
            <a:extLst>
              <a:ext uri="{FF2B5EF4-FFF2-40B4-BE49-F238E27FC236}">
                <a16:creationId xmlns:a16="http://schemas.microsoft.com/office/drawing/2014/main" id="{5DE1C690-DCF6-7259-7BF7-DEE2DB15DB9D}"/>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F0D49085-A7B8-839E-85D3-AC2120C3094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A397466E-E6CF-41EC-5F8F-A777CEB7DA1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2617162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C50D-F725-1C0D-6287-B52F472A0445}"/>
              </a:ext>
            </a:extLst>
          </p:cNvPr>
          <p:cNvSpPr>
            <a:spLocks noGrp="1"/>
          </p:cNvSpPr>
          <p:nvPr>
            <p:ph type="title"/>
          </p:nvPr>
        </p:nvSpPr>
        <p:spPr>
          <a:xfrm>
            <a:off x="431172" y="553616"/>
            <a:ext cx="7914087" cy="4008859"/>
          </a:xfrm>
        </p:spPr>
        <p:txBody>
          <a:bodyPr anchor="t">
            <a:normAutofit/>
          </a:bodyPr>
          <a:lstStyle/>
          <a:p>
            <a:r>
              <a:rPr lang="en-US"/>
              <a:t>Physical Self Care Practices</a:t>
            </a:r>
          </a:p>
        </p:txBody>
      </p:sp>
      <p:sp>
        <p:nvSpPr>
          <p:cNvPr id="11" name="Text Placeholder 2">
            <a:extLst>
              <a:ext uri="{FF2B5EF4-FFF2-40B4-BE49-F238E27FC236}">
                <a16:creationId xmlns:a16="http://schemas.microsoft.com/office/drawing/2014/main" id="{4B0D4D3B-B2EF-4AE0-7977-DB7E9624AAFF}"/>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2C196F02-4698-EE93-A188-610D02FEE1D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016A0A7A-1F5B-E40B-A559-080698AB61E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43AEAD0F-4FE1-CF00-86B8-05C71D71BF1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2963929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94F2-CF4A-BC94-0914-86E4570EACFE}"/>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Nutrition and Healthy Eating Habits</a:t>
            </a:r>
          </a:p>
        </p:txBody>
      </p:sp>
      <p:sp>
        <p:nvSpPr>
          <p:cNvPr id="8" name="TextBox 7">
            <a:extLst>
              <a:ext uri="{FF2B5EF4-FFF2-40B4-BE49-F238E27FC236}">
                <a16:creationId xmlns:a16="http://schemas.microsoft.com/office/drawing/2014/main" id="{8828E74E-8E9B-42F4-B89A-931647E1FD7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Balanced Nutrition</a:t>
            </a:r>
          </a:p>
          <a:p>
            <a:pPr marL="0" lvl="1" indent="0">
              <a:spcBef>
                <a:spcPts val="1000"/>
              </a:spcBef>
              <a:spcAft>
                <a:spcPts val="600"/>
              </a:spcAft>
              <a:buFont typeface="Arial" panose="020B0604020202020204" pitchFamily="34" charset="0"/>
              <a:buNone/>
            </a:pPr>
            <a:r>
              <a:rPr lang="en-US" sz="1400"/>
              <a:t>Balanced nutrition provides essential nutrients that fuel both the body and mind effectively.</a:t>
            </a:r>
          </a:p>
          <a:p>
            <a:pPr marL="0" indent="0">
              <a:spcBef>
                <a:spcPts val="2500"/>
              </a:spcBef>
              <a:spcAft>
                <a:spcPts val="600"/>
              </a:spcAft>
              <a:buFont typeface="Arial" panose="020B0604020202020204" pitchFamily="34" charset="0"/>
              <a:buNone/>
            </a:pPr>
            <a:r>
              <a:rPr lang="en-US" sz="1400" b="1"/>
              <a:t>Importance of Hydration</a:t>
            </a:r>
          </a:p>
          <a:p>
            <a:pPr marL="0" lvl="1" indent="0">
              <a:spcBef>
                <a:spcPts val="1000"/>
              </a:spcBef>
              <a:spcAft>
                <a:spcPts val="600"/>
              </a:spcAft>
              <a:buFont typeface="Arial" panose="020B0604020202020204" pitchFamily="34" charset="0"/>
              <a:buNone/>
            </a:pPr>
            <a:r>
              <a:rPr lang="en-US" sz="1400"/>
              <a:t>Proper hydration supports overall health and aids in energy and mood regulation throughout the day.</a:t>
            </a:r>
          </a:p>
          <a:p>
            <a:pPr marL="0" indent="0">
              <a:spcBef>
                <a:spcPts val="2500"/>
              </a:spcBef>
              <a:spcAft>
                <a:spcPts val="600"/>
              </a:spcAft>
              <a:buFont typeface="Arial" panose="020B0604020202020204" pitchFamily="34" charset="0"/>
              <a:buNone/>
            </a:pPr>
            <a:r>
              <a:rPr lang="en-US" sz="1400" b="1"/>
              <a:t>Mindful Eating</a:t>
            </a:r>
          </a:p>
          <a:p>
            <a:pPr marL="0" lvl="1" indent="0">
              <a:spcBef>
                <a:spcPts val="1000"/>
              </a:spcBef>
              <a:spcAft>
                <a:spcPts val="600"/>
              </a:spcAft>
              <a:buFont typeface="Arial" panose="020B0604020202020204" pitchFamily="34" charset="0"/>
              <a:buNone/>
            </a:pPr>
            <a:r>
              <a:rPr lang="en-US" sz="1400"/>
              <a:t>Mindful eating encourages awareness and appreciation of food, supporting better digestion and immunity.</a:t>
            </a:r>
          </a:p>
        </p:txBody>
      </p:sp>
      <p:pic>
        <p:nvPicPr>
          <p:cNvPr id="7" name="Content Placeholder 6" descr="A young woman making a healthy smoothie at home">
            <a:extLst>
              <a:ext uri="{FF2B5EF4-FFF2-40B4-BE49-F238E27FC236}">
                <a16:creationId xmlns:a16="http://schemas.microsoft.com/office/drawing/2014/main" id="{942E0EF6-F5B7-4B64-B8B6-DBE442D1F666}"/>
              </a:ext>
            </a:extLst>
          </p:cNvPr>
          <p:cNvPicPr>
            <a:picLocks noGrp="1" noChangeAspect="1"/>
          </p:cNvPicPr>
          <p:nvPr>
            <p:ph type="pic" sz="quarter" idx="15"/>
          </p:nvPr>
        </p:nvPicPr>
        <p:blipFill>
          <a:blip r:embed="rId3"/>
          <a:srcRect l="13295" r="19379" b="1"/>
          <a:stretch>
            <a:fillRect/>
          </a:stretch>
        </p:blipFill>
        <p:spPr>
          <a:xfrm>
            <a:off x="5737594" y="10"/>
            <a:ext cx="6454406" cy="6399142"/>
          </a:xfrm>
        </p:spPr>
      </p:pic>
      <p:sp>
        <p:nvSpPr>
          <p:cNvPr id="4" name="Date Placeholder 3">
            <a:extLst>
              <a:ext uri="{FF2B5EF4-FFF2-40B4-BE49-F238E27FC236}">
                <a16:creationId xmlns:a16="http://schemas.microsoft.com/office/drawing/2014/main" id="{A54B96D8-B7B0-8CFD-66B1-3E0108125D5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868A40D8-BBAA-C192-1BC7-19B2101E2F7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4308ED57-0CE0-80F3-7DFC-2D0DF854415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946191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9535-EFA0-9713-9D76-3C367A1EB1BD}"/>
              </a:ext>
            </a:extLst>
          </p:cNvPr>
          <p:cNvSpPr>
            <a:spLocks noGrp="1"/>
          </p:cNvSpPr>
          <p:nvPr>
            <p:ph type="title"/>
          </p:nvPr>
        </p:nvSpPr>
        <p:spPr>
          <a:xfrm>
            <a:off x="4820076" y="320040"/>
            <a:ext cx="6766560" cy="932688"/>
          </a:xfrm>
        </p:spPr>
        <p:txBody>
          <a:bodyPr vert="horz" lIns="91440" tIns="45720" rIns="91440" bIns="45720" rtlCol="0" anchor="b">
            <a:normAutofit/>
          </a:bodyPr>
          <a:lstStyle/>
          <a:p>
            <a:r>
              <a:rPr lang="en-US" b="0" kern="1200" cap="all" baseline="0">
                <a:latin typeface="+mj-lt"/>
                <a:ea typeface="+mj-ea"/>
                <a:cs typeface="+mj-cs"/>
              </a:rPr>
              <a:t>Exercise and Movement</a:t>
            </a:r>
          </a:p>
        </p:txBody>
      </p:sp>
      <p:pic>
        <p:nvPicPr>
          <p:cNvPr id="7" name="Content Placeholder 6" descr="gym group warming up for run">
            <a:extLst>
              <a:ext uri="{FF2B5EF4-FFF2-40B4-BE49-F238E27FC236}">
                <a16:creationId xmlns:a16="http://schemas.microsoft.com/office/drawing/2014/main" id="{57C3DB01-1F51-4A00-BBFE-B5D37FE3023E}"/>
              </a:ext>
            </a:extLst>
          </p:cNvPr>
          <p:cNvPicPr>
            <a:picLocks noGrp="1" noChangeAspect="1"/>
          </p:cNvPicPr>
          <p:nvPr>
            <p:ph type="pic" sz="quarter" idx="15"/>
          </p:nvPr>
        </p:nvPicPr>
        <p:blipFill>
          <a:blip r:embed="rId3"/>
          <a:srcRect l="32052" r="24681" b="1"/>
          <a:stretch>
            <a:fillRect/>
          </a:stretch>
        </p:blipFill>
        <p:spPr>
          <a:xfrm>
            <a:off x="20" y="10"/>
            <a:ext cx="4147906" cy="6399142"/>
          </a:xfrm>
        </p:spPr>
      </p:pic>
      <p:sp>
        <p:nvSpPr>
          <p:cNvPr id="8" name="TextBox 7">
            <a:extLst>
              <a:ext uri="{FF2B5EF4-FFF2-40B4-BE49-F238E27FC236}">
                <a16:creationId xmlns:a16="http://schemas.microsoft.com/office/drawing/2014/main" id="{DB020209-27F7-410D-893A-2DDD2B973BC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20076" y="1380744"/>
            <a:ext cx="676656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Cardiovascular Health Benefits</a:t>
            </a:r>
          </a:p>
          <a:p>
            <a:pPr marL="0" lvl="1" indent="0">
              <a:spcBef>
                <a:spcPts val="1000"/>
              </a:spcBef>
              <a:spcAft>
                <a:spcPts val="600"/>
              </a:spcAft>
              <a:buFont typeface="Arial" panose="020B0604020202020204" pitchFamily="34" charset="0"/>
              <a:buNone/>
            </a:pPr>
            <a:r>
              <a:rPr lang="en-US" sz="1400"/>
              <a:t>Regular exercise improves heart function and circulation, reducing the risk of cardiovascular diseases.</a:t>
            </a:r>
          </a:p>
          <a:p>
            <a:pPr marL="0" indent="0">
              <a:spcBef>
                <a:spcPts val="2500"/>
              </a:spcBef>
              <a:spcAft>
                <a:spcPts val="600"/>
              </a:spcAft>
              <a:buFont typeface="Arial" panose="020B0604020202020204" pitchFamily="34" charset="0"/>
              <a:buNone/>
            </a:pPr>
            <a:r>
              <a:rPr lang="en-US" sz="1400" b="1"/>
              <a:t>Flexibility Enhancement</a:t>
            </a:r>
          </a:p>
          <a:p>
            <a:pPr marL="0" lvl="1" indent="0">
              <a:spcBef>
                <a:spcPts val="1000"/>
              </a:spcBef>
              <a:spcAft>
                <a:spcPts val="600"/>
              </a:spcAft>
              <a:buFont typeface="Arial" panose="020B0604020202020204" pitchFamily="34" charset="0"/>
              <a:buNone/>
            </a:pPr>
            <a:r>
              <a:rPr lang="en-US" sz="1400"/>
              <a:t>Physical activity increases flexibility, improving range of motion and reducing injury risks.</a:t>
            </a:r>
          </a:p>
          <a:p>
            <a:pPr marL="0" indent="0">
              <a:spcBef>
                <a:spcPts val="2500"/>
              </a:spcBef>
              <a:spcAft>
                <a:spcPts val="600"/>
              </a:spcAft>
              <a:buFont typeface="Arial" panose="020B0604020202020204" pitchFamily="34" charset="0"/>
              <a:buNone/>
            </a:pPr>
            <a:r>
              <a:rPr lang="en-US" sz="1400" b="1"/>
              <a:t>Mental Well-being</a:t>
            </a:r>
          </a:p>
          <a:p>
            <a:pPr marL="0" lvl="1" indent="0">
              <a:spcBef>
                <a:spcPts val="1000"/>
              </a:spcBef>
              <a:spcAft>
                <a:spcPts val="600"/>
              </a:spcAft>
              <a:buFont typeface="Arial" panose="020B0604020202020204" pitchFamily="34" charset="0"/>
              <a:buNone/>
            </a:pPr>
            <a:r>
              <a:rPr lang="en-US" sz="1400"/>
              <a:t>Movement boosts mood and reduces stress through the release of endorphins and other chemicals.</a:t>
            </a:r>
          </a:p>
          <a:p>
            <a:pPr marL="0" indent="0">
              <a:spcBef>
                <a:spcPts val="2500"/>
              </a:spcBef>
              <a:spcAft>
                <a:spcPts val="600"/>
              </a:spcAft>
              <a:buFont typeface="Arial" panose="020B0604020202020204" pitchFamily="34" charset="0"/>
              <a:buNone/>
            </a:pPr>
            <a:r>
              <a:rPr lang="en-US" sz="1400" b="1"/>
              <a:t>Enjoyable Movement</a:t>
            </a:r>
          </a:p>
          <a:p>
            <a:pPr marL="0" lvl="1" indent="0">
              <a:spcBef>
                <a:spcPts val="1000"/>
              </a:spcBef>
              <a:spcAft>
                <a:spcPts val="600"/>
              </a:spcAft>
              <a:buFont typeface="Arial" panose="020B0604020202020204" pitchFamily="34" charset="0"/>
              <a:buNone/>
            </a:pPr>
            <a:r>
              <a:rPr lang="en-US" sz="1400"/>
              <a:t>Finding fun and enjoyable ways to exercise helps maintain consistency for long-term health benefits.</a:t>
            </a:r>
          </a:p>
        </p:txBody>
      </p:sp>
      <p:sp>
        <p:nvSpPr>
          <p:cNvPr id="4" name="Date Placeholder 3">
            <a:extLst>
              <a:ext uri="{FF2B5EF4-FFF2-40B4-BE49-F238E27FC236}">
                <a16:creationId xmlns:a16="http://schemas.microsoft.com/office/drawing/2014/main" id="{63E76A61-986D-CFBE-9876-B3BE1678A4E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12/18/2025</a:t>
            </a:fld>
            <a:endParaRPr lang="en-US"/>
          </a:p>
        </p:txBody>
      </p:sp>
      <p:sp>
        <p:nvSpPr>
          <p:cNvPr id="5" name="Footer Placeholder 4">
            <a:extLst>
              <a:ext uri="{FF2B5EF4-FFF2-40B4-BE49-F238E27FC236}">
                <a16:creationId xmlns:a16="http://schemas.microsoft.com/office/drawing/2014/main" id="{CE58D984-8259-2F50-3DAA-75CA088D7ED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D0DF47C5-436F-A953-8835-7768A2F133E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237545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1897</Words>
  <Application>Microsoft Office PowerPoint</Application>
  <PresentationFormat>Widescreen</PresentationFormat>
  <Paragraphs>240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Neue Haas Grotesk Text Pro</vt:lpstr>
      <vt:lpstr>OasisVTI</vt:lpstr>
      <vt:lpstr>Self Care: Nurturing Well-Being in Everyday Life</vt:lpstr>
      <vt:lpstr>Agenda Highlights</vt:lpstr>
      <vt:lpstr>Understanding Self Care</vt:lpstr>
      <vt:lpstr>Definition and Key Concepts of Self Care</vt:lpstr>
      <vt:lpstr>Historical Perspectives on Self Care</vt:lpstr>
      <vt:lpstr>Importance for Mental and Physical Health</vt:lpstr>
      <vt:lpstr>Physical Self Care Practices</vt:lpstr>
      <vt:lpstr>Nutrition and Healthy Eating Habits</vt:lpstr>
      <vt:lpstr>Exercise and Movement</vt:lpstr>
      <vt:lpstr>Sleep Hygiene and Rest</vt:lpstr>
      <vt:lpstr>Mental and Emotional Self Care Strategies</vt:lpstr>
      <vt:lpstr>Stress Management and Relaxation Techniques</vt:lpstr>
      <vt:lpstr>Mindfulness and Meditation</vt:lpstr>
      <vt:lpstr>Seeking Support and Setting Boundaries</vt:lpstr>
      <vt:lpstr>Barriers to Effective Self Care</vt:lpstr>
      <vt:lpstr>Societal and Cultural Challenges</vt:lpstr>
      <vt:lpstr>Personal Obstacles and Misconceptions</vt:lpstr>
      <vt:lpstr>Strategies for Overcoming Barriers</vt:lpstr>
      <vt:lpstr>Building a Sustainable Self Care Routine</vt:lpstr>
      <vt:lpstr>Setting Realistic Goals</vt:lpstr>
      <vt:lpstr>Adapting Practices to Individual Needs</vt:lpstr>
      <vt:lpstr>Tracking Progress and Maintaining Motivation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2025-12-18T18:30:05Z</dcterms:created>
  <dcterms:modified xsi:type="dcterms:W3CDTF">2025-12-18T18:34:20Z</dcterms:modified>
</cp:coreProperties>
</file>