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75" d="100"/>
          <a:sy n="75" d="100"/>
        </p:scale>
        <p:origin x="804" y="6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WRAP is a self-designed wellness and crisis-prevention plan.
• Focus today: how it supports people already in the Maintenance stage.
• Emphasize it is owned by the person, not the provider.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Maintenance = change sustained ~6+ months.
• Goal is preventing relapse, not starting change.
• Common risks: complacency, stress, isolation.
• WRAP gives structure to what is already working.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Developed by Mary Ellen Copeland with people in recovery.
• Five key concepts: hope, personal responsibility, education, self-advocacy, support.
• The person writes it; providers only assist.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Walk through the six sections briefly.
• Sections 1-3 do the heaviest lifting in Maintenance.
• Crisis plan gives peace of mind even when rarely used.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is the core slide.
• Stress: WRAP converts insight into daily action.
• Early warning signs = relapse prevention in practice.
• Reviewing the plan renews commitment.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Practical tips for keeping the plan alive.
• A plan in a drawer does not work.
• Encourage a set daily check-in time.
• Invite supporters into the process.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Recap: self-awareness, early action, confidence, connection.
• WRAP protects progress and shortens setbacks.
• Close: recovery becomes self-directed and sustainable.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SLIDE">
    <p:bg>
      <p:bgPr>
        <a:solidFill>
          <a:srgbClr val="F3EADB"/>
        </a:solidFill>
        <a:effectLst/>
      </p:bgPr>
    </p:bg>
    <p:spTree>
      <p:nvGrpSpPr>
        <p:cNvPr id="1" name=""/>
        <p:cNvGrpSpPr/>
        <p:nvPr/>
      </p:nvGrpSpPr>
      <p:grpSpPr>
        <a:xfrm>
          <a:off x="0" y="0"/>
          <a:ext cx="0" cy="0"/>
          <a:chOff x="0" y="0"/>
          <a:chExt cx="0" cy="0"/>
        </a:xfrm>
      </p:grpSpPr>
      <p:sp>
        <p:nvSpPr>
          <p:cNvPr id="2" name="Shape 0"/>
          <p:cNvSpPr/>
          <p:nvPr/>
        </p:nvSpPr>
        <p:spPr>
          <a:xfrm>
            <a:off x="0" y="0"/>
            <a:ext cx="9144000" cy="201168"/>
          </a:xfrm>
          <a:prstGeom prst="rect">
            <a:avLst/>
          </a:prstGeom>
          <a:solidFill>
            <a:srgbClr val="A9552F"/>
          </a:solidFill>
          <a:ln/>
        </p:spPr>
      </p:sp>
      <p:sp>
        <p:nvSpPr>
          <p:cNvPr id="3" name="Shape 1"/>
          <p:cNvSpPr/>
          <p:nvPr/>
        </p:nvSpPr>
        <p:spPr>
          <a:xfrm>
            <a:off x="0" y="4937760"/>
            <a:ext cx="9144000" cy="205740"/>
          </a:xfrm>
          <a:prstGeom prst="rect">
            <a:avLst/>
          </a:prstGeom>
          <a:solidFill>
            <a:srgbClr val="6B7A4A"/>
          </a:solidFill>
          <a:ln/>
        </p:spPr>
      </p:sp>
      <p:sp>
        <p:nvSpPr>
          <p:cNvPr id="4" name="Text 2"/>
          <p:cNvSpPr>
            <a:spLocks noGrp="1"/>
          </p:cNvSpPr>
          <p:nvPr>
            <p:ph type="title" idx="102" hasCustomPrompt="1"/>
          </p:nvPr>
        </p:nvSpPr>
        <p:spPr>
          <a:xfrm>
            <a:off x="822960" y="1737360"/>
            <a:ext cx="7498080" cy="1371600"/>
          </a:xfrm>
          <a:prstGeom prst="rect">
            <a:avLst/>
          </a:prstGeom>
          <a:noFill/>
          <a:ln/>
        </p:spPr>
        <p:txBody>
          <a:bodyPr wrap="square" rtlCol="0"/>
          <a:lstStyle>
            <a:lvl1pPr marL="0" indent="0" algn="l">
              <a:buNone/>
              <a:defRPr lang="en-US" sz="4000" b="1" dirty="0">
                <a:solidFill>
                  <a:srgbClr val="3B3229"/>
                </a:solidFill>
                <a:latin typeface="Georgia" pitchFamily="34" charset="0"/>
                <a:ea typeface="Georgia" pitchFamily="34" charset="-122"/>
                <a:cs typeface="Georgia" pitchFamily="34" charset="-120"/>
              </a:defRPr>
            </a:lvl1pPr>
          </a:lstStyle>
          <a:p>
            <a:pPr marL="0" indent="0" algn="l">
              <a:buNone/>
            </a:pPr>
            <a:endParaRPr lang="en-US" sz="4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BF6EE"/>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A9552F"/>
          </a:solidFill>
          <a:ln/>
        </p:spPr>
      </p:sp>
      <p:sp>
        <p:nvSpPr>
          <p:cNvPr id="3" name="Text 1"/>
          <p:cNvSpPr>
            <a:spLocks noGrp="1"/>
          </p:cNvSpPr>
          <p:nvPr>
            <p:ph type="title" idx="101" hasCustomPrompt="1"/>
          </p:nvPr>
        </p:nvSpPr>
        <p:spPr>
          <a:xfrm>
            <a:off x="566928" y="320040"/>
            <a:ext cx="8046720" cy="685800"/>
          </a:xfrm>
          <a:prstGeom prst="rect">
            <a:avLst/>
          </a:prstGeom>
          <a:noFill/>
          <a:ln/>
        </p:spPr>
        <p:txBody>
          <a:bodyPr wrap="square" rtlCol="0"/>
          <a:lstStyle>
            <a:lvl1pPr marL="0" indent="0" algn="l">
              <a:buNone/>
              <a:defRPr lang="en-US" sz="2800" b="1" dirty="0">
                <a:solidFill>
                  <a:srgbClr val="3B3229"/>
                </a:solidFill>
                <a:latin typeface="Georgia" pitchFamily="34" charset="0"/>
                <a:ea typeface="Georgia" pitchFamily="34" charset="-122"/>
                <a:cs typeface="Georgia" pitchFamily="34" charset="-120"/>
              </a:defRPr>
            </a:lvl1pPr>
          </a:lstStyle>
          <a:p>
            <a:pPr marL="0" indent="0" algn="l">
              <a:buNone/>
            </a:pPr>
            <a:endParaRPr lang="en-US" sz="28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276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2"/>
          <p:cNvSpPr>
            <a:spLocks noGrp="1"/>
          </p:cNvSpPr>
          <p:nvPr>
            <p:ph type="title" idx="102" hasCustomPrompt="1"/>
          </p:nvPr>
        </p:nvSpPr>
        <p:spPr>
          <a:xfrm>
            <a:off x="822960" y="1737360"/>
            <a:ext cx="7498080" cy="1371600"/>
          </a:xfrm>
          <a:prstGeom prst="rect">
            <a:avLst/>
          </a:prstGeom>
          <a:noFill/>
          <a:ln/>
        </p:spPr>
        <p:txBody>
          <a:bodyPr wrap="square" rtlCol="0"/>
          <a:lstStyle/>
          <a:p>
            <a:pPr marL="0" indent="0" algn="l">
              <a:buNone/>
            </a:pPr>
            <a:r>
              <a:rPr lang="en-US" sz="4000" b="1" dirty="0">
                <a:solidFill>
                  <a:srgbClr val="3B3229"/>
                </a:solidFill>
                <a:latin typeface="Georgia" pitchFamily="34" charset="0"/>
                <a:ea typeface="Georgia" pitchFamily="34" charset="-122"/>
                <a:cs typeface="Georgia" pitchFamily="34" charset="-120"/>
              </a:rPr>
              <a:t>Wellness Recovery Action Plan (WRAP)</a:t>
            </a:r>
            <a:endParaRPr lang="en-US" sz="4000" dirty="0"/>
          </a:p>
        </p:txBody>
      </p:sp>
      <p:sp>
        <p:nvSpPr>
          <p:cNvPr id="3" name="Text 1"/>
          <p:cNvSpPr/>
          <p:nvPr/>
        </p:nvSpPr>
        <p:spPr>
          <a:xfrm>
            <a:off x="822960" y="3063240"/>
            <a:ext cx="7498080" cy="457200"/>
          </a:xfrm>
          <a:prstGeom prst="rect">
            <a:avLst/>
          </a:prstGeom>
          <a:noFill/>
          <a:ln/>
        </p:spPr>
        <p:txBody>
          <a:bodyPr wrap="square" rtlCol="0" anchor="ctr"/>
          <a:lstStyle/>
          <a:p>
            <a:pPr marL="0" indent="0">
              <a:buNone/>
            </a:pPr>
            <a:r>
              <a:rPr lang="en-US" sz="1800" dirty="0">
                <a:solidFill>
                  <a:srgbClr val="A9552F"/>
                </a:solidFill>
                <a:latin typeface="Calibri" pitchFamily="34" charset="0"/>
                <a:ea typeface="Calibri" pitchFamily="34" charset="-122"/>
                <a:cs typeface="Calibri" pitchFamily="34" charset="-120"/>
              </a:rPr>
              <a:t>Sustaining wellness in the Maintenance stage of change</a:t>
            </a:r>
            <a:endParaRPr lang="en-US" sz="1800" dirty="0"/>
          </a:p>
        </p:txBody>
      </p:sp>
      <p:sp>
        <p:nvSpPr>
          <p:cNvPr id="4" name="Text 2"/>
          <p:cNvSpPr/>
          <p:nvPr/>
        </p:nvSpPr>
        <p:spPr>
          <a:xfrm>
            <a:off x="822960" y="3520440"/>
            <a:ext cx="7498080" cy="365760"/>
          </a:xfrm>
          <a:prstGeom prst="rect">
            <a:avLst/>
          </a:prstGeom>
          <a:noFill/>
          <a:ln/>
        </p:spPr>
        <p:txBody>
          <a:bodyPr wrap="square" rtlCol="0" anchor="ctr"/>
          <a:lstStyle/>
          <a:p>
            <a:pPr marL="0" indent="0">
              <a:buNone/>
            </a:pPr>
            <a:r>
              <a:rPr lang="en-US" sz="1300" dirty="0">
                <a:solidFill>
                  <a:srgbClr val="6E6154"/>
                </a:solidFill>
                <a:latin typeface="Calibri" pitchFamily="34" charset="0"/>
                <a:ea typeface="Calibri" pitchFamily="34" charset="-122"/>
                <a:cs typeface="Calibri" pitchFamily="34" charset="-120"/>
              </a:rPr>
              <a:t>A practical, self-directed plan for staying well and staying on track</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66928" y="320040"/>
            <a:ext cx="8046720" cy="685800"/>
          </a:xfrm>
          <a:prstGeom prst="rect">
            <a:avLst/>
          </a:prstGeom>
          <a:noFill/>
          <a:ln/>
        </p:spPr>
        <p:txBody>
          <a:bodyPr wrap="square" lIns="0" tIns="0" rIns="0" bIns="0" rtlCol="0"/>
          <a:lstStyle/>
          <a:p>
            <a:pPr marL="0" indent="0" algn="l">
              <a:buNone/>
            </a:pPr>
            <a:r>
              <a:rPr lang="en-US" sz="2800" b="1" dirty="0">
                <a:solidFill>
                  <a:srgbClr val="3B3229"/>
                </a:solidFill>
                <a:latin typeface="Georgia" pitchFamily="34" charset="0"/>
                <a:ea typeface="Georgia" pitchFamily="34" charset="-122"/>
                <a:cs typeface="Georgia" pitchFamily="34" charset="-120"/>
              </a:rPr>
              <a:t>The Maintenance Stage of Change</a:t>
            </a:r>
            <a:endParaRPr lang="en-US" sz="2800" dirty="0"/>
          </a:p>
        </p:txBody>
      </p:sp>
      <p:sp>
        <p:nvSpPr>
          <p:cNvPr id="3" name="Text 1"/>
          <p:cNvSpPr/>
          <p:nvPr/>
        </p:nvSpPr>
        <p:spPr>
          <a:xfrm>
            <a:off x="685800" y="1188720"/>
            <a:ext cx="7863840" cy="3657600"/>
          </a:xfrm>
          <a:prstGeom prst="rect">
            <a:avLst/>
          </a:prstGeom>
          <a:noFill/>
          <a:ln/>
        </p:spPr>
        <p:txBody>
          <a:bodyPr wrap="square" rtlCol="0" anchor="ctr"/>
          <a:lstStyle/>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The person has sustained change for roughly six months or longer</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Main task shifts from making change to protecting it</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Risks: complacency, stress, isolation, and unnoticed warning signs</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Needs: structure, self-monitoring, and a plan for hard days</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Confidence grows, but routine and support still carry the work</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66928" y="320040"/>
            <a:ext cx="8046720" cy="685800"/>
          </a:xfrm>
          <a:prstGeom prst="rect">
            <a:avLst/>
          </a:prstGeom>
          <a:noFill/>
          <a:ln/>
        </p:spPr>
        <p:txBody>
          <a:bodyPr wrap="square" lIns="0" tIns="0" rIns="0" bIns="0" rtlCol="0"/>
          <a:lstStyle/>
          <a:p>
            <a:pPr marL="0" indent="0" algn="l">
              <a:buNone/>
            </a:pPr>
            <a:r>
              <a:rPr lang="en-US" sz="2800" b="1" dirty="0">
                <a:solidFill>
                  <a:srgbClr val="3B3229"/>
                </a:solidFill>
                <a:latin typeface="Georgia" pitchFamily="34" charset="0"/>
                <a:ea typeface="Georgia" pitchFamily="34" charset="-122"/>
                <a:cs typeface="Georgia" pitchFamily="34" charset="-120"/>
              </a:rPr>
              <a:t>What WRAP Is</a:t>
            </a:r>
            <a:endParaRPr lang="en-US" sz="2800" dirty="0"/>
          </a:p>
        </p:txBody>
      </p:sp>
      <p:sp>
        <p:nvSpPr>
          <p:cNvPr id="3" name="Text 1"/>
          <p:cNvSpPr/>
          <p:nvPr/>
        </p:nvSpPr>
        <p:spPr>
          <a:xfrm>
            <a:off x="685800" y="1188720"/>
            <a:ext cx="7863840" cy="3657600"/>
          </a:xfrm>
          <a:prstGeom prst="rect">
            <a:avLst/>
          </a:prstGeom>
          <a:noFill/>
          <a:ln/>
        </p:spPr>
        <p:txBody>
          <a:bodyPr wrap="square" rtlCol="0" anchor="ctr"/>
          <a:lstStyle/>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A personal, written wellness plan created and owned by the individual</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Built on hope, personal responsibility, education, self-advocacy, and support</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Evidence-informed and used widely in mental health and substance use recovery</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Flexible: reviewed and updated as life circumstances change</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Works alongside treatment, peer support, and recovery communities</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66928" y="320040"/>
            <a:ext cx="8046720" cy="685800"/>
          </a:xfrm>
          <a:prstGeom prst="rect">
            <a:avLst/>
          </a:prstGeom>
          <a:noFill/>
          <a:ln/>
        </p:spPr>
        <p:txBody>
          <a:bodyPr wrap="square" lIns="0" tIns="0" rIns="0" bIns="0" rtlCol="0"/>
          <a:lstStyle/>
          <a:p>
            <a:pPr marL="0" indent="0" algn="l">
              <a:buNone/>
            </a:pPr>
            <a:r>
              <a:rPr lang="en-US" sz="2800" b="1" dirty="0">
                <a:solidFill>
                  <a:srgbClr val="3B3229"/>
                </a:solidFill>
                <a:latin typeface="Georgia" pitchFamily="34" charset="0"/>
                <a:ea typeface="Georgia" pitchFamily="34" charset="-122"/>
                <a:cs typeface="Georgia" pitchFamily="34" charset="-120"/>
              </a:rPr>
              <a:t>The Six Sections of a WRAP</a:t>
            </a:r>
            <a:endParaRPr lang="en-US" sz="2800" dirty="0"/>
          </a:p>
        </p:txBody>
      </p:sp>
      <p:sp>
        <p:nvSpPr>
          <p:cNvPr id="3" name="card panel">
            <a:extLst>
              <a:ext uri="{C183D7F6-B498-43B3-948B-1728B52AA6E4}">
                <adec:decorative xmlns:adec="http://schemas.microsoft.com/office/drawing/2017/decorative" val="1"/>
              </a:ext>
            </a:extLst>
          </p:cNvPr>
          <p:cNvSpPr/>
          <p:nvPr/>
        </p:nvSpPr>
        <p:spPr>
          <a:xfrm>
            <a:off x="566928" y="1234440"/>
            <a:ext cx="2606040" cy="1600200"/>
          </a:xfrm>
          <a:prstGeom prst="rect">
            <a:avLst/>
          </a:prstGeom>
          <a:solidFill>
            <a:srgbClr val="F3EADB"/>
          </a:solidFill>
          <a:ln w="12700">
            <a:solidFill>
              <a:srgbClr val="E0D3BE"/>
            </a:solidFill>
            <a:prstDash val="solid"/>
          </a:ln>
        </p:spPr>
        <p:txBody>
          <a:bodyPr/>
          <a:lstStyle/>
          <a:p>
            <a:endParaRPr lang="en-US"/>
          </a:p>
        </p:txBody>
      </p:sp>
      <p:sp>
        <p:nvSpPr>
          <p:cNvPr id="4" name="accent bar">
            <a:extLst>
              <a:ext uri="{C183D7F6-B498-43B3-948B-1728B52AA6E4}">
                <adec:decorative xmlns:adec="http://schemas.microsoft.com/office/drawing/2017/decorative" val="1"/>
              </a:ext>
            </a:extLst>
          </p:cNvPr>
          <p:cNvSpPr/>
          <p:nvPr/>
        </p:nvSpPr>
        <p:spPr>
          <a:xfrm>
            <a:off x="566928" y="1234440"/>
            <a:ext cx="64008" cy="1600200"/>
          </a:xfrm>
          <a:prstGeom prst="rect">
            <a:avLst/>
          </a:prstGeom>
          <a:solidFill>
            <a:srgbClr val="6B7A4A"/>
          </a:solidFill>
          <a:ln/>
        </p:spPr>
        <p:txBody>
          <a:bodyPr/>
          <a:lstStyle/>
          <a:p>
            <a:endParaRPr lang="en-US"/>
          </a:p>
        </p:txBody>
      </p:sp>
      <p:sp>
        <p:nvSpPr>
          <p:cNvPr id="5" name="Text 3"/>
          <p:cNvSpPr/>
          <p:nvPr/>
        </p:nvSpPr>
        <p:spPr>
          <a:xfrm>
            <a:off x="795528" y="1380744"/>
            <a:ext cx="2194560" cy="320040"/>
          </a:xfrm>
          <a:prstGeom prst="rect">
            <a:avLst/>
          </a:prstGeom>
          <a:noFill/>
          <a:ln/>
        </p:spPr>
        <p:txBody>
          <a:bodyPr wrap="square" lIns="0" tIns="0" rIns="0" bIns="0" rtlCol="0" anchor="ctr"/>
          <a:lstStyle/>
          <a:p>
            <a:pPr marL="0" indent="0">
              <a:buNone/>
            </a:pPr>
            <a:r>
              <a:rPr lang="en-US" sz="1500" b="1" dirty="0">
                <a:solidFill>
                  <a:srgbClr val="A9552F"/>
                </a:solidFill>
                <a:latin typeface="Georgia" pitchFamily="34" charset="0"/>
                <a:ea typeface="Georgia" pitchFamily="34" charset="-122"/>
                <a:cs typeface="Georgia" pitchFamily="34" charset="-120"/>
              </a:rPr>
              <a:t>1. Wellness Toolbox</a:t>
            </a:r>
            <a:endParaRPr lang="en-US" sz="1500" dirty="0"/>
          </a:p>
        </p:txBody>
      </p:sp>
      <p:sp>
        <p:nvSpPr>
          <p:cNvPr id="6" name="Text 4"/>
          <p:cNvSpPr/>
          <p:nvPr/>
        </p:nvSpPr>
        <p:spPr>
          <a:xfrm>
            <a:off x="795528" y="1783080"/>
            <a:ext cx="2194560" cy="914400"/>
          </a:xfrm>
          <a:prstGeom prst="rect">
            <a:avLst/>
          </a:prstGeom>
          <a:noFill/>
          <a:ln/>
        </p:spPr>
        <p:txBody>
          <a:bodyPr wrap="square" lIns="0" tIns="0" rIns="0" bIns="0" rtlCol="0" anchor="t"/>
          <a:lstStyle/>
          <a:p>
            <a:pPr marL="0" indent="0">
              <a:buNone/>
            </a:pPr>
            <a:r>
              <a:rPr lang="en-US" sz="1300" dirty="0">
                <a:solidFill>
                  <a:srgbClr val="3B3229"/>
                </a:solidFill>
                <a:latin typeface="Calibri" pitchFamily="34" charset="0"/>
                <a:ea typeface="Calibri" pitchFamily="34" charset="-122"/>
                <a:cs typeface="Calibri" pitchFamily="34" charset="-120"/>
              </a:rPr>
              <a:t>Simple, proven things that help you feel well.</a:t>
            </a:r>
            <a:endParaRPr lang="en-US" sz="1300" dirty="0"/>
          </a:p>
        </p:txBody>
      </p:sp>
      <p:sp>
        <p:nvSpPr>
          <p:cNvPr id="7" name="card panel">
            <a:extLst>
              <a:ext uri="{C183D7F6-B498-43B3-948B-1728B52AA6E4}">
                <adec:decorative xmlns:adec="http://schemas.microsoft.com/office/drawing/2017/decorative" val="1"/>
              </a:ext>
            </a:extLst>
          </p:cNvPr>
          <p:cNvSpPr/>
          <p:nvPr/>
        </p:nvSpPr>
        <p:spPr>
          <a:xfrm>
            <a:off x="3310128" y="1234440"/>
            <a:ext cx="2606040" cy="1600200"/>
          </a:xfrm>
          <a:prstGeom prst="rect">
            <a:avLst/>
          </a:prstGeom>
          <a:solidFill>
            <a:srgbClr val="F3EADB"/>
          </a:solidFill>
          <a:ln w="12700">
            <a:solidFill>
              <a:srgbClr val="E0D3BE"/>
            </a:solidFill>
            <a:prstDash val="solid"/>
          </a:ln>
        </p:spPr>
        <p:txBody>
          <a:bodyPr/>
          <a:lstStyle/>
          <a:p>
            <a:endParaRPr lang="en-US"/>
          </a:p>
        </p:txBody>
      </p:sp>
      <p:sp>
        <p:nvSpPr>
          <p:cNvPr id="8" name="accent bar">
            <a:extLst>
              <a:ext uri="{C183D7F6-B498-43B3-948B-1728B52AA6E4}">
                <adec:decorative xmlns:adec="http://schemas.microsoft.com/office/drawing/2017/decorative" val="1"/>
              </a:ext>
            </a:extLst>
          </p:cNvPr>
          <p:cNvSpPr/>
          <p:nvPr/>
        </p:nvSpPr>
        <p:spPr>
          <a:xfrm>
            <a:off x="3310128" y="1234440"/>
            <a:ext cx="64008" cy="1600200"/>
          </a:xfrm>
          <a:prstGeom prst="rect">
            <a:avLst/>
          </a:prstGeom>
          <a:solidFill>
            <a:srgbClr val="6B7A4A"/>
          </a:solidFill>
          <a:ln/>
        </p:spPr>
        <p:txBody>
          <a:bodyPr/>
          <a:lstStyle/>
          <a:p>
            <a:endParaRPr lang="en-US"/>
          </a:p>
        </p:txBody>
      </p:sp>
      <p:sp>
        <p:nvSpPr>
          <p:cNvPr id="9" name="Text 7"/>
          <p:cNvSpPr/>
          <p:nvPr/>
        </p:nvSpPr>
        <p:spPr>
          <a:xfrm>
            <a:off x="3538728" y="1380744"/>
            <a:ext cx="2194560" cy="320040"/>
          </a:xfrm>
          <a:prstGeom prst="rect">
            <a:avLst/>
          </a:prstGeom>
          <a:noFill/>
          <a:ln/>
        </p:spPr>
        <p:txBody>
          <a:bodyPr wrap="square" lIns="0" tIns="0" rIns="0" bIns="0" rtlCol="0" anchor="ctr"/>
          <a:lstStyle/>
          <a:p>
            <a:pPr marL="0" indent="0">
              <a:buNone/>
            </a:pPr>
            <a:r>
              <a:rPr lang="en-US" sz="1500" b="1" dirty="0">
                <a:solidFill>
                  <a:srgbClr val="A9552F"/>
                </a:solidFill>
                <a:latin typeface="Georgia" pitchFamily="34" charset="0"/>
                <a:ea typeface="Georgia" pitchFamily="34" charset="-122"/>
                <a:cs typeface="Georgia" pitchFamily="34" charset="-120"/>
              </a:rPr>
              <a:t>2. Daily Maintenance</a:t>
            </a:r>
            <a:endParaRPr lang="en-US" sz="1500" dirty="0"/>
          </a:p>
        </p:txBody>
      </p:sp>
      <p:sp>
        <p:nvSpPr>
          <p:cNvPr id="10" name="Text 8"/>
          <p:cNvSpPr/>
          <p:nvPr/>
        </p:nvSpPr>
        <p:spPr>
          <a:xfrm>
            <a:off x="3538728" y="1783080"/>
            <a:ext cx="2194560" cy="914400"/>
          </a:xfrm>
          <a:prstGeom prst="rect">
            <a:avLst/>
          </a:prstGeom>
          <a:noFill/>
          <a:ln/>
        </p:spPr>
        <p:txBody>
          <a:bodyPr wrap="square" lIns="0" tIns="0" rIns="0" bIns="0" rtlCol="0" anchor="t"/>
          <a:lstStyle/>
          <a:p>
            <a:pPr marL="0" indent="0">
              <a:buNone/>
            </a:pPr>
            <a:r>
              <a:rPr lang="en-US" sz="1300" dirty="0">
                <a:solidFill>
                  <a:srgbClr val="3B3229"/>
                </a:solidFill>
                <a:latin typeface="Calibri" pitchFamily="34" charset="0"/>
                <a:ea typeface="Calibri" pitchFamily="34" charset="-122"/>
                <a:cs typeface="Calibri" pitchFamily="34" charset="-120"/>
              </a:rPr>
              <a:t>What you do each day to stay well.</a:t>
            </a:r>
            <a:endParaRPr lang="en-US" sz="1300" dirty="0"/>
          </a:p>
        </p:txBody>
      </p:sp>
      <p:sp>
        <p:nvSpPr>
          <p:cNvPr id="11" name="card panel">
            <a:extLst>
              <a:ext uri="{C183D7F6-B498-43B3-948B-1728B52AA6E4}">
                <adec:decorative xmlns:adec="http://schemas.microsoft.com/office/drawing/2017/decorative" val="1"/>
              </a:ext>
            </a:extLst>
          </p:cNvPr>
          <p:cNvSpPr/>
          <p:nvPr/>
        </p:nvSpPr>
        <p:spPr>
          <a:xfrm>
            <a:off x="6053328" y="1234440"/>
            <a:ext cx="2606040" cy="1600200"/>
          </a:xfrm>
          <a:prstGeom prst="rect">
            <a:avLst/>
          </a:prstGeom>
          <a:solidFill>
            <a:srgbClr val="F3EADB"/>
          </a:solidFill>
          <a:ln w="12700">
            <a:solidFill>
              <a:srgbClr val="E0D3BE"/>
            </a:solidFill>
            <a:prstDash val="solid"/>
          </a:ln>
        </p:spPr>
        <p:txBody>
          <a:bodyPr/>
          <a:lstStyle/>
          <a:p>
            <a:endParaRPr lang="en-US"/>
          </a:p>
        </p:txBody>
      </p:sp>
      <p:sp>
        <p:nvSpPr>
          <p:cNvPr id="12" name="accent bar">
            <a:extLst>
              <a:ext uri="{C183D7F6-B498-43B3-948B-1728B52AA6E4}">
                <adec:decorative xmlns:adec="http://schemas.microsoft.com/office/drawing/2017/decorative" val="1"/>
              </a:ext>
            </a:extLst>
          </p:cNvPr>
          <p:cNvSpPr/>
          <p:nvPr/>
        </p:nvSpPr>
        <p:spPr>
          <a:xfrm>
            <a:off x="6053328" y="1234440"/>
            <a:ext cx="64008" cy="1600200"/>
          </a:xfrm>
          <a:prstGeom prst="rect">
            <a:avLst/>
          </a:prstGeom>
          <a:solidFill>
            <a:srgbClr val="6B7A4A"/>
          </a:solidFill>
          <a:ln/>
        </p:spPr>
        <p:txBody>
          <a:bodyPr/>
          <a:lstStyle/>
          <a:p>
            <a:endParaRPr lang="en-US"/>
          </a:p>
        </p:txBody>
      </p:sp>
      <p:sp>
        <p:nvSpPr>
          <p:cNvPr id="13" name="Text 11"/>
          <p:cNvSpPr/>
          <p:nvPr/>
        </p:nvSpPr>
        <p:spPr>
          <a:xfrm>
            <a:off x="6281928" y="1380744"/>
            <a:ext cx="2194560" cy="320040"/>
          </a:xfrm>
          <a:prstGeom prst="rect">
            <a:avLst/>
          </a:prstGeom>
          <a:noFill/>
          <a:ln/>
        </p:spPr>
        <p:txBody>
          <a:bodyPr wrap="square" lIns="0" tIns="0" rIns="0" bIns="0" rtlCol="0" anchor="ctr"/>
          <a:lstStyle/>
          <a:p>
            <a:pPr marL="0" indent="0">
              <a:buNone/>
            </a:pPr>
            <a:r>
              <a:rPr lang="en-US" sz="1500" b="1" dirty="0">
                <a:solidFill>
                  <a:srgbClr val="A9552F"/>
                </a:solidFill>
                <a:latin typeface="Georgia" pitchFamily="34" charset="0"/>
                <a:ea typeface="Georgia" pitchFamily="34" charset="-122"/>
                <a:cs typeface="Georgia" pitchFamily="34" charset="-120"/>
              </a:rPr>
              <a:t>3. Triggers</a:t>
            </a:r>
            <a:endParaRPr lang="en-US" sz="1500" dirty="0"/>
          </a:p>
        </p:txBody>
      </p:sp>
      <p:sp>
        <p:nvSpPr>
          <p:cNvPr id="14" name="Text 12"/>
          <p:cNvSpPr/>
          <p:nvPr/>
        </p:nvSpPr>
        <p:spPr>
          <a:xfrm>
            <a:off x="6281928" y="1783080"/>
            <a:ext cx="2194560" cy="914400"/>
          </a:xfrm>
          <a:prstGeom prst="rect">
            <a:avLst/>
          </a:prstGeom>
          <a:noFill/>
          <a:ln/>
        </p:spPr>
        <p:txBody>
          <a:bodyPr wrap="square" lIns="0" tIns="0" rIns="0" bIns="0" rtlCol="0" anchor="t"/>
          <a:lstStyle/>
          <a:p>
            <a:pPr marL="0" indent="0">
              <a:buNone/>
            </a:pPr>
            <a:r>
              <a:rPr lang="en-US" sz="1300" dirty="0">
                <a:solidFill>
                  <a:srgbClr val="3B3229"/>
                </a:solidFill>
                <a:latin typeface="Calibri" pitchFamily="34" charset="0"/>
                <a:ea typeface="Calibri" pitchFamily="34" charset="-122"/>
                <a:cs typeface="Calibri" pitchFamily="34" charset="-120"/>
              </a:rPr>
              <a:t>External events and your planned response.</a:t>
            </a:r>
            <a:endParaRPr lang="en-US" sz="1300" dirty="0"/>
          </a:p>
        </p:txBody>
      </p:sp>
      <p:sp>
        <p:nvSpPr>
          <p:cNvPr id="15" name="card panel">
            <a:extLst>
              <a:ext uri="{C183D7F6-B498-43B3-948B-1728B52AA6E4}">
                <adec:decorative xmlns:adec="http://schemas.microsoft.com/office/drawing/2017/decorative" val="1"/>
              </a:ext>
            </a:extLst>
          </p:cNvPr>
          <p:cNvSpPr/>
          <p:nvPr/>
        </p:nvSpPr>
        <p:spPr>
          <a:xfrm>
            <a:off x="566928" y="3017520"/>
            <a:ext cx="2606040" cy="1600200"/>
          </a:xfrm>
          <a:prstGeom prst="rect">
            <a:avLst/>
          </a:prstGeom>
          <a:solidFill>
            <a:srgbClr val="F3EADB"/>
          </a:solidFill>
          <a:ln w="12700">
            <a:solidFill>
              <a:srgbClr val="E0D3BE"/>
            </a:solidFill>
            <a:prstDash val="solid"/>
          </a:ln>
        </p:spPr>
        <p:txBody>
          <a:bodyPr/>
          <a:lstStyle/>
          <a:p>
            <a:endParaRPr lang="en-US"/>
          </a:p>
        </p:txBody>
      </p:sp>
      <p:sp>
        <p:nvSpPr>
          <p:cNvPr id="16" name="accent bar">
            <a:extLst>
              <a:ext uri="{C183D7F6-B498-43B3-948B-1728B52AA6E4}">
                <adec:decorative xmlns:adec="http://schemas.microsoft.com/office/drawing/2017/decorative" val="1"/>
              </a:ext>
            </a:extLst>
          </p:cNvPr>
          <p:cNvSpPr/>
          <p:nvPr/>
        </p:nvSpPr>
        <p:spPr>
          <a:xfrm>
            <a:off x="566928" y="3017520"/>
            <a:ext cx="64008" cy="1600200"/>
          </a:xfrm>
          <a:prstGeom prst="rect">
            <a:avLst/>
          </a:prstGeom>
          <a:solidFill>
            <a:srgbClr val="6B7A4A"/>
          </a:solidFill>
          <a:ln/>
        </p:spPr>
        <p:txBody>
          <a:bodyPr/>
          <a:lstStyle/>
          <a:p>
            <a:endParaRPr lang="en-US"/>
          </a:p>
        </p:txBody>
      </p:sp>
      <p:sp>
        <p:nvSpPr>
          <p:cNvPr id="17" name="Text 15"/>
          <p:cNvSpPr/>
          <p:nvPr/>
        </p:nvSpPr>
        <p:spPr>
          <a:xfrm>
            <a:off x="795528" y="3163824"/>
            <a:ext cx="2194560" cy="320040"/>
          </a:xfrm>
          <a:prstGeom prst="rect">
            <a:avLst/>
          </a:prstGeom>
          <a:noFill/>
          <a:ln/>
        </p:spPr>
        <p:txBody>
          <a:bodyPr wrap="square" lIns="0" tIns="0" rIns="0" bIns="0" rtlCol="0" anchor="ctr"/>
          <a:lstStyle/>
          <a:p>
            <a:pPr marL="0" indent="0">
              <a:buNone/>
            </a:pPr>
            <a:r>
              <a:rPr lang="en-US" sz="1500" b="1" dirty="0">
                <a:solidFill>
                  <a:srgbClr val="A9552F"/>
                </a:solidFill>
                <a:latin typeface="Georgia" pitchFamily="34" charset="0"/>
                <a:ea typeface="Georgia" pitchFamily="34" charset="-122"/>
                <a:cs typeface="Georgia" pitchFamily="34" charset="-120"/>
              </a:rPr>
              <a:t>4. Warning Signs</a:t>
            </a:r>
            <a:endParaRPr lang="en-US" sz="1500" dirty="0"/>
          </a:p>
        </p:txBody>
      </p:sp>
      <p:sp>
        <p:nvSpPr>
          <p:cNvPr id="18" name="Text 16"/>
          <p:cNvSpPr/>
          <p:nvPr/>
        </p:nvSpPr>
        <p:spPr>
          <a:xfrm>
            <a:off x="795528" y="3566160"/>
            <a:ext cx="2194560" cy="914400"/>
          </a:xfrm>
          <a:prstGeom prst="rect">
            <a:avLst/>
          </a:prstGeom>
          <a:noFill/>
          <a:ln/>
        </p:spPr>
        <p:txBody>
          <a:bodyPr wrap="square" lIns="0" tIns="0" rIns="0" bIns="0" rtlCol="0" anchor="t"/>
          <a:lstStyle/>
          <a:p>
            <a:pPr marL="0" indent="0">
              <a:buNone/>
            </a:pPr>
            <a:r>
              <a:rPr lang="en-US" sz="1300" dirty="0">
                <a:solidFill>
                  <a:srgbClr val="3B3229"/>
                </a:solidFill>
                <a:latin typeface="Calibri" pitchFamily="34" charset="0"/>
                <a:ea typeface="Calibri" pitchFamily="34" charset="-122"/>
                <a:cs typeface="Calibri" pitchFamily="34" charset="-120"/>
              </a:rPr>
              <a:t>Subtle internal changes and quick actions.</a:t>
            </a:r>
            <a:endParaRPr lang="en-US" sz="1300" dirty="0"/>
          </a:p>
        </p:txBody>
      </p:sp>
      <p:sp>
        <p:nvSpPr>
          <p:cNvPr id="19" name="card panel">
            <a:extLst>
              <a:ext uri="{C183D7F6-B498-43B3-948B-1728B52AA6E4}">
                <adec:decorative xmlns:adec="http://schemas.microsoft.com/office/drawing/2017/decorative" val="1"/>
              </a:ext>
            </a:extLst>
          </p:cNvPr>
          <p:cNvSpPr/>
          <p:nvPr/>
        </p:nvSpPr>
        <p:spPr>
          <a:xfrm>
            <a:off x="3310128" y="3017520"/>
            <a:ext cx="2606040" cy="1600200"/>
          </a:xfrm>
          <a:prstGeom prst="rect">
            <a:avLst/>
          </a:prstGeom>
          <a:solidFill>
            <a:srgbClr val="F3EADB"/>
          </a:solidFill>
          <a:ln w="12700">
            <a:solidFill>
              <a:srgbClr val="E0D3BE"/>
            </a:solidFill>
            <a:prstDash val="solid"/>
          </a:ln>
        </p:spPr>
        <p:txBody>
          <a:bodyPr/>
          <a:lstStyle/>
          <a:p>
            <a:endParaRPr lang="en-US"/>
          </a:p>
        </p:txBody>
      </p:sp>
      <p:sp>
        <p:nvSpPr>
          <p:cNvPr id="20" name="accent bar">
            <a:extLst>
              <a:ext uri="{C183D7F6-B498-43B3-948B-1728B52AA6E4}">
                <adec:decorative xmlns:adec="http://schemas.microsoft.com/office/drawing/2017/decorative" val="1"/>
              </a:ext>
            </a:extLst>
          </p:cNvPr>
          <p:cNvSpPr/>
          <p:nvPr/>
        </p:nvSpPr>
        <p:spPr>
          <a:xfrm>
            <a:off x="3310128" y="3017520"/>
            <a:ext cx="64008" cy="1600200"/>
          </a:xfrm>
          <a:prstGeom prst="rect">
            <a:avLst/>
          </a:prstGeom>
          <a:solidFill>
            <a:srgbClr val="6B7A4A"/>
          </a:solidFill>
          <a:ln/>
        </p:spPr>
        <p:txBody>
          <a:bodyPr/>
          <a:lstStyle/>
          <a:p>
            <a:endParaRPr lang="en-US"/>
          </a:p>
        </p:txBody>
      </p:sp>
      <p:sp>
        <p:nvSpPr>
          <p:cNvPr id="21" name="Text 19"/>
          <p:cNvSpPr/>
          <p:nvPr/>
        </p:nvSpPr>
        <p:spPr>
          <a:xfrm>
            <a:off x="3538728" y="3163824"/>
            <a:ext cx="2194560" cy="320040"/>
          </a:xfrm>
          <a:prstGeom prst="rect">
            <a:avLst/>
          </a:prstGeom>
          <a:noFill/>
          <a:ln/>
        </p:spPr>
        <p:txBody>
          <a:bodyPr wrap="square" lIns="0" tIns="0" rIns="0" bIns="0" rtlCol="0" anchor="ctr"/>
          <a:lstStyle/>
          <a:p>
            <a:pPr marL="0" indent="0">
              <a:buNone/>
            </a:pPr>
            <a:r>
              <a:rPr lang="en-US" sz="1500" b="1" dirty="0">
                <a:solidFill>
                  <a:srgbClr val="A9552F"/>
                </a:solidFill>
                <a:latin typeface="Georgia" pitchFamily="34" charset="0"/>
                <a:ea typeface="Georgia" pitchFamily="34" charset="-122"/>
                <a:cs typeface="Georgia" pitchFamily="34" charset="-120"/>
              </a:rPr>
              <a:t>5. Breaking Down</a:t>
            </a:r>
            <a:endParaRPr lang="en-US" sz="1500" dirty="0"/>
          </a:p>
        </p:txBody>
      </p:sp>
      <p:sp>
        <p:nvSpPr>
          <p:cNvPr id="22" name="Text 20"/>
          <p:cNvSpPr/>
          <p:nvPr/>
        </p:nvSpPr>
        <p:spPr>
          <a:xfrm>
            <a:off x="3538728" y="3566160"/>
            <a:ext cx="2194560" cy="914400"/>
          </a:xfrm>
          <a:prstGeom prst="rect">
            <a:avLst/>
          </a:prstGeom>
          <a:noFill/>
          <a:ln/>
        </p:spPr>
        <p:txBody>
          <a:bodyPr wrap="square" lIns="0" tIns="0" rIns="0" bIns="0" rtlCol="0" anchor="t"/>
          <a:lstStyle/>
          <a:p>
            <a:pPr marL="0" indent="0">
              <a:buNone/>
            </a:pPr>
            <a:r>
              <a:rPr lang="en-US" sz="1300" dirty="0">
                <a:solidFill>
                  <a:srgbClr val="3B3229"/>
                </a:solidFill>
                <a:latin typeface="Calibri" pitchFamily="34" charset="0"/>
                <a:ea typeface="Calibri" pitchFamily="34" charset="-122"/>
                <a:cs typeface="Calibri" pitchFamily="34" charset="-120"/>
              </a:rPr>
              <a:t>Steps when things get much worse.</a:t>
            </a:r>
            <a:endParaRPr lang="en-US" sz="1300" dirty="0"/>
          </a:p>
        </p:txBody>
      </p:sp>
      <p:sp>
        <p:nvSpPr>
          <p:cNvPr id="23" name="card panel">
            <a:extLst>
              <a:ext uri="{C183D7F6-B498-43B3-948B-1728B52AA6E4}">
                <adec:decorative xmlns:adec="http://schemas.microsoft.com/office/drawing/2017/decorative" val="1"/>
              </a:ext>
            </a:extLst>
          </p:cNvPr>
          <p:cNvSpPr/>
          <p:nvPr/>
        </p:nvSpPr>
        <p:spPr>
          <a:xfrm>
            <a:off x="6053328" y="3017520"/>
            <a:ext cx="2606040" cy="1600200"/>
          </a:xfrm>
          <a:prstGeom prst="rect">
            <a:avLst/>
          </a:prstGeom>
          <a:solidFill>
            <a:srgbClr val="F3EADB"/>
          </a:solidFill>
          <a:ln w="12700">
            <a:solidFill>
              <a:srgbClr val="E0D3BE"/>
            </a:solidFill>
            <a:prstDash val="solid"/>
          </a:ln>
        </p:spPr>
        <p:txBody>
          <a:bodyPr/>
          <a:lstStyle/>
          <a:p>
            <a:endParaRPr lang="en-US"/>
          </a:p>
        </p:txBody>
      </p:sp>
      <p:sp>
        <p:nvSpPr>
          <p:cNvPr id="24" name="accent bar">
            <a:extLst>
              <a:ext uri="{C183D7F6-B498-43B3-948B-1728B52AA6E4}">
                <adec:decorative xmlns:adec="http://schemas.microsoft.com/office/drawing/2017/decorative" val="1"/>
              </a:ext>
            </a:extLst>
          </p:cNvPr>
          <p:cNvSpPr/>
          <p:nvPr/>
        </p:nvSpPr>
        <p:spPr>
          <a:xfrm>
            <a:off x="6053328" y="3017520"/>
            <a:ext cx="64008" cy="1600200"/>
          </a:xfrm>
          <a:prstGeom prst="rect">
            <a:avLst/>
          </a:prstGeom>
          <a:solidFill>
            <a:srgbClr val="6B7A4A"/>
          </a:solidFill>
          <a:ln/>
        </p:spPr>
        <p:txBody>
          <a:bodyPr/>
          <a:lstStyle/>
          <a:p>
            <a:endParaRPr lang="en-US"/>
          </a:p>
        </p:txBody>
      </p:sp>
      <p:sp>
        <p:nvSpPr>
          <p:cNvPr id="25" name="Text 23"/>
          <p:cNvSpPr/>
          <p:nvPr/>
        </p:nvSpPr>
        <p:spPr>
          <a:xfrm>
            <a:off x="6281928" y="3163824"/>
            <a:ext cx="2194560" cy="320040"/>
          </a:xfrm>
          <a:prstGeom prst="rect">
            <a:avLst/>
          </a:prstGeom>
          <a:noFill/>
          <a:ln/>
        </p:spPr>
        <p:txBody>
          <a:bodyPr wrap="square" lIns="0" tIns="0" rIns="0" bIns="0" rtlCol="0" anchor="ctr"/>
          <a:lstStyle/>
          <a:p>
            <a:pPr marL="0" indent="0">
              <a:buNone/>
            </a:pPr>
            <a:r>
              <a:rPr lang="en-US" sz="1500" b="1" dirty="0">
                <a:solidFill>
                  <a:srgbClr val="A9552F"/>
                </a:solidFill>
                <a:latin typeface="Georgia" pitchFamily="34" charset="0"/>
                <a:ea typeface="Georgia" pitchFamily="34" charset="-122"/>
                <a:cs typeface="Georgia" pitchFamily="34" charset="-120"/>
              </a:rPr>
              <a:t>6. Crisis &amp; Post-Crisis</a:t>
            </a:r>
            <a:endParaRPr lang="en-US" sz="1500" dirty="0"/>
          </a:p>
        </p:txBody>
      </p:sp>
      <p:sp>
        <p:nvSpPr>
          <p:cNvPr id="26" name="Text 24"/>
          <p:cNvSpPr/>
          <p:nvPr/>
        </p:nvSpPr>
        <p:spPr>
          <a:xfrm>
            <a:off x="6281928" y="3566160"/>
            <a:ext cx="2194560" cy="914400"/>
          </a:xfrm>
          <a:prstGeom prst="rect">
            <a:avLst/>
          </a:prstGeom>
          <a:noFill/>
          <a:ln/>
        </p:spPr>
        <p:txBody>
          <a:bodyPr wrap="square" lIns="0" tIns="0" rIns="0" bIns="0" rtlCol="0" anchor="t"/>
          <a:lstStyle/>
          <a:p>
            <a:pPr marL="0" indent="0">
              <a:buNone/>
            </a:pPr>
            <a:r>
              <a:rPr lang="en-US" sz="1300" dirty="0">
                <a:solidFill>
                  <a:srgbClr val="3B3229"/>
                </a:solidFill>
                <a:latin typeface="Calibri" pitchFamily="34" charset="0"/>
                <a:ea typeface="Calibri" pitchFamily="34" charset="-122"/>
                <a:cs typeface="Calibri" pitchFamily="34" charset="-120"/>
              </a:rPr>
              <a:t>Who helps, how, and how you recover after.</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66928" y="320040"/>
            <a:ext cx="8046720" cy="685800"/>
          </a:xfrm>
          <a:prstGeom prst="rect">
            <a:avLst/>
          </a:prstGeom>
          <a:noFill/>
          <a:ln/>
        </p:spPr>
        <p:txBody>
          <a:bodyPr wrap="square" lIns="0" tIns="0" rIns="0" bIns="0" rtlCol="0"/>
          <a:lstStyle/>
          <a:p>
            <a:pPr marL="0" indent="0" algn="l">
              <a:buNone/>
            </a:pPr>
            <a:r>
              <a:rPr lang="en-US" sz="2800" b="1" dirty="0">
                <a:solidFill>
                  <a:srgbClr val="3B3229"/>
                </a:solidFill>
                <a:latin typeface="Georgia" pitchFamily="34" charset="0"/>
                <a:ea typeface="Georgia" pitchFamily="34" charset="-122"/>
                <a:cs typeface="Georgia" pitchFamily="34" charset="-120"/>
              </a:rPr>
              <a:t>How WRAP Supports Maintenance</a:t>
            </a:r>
            <a:endParaRPr lang="en-US" sz="2800" dirty="0"/>
          </a:p>
        </p:txBody>
      </p:sp>
      <p:sp>
        <p:nvSpPr>
          <p:cNvPr id="3" name="Text 1"/>
          <p:cNvSpPr/>
          <p:nvPr/>
        </p:nvSpPr>
        <p:spPr>
          <a:xfrm>
            <a:off x="685800" y="1188720"/>
            <a:ext cx="7863840" cy="3657600"/>
          </a:xfrm>
          <a:prstGeom prst="rect">
            <a:avLst/>
          </a:prstGeom>
          <a:noFill/>
          <a:ln/>
        </p:spPr>
        <p:txBody>
          <a:bodyPr wrap="square" rtlCol="0" anchor="ctr"/>
          <a:lstStyle/>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Daily maintenance list keeps recovery routines visible and repeatable</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Early warning signs are caught and acted on before a setback grows</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Trigger planning turns predictable stressors into rehearsed responses</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Wellness toolbox offers immediate, low-effort coping options</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Named supporters reduce isolation and make asking for help easier</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Regular review renews motivation and prevents drifting into complacency</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66928" y="320040"/>
            <a:ext cx="8046720" cy="685800"/>
          </a:xfrm>
          <a:prstGeom prst="rect">
            <a:avLst/>
          </a:prstGeom>
          <a:noFill/>
          <a:ln/>
        </p:spPr>
        <p:txBody>
          <a:bodyPr wrap="square" lIns="0" tIns="0" rIns="0" bIns="0" rtlCol="0"/>
          <a:lstStyle/>
          <a:p>
            <a:pPr marL="0" indent="0" algn="l">
              <a:buNone/>
            </a:pPr>
            <a:r>
              <a:rPr lang="en-US" sz="2800" b="1" dirty="0">
                <a:solidFill>
                  <a:srgbClr val="3B3229"/>
                </a:solidFill>
                <a:latin typeface="Georgia" pitchFamily="34" charset="0"/>
                <a:ea typeface="Georgia" pitchFamily="34" charset="-122"/>
                <a:cs typeface="Georgia" pitchFamily="34" charset="-120"/>
              </a:rPr>
              <a:t>Putting WRAP to Work</a:t>
            </a:r>
            <a:endParaRPr lang="en-US" sz="2800" dirty="0"/>
          </a:p>
        </p:txBody>
      </p:sp>
      <p:sp>
        <p:nvSpPr>
          <p:cNvPr id="3" name="Text 1"/>
          <p:cNvSpPr/>
          <p:nvPr/>
        </p:nvSpPr>
        <p:spPr>
          <a:xfrm>
            <a:off x="685800" y="1188720"/>
            <a:ext cx="7863840" cy="3657600"/>
          </a:xfrm>
          <a:prstGeom prst="rect">
            <a:avLst/>
          </a:prstGeom>
          <a:noFill/>
          <a:ln/>
        </p:spPr>
        <p:txBody>
          <a:bodyPr wrap="square" rtlCol="0" anchor="ctr"/>
          <a:lstStyle/>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Keep the plan somewhere visible and easy to reach</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Check the daily maintenance list at a set time each day</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Share relevant parts with supporters, peers, or a counselor</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Review monthly, and always after a stressful event or setback</a:t>
            </a:r>
            <a:endParaRPr lang="en-US" sz="1700" dirty="0"/>
          </a:p>
          <a:p>
            <a:pPr marL="342900" indent="-342900">
              <a:spcAft>
                <a:spcPts val="2000"/>
              </a:spcAft>
              <a:buSzPct val="100000"/>
              <a:buChar char="●"/>
            </a:pPr>
            <a:r>
              <a:rPr lang="en-US" sz="1700" dirty="0">
                <a:solidFill>
                  <a:srgbClr val="3B3229"/>
                </a:solidFill>
                <a:latin typeface="Calibri" pitchFamily="34" charset="0"/>
                <a:ea typeface="Calibri" pitchFamily="34" charset="-122"/>
                <a:cs typeface="Calibri" pitchFamily="34" charset="-120"/>
              </a:rPr>
              <a:t>Update it as goals, relationships, and responsibilities change</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66928" y="320040"/>
            <a:ext cx="8046720" cy="685800"/>
          </a:xfrm>
          <a:prstGeom prst="rect">
            <a:avLst/>
          </a:prstGeom>
          <a:noFill/>
          <a:ln/>
        </p:spPr>
        <p:txBody>
          <a:bodyPr wrap="square" lIns="0" tIns="0" rIns="0" bIns="0" rtlCol="0"/>
          <a:lstStyle/>
          <a:p>
            <a:pPr marL="0" indent="0" algn="l">
              <a:buNone/>
            </a:pPr>
            <a:r>
              <a:rPr lang="en-US" sz="2800" b="1" dirty="0">
                <a:solidFill>
                  <a:srgbClr val="3B3229"/>
                </a:solidFill>
                <a:latin typeface="Georgia" pitchFamily="34" charset="0"/>
                <a:ea typeface="Georgia" pitchFamily="34" charset="-122"/>
                <a:cs typeface="Georgia" pitchFamily="34" charset="-120"/>
              </a:rPr>
              <a:t>Summary: How WRAP Benefits Recovery</a:t>
            </a:r>
            <a:endParaRPr lang="en-US" sz="2800" dirty="0"/>
          </a:p>
        </p:txBody>
      </p:sp>
      <p:sp>
        <p:nvSpPr>
          <p:cNvPr id="3" name="summary panel">
            <a:extLst>
              <a:ext uri="{C183D7F6-B498-43B3-948B-1728B52AA6E4}">
                <adec:decorative xmlns:adec="http://schemas.microsoft.com/office/drawing/2017/decorative" val="1"/>
              </a:ext>
            </a:extLst>
          </p:cNvPr>
          <p:cNvSpPr/>
          <p:nvPr/>
        </p:nvSpPr>
        <p:spPr>
          <a:xfrm>
            <a:off x="566928" y="1143000"/>
            <a:ext cx="8092440" cy="3520440"/>
          </a:xfrm>
          <a:prstGeom prst="rect">
            <a:avLst/>
          </a:prstGeom>
          <a:solidFill>
            <a:srgbClr val="F3EADB"/>
          </a:solidFill>
          <a:ln w="12700">
            <a:solidFill>
              <a:srgbClr val="E0D3BE"/>
            </a:solidFill>
            <a:prstDash val="solid"/>
          </a:ln>
        </p:spPr>
        <p:txBody>
          <a:bodyPr/>
          <a:lstStyle/>
          <a:p>
            <a:endParaRPr lang="en-US"/>
          </a:p>
        </p:txBody>
      </p:sp>
      <p:sp>
        <p:nvSpPr>
          <p:cNvPr id="4" name="accent bar">
            <a:extLst>
              <a:ext uri="{C183D7F6-B498-43B3-948B-1728B52AA6E4}">
                <adec:decorative xmlns:adec="http://schemas.microsoft.com/office/drawing/2017/decorative" val="1"/>
              </a:ext>
            </a:extLst>
          </p:cNvPr>
          <p:cNvSpPr/>
          <p:nvPr/>
        </p:nvSpPr>
        <p:spPr>
          <a:xfrm>
            <a:off x="566928" y="1143000"/>
            <a:ext cx="82296" cy="3520440"/>
          </a:xfrm>
          <a:prstGeom prst="rect">
            <a:avLst/>
          </a:prstGeom>
          <a:solidFill>
            <a:srgbClr val="A9552F"/>
          </a:solidFill>
          <a:ln/>
        </p:spPr>
        <p:txBody>
          <a:bodyPr/>
          <a:lstStyle/>
          <a:p>
            <a:endParaRPr lang="en-US"/>
          </a:p>
        </p:txBody>
      </p:sp>
      <p:sp>
        <p:nvSpPr>
          <p:cNvPr id="5" name="Text 3"/>
          <p:cNvSpPr/>
          <p:nvPr/>
        </p:nvSpPr>
        <p:spPr>
          <a:xfrm>
            <a:off x="868680" y="1417320"/>
            <a:ext cx="7543800" cy="2971800"/>
          </a:xfrm>
          <a:prstGeom prst="rect">
            <a:avLst/>
          </a:prstGeom>
          <a:noFill/>
          <a:ln/>
        </p:spPr>
        <p:txBody>
          <a:bodyPr wrap="square" rtlCol="0" anchor="t"/>
          <a:lstStyle/>
          <a:p>
            <a:pPr marL="0" indent="0">
              <a:lnSpc>
                <a:spcPts val="3000"/>
              </a:lnSpc>
              <a:buNone/>
            </a:pPr>
            <a:r>
              <a:rPr lang="en-US" sz="1700" dirty="0">
                <a:solidFill>
                  <a:srgbClr val="3B3229"/>
                </a:solidFill>
                <a:latin typeface="Calibri" pitchFamily="34" charset="0"/>
                <a:ea typeface="Calibri" pitchFamily="34" charset="-122"/>
                <a:cs typeface="Calibri" pitchFamily="34" charset="-120"/>
              </a:rPr>
              <a:t>WRAP gives a person in recovery a plan they wrote themselves — one that turns hard-won insight into daily habits. It builds self-awareness, catches warning signs early, and replaces guesswork with rehearsed steps. Because it is owned by the individual, it strengthens confidence, personal responsibility, and hope, while keeping supporters close. In the Maintenance stage, that combination protects progress, shortens setbacks, and helps recovery become a stable, self-directed way of living.</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698</Words>
  <Application>Microsoft Office PowerPoint</Application>
  <PresentationFormat>On-screen Show (16:9)</PresentationFormat>
  <Paragraphs>57</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Georgia</vt:lpstr>
      <vt:lpstr>Office Theme</vt:lpstr>
      <vt:lpstr>Wellness Recovery Action Plan (WRAP)</vt:lpstr>
      <vt:lpstr>The Maintenance Stage of Change</vt:lpstr>
      <vt:lpstr>What WRAP Is</vt:lpstr>
      <vt:lpstr>The Six Sections of a WRAP</vt:lpstr>
      <vt:lpstr>How WRAP Supports Maintenance</vt:lpstr>
      <vt:lpstr>Putting WRAP to Work</vt:lpstr>
      <vt:lpstr>Summary: How WRAP Benefits Recovery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WRAP of DC</dc:creator>
  <cp:lastModifiedBy>WRAP of DC</cp:lastModifiedBy>
  <cp:revision>1</cp:revision>
  <dcterms:created xsi:type="dcterms:W3CDTF">2026-08-17T22:35:44Z</dcterms:created>
  <dcterms:modified xsi:type="dcterms:W3CDTF">2026-08-17T22:42:40Z</dcterms:modified>
</cp:coreProperties>
</file>