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lness Recovery Action Plan (WRAP) Wellness Toolbox: Building Resilience and Well-Being" id="{DD6CD8DC-9A5E-4F46-B248-399436E56AD6}">
          <p14:sldIdLst>
            <p14:sldId id="2561"/>
            <p14:sldId id="2562"/>
          </p14:sldIdLst>
        </p14:section>
        <p14:section name="Introduction to WRAP" id="{79A892F2-D75C-40B8-9892-30D0C13689F1}">
          <p14:sldIdLst>
            <p14:sldId id="2563"/>
            <p14:sldId id="2564"/>
            <p14:sldId id="2565"/>
            <p14:sldId id="2566"/>
          </p14:sldIdLst>
        </p14:section>
        <p14:section name="Understanding the Wellness Toolbox" id="{00F649B6-C83B-4B3F-9BA7-F06D9413A7FF}">
          <p14:sldIdLst>
            <p14:sldId id="2567"/>
            <p14:sldId id="2568"/>
            <p14:sldId id="2569"/>
            <p14:sldId id="2570"/>
          </p14:sldIdLst>
        </p14:section>
        <p14:section name="Creating Your Personal Wellness Toolbox" id="{80D5EE68-FD5F-4C09-A17E-0717CCAB0864}">
          <p14:sldIdLst>
            <p14:sldId id="2571"/>
            <p14:sldId id="2572"/>
            <p14:sldId id="2573"/>
            <p14:sldId id="2574"/>
          </p14:sldIdLst>
        </p14:section>
        <p14:section name="Utilizing Your Wellness Toolbox" id="{6D2C0E05-67A0-4A2D-B51B-7CE26111EF4D}">
          <p14:sldIdLst>
            <p14:sldId id="2575"/>
            <p14:sldId id="2576"/>
            <p14:sldId id="2577"/>
            <p14:sldId id="2578"/>
          </p14:sldIdLst>
        </p14:section>
        <p14:section name="Sharing and Expanding Your Toolbox" id="{9480BA5B-890B-4A9A-8A3B-C9D38DDD4A15}">
          <p14:sldIdLst>
            <p14:sldId id="2579"/>
            <p14:sldId id="2580"/>
            <p14:sldId id="2581"/>
            <p14:sldId id="2582"/>
          </p14:sldIdLst>
        </p14:section>
        <p14:section name="Conclusion" id="{1512468C-B3F4-4132-83B9-F6BD9140F3B5}">
          <p14:sldIdLst>
            <p14:sldId id="25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7" d="100"/>
          <a:sy n="67" d="100"/>
        </p:scale>
        <p:origin x="780" y="72"/>
      </p:cViewPr>
      <p:guideLst/>
    </p:cSldViewPr>
  </p:slideViewPr>
  <p:notesTextViewPr>
    <p:cViewPr>
      <p:scale>
        <a:sx n="3" d="2"/>
        <a:sy n="3" d="2"/>
      </p:scale>
      <p:origin x="0" y="0"/>
    </p:cViewPr>
  </p:notesTextViewPr>
  <p:sorterViewPr>
    <p:cViewPr>
      <p:scale>
        <a:sx n="100" d="100"/>
        <a:sy n="100" d="100"/>
      </p:scale>
      <p:origin x="0" y="-117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4F9E4E-9F10-463C-AD9D-786DBB5D8F48}" type="doc">
      <dgm:prSet loTypeId="urn:microsoft.com/office/officeart/2024/3/layout/verticalVisualTextBlock1#14" loCatId="Picture" qsTypeId="urn:microsoft.com/office/officeart/2005/8/quickstyle/simple4" qsCatId="simple" csTypeId="urn:microsoft.com/office/officeart/2005/8/colors/accent0_2" csCatId="mainScheme" phldr="1"/>
      <dgm:spPr/>
      <dgm:t>
        <a:bodyPr/>
        <a:lstStyle/>
        <a:p>
          <a:endParaRPr lang="en-US"/>
        </a:p>
      </dgm:t>
    </dgm:pt>
    <dgm:pt modelId="{FE5E8FB6-D046-4476-B590-FFDAB70AF9DB}">
      <dgm:prSet/>
      <dgm:spPr/>
      <dgm:t>
        <a:bodyPr/>
        <a:lstStyle/>
        <a:p>
          <a:pPr>
            <a:lnSpc>
              <a:spcPct val="100000"/>
            </a:lnSpc>
            <a:defRPr b="1"/>
          </a:pPr>
          <a:r>
            <a:rPr lang="en-US"/>
            <a:t>Importance of Organization</a:t>
          </a:r>
        </a:p>
      </dgm:t>
    </dgm:pt>
    <dgm:pt modelId="{377E86A1-289D-41B1-89C9-DF516CF5366A}" type="parTrans" cxnId="{66DE524F-E171-4000-9EFC-446DF134B798}">
      <dgm:prSet/>
      <dgm:spPr/>
      <dgm:t>
        <a:bodyPr/>
        <a:lstStyle/>
        <a:p>
          <a:endParaRPr lang="en-US"/>
        </a:p>
      </dgm:t>
    </dgm:pt>
    <dgm:pt modelId="{E278F712-4BA7-41E7-BEAA-175FA6DEC785}" type="sibTrans" cxnId="{66DE524F-E171-4000-9EFC-446DF134B798}">
      <dgm:prSet/>
      <dgm:spPr/>
      <dgm:t>
        <a:bodyPr/>
        <a:lstStyle/>
        <a:p>
          <a:pPr>
            <a:lnSpc>
              <a:spcPct val="100000"/>
            </a:lnSpc>
            <a:defRPr b="1"/>
          </a:pPr>
          <a:endParaRPr lang="en-US"/>
        </a:p>
      </dgm:t>
    </dgm:pt>
    <dgm:pt modelId="{7468938E-7CBF-48F8-B205-D121135BCA25}">
      <dgm:prSet/>
      <dgm:spPr/>
      <dgm:t>
        <a:bodyPr/>
        <a:lstStyle/>
        <a:p>
          <a:pPr>
            <a:lnSpc>
              <a:spcPct val="100000"/>
            </a:lnSpc>
          </a:pPr>
          <a:r>
            <a:rPr lang="en-US"/>
            <a:t>Keeping your Wellness Toolbox organized helps you easily access the tools you need for your well-being.</a:t>
          </a:r>
        </a:p>
      </dgm:t>
    </dgm:pt>
    <dgm:pt modelId="{47EA0820-570D-415B-A8B4-F9884D084206}" type="parTrans" cxnId="{0669693B-82D8-4AD1-BD96-0AF1731AB609}">
      <dgm:prSet/>
      <dgm:spPr/>
      <dgm:t>
        <a:bodyPr/>
        <a:lstStyle/>
        <a:p>
          <a:endParaRPr lang="en-US"/>
        </a:p>
      </dgm:t>
    </dgm:pt>
    <dgm:pt modelId="{70385FE2-6875-4AAC-BAF7-509438478785}" type="sibTrans" cxnId="{0669693B-82D8-4AD1-BD96-0AF1731AB609}">
      <dgm:prSet/>
      <dgm:spPr/>
      <dgm:t>
        <a:bodyPr/>
        <a:lstStyle/>
        <a:p>
          <a:endParaRPr lang="en-US"/>
        </a:p>
      </dgm:t>
    </dgm:pt>
    <dgm:pt modelId="{E5E276F2-EE57-47DE-8579-2025D80E591D}">
      <dgm:prSet/>
      <dgm:spPr/>
      <dgm:t>
        <a:bodyPr/>
        <a:lstStyle/>
        <a:p>
          <a:pPr>
            <a:lnSpc>
              <a:spcPct val="100000"/>
            </a:lnSpc>
            <a:defRPr b="1"/>
          </a:pPr>
          <a:r>
            <a:rPr lang="en-US"/>
            <a:t>Regular Reviews</a:t>
          </a:r>
        </a:p>
      </dgm:t>
    </dgm:pt>
    <dgm:pt modelId="{7E371476-4E95-45FD-9ABD-233BF3D0E82F}" type="parTrans" cxnId="{A541F510-DD0E-414E-81C3-561FB3B06B74}">
      <dgm:prSet/>
      <dgm:spPr/>
      <dgm:t>
        <a:bodyPr/>
        <a:lstStyle/>
        <a:p>
          <a:endParaRPr lang="en-US"/>
        </a:p>
      </dgm:t>
    </dgm:pt>
    <dgm:pt modelId="{2BCB818C-89D6-4BDC-B0B5-EE7F03E2C711}" type="sibTrans" cxnId="{A541F510-DD0E-414E-81C3-561FB3B06B74}">
      <dgm:prSet/>
      <dgm:spPr/>
      <dgm:t>
        <a:bodyPr/>
        <a:lstStyle/>
        <a:p>
          <a:pPr>
            <a:lnSpc>
              <a:spcPct val="100000"/>
            </a:lnSpc>
            <a:defRPr b="1"/>
          </a:pPr>
          <a:endParaRPr lang="en-US"/>
        </a:p>
      </dgm:t>
    </dgm:pt>
    <dgm:pt modelId="{9C370C9D-A3E3-428B-85D6-E517DBE48127}">
      <dgm:prSet/>
      <dgm:spPr/>
      <dgm:t>
        <a:bodyPr/>
        <a:lstStyle/>
        <a:p>
          <a:pPr>
            <a:lnSpc>
              <a:spcPct val="100000"/>
            </a:lnSpc>
          </a:pPr>
          <a:r>
            <a:rPr lang="en-US"/>
            <a:t>Regularly reviewing your toolbox ensures that your tools are effective and relevant to your current needs.</a:t>
          </a:r>
        </a:p>
      </dgm:t>
    </dgm:pt>
    <dgm:pt modelId="{3D13102A-BDAB-4970-AC34-FF59FC379836}" type="parTrans" cxnId="{34D81545-7BEA-47D8-8A25-27CCA6B03505}">
      <dgm:prSet/>
      <dgm:spPr/>
      <dgm:t>
        <a:bodyPr/>
        <a:lstStyle/>
        <a:p>
          <a:endParaRPr lang="en-US"/>
        </a:p>
      </dgm:t>
    </dgm:pt>
    <dgm:pt modelId="{1D4FAF05-97CB-49E2-901A-A7904418851B}" type="sibTrans" cxnId="{34D81545-7BEA-47D8-8A25-27CCA6B03505}">
      <dgm:prSet/>
      <dgm:spPr/>
      <dgm:t>
        <a:bodyPr/>
        <a:lstStyle/>
        <a:p>
          <a:endParaRPr lang="en-US"/>
        </a:p>
      </dgm:t>
    </dgm:pt>
    <dgm:pt modelId="{D070F9B6-E615-4DD0-A4D6-DE30856645EB}">
      <dgm:prSet/>
      <dgm:spPr/>
      <dgm:t>
        <a:bodyPr/>
        <a:lstStyle/>
        <a:p>
          <a:pPr>
            <a:lnSpc>
              <a:spcPct val="100000"/>
            </a:lnSpc>
            <a:defRPr b="1"/>
          </a:pPr>
          <a:r>
            <a:rPr lang="en-US"/>
            <a:t>Adaptation to Needs</a:t>
          </a:r>
        </a:p>
      </dgm:t>
    </dgm:pt>
    <dgm:pt modelId="{22290DC8-A773-4EDF-B261-835F683652C8}" type="parTrans" cxnId="{E28060BB-6E56-4019-9F78-4F97D8A85409}">
      <dgm:prSet/>
      <dgm:spPr/>
      <dgm:t>
        <a:bodyPr/>
        <a:lstStyle/>
        <a:p>
          <a:endParaRPr lang="en-US"/>
        </a:p>
      </dgm:t>
    </dgm:pt>
    <dgm:pt modelId="{8E70B9CE-6AB9-49D1-8A57-A395C9C65E59}" type="sibTrans" cxnId="{E28060BB-6E56-4019-9F78-4F97D8A85409}">
      <dgm:prSet/>
      <dgm:spPr/>
      <dgm:t>
        <a:bodyPr/>
        <a:lstStyle/>
        <a:p>
          <a:endParaRPr lang="en-US"/>
        </a:p>
      </dgm:t>
    </dgm:pt>
    <dgm:pt modelId="{58F86BDF-290C-43BB-A250-D752A227AAD7}">
      <dgm:prSet/>
      <dgm:spPr/>
      <dgm:t>
        <a:bodyPr/>
        <a:lstStyle/>
        <a:p>
          <a:pPr>
            <a:lnSpc>
              <a:spcPct val="100000"/>
            </a:lnSpc>
          </a:pPr>
          <a:r>
            <a:rPr lang="en-US"/>
            <a:t>Adjust your tools based on changing circumstances to maintain their effectiveness in supporting your wellness journey.</a:t>
          </a:r>
        </a:p>
      </dgm:t>
    </dgm:pt>
    <dgm:pt modelId="{DF1ADFFF-1311-4CE2-A2CD-61B07260BE95}" type="parTrans" cxnId="{0435DEFF-47DD-4B87-8BE5-36E0F94A2E7C}">
      <dgm:prSet/>
      <dgm:spPr/>
      <dgm:t>
        <a:bodyPr/>
        <a:lstStyle/>
        <a:p>
          <a:endParaRPr lang="en-US"/>
        </a:p>
      </dgm:t>
    </dgm:pt>
    <dgm:pt modelId="{A477E9C6-6B90-4CEE-8980-3E8F78FB490D}" type="sibTrans" cxnId="{0435DEFF-47DD-4B87-8BE5-36E0F94A2E7C}">
      <dgm:prSet/>
      <dgm:spPr/>
      <dgm:t>
        <a:bodyPr/>
        <a:lstStyle/>
        <a:p>
          <a:endParaRPr lang="en-US"/>
        </a:p>
      </dgm:t>
    </dgm:pt>
    <dgm:pt modelId="{49225CE4-CDFB-46A0-8D64-6EB2F288500E}" type="pres">
      <dgm:prSet presAssocID="{A04F9E4E-9F10-463C-AD9D-786DBB5D8F48}" presName="Root" presStyleCnt="0">
        <dgm:presLayoutVars>
          <dgm:dir/>
          <dgm:resizeHandles val="exact"/>
        </dgm:presLayoutVars>
      </dgm:prSet>
      <dgm:spPr/>
    </dgm:pt>
    <dgm:pt modelId="{09F3FEF3-E8CA-4B7E-AA49-318F0A968B3D}" type="pres">
      <dgm:prSet presAssocID="{FE5E8FB6-D046-4476-B590-FFDAB70AF9DB}" presName="Composite" presStyleCnt="0"/>
      <dgm:spPr/>
    </dgm:pt>
    <dgm:pt modelId="{B84A41F1-4315-4E9B-B308-384D1090E7D0}" type="pres">
      <dgm:prSet presAssocID="{FE5E8FB6-D046-4476-B590-FFDAB70AF9DB}"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0310" r="9939" b="-2"/>
          <a:stretch/>
        </a:blipFill>
      </dgm:spPr>
      <dgm:extLst>
        <a:ext uri="{E40237B7-FDA0-4F09-8148-C483321AD2D9}">
          <dgm14:cNvPr xmlns:dgm14="http://schemas.microsoft.com/office/drawing/2010/diagram" id="0" name="" descr="Box of cosmetics on white background"/>
        </a:ext>
      </dgm:extLst>
    </dgm:pt>
    <dgm:pt modelId="{6DA45AAD-2B12-43D6-A5B9-7AF97CA9D5FC}" type="pres">
      <dgm:prSet presAssocID="{FE5E8FB6-D046-4476-B590-FFDAB70AF9DB}" presName="Subtitle" presStyleLbl="revTx" presStyleIdx="0" presStyleCnt="6">
        <dgm:presLayoutVars>
          <dgm:chMax val="0"/>
          <dgm:bulletEnabled/>
        </dgm:presLayoutVars>
      </dgm:prSet>
      <dgm:spPr/>
    </dgm:pt>
    <dgm:pt modelId="{99F590F3-5A28-422B-AE16-6ACE96A7B03D}" type="pres">
      <dgm:prSet presAssocID="{FE5E8FB6-D046-4476-B590-FFDAB70AF9DB}" presName="Description" presStyleLbl="revTx" presStyleIdx="1" presStyleCnt="6">
        <dgm:presLayoutVars>
          <dgm:bulletEnabled/>
        </dgm:presLayoutVars>
      </dgm:prSet>
      <dgm:spPr/>
    </dgm:pt>
    <dgm:pt modelId="{0BC96C59-CADA-4DEA-A596-B15BFC69AEF6}" type="pres">
      <dgm:prSet presAssocID="{E278F712-4BA7-41E7-BEAA-175FA6DEC785}" presName="sibTrans" presStyleLbl="sibTrans2D1" presStyleIdx="0" presStyleCnt="0"/>
      <dgm:spPr/>
    </dgm:pt>
    <dgm:pt modelId="{88E796C8-E1B8-4797-8D50-F309AAD8FD4A}" type="pres">
      <dgm:prSet presAssocID="{E5E276F2-EE57-47DE-8579-2025D80E591D}" presName="Composite" presStyleCnt="0"/>
      <dgm:spPr/>
    </dgm:pt>
    <dgm:pt modelId="{AB3441AD-564E-4AC4-A12C-559810E7F1E9}" type="pres">
      <dgm:prSet presAssocID="{E5E276F2-EE57-47DE-8579-2025D80E591D}"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4365" r="20630" b="-7"/>
          <a:stretch/>
        </a:blipFill>
      </dgm:spPr>
      <dgm:extLst>
        <a:ext uri="{E40237B7-FDA0-4F09-8148-C483321AD2D9}">
          <dgm14:cNvPr xmlns:dgm14="http://schemas.microsoft.com/office/drawing/2010/diagram" id="0" name="" descr="Office clerk searching for files"/>
        </a:ext>
      </dgm:extLst>
    </dgm:pt>
    <dgm:pt modelId="{5902BDE4-7DC0-4B21-AC81-1AD18040B923}" type="pres">
      <dgm:prSet presAssocID="{E5E276F2-EE57-47DE-8579-2025D80E591D}" presName="Subtitle" presStyleLbl="revTx" presStyleIdx="2" presStyleCnt="6">
        <dgm:presLayoutVars>
          <dgm:chMax val="0"/>
          <dgm:bulletEnabled/>
        </dgm:presLayoutVars>
      </dgm:prSet>
      <dgm:spPr/>
    </dgm:pt>
    <dgm:pt modelId="{19F7453E-021F-44B1-9DEA-A43A0CAA21C1}" type="pres">
      <dgm:prSet presAssocID="{E5E276F2-EE57-47DE-8579-2025D80E591D}" presName="Description" presStyleLbl="revTx" presStyleIdx="3" presStyleCnt="6">
        <dgm:presLayoutVars>
          <dgm:bulletEnabled/>
        </dgm:presLayoutVars>
      </dgm:prSet>
      <dgm:spPr/>
    </dgm:pt>
    <dgm:pt modelId="{70903775-0C0D-4B67-A1F2-71CCD50DA335}" type="pres">
      <dgm:prSet presAssocID="{2BCB818C-89D6-4BDC-B0B5-EE7F03E2C711}" presName="sibTrans" presStyleLbl="sibTrans2D1" presStyleIdx="0" presStyleCnt="0"/>
      <dgm:spPr/>
    </dgm:pt>
    <dgm:pt modelId="{75977772-465B-4D89-8341-78248486D14D}" type="pres">
      <dgm:prSet presAssocID="{D070F9B6-E615-4DD0-A4D6-DE30856645EB}" presName="Composite" presStyleCnt="0"/>
      <dgm:spPr/>
    </dgm:pt>
    <dgm:pt modelId="{29B5ECE1-800B-4EC2-9821-ED362D834F35}" type="pres">
      <dgm:prSet presAssocID="{D070F9B6-E615-4DD0-A4D6-DE30856645EB}"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1254" r="21996"/>
          <a:stretch/>
        </a:blipFill>
      </dgm:spPr>
      <dgm:extLst>
        <a:ext uri="{E40237B7-FDA0-4F09-8148-C483321AD2D9}">
          <dgm14:cNvPr xmlns:dgm14="http://schemas.microsoft.com/office/drawing/2010/diagram" id="0" name="" descr="New Years resolution to get healthy in the coming year.  Group of objects include:  note pad, big red apple, tape measure, dumbbells, bottled water, running shoes and towel.     &#10; Base is a blue exercise mat.  Concept of an individual preparing items for an exercise."/>
        </a:ext>
      </dgm:extLst>
    </dgm:pt>
    <dgm:pt modelId="{BE4BB2E7-F4B6-4D42-AF3E-4792AF116E82}" type="pres">
      <dgm:prSet presAssocID="{D070F9B6-E615-4DD0-A4D6-DE30856645EB}" presName="Subtitle" presStyleLbl="revTx" presStyleIdx="4" presStyleCnt="6">
        <dgm:presLayoutVars>
          <dgm:chMax val="0"/>
          <dgm:bulletEnabled/>
        </dgm:presLayoutVars>
      </dgm:prSet>
      <dgm:spPr/>
    </dgm:pt>
    <dgm:pt modelId="{17A25473-2AE5-425D-9A3D-CCB92152F6ED}" type="pres">
      <dgm:prSet presAssocID="{D070F9B6-E615-4DD0-A4D6-DE30856645EB}" presName="Description" presStyleLbl="revTx" presStyleIdx="5" presStyleCnt="6">
        <dgm:presLayoutVars>
          <dgm:bulletEnabled/>
        </dgm:presLayoutVars>
      </dgm:prSet>
      <dgm:spPr/>
    </dgm:pt>
  </dgm:ptLst>
  <dgm:cxnLst>
    <dgm:cxn modelId="{A541F510-DD0E-414E-81C3-561FB3B06B74}" srcId="{A04F9E4E-9F10-463C-AD9D-786DBB5D8F48}" destId="{E5E276F2-EE57-47DE-8579-2025D80E591D}" srcOrd="1" destOrd="0" parTransId="{7E371476-4E95-45FD-9ABD-233BF3D0E82F}" sibTransId="{2BCB818C-89D6-4BDC-B0B5-EE7F03E2C711}"/>
    <dgm:cxn modelId="{838C4334-8D71-4A13-BC80-F466BF98BA78}" type="presOf" srcId="{E5E276F2-EE57-47DE-8579-2025D80E591D}" destId="{5902BDE4-7DC0-4B21-AC81-1AD18040B923}" srcOrd="0" destOrd="0" presId="urn:microsoft.com/office/officeart/2024/3/layout/verticalVisualTextBlock1#14"/>
    <dgm:cxn modelId="{0669693B-82D8-4AD1-BD96-0AF1731AB609}" srcId="{FE5E8FB6-D046-4476-B590-FFDAB70AF9DB}" destId="{7468938E-7CBF-48F8-B205-D121135BCA25}" srcOrd="0" destOrd="0" parTransId="{47EA0820-570D-415B-A8B4-F9884D084206}" sibTransId="{70385FE2-6875-4AAC-BAF7-509438478785}"/>
    <dgm:cxn modelId="{24A3E83E-7FE5-4902-BE0F-57B4579BF350}" type="presOf" srcId="{9C370C9D-A3E3-428B-85D6-E517DBE48127}" destId="{19F7453E-021F-44B1-9DEA-A43A0CAA21C1}" srcOrd="0" destOrd="0" presId="urn:microsoft.com/office/officeart/2024/3/layout/verticalVisualTextBlock1#14"/>
    <dgm:cxn modelId="{1915F142-4260-4234-AA5C-ADB0665510A6}" type="presOf" srcId="{7468938E-7CBF-48F8-B205-D121135BCA25}" destId="{99F590F3-5A28-422B-AE16-6ACE96A7B03D}" srcOrd="0" destOrd="0" presId="urn:microsoft.com/office/officeart/2024/3/layout/verticalVisualTextBlock1#14"/>
    <dgm:cxn modelId="{34D81545-7BEA-47D8-8A25-27CCA6B03505}" srcId="{E5E276F2-EE57-47DE-8579-2025D80E591D}" destId="{9C370C9D-A3E3-428B-85D6-E517DBE48127}" srcOrd="0" destOrd="0" parTransId="{3D13102A-BDAB-4970-AC34-FF59FC379836}" sibTransId="{1D4FAF05-97CB-49E2-901A-A7904418851B}"/>
    <dgm:cxn modelId="{66B53C6E-FCC8-4D13-BB7C-BB1DF1119BB7}" type="presOf" srcId="{2BCB818C-89D6-4BDC-B0B5-EE7F03E2C711}" destId="{70903775-0C0D-4B67-A1F2-71CCD50DA335}" srcOrd="0" destOrd="0" presId="urn:microsoft.com/office/officeart/2024/3/layout/verticalVisualTextBlock1#14"/>
    <dgm:cxn modelId="{66DE524F-E171-4000-9EFC-446DF134B798}" srcId="{A04F9E4E-9F10-463C-AD9D-786DBB5D8F48}" destId="{FE5E8FB6-D046-4476-B590-FFDAB70AF9DB}" srcOrd="0" destOrd="0" parTransId="{377E86A1-289D-41B1-89C9-DF516CF5366A}" sibTransId="{E278F712-4BA7-41E7-BEAA-175FA6DEC785}"/>
    <dgm:cxn modelId="{FE259A71-D64F-4D60-B19D-8F6162665C8E}" type="presOf" srcId="{A04F9E4E-9F10-463C-AD9D-786DBB5D8F48}" destId="{49225CE4-CDFB-46A0-8D64-6EB2F288500E}" srcOrd="0" destOrd="0" presId="urn:microsoft.com/office/officeart/2024/3/layout/verticalVisualTextBlock1#14"/>
    <dgm:cxn modelId="{0E6E2557-6E76-4A29-B3C6-5C595CF04529}" type="presOf" srcId="{58F86BDF-290C-43BB-A250-D752A227AAD7}" destId="{17A25473-2AE5-425D-9A3D-CCB92152F6ED}" srcOrd="0" destOrd="0" presId="urn:microsoft.com/office/officeart/2024/3/layout/verticalVisualTextBlock1#14"/>
    <dgm:cxn modelId="{3607E08F-7F19-4338-8C26-6395121A5F24}" type="presOf" srcId="{E278F712-4BA7-41E7-BEAA-175FA6DEC785}" destId="{0BC96C59-CADA-4DEA-A596-B15BFC69AEF6}" srcOrd="0" destOrd="0" presId="urn:microsoft.com/office/officeart/2024/3/layout/verticalVisualTextBlock1#14"/>
    <dgm:cxn modelId="{EA0B89A8-C3F9-4906-9B4A-1A55C011E32D}" type="presOf" srcId="{D070F9B6-E615-4DD0-A4D6-DE30856645EB}" destId="{BE4BB2E7-F4B6-4D42-AF3E-4792AF116E82}" srcOrd="0" destOrd="0" presId="urn:microsoft.com/office/officeart/2024/3/layout/verticalVisualTextBlock1#14"/>
    <dgm:cxn modelId="{E28060BB-6E56-4019-9F78-4F97D8A85409}" srcId="{A04F9E4E-9F10-463C-AD9D-786DBB5D8F48}" destId="{D070F9B6-E615-4DD0-A4D6-DE30856645EB}" srcOrd="2" destOrd="0" parTransId="{22290DC8-A773-4EDF-B261-835F683652C8}" sibTransId="{8E70B9CE-6AB9-49D1-8A57-A395C9C65E59}"/>
    <dgm:cxn modelId="{C5AD0FF8-9F62-4B28-9799-AA013C805B77}" type="presOf" srcId="{FE5E8FB6-D046-4476-B590-FFDAB70AF9DB}" destId="{6DA45AAD-2B12-43D6-A5B9-7AF97CA9D5FC}" srcOrd="0" destOrd="0" presId="urn:microsoft.com/office/officeart/2024/3/layout/verticalVisualTextBlock1#14"/>
    <dgm:cxn modelId="{0435DEFF-47DD-4B87-8BE5-36E0F94A2E7C}" srcId="{D070F9B6-E615-4DD0-A4D6-DE30856645EB}" destId="{58F86BDF-290C-43BB-A250-D752A227AAD7}" srcOrd="0" destOrd="0" parTransId="{DF1ADFFF-1311-4CE2-A2CD-61B07260BE95}" sibTransId="{A477E9C6-6B90-4CEE-8980-3E8F78FB490D}"/>
    <dgm:cxn modelId="{21E476B3-6B70-49E0-91AC-182ABAD36237}" type="presParOf" srcId="{49225CE4-CDFB-46A0-8D64-6EB2F288500E}" destId="{09F3FEF3-E8CA-4B7E-AA49-318F0A968B3D}" srcOrd="0" destOrd="0" presId="urn:microsoft.com/office/officeart/2024/3/layout/verticalVisualTextBlock1#14"/>
    <dgm:cxn modelId="{09139067-5651-4352-971A-D7E14A302CC9}" type="presParOf" srcId="{09F3FEF3-E8CA-4B7E-AA49-318F0A968B3D}" destId="{B84A41F1-4315-4E9B-B308-384D1090E7D0}" srcOrd="0" destOrd="0" presId="urn:microsoft.com/office/officeart/2024/3/layout/verticalVisualTextBlock1#14"/>
    <dgm:cxn modelId="{019094AF-39B0-4089-BBE6-286060E35E4F}" type="presParOf" srcId="{09F3FEF3-E8CA-4B7E-AA49-318F0A968B3D}" destId="{6DA45AAD-2B12-43D6-A5B9-7AF97CA9D5FC}" srcOrd="1" destOrd="0" presId="urn:microsoft.com/office/officeart/2024/3/layout/verticalVisualTextBlock1#14"/>
    <dgm:cxn modelId="{097F10A5-E587-4AA9-B96B-F057984F87DD}" type="presParOf" srcId="{09F3FEF3-E8CA-4B7E-AA49-318F0A968B3D}" destId="{99F590F3-5A28-422B-AE16-6ACE96A7B03D}" srcOrd="2" destOrd="0" presId="urn:microsoft.com/office/officeart/2024/3/layout/verticalVisualTextBlock1#14"/>
    <dgm:cxn modelId="{12D155D7-47B3-4582-BEAF-405EC2E8C9A0}" type="presParOf" srcId="{49225CE4-CDFB-46A0-8D64-6EB2F288500E}" destId="{0BC96C59-CADA-4DEA-A596-B15BFC69AEF6}" srcOrd="1" destOrd="0" presId="urn:microsoft.com/office/officeart/2024/3/layout/verticalVisualTextBlock1#14"/>
    <dgm:cxn modelId="{B82E06EB-49C2-4945-B541-25B55BD2EB46}" type="presParOf" srcId="{49225CE4-CDFB-46A0-8D64-6EB2F288500E}" destId="{88E796C8-E1B8-4797-8D50-F309AAD8FD4A}" srcOrd="2" destOrd="0" presId="urn:microsoft.com/office/officeart/2024/3/layout/verticalVisualTextBlock1#14"/>
    <dgm:cxn modelId="{62263665-62D1-4DDE-A114-EBCE2734B35D}" type="presParOf" srcId="{88E796C8-E1B8-4797-8D50-F309AAD8FD4A}" destId="{AB3441AD-564E-4AC4-A12C-559810E7F1E9}" srcOrd="0" destOrd="0" presId="urn:microsoft.com/office/officeart/2024/3/layout/verticalVisualTextBlock1#14"/>
    <dgm:cxn modelId="{C26F0EE8-E03F-4E5F-97BC-FB14651002B9}" type="presParOf" srcId="{88E796C8-E1B8-4797-8D50-F309AAD8FD4A}" destId="{5902BDE4-7DC0-4B21-AC81-1AD18040B923}" srcOrd="1" destOrd="0" presId="urn:microsoft.com/office/officeart/2024/3/layout/verticalVisualTextBlock1#14"/>
    <dgm:cxn modelId="{F13F3ED1-FFC9-4C50-BE1C-8EBE653DB5E4}" type="presParOf" srcId="{88E796C8-E1B8-4797-8D50-F309AAD8FD4A}" destId="{19F7453E-021F-44B1-9DEA-A43A0CAA21C1}" srcOrd="2" destOrd="0" presId="urn:microsoft.com/office/officeart/2024/3/layout/verticalVisualTextBlock1#14"/>
    <dgm:cxn modelId="{88EC8A8D-CC1B-4591-998E-0DB9E3E1D6E4}" type="presParOf" srcId="{49225CE4-CDFB-46A0-8D64-6EB2F288500E}" destId="{70903775-0C0D-4B67-A1F2-71CCD50DA335}" srcOrd="3" destOrd="0" presId="urn:microsoft.com/office/officeart/2024/3/layout/verticalVisualTextBlock1#14"/>
    <dgm:cxn modelId="{2B88B616-BD98-4D33-994F-5BCDC14AD881}" type="presParOf" srcId="{49225CE4-CDFB-46A0-8D64-6EB2F288500E}" destId="{75977772-465B-4D89-8341-78248486D14D}" srcOrd="4" destOrd="0" presId="urn:microsoft.com/office/officeart/2024/3/layout/verticalVisualTextBlock1#14"/>
    <dgm:cxn modelId="{E220F3EC-963C-48CE-BEB6-D1EED21A1EC3}" type="presParOf" srcId="{75977772-465B-4D89-8341-78248486D14D}" destId="{29B5ECE1-800B-4EC2-9821-ED362D834F35}" srcOrd="0" destOrd="0" presId="urn:microsoft.com/office/officeart/2024/3/layout/verticalVisualTextBlock1#14"/>
    <dgm:cxn modelId="{7A6A054D-BA4F-4C76-9E16-3E0A1238441E}" type="presParOf" srcId="{75977772-465B-4D89-8341-78248486D14D}" destId="{BE4BB2E7-F4B6-4D42-AF3E-4792AF116E82}" srcOrd="1" destOrd="0" presId="urn:microsoft.com/office/officeart/2024/3/layout/verticalVisualTextBlock1#14"/>
    <dgm:cxn modelId="{A7C63C27-2B80-4247-B2C8-443C2A3B6ED9}" type="presParOf" srcId="{75977772-465B-4D89-8341-78248486D14D}" destId="{17A25473-2AE5-425D-9A3D-CCB92152F6ED}" srcOrd="2" destOrd="0" presId="urn:microsoft.com/office/officeart/2024/3/layout/verticalVisualTextBlock1#1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EA29BC-C5FD-4130-94E8-008EACD2D6FA}" type="doc">
      <dgm:prSet loTypeId="urn:microsoft.com/office/officeart/2024/3/layout/hArchList1#5" loCatId="List" qsTypeId="urn:microsoft.com/office/officeart/2005/8/quickstyle/simple1" qsCatId="simple" csTypeId="urn:microsoft.com/office/officeart/2005/8/colors/accent1_2" csCatId="accent1" phldr="1"/>
      <dgm:spPr/>
      <dgm:t>
        <a:bodyPr/>
        <a:lstStyle/>
        <a:p>
          <a:endParaRPr lang="en-US"/>
        </a:p>
      </dgm:t>
    </dgm:pt>
    <dgm:pt modelId="{B58235E4-C510-4795-A8A4-ECB057498D30}">
      <dgm:prSet/>
      <dgm:spPr/>
      <dgm:t>
        <a:bodyPr/>
        <a:lstStyle/>
        <a:p>
          <a:pPr>
            <a:lnSpc>
              <a:spcPct val="100000"/>
            </a:lnSpc>
            <a:defRPr b="1"/>
          </a:pPr>
          <a:r>
            <a:rPr lang="en-US"/>
            <a:t>Wellness Recovery Action Plan</a:t>
          </a:r>
        </a:p>
      </dgm:t>
    </dgm:pt>
    <dgm:pt modelId="{CB05E72A-C1DC-4E30-A1D9-5EAAAF001CF2}" type="parTrans" cxnId="{E89CF7DF-EF35-49B0-8ABD-4524FD1945E0}">
      <dgm:prSet/>
      <dgm:spPr/>
      <dgm:t>
        <a:bodyPr/>
        <a:lstStyle/>
        <a:p>
          <a:endParaRPr lang="en-US"/>
        </a:p>
      </dgm:t>
    </dgm:pt>
    <dgm:pt modelId="{700B7805-C4DD-4A95-9D16-73E5352154D3}" type="sibTrans" cxnId="{E89CF7DF-EF35-49B0-8ABD-4524FD1945E0}">
      <dgm:prSet/>
      <dgm:spPr/>
      <dgm:t>
        <a:bodyPr/>
        <a:lstStyle/>
        <a:p>
          <a:pPr>
            <a:lnSpc>
              <a:spcPct val="100000"/>
            </a:lnSpc>
            <a:defRPr b="1"/>
          </a:pPr>
          <a:endParaRPr lang="en-US"/>
        </a:p>
      </dgm:t>
    </dgm:pt>
    <dgm:pt modelId="{96E2B256-9092-4AE8-A03D-00BE4EA5848E}">
      <dgm:prSet/>
      <dgm:spPr/>
      <dgm:t>
        <a:bodyPr/>
        <a:lstStyle/>
        <a:p>
          <a:pPr>
            <a:lnSpc>
              <a:spcPct val="100000"/>
            </a:lnSpc>
          </a:pPr>
          <a:r>
            <a:rPr lang="en-US"/>
            <a:t>The Wellness Recovery Action Plan is a structured approach that helps individuals take control of their mental health recovery process.</a:t>
          </a:r>
        </a:p>
      </dgm:t>
    </dgm:pt>
    <dgm:pt modelId="{0952ABB6-CCA3-42B6-9994-5D695E9433DF}" type="parTrans" cxnId="{4126F9F4-87D1-4400-9402-0AADFA19D0C7}">
      <dgm:prSet/>
      <dgm:spPr/>
      <dgm:t>
        <a:bodyPr/>
        <a:lstStyle/>
        <a:p>
          <a:endParaRPr lang="en-US"/>
        </a:p>
      </dgm:t>
    </dgm:pt>
    <dgm:pt modelId="{CA5F8105-5388-4D04-A48D-622C7D7EA7A0}" type="sibTrans" cxnId="{4126F9F4-87D1-4400-9402-0AADFA19D0C7}">
      <dgm:prSet/>
      <dgm:spPr/>
      <dgm:t>
        <a:bodyPr/>
        <a:lstStyle/>
        <a:p>
          <a:endParaRPr lang="en-US"/>
        </a:p>
      </dgm:t>
    </dgm:pt>
    <dgm:pt modelId="{C686589B-8543-4E6E-BF4C-B5F288DA7EB8}">
      <dgm:prSet/>
      <dgm:spPr/>
      <dgm:t>
        <a:bodyPr/>
        <a:lstStyle/>
        <a:p>
          <a:pPr>
            <a:lnSpc>
              <a:spcPct val="100000"/>
            </a:lnSpc>
            <a:defRPr b="1"/>
          </a:pPr>
          <a:r>
            <a:rPr lang="en-US"/>
            <a:t>Wellness Toolbox</a:t>
          </a:r>
        </a:p>
      </dgm:t>
    </dgm:pt>
    <dgm:pt modelId="{2CCAD94B-BCE6-47DF-8FAF-BF58319FDBF9}" type="parTrans" cxnId="{2B04FF49-52FC-4A75-BCAB-2BBA5A245AB7}">
      <dgm:prSet/>
      <dgm:spPr/>
      <dgm:t>
        <a:bodyPr/>
        <a:lstStyle/>
        <a:p>
          <a:endParaRPr lang="en-US"/>
        </a:p>
      </dgm:t>
    </dgm:pt>
    <dgm:pt modelId="{45005139-1C84-4B94-82B5-E018882D3581}" type="sibTrans" cxnId="{2B04FF49-52FC-4A75-BCAB-2BBA5A245AB7}">
      <dgm:prSet/>
      <dgm:spPr/>
      <dgm:t>
        <a:bodyPr/>
        <a:lstStyle/>
        <a:p>
          <a:pPr>
            <a:lnSpc>
              <a:spcPct val="100000"/>
            </a:lnSpc>
            <a:defRPr b="1"/>
          </a:pPr>
          <a:endParaRPr lang="en-US"/>
        </a:p>
      </dgm:t>
    </dgm:pt>
    <dgm:pt modelId="{C26D76A9-14BA-4390-83F0-53978C514077}">
      <dgm:prSet/>
      <dgm:spPr/>
      <dgm:t>
        <a:bodyPr/>
        <a:lstStyle/>
        <a:p>
          <a:pPr>
            <a:lnSpc>
              <a:spcPct val="100000"/>
            </a:lnSpc>
          </a:pPr>
          <a:r>
            <a:rPr lang="en-US"/>
            <a:t>The Wellness Toolbox comprises various strategies and tools that enhance individual resilience and promote overall well-being.</a:t>
          </a:r>
        </a:p>
      </dgm:t>
    </dgm:pt>
    <dgm:pt modelId="{0B82DA74-82CC-4B71-B207-C8DC7B7B5D9D}" type="parTrans" cxnId="{3928DE34-B515-4658-B33D-A60609D4D708}">
      <dgm:prSet/>
      <dgm:spPr/>
      <dgm:t>
        <a:bodyPr/>
        <a:lstStyle/>
        <a:p>
          <a:endParaRPr lang="en-US"/>
        </a:p>
      </dgm:t>
    </dgm:pt>
    <dgm:pt modelId="{4F28A4D3-9F64-4586-A5CE-1F8703713326}" type="sibTrans" cxnId="{3928DE34-B515-4658-B33D-A60609D4D708}">
      <dgm:prSet/>
      <dgm:spPr/>
      <dgm:t>
        <a:bodyPr/>
        <a:lstStyle/>
        <a:p>
          <a:endParaRPr lang="en-US"/>
        </a:p>
      </dgm:t>
    </dgm:pt>
    <dgm:pt modelId="{9CADE2E7-F837-4F2B-945F-2B7E7AF2C084}">
      <dgm:prSet/>
      <dgm:spPr/>
      <dgm:t>
        <a:bodyPr/>
        <a:lstStyle/>
        <a:p>
          <a:pPr>
            <a:lnSpc>
              <a:spcPct val="100000"/>
            </a:lnSpc>
            <a:defRPr b="1"/>
          </a:pPr>
          <a:r>
            <a:rPr lang="en-US"/>
            <a:t>Enhancing Mental Health Recovery</a:t>
          </a:r>
        </a:p>
      </dgm:t>
    </dgm:pt>
    <dgm:pt modelId="{2416EF09-EA99-484F-8561-D899F6EB9136}" type="parTrans" cxnId="{C9DE320A-2EEB-4393-B6B6-1A3B92DA287F}">
      <dgm:prSet/>
      <dgm:spPr/>
      <dgm:t>
        <a:bodyPr/>
        <a:lstStyle/>
        <a:p>
          <a:endParaRPr lang="en-US"/>
        </a:p>
      </dgm:t>
    </dgm:pt>
    <dgm:pt modelId="{5D2A6C4A-2832-4EE1-BA1B-9088B185FFD4}" type="sibTrans" cxnId="{C9DE320A-2EEB-4393-B6B6-1A3B92DA287F}">
      <dgm:prSet/>
      <dgm:spPr/>
      <dgm:t>
        <a:bodyPr/>
        <a:lstStyle/>
        <a:p>
          <a:endParaRPr lang="en-US"/>
        </a:p>
      </dgm:t>
    </dgm:pt>
    <dgm:pt modelId="{8ED2D715-CE18-4129-8E41-5B4A04F6C1C8}">
      <dgm:prSet/>
      <dgm:spPr/>
      <dgm:t>
        <a:bodyPr/>
        <a:lstStyle/>
        <a:p>
          <a:pPr>
            <a:lnSpc>
              <a:spcPct val="100000"/>
            </a:lnSpc>
          </a:pPr>
          <a:r>
            <a:rPr lang="en-US"/>
            <a:t>Utilizing these resources can significantly improve the mental health recovery journey and support lasting wellness.</a:t>
          </a:r>
        </a:p>
      </dgm:t>
    </dgm:pt>
    <dgm:pt modelId="{59A7C6DD-10E7-4F15-B76F-C6F45AF3968A}" type="parTrans" cxnId="{D01E4DFE-2969-4EE8-BD6F-F7EE74A42FE2}">
      <dgm:prSet/>
      <dgm:spPr/>
      <dgm:t>
        <a:bodyPr/>
        <a:lstStyle/>
        <a:p>
          <a:endParaRPr lang="en-US"/>
        </a:p>
      </dgm:t>
    </dgm:pt>
    <dgm:pt modelId="{82960649-1B92-4F35-9C54-4FFD34E2E14F}" type="sibTrans" cxnId="{D01E4DFE-2969-4EE8-BD6F-F7EE74A42FE2}">
      <dgm:prSet/>
      <dgm:spPr/>
      <dgm:t>
        <a:bodyPr/>
        <a:lstStyle/>
        <a:p>
          <a:endParaRPr lang="en-US"/>
        </a:p>
      </dgm:t>
    </dgm:pt>
    <dgm:pt modelId="{99A5DCCB-B23A-4EA0-B2EA-7C70894F6BE6}" type="pres">
      <dgm:prSet presAssocID="{2EEA29BC-C5FD-4130-94E8-008EACD2D6FA}" presName="Name0" presStyleCnt="0">
        <dgm:presLayoutVars>
          <dgm:dir/>
          <dgm:resizeHandles val="exact"/>
        </dgm:presLayoutVars>
      </dgm:prSet>
      <dgm:spPr/>
    </dgm:pt>
    <dgm:pt modelId="{2553BD06-3384-4417-B040-47D864D9A796}" type="pres">
      <dgm:prSet presAssocID="{B58235E4-C510-4795-A8A4-ECB057498D30}" presName="compNode" presStyleCnt="0"/>
      <dgm:spPr/>
    </dgm:pt>
    <dgm:pt modelId="{7A6A5531-6CB2-4569-A089-60F16AE2A9DE}" type="pres">
      <dgm:prSet presAssocID="{B58235E4-C510-4795-A8A4-ECB057498D30}" presName="pictRect" presStyleLbl="revTx" presStyleIdx="0" presStyleCnt="6">
        <dgm:presLayoutVars>
          <dgm:chMax val="0"/>
          <dgm:bulletEnabled/>
        </dgm:presLayoutVars>
      </dgm:prSet>
      <dgm:spPr/>
    </dgm:pt>
    <dgm:pt modelId="{9373394B-AB9D-464B-B63C-CEAF0E7421D0}" type="pres">
      <dgm:prSet presAssocID="{B58235E4-C510-4795-A8A4-ECB057498D30}" presName="textRect" presStyleLbl="revTx" presStyleIdx="1" presStyleCnt="6">
        <dgm:presLayoutVars>
          <dgm:bulletEnabled/>
        </dgm:presLayoutVars>
      </dgm:prSet>
      <dgm:spPr/>
    </dgm:pt>
    <dgm:pt modelId="{260E98E2-1FE2-47FF-9ED1-095E52BD043D}" type="pres">
      <dgm:prSet presAssocID="{700B7805-C4DD-4A95-9D16-73E5352154D3}" presName="sibTrans" presStyleLbl="sibTrans2D1" presStyleIdx="0" presStyleCnt="0"/>
      <dgm:spPr/>
    </dgm:pt>
    <dgm:pt modelId="{077BD98C-A468-466D-8DBA-2A083EDDA0F3}" type="pres">
      <dgm:prSet presAssocID="{C686589B-8543-4E6E-BF4C-B5F288DA7EB8}" presName="compNode" presStyleCnt="0"/>
      <dgm:spPr/>
    </dgm:pt>
    <dgm:pt modelId="{35F81683-CCF7-4E0D-806D-C22C2C36C53E}" type="pres">
      <dgm:prSet presAssocID="{C686589B-8543-4E6E-BF4C-B5F288DA7EB8}" presName="pictRect" presStyleLbl="revTx" presStyleIdx="2" presStyleCnt="6">
        <dgm:presLayoutVars>
          <dgm:chMax val="0"/>
          <dgm:bulletEnabled/>
        </dgm:presLayoutVars>
      </dgm:prSet>
      <dgm:spPr/>
    </dgm:pt>
    <dgm:pt modelId="{A013FF10-D8A6-46E1-8647-841582F19226}" type="pres">
      <dgm:prSet presAssocID="{C686589B-8543-4E6E-BF4C-B5F288DA7EB8}" presName="textRect" presStyleLbl="revTx" presStyleIdx="3" presStyleCnt="6">
        <dgm:presLayoutVars>
          <dgm:bulletEnabled/>
        </dgm:presLayoutVars>
      </dgm:prSet>
      <dgm:spPr/>
    </dgm:pt>
    <dgm:pt modelId="{9DBDCA22-9EF1-4A95-AE41-747776EE75C3}" type="pres">
      <dgm:prSet presAssocID="{45005139-1C84-4B94-82B5-E018882D3581}" presName="sibTrans" presStyleLbl="sibTrans2D1" presStyleIdx="0" presStyleCnt="0"/>
      <dgm:spPr/>
    </dgm:pt>
    <dgm:pt modelId="{165659C5-83F8-4267-A752-4B01459992DF}" type="pres">
      <dgm:prSet presAssocID="{9CADE2E7-F837-4F2B-945F-2B7E7AF2C084}" presName="compNode" presStyleCnt="0"/>
      <dgm:spPr/>
    </dgm:pt>
    <dgm:pt modelId="{39755EB1-FEEA-4EB7-85E3-4D476F68B161}" type="pres">
      <dgm:prSet presAssocID="{9CADE2E7-F837-4F2B-945F-2B7E7AF2C084}" presName="pictRect" presStyleLbl="revTx" presStyleIdx="4" presStyleCnt="6">
        <dgm:presLayoutVars>
          <dgm:chMax val="0"/>
          <dgm:bulletEnabled/>
        </dgm:presLayoutVars>
      </dgm:prSet>
      <dgm:spPr/>
    </dgm:pt>
    <dgm:pt modelId="{26D8612E-6AB7-4738-B989-90823FBAE942}" type="pres">
      <dgm:prSet presAssocID="{9CADE2E7-F837-4F2B-945F-2B7E7AF2C084}" presName="textRect" presStyleLbl="revTx" presStyleIdx="5" presStyleCnt="6">
        <dgm:presLayoutVars>
          <dgm:bulletEnabled/>
        </dgm:presLayoutVars>
      </dgm:prSet>
      <dgm:spPr/>
    </dgm:pt>
  </dgm:ptLst>
  <dgm:cxnLst>
    <dgm:cxn modelId="{DB9AE903-D33F-4D35-9E66-588970505601}" type="presOf" srcId="{45005139-1C84-4B94-82B5-E018882D3581}" destId="{9DBDCA22-9EF1-4A95-AE41-747776EE75C3}" srcOrd="0" destOrd="0" presId="urn:microsoft.com/office/officeart/2024/3/layout/hArchList1#5"/>
    <dgm:cxn modelId="{C9DE320A-2EEB-4393-B6B6-1A3B92DA287F}" srcId="{2EEA29BC-C5FD-4130-94E8-008EACD2D6FA}" destId="{9CADE2E7-F837-4F2B-945F-2B7E7AF2C084}" srcOrd="2" destOrd="0" parTransId="{2416EF09-EA99-484F-8561-D899F6EB9136}" sibTransId="{5D2A6C4A-2832-4EE1-BA1B-9088B185FFD4}"/>
    <dgm:cxn modelId="{2B07A12C-E0E0-4425-97A2-CF46F4158BB6}" type="presOf" srcId="{C686589B-8543-4E6E-BF4C-B5F288DA7EB8}" destId="{35F81683-CCF7-4E0D-806D-C22C2C36C53E}" srcOrd="0" destOrd="0" presId="urn:microsoft.com/office/officeart/2024/3/layout/hArchList1#5"/>
    <dgm:cxn modelId="{07121433-5B88-42CA-B48C-01BF0479657E}" type="presOf" srcId="{8ED2D715-CE18-4129-8E41-5B4A04F6C1C8}" destId="{26D8612E-6AB7-4738-B989-90823FBAE942}" srcOrd="0" destOrd="0" presId="urn:microsoft.com/office/officeart/2024/3/layout/hArchList1#5"/>
    <dgm:cxn modelId="{3928DE34-B515-4658-B33D-A60609D4D708}" srcId="{C686589B-8543-4E6E-BF4C-B5F288DA7EB8}" destId="{C26D76A9-14BA-4390-83F0-53978C514077}" srcOrd="0" destOrd="0" parTransId="{0B82DA74-82CC-4B71-B207-C8DC7B7B5D9D}" sibTransId="{4F28A4D3-9F64-4586-A5CE-1F8703713326}"/>
    <dgm:cxn modelId="{6FDB8035-BC73-44E1-B1A8-C7461168A822}" type="presOf" srcId="{700B7805-C4DD-4A95-9D16-73E5352154D3}" destId="{260E98E2-1FE2-47FF-9ED1-095E52BD043D}" srcOrd="0" destOrd="0" presId="urn:microsoft.com/office/officeart/2024/3/layout/hArchList1#5"/>
    <dgm:cxn modelId="{2B04FF49-52FC-4A75-BCAB-2BBA5A245AB7}" srcId="{2EEA29BC-C5FD-4130-94E8-008EACD2D6FA}" destId="{C686589B-8543-4E6E-BF4C-B5F288DA7EB8}" srcOrd="1" destOrd="0" parTransId="{2CCAD94B-BCE6-47DF-8FAF-BF58319FDBF9}" sibTransId="{45005139-1C84-4B94-82B5-E018882D3581}"/>
    <dgm:cxn modelId="{14E42D4C-D33C-4ACC-9483-0C3358F1C154}" type="presOf" srcId="{B58235E4-C510-4795-A8A4-ECB057498D30}" destId="{7A6A5531-6CB2-4569-A089-60F16AE2A9DE}" srcOrd="0" destOrd="0" presId="urn:microsoft.com/office/officeart/2024/3/layout/hArchList1#5"/>
    <dgm:cxn modelId="{B2B6626E-6B16-4EDE-A27C-EDDDA6FB7FC3}" type="presOf" srcId="{96E2B256-9092-4AE8-A03D-00BE4EA5848E}" destId="{9373394B-AB9D-464B-B63C-CEAF0E7421D0}" srcOrd="0" destOrd="0" presId="urn:microsoft.com/office/officeart/2024/3/layout/hArchList1#5"/>
    <dgm:cxn modelId="{90E4D59A-5914-4A79-9D5F-E646AA913CAC}" type="presOf" srcId="{2EEA29BC-C5FD-4130-94E8-008EACD2D6FA}" destId="{99A5DCCB-B23A-4EA0-B2EA-7C70894F6BE6}" srcOrd="0" destOrd="0" presId="urn:microsoft.com/office/officeart/2024/3/layout/hArchList1#5"/>
    <dgm:cxn modelId="{A3C7DBAD-F49B-496C-81BC-02DA001E2AA9}" type="presOf" srcId="{9CADE2E7-F837-4F2B-945F-2B7E7AF2C084}" destId="{39755EB1-FEEA-4EB7-85E3-4D476F68B161}" srcOrd="0" destOrd="0" presId="urn:microsoft.com/office/officeart/2024/3/layout/hArchList1#5"/>
    <dgm:cxn modelId="{E89CF7DF-EF35-49B0-8ABD-4524FD1945E0}" srcId="{2EEA29BC-C5FD-4130-94E8-008EACD2D6FA}" destId="{B58235E4-C510-4795-A8A4-ECB057498D30}" srcOrd="0" destOrd="0" parTransId="{CB05E72A-C1DC-4E30-A1D9-5EAAAF001CF2}" sibTransId="{700B7805-C4DD-4A95-9D16-73E5352154D3}"/>
    <dgm:cxn modelId="{4126F9F4-87D1-4400-9402-0AADFA19D0C7}" srcId="{B58235E4-C510-4795-A8A4-ECB057498D30}" destId="{96E2B256-9092-4AE8-A03D-00BE4EA5848E}" srcOrd="0" destOrd="0" parTransId="{0952ABB6-CCA3-42B6-9994-5D695E9433DF}" sibTransId="{CA5F8105-5388-4D04-A48D-622C7D7EA7A0}"/>
    <dgm:cxn modelId="{D74073FB-0721-443F-845B-CD10F9C4AA7A}" type="presOf" srcId="{C26D76A9-14BA-4390-83F0-53978C514077}" destId="{A013FF10-D8A6-46E1-8647-841582F19226}" srcOrd="0" destOrd="0" presId="urn:microsoft.com/office/officeart/2024/3/layout/hArchList1#5"/>
    <dgm:cxn modelId="{D01E4DFE-2969-4EE8-BD6F-F7EE74A42FE2}" srcId="{9CADE2E7-F837-4F2B-945F-2B7E7AF2C084}" destId="{8ED2D715-CE18-4129-8E41-5B4A04F6C1C8}" srcOrd="0" destOrd="0" parTransId="{59A7C6DD-10E7-4F15-B76F-C6F45AF3968A}" sibTransId="{82960649-1B92-4F35-9C54-4FFD34E2E14F}"/>
    <dgm:cxn modelId="{FD9762E2-039B-4D1E-97E2-A033391B7D04}" type="presParOf" srcId="{99A5DCCB-B23A-4EA0-B2EA-7C70894F6BE6}" destId="{2553BD06-3384-4417-B040-47D864D9A796}" srcOrd="0" destOrd="0" presId="urn:microsoft.com/office/officeart/2024/3/layout/hArchList1#5"/>
    <dgm:cxn modelId="{530EE25F-A429-4DDB-AB07-CD44E3FB2EAE}" type="presParOf" srcId="{2553BD06-3384-4417-B040-47D864D9A796}" destId="{7A6A5531-6CB2-4569-A089-60F16AE2A9DE}" srcOrd="0" destOrd="0" presId="urn:microsoft.com/office/officeart/2024/3/layout/hArchList1#5"/>
    <dgm:cxn modelId="{EEE4195B-ADAD-4D75-AD1F-E2F1352B2C5B}" type="presParOf" srcId="{2553BD06-3384-4417-B040-47D864D9A796}" destId="{9373394B-AB9D-464B-B63C-CEAF0E7421D0}" srcOrd="1" destOrd="0" presId="urn:microsoft.com/office/officeart/2024/3/layout/hArchList1#5"/>
    <dgm:cxn modelId="{9C390BF3-6A90-40C1-AC2C-1F72293FDF1F}" type="presParOf" srcId="{99A5DCCB-B23A-4EA0-B2EA-7C70894F6BE6}" destId="{260E98E2-1FE2-47FF-9ED1-095E52BD043D}" srcOrd="1" destOrd="0" presId="urn:microsoft.com/office/officeart/2024/3/layout/hArchList1#5"/>
    <dgm:cxn modelId="{7A92DB24-FFC3-46DA-844F-0344E6972631}" type="presParOf" srcId="{99A5DCCB-B23A-4EA0-B2EA-7C70894F6BE6}" destId="{077BD98C-A468-466D-8DBA-2A083EDDA0F3}" srcOrd="2" destOrd="0" presId="urn:microsoft.com/office/officeart/2024/3/layout/hArchList1#5"/>
    <dgm:cxn modelId="{B78F66DC-92D9-4127-8D6D-1922B204153E}" type="presParOf" srcId="{077BD98C-A468-466D-8DBA-2A083EDDA0F3}" destId="{35F81683-CCF7-4E0D-806D-C22C2C36C53E}" srcOrd="0" destOrd="0" presId="urn:microsoft.com/office/officeart/2024/3/layout/hArchList1#5"/>
    <dgm:cxn modelId="{89FC1F79-8E61-4A5F-8314-61E37A674DC6}" type="presParOf" srcId="{077BD98C-A468-466D-8DBA-2A083EDDA0F3}" destId="{A013FF10-D8A6-46E1-8647-841582F19226}" srcOrd="1" destOrd="0" presId="urn:microsoft.com/office/officeart/2024/3/layout/hArchList1#5"/>
    <dgm:cxn modelId="{B0DB7AED-077F-416C-82FB-7A7A8C2CDC96}" type="presParOf" srcId="{99A5DCCB-B23A-4EA0-B2EA-7C70894F6BE6}" destId="{9DBDCA22-9EF1-4A95-AE41-747776EE75C3}" srcOrd="3" destOrd="0" presId="urn:microsoft.com/office/officeart/2024/3/layout/hArchList1#5"/>
    <dgm:cxn modelId="{B40D778D-528B-4552-939C-1E53EC8EBBD3}" type="presParOf" srcId="{99A5DCCB-B23A-4EA0-B2EA-7C70894F6BE6}" destId="{165659C5-83F8-4267-A752-4B01459992DF}" srcOrd="4" destOrd="0" presId="urn:microsoft.com/office/officeart/2024/3/layout/hArchList1#5"/>
    <dgm:cxn modelId="{F802BB5B-9044-4C54-9523-A837A07A49AF}" type="presParOf" srcId="{165659C5-83F8-4267-A752-4B01459992DF}" destId="{39755EB1-FEEA-4EB7-85E3-4D476F68B161}" srcOrd="0" destOrd="0" presId="urn:microsoft.com/office/officeart/2024/3/layout/hArchList1#5"/>
    <dgm:cxn modelId="{200F05C5-A4F1-41B3-9943-9CD7832D94A7}" type="presParOf" srcId="{165659C5-83F8-4267-A752-4B01459992DF}" destId="{26D8612E-6AB7-4738-B989-90823FBAE942}" srcOrd="1" destOrd="0" presId="urn:microsoft.com/office/officeart/2024/3/layout/hArchList1#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A41F1-4315-4E9B-B308-384D1090E7D0}">
      <dsp:nvSpPr>
        <dsp:cNvPr id="0" name=""/>
        <dsp:cNvSpPr/>
      </dsp:nvSpPr>
      <dsp:spPr>
        <a:xfrm>
          <a:off x="0" y="0"/>
          <a:ext cx="1809729" cy="180972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0310" r="9939" b="-2"/>
          <a:stretch/>
        </a:blipFill>
        <a:ln>
          <a:noFill/>
        </a:ln>
        <a:effectLst/>
      </dsp:spPr>
      <dsp:style>
        <a:lnRef idx="0">
          <a:scrgbClr r="0" g="0" b="0"/>
        </a:lnRef>
        <a:fillRef idx="3">
          <a:scrgbClr r="0" g="0" b="0"/>
        </a:fillRef>
        <a:effectRef idx="2">
          <a:scrgbClr r="0" g="0" b="0"/>
        </a:effectRef>
        <a:fontRef idx="minor">
          <a:schemeClr val="lt1"/>
        </a:fontRef>
      </dsp:style>
    </dsp:sp>
    <dsp:sp modelId="{6DA45AAD-2B12-43D6-A5B9-7AF97CA9D5FC}">
      <dsp:nvSpPr>
        <dsp:cNvPr id="0" name=""/>
        <dsp:cNvSpPr/>
      </dsp:nvSpPr>
      <dsp:spPr>
        <a:xfrm>
          <a:off x="1989729" y="0"/>
          <a:ext cx="4200050" cy="36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Importance of Organization</a:t>
          </a:r>
        </a:p>
      </dsp:txBody>
      <dsp:txXfrm>
        <a:off x="1989729" y="0"/>
        <a:ext cx="4200050" cy="368353"/>
      </dsp:txXfrm>
    </dsp:sp>
    <dsp:sp modelId="{99F590F3-5A28-422B-AE16-6ACE96A7B03D}">
      <dsp:nvSpPr>
        <dsp:cNvPr id="0" name=""/>
        <dsp:cNvSpPr/>
      </dsp:nvSpPr>
      <dsp:spPr>
        <a:xfrm>
          <a:off x="1989729" y="368353"/>
          <a:ext cx="4200050" cy="144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Keeping your Wellness Toolbox organized helps you easily access the tools you need for your well-being.</a:t>
          </a:r>
        </a:p>
      </dsp:txBody>
      <dsp:txXfrm>
        <a:off x="1989729" y="368353"/>
        <a:ext cx="4200050" cy="1441375"/>
      </dsp:txXfrm>
    </dsp:sp>
    <dsp:sp modelId="{AB3441AD-564E-4AC4-A12C-559810E7F1E9}">
      <dsp:nvSpPr>
        <dsp:cNvPr id="0" name=""/>
        <dsp:cNvSpPr/>
      </dsp:nvSpPr>
      <dsp:spPr>
        <a:xfrm>
          <a:off x="0" y="1954508"/>
          <a:ext cx="1809729" cy="180972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4365" r="20630" b="-7"/>
          <a:stretch/>
        </a:blipFill>
        <a:ln>
          <a:noFill/>
        </a:ln>
        <a:effectLst/>
      </dsp:spPr>
      <dsp:style>
        <a:lnRef idx="0">
          <a:scrgbClr r="0" g="0" b="0"/>
        </a:lnRef>
        <a:fillRef idx="3">
          <a:scrgbClr r="0" g="0" b="0"/>
        </a:fillRef>
        <a:effectRef idx="2">
          <a:scrgbClr r="0" g="0" b="0"/>
        </a:effectRef>
        <a:fontRef idx="minor">
          <a:schemeClr val="lt1"/>
        </a:fontRef>
      </dsp:style>
    </dsp:sp>
    <dsp:sp modelId="{5902BDE4-7DC0-4B21-AC81-1AD18040B923}">
      <dsp:nvSpPr>
        <dsp:cNvPr id="0" name=""/>
        <dsp:cNvSpPr/>
      </dsp:nvSpPr>
      <dsp:spPr>
        <a:xfrm>
          <a:off x="1989729" y="1954508"/>
          <a:ext cx="4200050" cy="36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Regular Reviews</a:t>
          </a:r>
        </a:p>
      </dsp:txBody>
      <dsp:txXfrm>
        <a:off x="1989729" y="1954508"/>
        <a:ext cx="4200050" cy="368353"/>
      </dsp:txXfrm>
    </dsp:sp>
    <dsp:sp modelId="{19F7453E-021F-44B1-9DEA-A43A0CAA21C1}">
      <dsp:nvSpPr>
        <dsp:cNvPr id="0" name=""/>
        <dsp:cNvSpPr/>
      </dsp:nvSpPr>
      <dsp:spPr>
        <a:xfrm>
          <a:off x="1989729" y="2322862"/>
          <a:ext cx="4200050" cy="144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Regularly reviewing your toolbox ensures that your tools are effective and relevant to your current needs.</a:t>
          </a:r>
        </a:p>
      </dsp:txBody>
      <dsp:txXfrm>
        <a:off x="1989729" y="2322862"/>
        <a:ext cx="4200050" cy="1441375"/>
      </dsp:txXfrm>
    </dsp:sp>
    <dsp:sp modelId="{29B5ECE1-800B-4EC2-9821-ED362D834F35}">
      <dsp:nvSpPr>
        <dsp:cNvPr id="0" name=""/>
        <dsp:cNvSpPr/>
      </dsp:nvSpPr>
      <dsp:spPr>
        <a:xfrm>
          <a:off x="0" y="3909016"/>
          <a:ext cx="1809729" cy="180972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1254" r="21996"/>
          <a:stretch/>
        </a:blipFill>
        <a:ln>
          <a:noFill/>
        </a:ln>
        <a:effectLst/>
      </dsp:spPr>
      <dsp:style>
        <a:lnRef idx="0">
          <a:scrgbClr r="0" g="0" b="0"/>
        </a:lnRef>
        <a:fillRef idx="3">
          <a:scrgbClr r="0" g="0" b="0"/>
        </a:fillRef>
        <a:effectRef idx="2">
          <a:scrgbClr r="0" g="0" b="0"/>
        </a:effectRef>
        <a:fontRef idx="minor">
          <a:schemeClr val="lt1"/>
        </a:fontRef>
      </dsp:style>
    </dsp:sp>
    <dsp:sp modelId="{BE4BB2E7-F4B6-4D42-AF3E-4792AF116E82}">
      <dsp:nvSpPr>
        <dsp:cNvPr id="0" name=""/>
        <dsp:cNvSpPr/>
      </dsp:nvSpPr>
      <dsp:spPr>
        <a:xfrm>
          <a:off x="1989729" y="3909016"/>
          <a:ext cx="4200050" cy="36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Adaptation to Needs</a:t>
          </a:r>
        </a:p>
      </dsp:txBody>
      <dsp:txXfrm>
        <a:off x="1989729" y="3909016"/>
        <a:ext cx="4200050" cy="368353"/>
      </dsp:txXfrm>
    </dsp:sp>
    <dsp:sp modelId="{17A25473-2AE5-425D-9A3D-CCB92152F6ED}">
      <dsp:nvSpPr>
        <dsp:cNvPr id="0" name=""/>
        <dsp:cNvSpPr/>
      </dsp:nvSpPr>
      <dsp:spPr>
        <a:xfrm>
          <a:off x="1989729" y="4277370"/>
          <a:ext cx="4200050" cy="144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Adjust your tools based on changing circumstances to maintain their effectiveness in supporting your wellness journey.</a:t>
          </a:r>
        </a:p>
      </dsp:txBody>
      <dsp:txXfrm>
        <a:off x="1989729" y="4277370"/>
        <a:ext cx="4200050" cy="1441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A5531-6CB2-4569-A089-60F16AE2A9DE}">
      <dsp:nvSpPr>
        <dsp:cNvPr id="0" name=""/>
        <dsp:cNvSpPr/>
      </dsp:nvSpPr>
      <dsp:spPr>
        <a:xfrm>
          <a:off x="0" y="0"/>
          <a:ext cx="3403282" cy="624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Wellness Recovery Action Plan</a:t>
          </a:r>
        </a:p>
      </dsp:txBody>
      <dsp:txXfrm>
        <a:off x="0" y="0"/>
        <a:ext cx="3403282" cy="624969"/>
      </dsp:txXfrm>
    </dsp:sp>
    <dsp:sp modelId="{9373394B-AB9D-464B-B63C-CEAF0E7421D0}">
      <dsp:nvSpPr>
        <dsp:cNvPr id="0" name=""/>
        <dsp:cNvSpPr/>
      </dsp:nvSpPr>
      <dsp:spPr>
        <a:xfrm>
          <a:off x="0" y="624969"/>
          <a:ext cx="3403282" cy="1887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Wellness Recovery Action Plan is a structured approach that helps individuals take control of their mental health recovery process.</a:t>
          </a:r>
        </a:p>
      </dsp:txBody>
      <dsp:txXfrm>
        <a:off x="0" y="624969"/>
        <a:ext cx="3403282" cy="1887445"/>
      </dsp:txXfrm>
    </dsp:sp>
    <dsp:sp modelId="{35F81683-CCF7-4E0D-806D-C22C2C36C53E}">
      <dsp:nvSpPr>
        <dsp:cNvPr id="0" name=""/>
        <dsp:cNvSpPr/>
      </dsp:nvSpPr>
      <dsp:spPr>
        <a:xfrm>
          <a:off x="3743610" y="0"/>
          <a:ext cx="3403282" cy="624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Wellness Toolbox</a:t>
          </a:r>
        </a:p>
      </dsp:txBody>
      <dsp:txXfrm>
        <a:off x="3743610" y="0"/>
        <a:ext cx="3403282" cy="624969"/>
      </dsp:txXfrm>
    </dsp:sp>
    <dsp:sp modelId="{A013FF10-D8A6-46E1-8647-841582F19226}">
      <dsp:nvSpPr>
        <dsp:cNvPr id="0" name=""/>
        <dsp:cNvSpPr/>
      </dsp:nvSpPr>
      <dsp:spPr>
        <a:xfrm>
          <a:off x="3743610" y="624969"/>
          <a:ext cx="3403282" cy="1887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Wellness Toolbox comprises various strategies and tools that enhance individual resilience and promote overall well-being.</a:t>
          </a:r>
        </a:p>
      </dsp:txBody>
      <dsp:txXfrm>
        <a:off x="3743610" y="624969"/>
        <a:ext cx="3403282" cy="1887445"/>
      </dsp:txXfrm>
    </dsp:sp>
    <dsp:sp modelId="{39755EB1-FEEA-4EB7-85E3-4D476F68B161}">
      <dsp:nvSpPr>
        <dsp:cNvPr id="0" name=""/>
        <dsp:cNvSpPr/>
      </dsp:nvSpPr>
      <dsp:spPr>
        <a:xfrm>
          <a:off x="7487221" y="0"/>
          <a:ext cx="3403282" cy="624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Enhancing Mental Health Recovery</a:t>
          </a:r>
        </a:p>
      </dsp:txBody>
      <dsp:txXfrm>
        <a:off x="7487221" y="0"/>
        <a:ext cx="3403282" cy="624969"/>
      </dsp:txXfrm>
    </dsp:sp>
    <dsp:sp modelId="{26D8612E-6AB7-4738-B989-90823FBAE942}">
      <dsp:nvSpPr>
        <dsp:cNvPr id="0" name=""/>
        <dsp:cNvSpPr/>
      </dsp:nvSpPr>
      <dsp:spPr>
        <a:xfrm>
          <a:off x="7487221" y="624969"/>
          <a:ext cx="3403282" cy="1887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Utilizing these resources can significantly improve the mental health recovery journey and support lasting wellness.</a:t>
          </a:r>
        </a:p>
      </dsp:txBody>
      <dsp:txXfrm>
        <a:off x="7487221" y="624969"/>
        <a:ext cx="3403282" cy="1887445"/>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14">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hArchList1#5">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71C21-C3BB-4530-AD7E-E6DD3ECD3D39}" type="datetimeFigureOut">
              <a:rPr lang="en-US" smtClean="0"/>
              <a:t>5/17/2026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F261FF-4B14-48FE-AFA0-C2E5384D73F7}" type="slidenum">
              <a:rPr lang="en-US" smtClean="0"/>
              <a:t>‹#›</a:t>
            </a:fld>
            <a:endParaRPr lang="en-US"/>
          </a:p>
        </p:txBody>
      </p:sp>
    </p:spTree>
    <p:extLst>
      <p:ext uri="{BB962C8B-B14F-4D97-AF65-F5344CB8AC3E}">
        <p14:creationId xmlns:p14="http://schemas.microsoft.com/office/powerpoint/2010/main" val="389151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The Wellness Recovery Action Plan (WRAP) offers structured support for individuals seeking to enhance their mental well-being. In this presentation, we will explore WRAP and its Wellness Toolbox, which plays a crucial role in building resilience and fostering overall well-being.
</a:t>
            </a:r>
          </a:p>
        </p:txBody>
      </p:sp>
      <p:sp>
        <p:nvSpPr>
          <p:cNvPr id="4" name="Slide Number Placeholder 3"/>
          <p:cNvSpPr>
            <a:spLocks noGrp="1"/>
          </p:cNvSpPr>
          <p:nvPr>
            <p:ph type="sldNum" sz="quarter" idx="5"/>
          </p:nvPr>
        </p:nvSpPr>
        <p:spPr/>
        <p:txBody>
          <a:bodyPr/>
          <a:lstStyle/>
          <a:p>
            <a:fld id="{72BEB2A0-AD55-415D-B415-093D0B5E1902}" type="slidenum">
              <a:rPr lang="en-US" smtClean="0"/>
              <a:t>1</a:t>
            </a:fld>
            <a:endParaRPr lang="en-US"/>
          </a:p>
        </p:txBody>
      </p:sp>
    </p:spTree>
    <p:extLst>
      <p:ext uri="{BB962C8B-B14F-4D97-AF65-F5344CB8AC3E}">
        <p14:creationId xmlns:p14="http://schemas.microsoft.com/office/powerpoint/2010/main" val="338425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Wellness Toolbox complements WRAP goals by providing practical strategies for coping and resilience. It allows individuals to proactively address challenges and maintain a balanced lifestyle, aligning with WRAP's philosophy.</a:t>
            </a:r>
          </a:p>
        </p:txBody>
      </p:sp>
      <p:sp>
        <p:nvSpPr>
          <p:cNvPr id="4" name="Slide Number Placeholder 3"/>
          <p:cNvSpPr>
            <a:spLocks noGrp="1"/>
          </p:cNvSpPr>
          <p:nvPr>
            <p:ph type="sldNum" sz="quarter" idx="5"/>
          </p:nvPr>
        </p:nvSpPr>
        <p:spPr/>
        <p:txBody>
          <a:bodyPr/>
          <a:lstStyle/>
          <a:p>
            <a:fld id="{72BEB2A0-AD55-415D-B415-093D0B5E1902}" type="slidenum">
              <a:rPr lang="en-US" smtClean="0"/>
              <a:t>10</a:t>
            </a:fld>
            <a:endParaRPr lang="en-US"/>
          </a:p>
        </p:txBody>
      </p:sp>
    </p:spTree>
    <p:extLst>
      <p:ext uri="{BB962C8B-B14F-4D97-AF65-F5344CB8AC3E}">
        <p14:creationId xmlns:p14="http://schemas.microsoft.com/office/powerpoint/2010/main" val="2565975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Building a personalized Wellness Toolbox involves self-assessment and identifying needs. This section will guide you through the process of creating a toolbox that is uniquely effective for you.</a:t>
            </a:r>
          </a:p>
        </p:txBody>
      </p:sp>
      <p:sp>
        <p:nvSpPr>
          <p:cNvPr id="4" name="Slide Number Placeholder 3"/>
          <p:cNvSpPr>
            <a:spLocks noGrp="1"/>
          </p:cNvSpPr>
          <p:nvPr>
            <p:ph type="sldNum" sz="quarter" idx="5"/>
          </p:nvPr>
        </p:nvSpPr>
        <p:spPr/>
        <p:txBody>
          <a:bodyPr/>
          <a:lstStyle/>
          <a:p>
            <a:fld id="{72BEB2A0-AD55-415D-B415-093D0B5E1902}" type="slidenum">
              <a:rPr lang="en-US" smtClean="0"/>
              <a:t>11</a:t>
            </a:fld>
            <a:endParaRPr lang="en-US"/>
          </a:p>
        </p:txBody>
      </p:sp>
    </p:spTree>
    <p:extLst>
      <p:ext uri="{BB962C8B-B14F-4D97-AF65-F5344CB8AC3E}">
        <p14:creationId xmlns:p14="http://schemas.microsoft.com/office/powerpoint/2010/main" val="739971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 with a self-assessment to determine areas of focus for your wellness. Identify specific challenges you face and determine what tools could best address those needs in your daily life.</a:t>
            </a:r>
          </a:p>
        </p:txBody>
      </p:sp>
      <p:sp>
        <p:nvSpPr>
          <p:cNvPr id="4" name="Slide Number Placeholder 3"/>
          <p:cNvSpPr>
            <a:spLocks noGrp="1"/>
          </p:cNvSpPr>
          <p:nvPr>
            <p:ph type="sldNum" sz="quarter" idx="5"/>
          </p:nvPr>
        </p:nvSpPr>
        <p:spPr/>
        <p:txBody>
          <a:bodyPr/>
          <a:lstStyle/>
          <a:p>
            <a:fld id="{72BEB2A0-AD55-415D-B415-093D0B5E1902}" type="slidenum">
              <a:rPr lang="en-US" smtClean="0"/>
              <a:t>12</a:t>
            </a:fld>
            <a:endParaRPr lang="en-US"/>
          </a:p>
        </p:txBody>
      </p:sp>
    </p:spTree>
    <p:extLst>
      <p:ext uri="{BB962C8B-B14F-4D97-AF65-F5344CB8AC3E}">
        <p14:creationId xmlns:p14="http://schemas.microsoft.com/office/powerpoint/2010/main" val="4117028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Examples of wellness tools can vary widely, including mindfulness practices, physical activities, creative outlets, and social support networks. These tools should resonate with your personal preferences and support your goals.</a:t>
            </a:r>
          </a:p>
        </p:txBody>
      </p:sp>
      <p:sp>
        <p:nvSpPr>
          <p:cNvPr id="4" name="Slide Number Placeholder 3"/>
          <p:cNvSpPr>
            <a:spLocks noGrp="1"/>
          </p:cNvSpPr>
          <p:nvPr>
            <p:ph type="sldNum" sz="quarter" idx="5"/>
          </p:nvPr>
        </p:nvSpPr>
        <p:spPr/>
        <p:txBody>
          <a:bodyPr/>
          <a:lstStyle/>
          <a:p>
            <a:fld id="{72BEB2A0-AD55-415D-B415-093D0B5E1902}" type="slidenum">
              <a:rPr lang="en-US" smtClean="0"/>
              <a:t>13</a:t>
            </a:fld>
            <a:endParaRPr lang="en-US"/>
          </a:p>
        </p:txBody>
      </p:sp>
    </p:spTree>
    <p:extLst>
      <p:ext uri="{BB962C8B-B14F-4D97-AF65-F5344CB8AC3E}">
        <p14:creationId xmlns:p14="http://schemas.microsoft.com/office/powerpoint/2010/main" val="1788086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essential to keep your Wellness Toolbox organized and up-to-date. Regularly review and adjust your tools to ensure they remain effective and relevant to your current situation and needs.</a:t>
            </a:r>
          </a:p>
        </p:txBody>
      </p:sp>
      <p:sp>
        <p:nvSpPr>
          <p:cNvPr id="4" name="Slide Number Placeholder 3"/>
          <p:cNvSpPr>
            <a:spLocks noGrp="1"/>
          </p:cNvSpPr>
          <p:nvPr>
            <p:ph type="sldNum" sz="quarter" idx="5"/>
          </p:nvPr>
        </p:nvSpPr>
        <p:spPr/>
        <p:txBody>
          <a:bodyPr/>
          <a:lstStyle/>
          <a:p>
            <a:fld id="{72BEB2A0-AD55-415D-B415-093D0B5E1902}" type="slidenum">
              <a:rPr lang="en-US" smtClean="0"/>
              <a:t>14</a:t>
            </a:fld>
            <a:endParaRPr lang="en-US"/>
          </a:p>
        </p:txBody>
      </p:sp>
    </p:spTree>
    <p:extLst>
      <p:ext uri="{BB962C8B-B14F-4D97-AF65-F5344CB8AC3E}">
        <p14:creationId xmlns:p14="http://schemas.microsoft.com/office/powerpoint/2010/main" val="2153653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step is to integrate your wellness tools into your daily routine effectively. This section discusses how to adapt your tools for various situations and monitor their effectiveness.</a:t>
            </a:r>
          </a:p>
        </p:txBody>
      </p:sp>
      <p:sp>
        <p:nvSpPr>
          <p:cNvPr id="4" name="Slide Number Placeholder 3"/>
          <p:cNvSpPr>
            <a:spLocks noGrp="1"/>
          </p:cNvSpPr>
          <p:nvPr>
            <p:ph type="sldNum" sz="quarter" idx="5"/>
          </p:nvPr>
        </p:nvSpPr>
        <p:spPr/>
        <p:txBody>
          <a:bodyPr/>
          <a:lstStyle/>
          <a:p>
            <a:fld id="{72BEB2A0-AD55-415D-B415-093D0B5E1902}" type="slidenum">
              <a:rPr lang="en-US" smtClean="0"/>
              <a:t>15</a:t>
            </a:fld>
            <a:endParaRPr lang="en-US"/>
          </a:p>
        </p:txBody>
      </p:sp>
    </p:spTree>
    <p:extLst>
      <p:ext uri="{BB962C8B-B14F-4D97-AF65-F5344CB8AC3E}">
        <p14:creationId xmlns:p14="http://schemas.microsoft.com/office/powerpoint/2010/main" val="514829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Incorporate wellness tools into your everyday life by scheduling time for them. Whether it’s a morning meditation or a weekly exercise class, consistency is key to building resilience.</a:t>
            </a:r>
          </a:p>
        </p:txBody>
      </p:sp>
      <p:sp>
        <p:nvSpPr>
          <p:cNvPr id="4" name="Slide Number Placeholder 3"/>
          <p:cNvSpPr>
            <a:spLocks noGrp="1"/>
          </p:cNvSpPr>
          <p:nvPr>
            <p:ph type="sldNum" sz="quarter" idx="5"/>
          </p:nvPr>
        </p:nvSpPr>
        <p:spPr/>
        <p:txBody>
          <a:bodyPr/>
          <a:lstStyle/>
          <a:p>
            <a:fld id="{72BEB2A0-AD55-415D-B415-093D0B5E1902}" type="slidenum">
              <a:rPr lang="en-US" smtClean="0"/>
              <a:t>16</a:t>
            </a:fld>
            <a:endParaRPr lang="en-US"/>
          </a:p>
        </p:txBody>
      </p:sp>
    </p:spTree>
    <p:extLst>
      <p:ext uri="{BB962C8B-B14F-4D97-AF65-F5344CB8AC3E}">
        <p14:creationId xmlns:p14="http://schemas.microsoft.com/office/powerpoint/2010/main" val="2678524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Different situations may call for different tools. Learn to be flexible and creative in adapting your toolbox to address new challenges, ensuring that you remain responsive to your mental health needs.</a:t>
            </a:r>
          </a:p>
        </p:txBody>
      </p:sp>
      <p:sp>
        <p:nvSpPr>
          <p:cNvPr id="4" name="Slide Number Placeholder 3"/>
          <p:cNvSpPr>
            <a:spLocks noGrp="1"/>
          </p:cNvSpPr>
          <p:nvPr>
            <p:ph type="sldNum" sz="quarter" idx="5"/>
          </p:nvPr>
        </p:nvSpPr>
        <p:spPr/>
        <p:txBody>
          <a:bodyPr/>
          <a:lstStyle/>
          <a:p>
            <a:fld id="{72BEB2A0-AD55-415D-B415-093D0B5E1902}" type="slidenum">
              <a:rPr lang="en-US" smtClean="0"/>
              <a:t>17</a:t>
            </a:fld>
            <a:endParaRPr lang="en-US"/>
          </a:p>
        </p:txBody>
      </p:sp>
    </p:spTree>
    <p:extLst>
      <p:ext uri="{BB962C8B-B14F-4D97-AF65-F5344CB8AC3E}">
        <p14:creationId xmlns:p14="http://schemas.microsoft.com/office/powerpoint/2010/main" val="4003020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Regularly assess the effectiveness of your wellness tools. If something isn’t working as expected, don’t hesitate to adjust or replace it with a more fitting strategy to enhance your well-being.</a:t>
            </a:r>
          </a:p>
        </p:txBody>
      </p:sp>
      <p:sp>
        <p:nvSpPr>
          <p:cNvPr id="4" name="Slide Number Placeholder 3"/>
          <p:cNvSpPr>
            <a:spLocks noGrp="1"/>
          </p:cNvSpPr>
          <p:nvPr>
            <p:ph type="sldNum" sz="quarter" idx="5"/>
          </p:nvPr>
        </p:nvSpPr>
        <p:spPr/>
        <p:txBody>
          <a:bodyPr/>
          <a:lstStyle/>
          <a:p>
            <a:fld id="{72BEB2A0-AD55-415D-B415-093D0B5E1902}" type="slidenum">
              <a:rPr lang="en-US" smtClean="0"/>
              <a:t>18</a:t>
            </a:fld>
            <a:endParaRPr lang="en-US"/>
          </a:p>
        </p:txBody>
      </p:sp>
    </p:spTree>
    <p:extLst>
      <p:ext uri="{BB962C8B-B14F-4D97-AF65-F5344CB8AC3E}">
        <p14:creationId xmlns:p14="http://schemas.microsoft.com/office/powerpoint/2010/main" val="2863340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Collaboration and sharing experiences with others can enhance your personal Wellness Toolbox. This section will cover how to learn from peers and professionals to further develop your toolkit.</a:t>
            </a:r>
          </a:p>
        </p:txBody>
      </p:sp>
      <p:sp>
        <p:nvSpPr>
          <p:cNvPr id="4" name="Slide Number Placeholder 3"/>
          <p:cNvSpPr>
            <a:spLocks noGrp="1"/>
          </p:cNvSpPr>
          <p:nvPr>
            <p:ph type="sldNum" sz="quarter" idx="5"/>
          </p:nvPr>
        </p:nvSpPr>
        <p:spPr/>
        <p:txBody>
          <a:bodyPr/>
          <a:lstStyle/>
          <a:p>
            <a:fld id="{72BEB2A0-AD55-415D-B415-093D0B5E1902}" type="slidenum">
              <a:rPr lang="en-US" smtClean="0"/>
              <a:t>19</a:t>
            </a:fld>
            <a:endParaRPr lang="en-US"/>
          </a:p>
        </p:txBody>
      </p:sp>
    </p:spTree>
    <p:extLst>
      <p:ext uri="{BB962C8B-B14F-4D97-AF65-F5344CB8AC3E}">
        <p14:creationId xmlns:p14="http://schemas.microsoft.com/office/powerpoint/2010/main" val="1797076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begin with an introduction to WRAP, covering its history, principles, and benefits in mental health recovery. Next, we will dive into the Wellness Toolbox, exploring its purpose and how to identify effective wellness tools. We will then discuss creating a personal toolbox, utilizing those tools in daily life, and finally, sharing and enhancing your toolbox with others.</a:t>
            </a:r>
          </a:p>
        </p:txBody>
      </p:sp>
      <p:sp>
        <p:nvSpPr>
          <p:cNvPr id="4" name="Slide Number Placeholder 3"/>
          <p:cNvSpPr>
            <a:spLocks noGrp="1"/>
          </p:cNvSpPr>
          <p:nvPr>
            <p:ph type="sldNum" sz="quarter" idx="5"/>
          </p:nvPr>
        </p:nvSpPr>
        <p:spPr/>
        <p:txBody>
          <a:bodyPr/>
          <a:lstStyle/>
          <a:p>
            <a:fld id="{72BEB2A0-AD55-415D-B415-093D0B5E1902}" type="slidenum">
              <a:rPr lang="en-US" smtClean="0"/>
              <a:t>2</a:t>
            </a:fld>
            <a:endParaRPr lang="en-US"/>
          </a:p>
        </p:txBody>
      </p:sp>
    </p:spTree>
    <p:extLst>
      <p:ext uri="{BB962C8B-B14F-4D97-AF65-F5344CB8AC3E}">
        <p14:creationId xmlns:p14="http://schemas.microsoft.com/office/powerpoint/2010/main" val="2846683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Engage with peers and mental health professionals to exchange ideas about effective wellness tools. Collaboration fosters a supportive environment where everyone can learn and grow.</a:t>
            </a:r>
          </a:p>
        </p:txBody>
      </p:sp>
      <p:sp>
        <p:nvSpPr>
          <p:cNvPr id="4" name="Slide Number Placeholder 3"/>
          <p:cNvSpPr>
            <a:spLocks noGrp="1"/>
          </p:cNvSpPr>
          <p:nvPr>
            <p:ph type="sldNum" sz="quarter" idx="5"/>
          </p:nvPr>
        </p:nvSpPr>
        <p:spPr/>
        <p:txBody>
          <a:bodyPr/>
          <a:lstStyle/>
          <a:p>
            <a:fld id="{72BEB2A0-AD55-415D-B415-093D0B5E1902}" type="slidenum">
              <a:rPr lang="en-US" smtClean="0"/>
              <a:t>20</a:t>
            </a:fld>
            <a:endParaRPr lang="en-US"/>
          </a:p>
        </p:txBody>
      </p:sp>
    </p:spTree>
    <p:extLst>
      <p:ext uri="{BB962C8B-B14F-4D97-AF65-F5344CB8AC3E}">
        <p14:creationId xmlns:p14="http://schemas.microsoft.com/office/powerpoint/2010/main" val="3116537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Listening to the experiences of others can provide new insights and inspiration for your toolbox. Share stories and strategies to broaden your perspective on wellness.</a:t>
            </a:r>
          </a:p>
        </p:txBody>
      </p:sp>
      <p:sp>
        <p:nvSpPr>
          <p:cNvPr id="4" name="Slide Number Placeholder 3"/>
          <p:cNvSpPr>
            <a:spLocks noGrp="1"/>
          </p:cNvSpPr>
          <p:nvPr>
            <p:ph type="sldNum" sz="quarter" idx="5"/>
          </p:nvPr>
        </p:nvSpPr>
        <p:spPr/>
        <p:txBody>
          <a:bodyPr/>
          <a:lstStyle/>
          <a:p>
            <a:fld id="{72BEB2A0-AD55-415D-B415-093D0B5E1902}" type="slidenum">
              <a:rPr lang="en-US" smtClean="0"/>
              <a:t>21</a:t>
            </a:fld>
            <a:endParaRPr lang="en-US"/>
          </a:p>
        </p:txBody>
      </p:sp>
    </p:spTree>
    <p:extLst>
      <p:ext uri="{BB962C8B-B14F-4D97-AF65-F5344CB8AC3E}">
        <p14:creationId xmlns:p14="http://schemas.microsoft.com/office/powerpoint/2010/main" val="2686647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 Wellness Toolbox should be a dynamic resource, continuously evolving with your personal growth and changing circumstances. Regularly seek out new tools and strategies that resonate with you.</a:t>
            </a:r>
          </a:p>
        </p:txBody>
      </p:sp>
      <p:sp>
        <p:nvSpPr>
          <p:cNvPr id="4" name="Slide Number Placeholder 3"/>
          <p:cNvSpPr>
            <a:spLocks noGrp="1"/>
          </p:cNvSpPr>
          <p:nvPr>
            <p:ph type="sldNum" sz="quarter" idx="5"/>
          </p:nvPr>
        </p:nvSpPr>
        <p:spPr/>
        <p:txBody>
          <a:bodyPr/>
          <a:lstStyle/>
          <a:p>
            <a:fld id="{72BEB2A0-AD55-415D-B415-093D0B5E1902}" type="slidenum">
              <a:rPr lang="en-US" smtClean="0"/>
              <a:t>22</a:t>
            </a:fld>
            <a:endParaRPr lang="en-US"/>
          </a:p>
        </p:txBody>
      </p:sp>
    </p:spTree>
    <p:extLst>
      <p:ext uri="{BB962C8B-B14F-4D97-AF65-F5344CB8AC3E}">
        <p14:creationId xmlns:p14="http://schemas.microsoft.com/office/powerpoint/2010/main" val="2206771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Wellness Recovery Action Plan and its associated Wellness Toolbox are invaluable for building resilience and promoting well-being. By understanding and utilizing these tools, individuals can enhance their mental health recovery journey and achieve lasting wellness.</a:t>
            </a:r>
          </a:p>
        </p:txBody>
      </p:sp>
      <p:sp>
        <p:nvSpPr>
          <p:cNvPr id="4" name="Slide Number Placeholder 3"/>
          <p:cNvSpPr>
            <a:spLocks noGrp="1"/>
          </p:cNvSpPr>
          <p:nvPr>
            <p:ph type="sldNum" sz="quarter" idx="5"/>
          </p:nvPr>
        </p:nvSpPr>
        <p:spPr/>
        <p:txBody>
          <a:bodyPr/>
          <a:lstStyle/>
          <a:p>
            <a:fld id="{72BEB2A0-AD55-415D-B415-093D0B5E1902}" type="slidenum">
              <a:rPr lang="en-US" smtClean="0"/>
              <a:t>23</a:t>
            </a:fld>
            <a:endParaRPr lang="en-US"/>
          </a:p>
        </p:txBody>
      </p:sp>
    </p:spTree>
    <p:extLst>
      <p:ext uri="{BB962C8B-B14F-4D97-AF65-F5344CB8AC3E}">
        <p14:creationId xmlns:p14="http://schemas.microsoft.com/office/powerpoint/2010/main" val="83992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Wellness Recovery Action Plan (WRAP) is a self-directed program that empowers individuals to take control of their mental health. This section will cover its historical context, core principles, and the advantages it provides in recovery.</a:t>
            </a:r>
          </a:p>
        </p:txBody>
      </p:sp>
      <p:sp>
        <p:nvSpPr>
          <p:cNvPr id="4" name="Slide Number Placeholder 3"/>
          <p:cNvSpPr>
            <a:spLocks noGrp="1"/>
          </p:cNvSpPr>
          <p:nvPr>
            <p:ph type="sldNum" sz="quarter" idx="5"/>
          </p:nvPr>
        </p:nvSpPr>
        <p:spPr/>
        <p:txBody>
          <a:bodyPr/>
          <a:lstStyle/>
          <a:p>
            <a:fld id="{72BEB2A0-AD55-415D-B415-093D0B5E1902}" type="slidenum">
              <a:rPr lang="en-US" smtClean="0"/>
              <a:t>3</a:t>
            </a:fld>
            <a:endParaRPr lang="en-US"/>
          </a:p>
        </p:txBody>
      </p:sp>
    </p:spTree>
    <p:extLst>
      <p:ext uri="{BB962C8B-B14F-4D97-AF65-F5344CB8AC3E}">
        <p14:creationId xmlns:p14="http://schemas.microsoft.com/office/powerpoint/2010/main" val="1324299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WRAP was developed in the 1990s by Mary Ellen Copeland, who recognized the need for a structured approach to mental health recovery. It has evolved over the years, becoming a widely used tool in various mental health settings.</a:t>
            </a:r>
          </a:p>
        </p:txBody>
      </p:sp>
      <p:sp>
        <p:nvSpPr>
          <p:cNvPr id="4" name="Slide Number Placeholder 3"/>
          <p:cNvSpPr>
            <a:spLocks noGrp="1"/>
          </p:cNvSpPr>
          <p:nvPr>
            <p:ph type="sldNum" sz="quarter" idx="5"/>
          </p:nvPr>
        </p:nvSpPr>
        <p:spPr/>
        <p:txBody>
          <a:bodyPr/>
          <a:lstStyle/>
          <a:p>
            <a:fld id="{72BEB2A0-AD55-415D-B415-093D0B5E1902}" type="slidenum">
              <a:rPr lang="en-US" smtClean="0"/>
              <a:t>4</a:t>
            </a:fld>
            <a:endParaRPr lang="en-US"/>
          </a:p>
        </p:txBody>
      </p:sp>
    </p:spTree>
    <p:extLst>
      <p:ext uri="{BB962C8B-B14F-4D97-AF65-F5344CB8AC3E}">
        <p14:creationId xmlns:p14="http://schemas.microsoft.com/office/powerpoint/2010/main" val="2703628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WRAP is founded on principles such as personal responsibility, self-advocacy, and empowerment. These core tenets encourage individuals to take an active role in their recovery journey, utilizing their strengths and resources.</a:t>
            </a:r>
          </a:p>
        </p:txBody>
      </p:sp>
      <p:sp>
        <p:nvSpPr>
          <p:cNvPr id="4" name="Slide Number Placeholder 3"/>
          <p:cNvSpPr>
            <a:spLocks noGrp="1"/>
          </p:cNvSpPr>
          <p:nvPr>
            <p:ph type="sldNum" sz="quarter" idx="5"/>
          </p:nvPr>
        </p:nvSpPr>
        <p:spPr/>
        <p:txBody>
          <a:bodyPr/>
          <a:lstStyle/>
          <a:p>
            <a:fld id="{72BEB2A0-AD55-415D-B415-093D0B5E1902}" type="slidenum">
              <a:rPr lang="en-US" smtClean="0"/>
              <a:t>5</a:t>
            </a:fld>
            <a:endParaRPr lang="en-US"/>
          </a:p>
        </p:txBody>
      </p:sp>
    </p:spTree>
    <p:extLst>
      <p:ext uri="{BB962C8B-B14F-4D97-AF65-F5344CB8AC3E}">
        <p14:creationId xmlns:p14="http://schemas.microsoft.com/office/powerpoint/2010/main" val="1306808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Utilizing WRAP has been shown to enhance self-awareness, reduce symptoms, and improve overall quality of life. Participants often report a greater sense of control and hope, leading to more effective recovery outcomes.</a:t>
            </a:r>
          </a:p>
        </p:txBody>
      </p:sp>
      <p:sp>
        <p:nvSpPr>
          <p:cNvPr id="4" name="Slide Number Placeholder 3"/>
          <p:cNvSpPr>
            <a:spLocks noGrp="1"/>
          </p:cNvSpPr>
          <p:nvPr>
            <p:ph type="sldNum" sz="quarter" idx="5"/>
          </p:nvPr>
        </p:nvSpPr>
        <p:spPr/>
        <p:txBody>
          <a:bodyPr/>
          <a:lstStyle/>
          <a:p>
            <a:fld id="{72BEB2A0-AD55-415D-B415-093D0B5E1902}" type="slidenum">
              <a:rPr lang="en-US" smtClean="0"/>
              <a:t>6</a:t>
            </a:fld>
            <a:endParaRPr lang="en-US"/>
          </a:p>
        </p:txBody>
      </p:sp>
    </p:spTree>
    <p:extLst>
      <p:ext uri="{BB962C8B-B14F-4D97-AF65-F5344CB8AC3E}">
        <p14:creationId xmlns:p14="http://schemas.microsoft.com/office/powerpoint/2010/main" val="3672805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Wellness Toolbox is a key component of WRAP, designed to provide individuals with tools and strategies to manage their mental health. This section will define the toolbox and discuss its purpose in recovery.</a:t>
            </a:r>
          </a:p>
        </p:txBody>
      </p:sp>
      <p:sp>
        <p:nvSpPr>
          <p:cNvPr id="4" name="Slide Number Placeholder 3"/>
          <p:cNvSpPr>
            <a:spLocks noGrp="1"/>
          </p:cNvSpPr>
          <p:nvPr>
            <p:ph type="sldNum" sz="quarter" idx="5"/>
          </p:nvPr>
        </p:nvSpPr>
        <p:spPr/>
        <p:txBody>
          <a:bodyPr/>
          <a:lstStyle/>
          <a:p>
            <a:fld id="{72BEB2A0-AD55-415D-B415-093D0B5E1902}" type="slidenum">
              <a:rPr lang="en-US" smtClean="0"/>
              <a:t>7</a:t>
            </a:fld>
            <a:endParaRPr lang="en-US"/>
          </a:p>
        </p:txBody>
      </p:sp>
    </p:spTree>
    <p:extLst>
      <p:ext uri="{BB962C8B-B14F-4D97-AF65-F5344CB8AC3E}">
        <p14:creationId xmlns:p14="http://schemas.microsoft.com/office/powerpoint/2010/main" val="551851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Wellness Toolbox is a collection of personal strategies and resources that individuals can use to maintain their well-being. Its purpose is to empower users to utilize effective methods to combat stress and adversity in their lives.</a:t>
            </a:r>
          </a:p>
        </p:txBody>
      </p:sp>
      <p:sp>
        <p:nvSpPr>
          <p:cNvPr id="4" name="Slide Number Placeholder 3"/>
          <p:cNvSpPr>
            <a:spLocks noGrp="1"/>
          </p:cNvSpPr>
          <p:nvPr>
            <p:ph type="sldNum" sz="quarter" idx="5"/>
          </p:nvPr>
        </p:nvSpPr>
        <p:spPr/>
        <p:txBody>
          <a:bodyPr/>
          <a:lstStyle/>
          <a:p>
            <a:fld id="{72BEB2A0-AD55-415D-B415-093D0B5E1902}" type="slidenum">
              <a:rPr lang="en-US" smtClean="0"/>
              <a:t>8</a:t>
            </a:fld>
            <a:endParaRPr lang="en-US"/>
          </a:p>
        </p:txBody>
      </p:sp>
    </p:spTree>
    <p:extLst>
      <p:ext uri="{BB962C8B-B14F-4D97-AF65-F5344CB8AC3E}">
        <p14:creationId xmlns:p14="http://schemas.microsoft.com/office/powerpoint/2010/main" val="349597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Recognizing and selecting personal wellness tools is crucial for effective recovery. Tools may include activities, practices, or resources that support mental well-being, tailored to individual needs.</a:t>
            </a:r>
          </a:p>
        </p:txBody>
      </p:sp>
      <p:sp>
        <p:nvSpPr>
          <p:cNvPr id="4" name="Slide Number Placeholder 3"/>
          <p:cNvSpPr>
            <a:spLocks noGrp="1"/>
          </p:cNvSpPr>
          <p:nvPr>
            <p:ph type="sldNum" sz="quarter" idx="5"/>
          </p:nvPr>
        </p:nvSpPr>
        <p:spPr/>
        <p:txBody>
          <a:bodyPr/>
          <a:lstStyle/>
          <a:p>
            <a:fld id="{72BEB2A0-AD55-415D-B415-093D0B5E1902}" type="slidenum">
              <a:rPr lang="en-US" smtClean="0"/>
              <a:t>9</a:t>
            </a:fld>
            <a:endParaRPr lang="en-US"/>
          </a:p>
        </p:txBody>
      </p:sp>
    </p:spTree>
    <p:extLst>
      <p:ext uri="{BB962C8B-B14F-4D97-AF65-F5344CB8AC3E}">
        <p14:creationId xmlns:p14="http://schemas.microsoft.com/office/powerpoint/2010/main" val="1657495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5/17/2026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69235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5/17/2026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1494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5/17/2026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42815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5/17/2026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8598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5/17/2026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83194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5/17/2026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98971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5/17/2026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65370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5/17/2026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61723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5/17/2026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35682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5/17/2026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5869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5/17/2026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25719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5/17/2026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790358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32057F-F015-B1B2-4E3E-2307F8EFC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Rustic, weathered wooden table, walkway, bridge, or pier with beautiful spring or summer pond or lake in background. Sunny forest, woodland area. Lush foliage and trees in this bright green and brown outdoor space. No people in this tranquil scene. The blank table makes great copyspace or space to place your object.   ">
            <a:extLst>
              <a:ext uri="{FF2B5EF4-FFF2-40B4-BE49-F238E27FC236}">
                <a16:creationId xmlns:a16="http://schemas.microsoft.com/office/drawing/2014/main" id="{A71C7A65-9486-4E4A-ACDD-F71FF8D23120}"/>
              </a:ext>
            </a:extLst>
          </p:cNvPr>
          <p:cNvPicPr>
            <a:picLocks noChangeAspect="1"/>
          </p:cNvPicPr>
          <p:nvPr/>
        </p:nvPicPr>
        <p:blipFill>
          <a:blip r:embed="rId3"/>
          <a:srcRect r="3149"/>
          <a:stretch/>
        </p:blipFill>
        <p:spPr>
          <a:xfrm>
            <a:off x="20" y="1"/>
            <a:ext cx="6575591" cy="6858000"/>
          </a:xfrm>
          <a:prstGeom prst="rect">
            <a:avLst/>
          </a:prstGeom>
        </p:spPr>
      </p:pic>
      <p:sp>
        <p:nvSpPr>
          <p:cNvPr id="2" name="Title 1">
            <a:extLst>
              <a:ext uri="{FF2B5EF4-FFF2-40B4-BE49-F238E27FC236}">
                <a16:creationId xmlns:a16="http://schemas.microsoft.com/office/drawing/2014/main" id="{BC045F48-9ECD-F8C4-B135-220C0BB4BD29}"/>
              </a:ext>
            </a:extLst>
          </p:cNvPr>
          <p:cNvSpPr>
            <a:spLocks noGrp="1"/>
          </p:cNvSpPr>
          <p:nvPr>
            <p:ph type="ctrTitle"/>
          </p:nvPr>
        </p:nvSpPr>
        <p:spPr>
          <a:xfrm>
            <a:off x="7168896" y="1129554"/>
            <a:ext cx="4361688" cy="3475236"/>
          </a:xfrm>
        </p:spPr>
        <p:txBody>
          <a:bodyPr>
            <a:normAutofit/>
          </a:bodyPr>
          <a:lstStyle/>
          <a:p>
            <a:pPr algn="l"/>
            <a:r>
              <a:rPr lang="en-US" sz="3400" dirty="0"/>
              <a:t>Wellness Recovery Action Plan (WRAP) Wellness Toolbox: Building Resilience and Well-Being</a:t>
            </a:r>
          </a:p>
        </p:txBody>
      </p:sp>
      <p:sp>
        <p:nvSpPr>
          <p:cNvPr id="3" name="Subtitle 2">
            <a:extLst>
              <a:ext uri="{FF2B5EF4-FFF2-40B4-BE49-F238E27FC236}">
                <a16:creationId xmlns:a16="http://schemas.microsoft.com/office/drawing/2014/main" id="{43BD881F-394E-DD30-7941-0516102C7E1B}"/>
              </a:ext>
            </a:extLst>
          </p:cNvPr>
          <p:cNvSpPr>
            <a:spLocks noGrp="1"/>
          </p:cNvSpPr>
          <p:nvPr>
            <p:ph type="subTitle" idx="1"/>
          </p:nvPr>
        </p:nvSpPr>
        <p:spPr>
          <a:xfrm>
            <a:off x="7168896" y="4731337"/>
            <a:ext cx="4206240" cy="1184584"/>
          </a:xfrm>
        </p:spPr>
        <p:txBody>
          <a:bodyPr>
            <a:normAutofit/>
          </a:bodyPr>
          <a:lstStyle/>
          <a:p>
            <a:pPr algn="l"/>
            <a:r>
              <a:rPr lang="en-US"/>
              <a:t>Strategies for improving mental health and resilience</a:t>
            </a:r>
          </a:p>
        </p:txBody>
      </p:sp>
    </p:spTree>
    <p:extLst>
      <p:ext uri="{BB962C8B-B14F-4D97-AF65-F5344CB8AC3E}">
        <p14:creationId xmlns:p14="http://schemas.microsoft.com/office/powerpoint/2010/main" val="85932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saster Relief package wrapped in brown paper and tied with string.">
            <a:extLst>
              <a:ext uri="{FF2B5EF4-FFF2-40B4-BE49-F238E27FC236}">
                <a16:creationId xmlns:a16="http://schemas.microsoft.com/office/drawing/2014/main" id="{AF8E8C38-EF3F-4746-BAAE-5E4263BCD7BE}"/>
              </a:ext>
            </a:extLst>
          </p:cNvPr>
          <p:cNvPicPr>
            <a:picLocks noGrp="1" noChangeAspect="1"/>
          </p:cNvPicPr>
          <p:nvPr>
            <p:ph sz="half" idx="1"/>
          </p:nvPr>
        </p:nvPicPr>
        <p:blipFill>
          <a:blip r:embed="rId3"/>
          <a:srcRect l="8639" r="43568" b="-1"/>
          <a:stretch/>
        </p:blipFill>
        <p:spPr>
          <a:xfrm>
            <a:off x="20" y="10"/>
            <a:ext cx="4910308" cy="6857990"/>
          </a:xfrm>
          <a:prstGeom prst="rect">
            <a:avLst/>
          </a:prstGeom>
        </p:spPr>
      </p:pic>
      <p:sp>
        <p:nvSpPr>
          <p:cNvPr id="2" name="Title 1">
            <a:extLst>
              <a:ext uri="{FF2B5EF4-FFF2-40B4-BE49-F238E27FC236}">
                <a16:creationId xmlns:a16="http://schemas.microsoft.com/office/drawing/2014/main" id="{7A3757FB-6D56-46F0-4CE6-890EA61DD002}"/>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How the Toolbox Supports WRAP Goals</a:t>
            </a:r>
          </a:p>
        </p:txBody>
      </p:sp>
      <p:sp>
        <p:nvSpPr>
          <p:cNvPr id="4" name="Content Placeholder 3">
            <a:extLst>
              <a:ext uri="{FF2B5EF4-FFF2-40B4-BE49-F238E27FC236}">
                <a16:creationId xmlns:a16="http://schemas.microsoft.com/office/drawing/2014/main" id="{8A59634A-EF96-4363-E0E6-51CE6A0ABB8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Practical Coping Strategies</a:t>
            </a:r>
          </a:p>
          <a:p>
            <a:pPr marL="0" lvl="1" indent="0">
              <a:buNone/>
            </a:pPr>
            <a:r>
              <a:rPr lang="en-US" sz="1400"/>
              <a:t>The Wellness Toolbox provides individuals with practical strategies to cope with life’s challenges effectively.</a:t>
            </a:r>
          </a:p>
          <a:p>
            <a:pPr marL="0" indent="0">
              <a:spcBef>
                <a:spcPts val="2500"/>
              </a:spcBef>
              <a:buNone/>
            </a:pPr>
            <a:r>
              <a:rPr lang="en-US" sz="1400" b="1"/>
              <a:t>Promoting Resilience</a:t>
            </a:r>
          </a:p>
          <a:p>
            <a:pPr marL="0" lvl="1" indent="0">
              <a:buNone/>
            </a:pPr>
            <a:r>
              <a:rPr lang="en-US" sz="1400"/>
              <a:t>The Toolbox enhances resilience by equipping individuals with the necessary skills to bounce back from difficulties.</a:t>
            </a:r>
          </a:p>
          <a:p>
            <a:pPr marL="0" indent="0">
              <a:spcBef>
                <a:spcPts val="2500"/>
              </a:spcBef>
              <a:buNone/>
            </a:pPr>
            <a:r>
              <a:rPr lang="en-US" sz="1400" b="1"/>
              <a:t>Balanced Lifestyle Support</a:t>
            </a:r>
          </a:p>
          <a:p>
            <a:pPr marL="0" lvl="1" indent="0">
              <a:buNone/>
            </a:pPr>
            <a:r>
              <a:rPr lang="en-US" sz="1400"/>
              <a:t>The Toolbox aligns with WRAP goals by helping individuals maintain a balanced lifestyle through proactive planning.</a:t>
            </a:r>
          </a:p>
        </p:txBody>
      </p:sp>
    </p:spTree>
    <p:extLst>
      <p:ext uri="{BB962C8B-B14F-4D97-AF65-F5344CB8AC3E}">
        <p14:creationId xmlns:p14="http://schemas.microsoft.com/office/powerpoint/2010/main" val="8086978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14F33ECB-3072-D3D1-74AC-F4DE69D0BD2E}"/>
              </a:ext>
            </a:extLst>
          </p:cNvPr>
          <p:cNvSpPr>
            <a:spLocks noGrp="1"/>
          </p:cNvSpPr>
          <p:nvPr>
            <p:ph type="ctrTitle"/>
          </p:nvPr>
        </p:nvSpPr>
        <p:spPr>
          <a:xfrm>
            <a:off x="277091" y="1814321"/>
            <a:ext cx="7772400" cy="4560920"/>
          </a:xfrm>
        </p:spPr>
        <p:txBody>
          <a:bodyPr anchor="b">
            <a:normAutofit/>
          </a:bodyPr>
          <a:lstStyle/>
          <a:p>
            <a:pPr algn="l"/>
            <a:r>
              <a:rPr lang="en-US" sz="7400"/>
              <a:t>Creating Your Personal Wellness Toolbox</a:t>
            </a:r>
          </a:p>
        </p:txBody>
      </p:sp>
    </p:spTree>
    <p:extLst>
      <p:ext uri="{BB962C8B-B14F-4D97-AF65-F5344CB8AC3E}">
        <p14:creationId xmlns:p14="http://schemas.microsoft.com/office/powerpoint/2010/main" val="197682130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hallenge yourself">
            <a:extLst>
              <a:ext uri="{FF2B5EF4-FFF2-40B4-BE49-F238E27FC236}">
                <a16:creationId xmlns:a16="http://schemas.microsoft.com/office/drawing/2014/main" id="{B45F886F-8774-4F44-83B3-7223A626A246}"/>
              </a:ext>
            </a:extLst>
          </p:cNvPr>
          <p:cNvPicPr>
            <a:picLocks noGrp="1" noChangeAspect="1"/>
          </p:cNvPicPr>
          <p:nvPr>
            <p:ph sz="half" idx="1"/>
          </p:nvPr>
        </p:nvPicPr>
        <p:blipFill>
          <a:blip r:embed="rId3"/>
          <a:srcRect l="20253" r="36110" b="-1"/>
          <a:stretch/>
        </p:blipFill>
        <p:spPr>
          <a:xfrm>
            <a:off x="7345680" y="10"/>
            <a:ext cx="4846320" cy="6857990"/>
          </a:xfrm>
          <a:prstGeom prst="rect">
            <a:avLst/>
          </a:prstGeom>
        </p:spPr>
      </p:pic>
      <p:sp>
        <p:nvSpPr>
          <p:cNvPr id="2" name="Title 1">
            <a:extLst>
              <a:ext uri="{FF2B5EF4-FFF2-40B4-BE49-F238E27FC236}">
                <a16:creationId xmlns:a16="http://schemas.microsoft.com/office/drawing/2014/main" id="{6F8AAA0E-6D77-74C5-B7C3-D3088BE4FB25}"/>
              </a:ext>
            </a:extLst>
          </p:cNvPr>
          <p:cNvSpPr>
            <a:spLocks noGrp="1"/>
          </p:cNvSpPr>
          <p:nvPr>
            <p:ph type="title"/>
          </p:nvPr>
        </p:nvSpPr>
        <p:spPr>
          <a:xfrm>
            <a:off x="612648" y="600075"/>
            <a:ext cx="6035040" cy="1529932"/>
          </a:xfrm>
        </p:spPr>
        <p:txBody>
          <a:bodyPr vert="horz" lIns="91440" tIns="45720" rIns="91440" bIns="45720" rtlCol="0" anchor="b">
            <a:normAutofit/>
          </a:bodyPr>
          <a:lstStyle/>
          <a:p>
            <a:r>
              <a:rPr lang="en-US" b="1" kern="1200">
                <a:solidFill>
                  <a:schemeClr val="tx1"/>
                </a:solidFill>
                <a:latin typeface="+mj-lt"/>
                <a:ea typeface="+mj-ea"/>
                <a:cs typeface="+mj-cs"/>
              </a:rPr>
              <a:t>Self-Assessment and Identifying Needs</a:t>
            </a:r>
          </a:p>
        </p:txBody>
      </p:sp>
      <p:sp>
        <p:nvSpPr>
          <p:cNvPr id="4" name="Content Placeholder 3">
            <a:extLst>
              <a:ext uri="{FF2B5EF4-FFF2-40B4-BE49-F238E27FC236}">
                <a16:creationId xmlns:a16="http://schemas.microsoft.com/office/drawing/2014/main" id="{8974DDDF-E3D9-20E3-EC22-DC7D8FC8D39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8" y="2212848"/>
            <a:ext cx="6035040" cy="4096512"/>
          </a:xfrm>
        </p:spPr>
        <p:txBody>
          <a:bodyPr>
            <a:normAutofit/>
          </a:bodyPr>
          <a:lstStyle/>
          <a:p>
            <a:pPr marL="0" indent="0">
              <a:spcBef>
                <a:spcPts val="2500"/>
              </a:spcBef>
              <a:buNone/>
            </a:pPr>
            <a:r>
              <a:rPr lang="en-US" sz="1400" b="1"/>
              <a:t>Importance of Self-Assessment</a:t>
            </a:r>
          </a:p>
          <a:p>
            <a:pPr marL="0" lvl="1" indent="0">
              <a:buNone/>
            </a:pPr>
            <a:r>
              <a:rPr lang="en-US" sz="1400"/>
              <a:t>Conducting a self-assessment is essential to recognize your current wellness status and identify focus areas for improvement.</a:t>
            </a:r>
          </a:p>
          <a:p>
            <a:pPr marL="0" indent="0">
              <a:spcBef>
                <a:spcPts val="2500"/>
              </a:spcBef>
              <a:buNone/>
            </a:pPr>
            <a:r>
              <a:rPr lang="en-US" sz="1400" b="1"/>
              <a:t>Identifying Specific Challenges</a:t>
            </a:r>
          </a:p>
          <a:p>
            <a:pPr marL="0" lvl="1" indent="0">
              <a:buNone/>
            </a:pPr>
            <a:r>
              <a:rPr lang="en-US" sz="1400"/>
              <a:t>Recognizing specific challenges is crucial in addressing wellness needs effectively and developing targeted strategies.</a:t>
            </a:r>
          </a:p>
          <a:p>
            <a:pPr marL="0" indent="0">
              <a:spcBef>
                <a:spcPts val="2500"/>
              </a:spcBef>
              <a:buNone/>
            </a:pPr>
            <a:r>
              <a:rPr lang="en-US" sz="1400" b="1"/>
              <a:t>Choosing Appropriate Tools</a:t>
            </a:r>
          </a:p>
          <a:p>
            <a:pPr marL="0" lvl="1" indent="0">
              <a:buNone/>
            </a:pPr>
            <a:r>
              <a:rPr lang="en-US" sz="1400"/>
              <a:t>Once challenges are identified, selecting the right tools can significantly enhance your daily life and wellness journey.</a:t>
            </a:r>
          </a:p>
        </p:txBody>
      </p:sp>
    </p:spTree>
    <p:extLst>
      <p:ext uri="{BB962C8B-B14F-4D97-AF65-F5344CB8AC3E}">
        <p14:creationId xmlns:p14="http://schemas.microsoft.com/office/powerpoint/2010/main" val="33787830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5" name="Content Placeholder 4" descr="Purple dumbbells and yoga mat">
            <a:extLst>
              <a:ext uri="{FF2B5EF4-FFF2-40B4-BE49-F238E27FC236}">
                <a16:creationId xmlns:a16="http://schemas.microsoft.com/office/drawing/2014/main" id="{FBF6BDCD-FB79-4ED7-A52D-9EFFF129CA0E}"/>
              </a:ext>
            </a:extLst>
          </p:cNvPr>
          <p:cNvPicPr>
            <a:picLocks noGrp="1" noChangeAspect="1"/>
          </p:cNvPicPr>
          <p:nvPr>
            <p:ph sz="half" idx="1"/>
          </p:nvPr>
        </p:nvPicPr>
        <p:blipFill>
          <a:blip r:embed="rId3"/>
          <a:srcRect l="6802" r="11453" b="3"/>
          <a:stretch/>
        </p:blipFill>
        <p:spPr>
          <a:xfrm>
            <a:off x="731521" y="2011679"/>
            <a:ext cx="4684352" cy="4297680"/>
          </a:xfrm>
          <a:prstGeom prst="rect">
            <a:avLst/>
          </a:prstGeom>
        </p:spPr>
      </p:pic>
      <p:sp>
        <p:nvSpPr>
          <p:cNvPr id="2" name="Title 1">
            <a:extLst>
              <a:ext uri="{FF2B5EF4-FFF2-40B4-BE49-F238E27FC236}">
                <a16:creationId xmlns:a16="http://schemas.microsoft.com/office/drawing/2014/main" id="{F8F95D0A-A4F0-C375-C717-C48E59F02A0D}"/>
              </a:ext>
            </a:extLst>
          </p:cNvPr>
          <p:cNvSpPr>
            <a:spLocks noGrp="1"/>
          </p:cNvSpPr>
          <p:nvPr>
            <p:ph type="title"/>
          </p:nvPr>
        </p:nvSpPr>
        <p:spPr>
          <a:xfrm>
            <a:off x="614679" y="548641"/>
            <a:ext cx="4779572" cy="1298448"/>
          </a:xfrm>
        </p:spPr>
        <p:txBody>
          <a:bodyPr vert="horz" lIns="91440" tIns="45720" rIns="91440" bIns="45720" rtlCol="0" anchor="t">
            <a:normAutofit/>
          </a:bodyPr>
          <a:lstStyle/>
          <a:p>
            <a:r>
              <a:rPr lang="en-US" sz="3300" b="1" kern="1200">
                <a:solidFill>
                  <a:schemeClr val="tx1"/>
                </a:solidFill>
                <a:latin typeface="+mj-lt"/>
                <a:ea typeface="+mj-ea"/>
                <a:cs typeface="+mj-cs"/>
              </a:rPr>
              <a:t>Examples of Effective Wellness Tools</a:t>
            </a:r>
          </a:p>
        </p:txBody>
      </p:sp>
      <p:sp>
        <p:nvSpPr>
          <p:cNvPr id="4" name="Content Placeholder 3">
            <a:extLst>
              <a:ext uri="{FF2B5EF4-FFF2-40B4-BE49-F238E27FC236}">
                <a16:creationId xmlns:a16="http://schemas.microsoft.com/office/drawing/2014/main" id="{0B6A578C-BBE7-9D8A-8192-5069BA69D0C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0551" y="548638"/>
            <a:ext cx="5546770" cy="5760721"/>
          </a:xfrm>
        </p:spPr>
        <p:txBody>
          <a:bodyPr>
            <a:normAutofit/>
          </a:bodyPr>
          <a:lstStyle/>
          <a:p>
            <a:pPr marL="0" indent="0">
              <a:spcBef>
                <a:spcPts val="2500"/>
              </a:spcBef>
              <a:buNone/>
            </a:pPr>
            <a:r>
              <a:rPr lang="en-US" sz="1400" b="1"/>
              <a:t>Mindfulness Practices</a:t>
            </a:r>
          </a:p>
          <a:p>
            <a:pPr marL="0" lvl="1" indent="0">
              <a:buNone/>
            </a:pPr>
            <a:r>
              <a:rPr lang="en-US" sz="1400"/>
              <a:t>Mindfulness practices, such as meditation and deep breathing, can help reduce stress and enhance overall well-being.</a:t>
            </a:r>
          </a:p>
          <a:p>
            <a:pPr marL="0" indent="0">
              <a:spcBef>
                <a:spcPts val="2500"/>
              </a:spcBef>
              <a:buNone/>
            </a:pPr>
            <a:r>
              <a:rPr lang="en-US" sz="1400" b="1"/>
              <a:t>Physical Activities</a:t>
            </a:r>
          </a:p>
          <a:p>
            <a:pPr marL="0" lvl="1" indent="0">
              <a:buNone/>
            </a:pPr>
            <a:r>
              <a:rPr lang="en-US" sz="1400"/>
              <a:t>Engaging in physical activities like walking, running, or yoga promotes physical health and boosts mental wellness.</a:t>
            </a:r>
          </a:p>
          <a:p>
            <a:pPr marL="0" indent="0">
              <a:spcBef>
                <a:spcPts val="2500"/>
              </a:spcBef>
              <a:buNone/>
            </a:pPr>
            <a:r>
              <a:rPr lang="en-US" sz="1400" b="1"/>
              <a:t>Creative Outlets</a:t>
            </a:r>
          </a:p>
          <a:p>
            <a:pPr marL="0" lvl="1" indent="0">
              <a:buNone/>
            </a:pPr>
            <a:r>
              <a:rPr lang="en-US" sz="1400"/>
              <a:t>Creative outlets, such as painting or writing, allow for self-expression and can significantly enhance emotional well-being.</a:t>
            </a:r>
          </a:p>
          <a:p>
            <a:pPr marL="0" indent="0">
              <a:spcBef>
                <a:spcPts val="2500"/>
              </a:spcBef>
              <a:buNone/>
            </a:pPr>
            <a:r>
              <a:rPr lang="en-US" sz="1400" b="1"/>
              <a:t>Social Support Networks</a:t>
            </a:r>
          </a:p>
          <a:p>
            <a:pPr marL="0" lvl="1" indent="0">
              <a:buNone/>
            </a:pPr>
            <a:r>
              <a:rPr lang="en-US" sz="1400"/>
              <a:t>Building social support networks with friends and family can provide emotional support and improve mental health.</a:t>
            </a:r>
          </a:p>
        </p:txBody>
      </p:sp>
    </p:spTree>
    <p:extLst>
      <p:ext uri="{BB962C8B-B14F-4D97-AF65-F5344CB8AC3E}">
        <p14:creationId xmlns:p14="http://schemas.microsoft.com/office/powerpoint/2010/main" val="3348533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5CDC10A-D98E-FECD-56F0-82D405177D32}"/>
              </a:ext>
            </a:extLst>
          </p:cNvPr>
          <p:cNvSpPr>
            <a:spLocks noGrp="1"/>
          </p:cNvSpPr>
          <p:nvPr>
            <p:ph type="title"/>
          </p:nvPr>
        </p:nvSpPr>
        <p:spPr>
          <a:xfrm>
            <a:off x="614679" y="548639"/>
            <a:ext cx="3977640" cy="5719640"/>
          </a:xfrm>
        </p:spPr>
        <p:txBody>
          <a:bodyPr anchor="t">
            <a:normAutofit/>
          </a:bodyPr>
          <a:lstStyle/>
          <a:p>
            <a:r>
              <a:rPr lang="en-US"/>
              <a:t>Organizing and Maintaining Your Toolbox</a:t>
            </a:r>
          </a:p>
        </p:txBody>
      </p:sp>
      <p:graphicFrame>
        <p:nvGraphicFramePr>
          <p:cNvPr id="4" name="Content Placeholder 4">
            <a:extLst>
              <a:ext uri="{FF2B5EF4-FFF2-40B4-BE49-F238E27FC236}">
                <a16:creationId xmlns:a16="http://schemas.microsoft.com/office/drawing/2014/main" id="{7AF099FC-B907-4959-A460-EDD3A60DBD36}"/>
              </a:ext>
            </a:extLst>
          </p:cNvPr>
          <p:cNvGraphicFramePr>
            <a:graphicFrameLocks noGrp="1"/>
          </p:cNvGraphicFramePr>
          <p:nvPr>
            <p:ph idx="1"/>
            <p:extLst>
              <p:ext uri="{D42A27DB-BD31-4B8C-83A1-F6EECF244321}">
                <p14:modId xmlns:p14="http://schemas.microsoft.com/office/powerpoint/2010/main" val="1668591023"/>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87542" y="548639"/>
          <a:ext cx="6189780" cy="5719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685096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FEC9EA61-9BA9-978D-F794-A74CCA496E21}"/>
              </a:ext>
            </a:extLst>
          </p:cNvPr>
          <p:cNvSpPr>
            <a:spLocks noGrp="1"/>
          </p:cNvSpPr>
          <p:nvPr>
            <p:ph type="ctrTitle"/>
          </p:nvPr>
        </p:nvSpPr>
        <p:spPr>
          <a:xfrm>
            <a:off x="277091" y="1814321"/>
            <a:ext cx="7772400" cy="4560920"/>
          </a:xfrm>
        </p:spPr>
        <p:txBody>
          <a:bodyPr anchor="b">
            <a:normAutofit/>
          </a:bodyPr>
          <a:lstStyle/>
          <a:p>
            <a:pPr algn="l"/>
            <a:r>
              <a:rPr lang="en-US" sz="7400"/>
              <a:t>Utilizing Your Wellness Toolbox</a:t>
            </a:r>
          </a:p>
        </p:txBody>
      </p:sp>
    </p:spTree>
    <p:extLst>
      <p:ext uri="{BB962C8B-B14F-4D97-AF65-F5344CB8AC3E}">
        <p14:creationId xmlns:p14="http://schemas.microsoft.com/office/powerpoint/2010/main" val="208737548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Weekly Diet Planner with lots of healthy vegetables">
            <a:extLst>
              <a:ext uri="{FF2B5EF4-FFF2-40B4-BE49-F238E27FC236}">
                <a16:creationId xmlns:a16="http://schemas.microsoft.com/office/drawing/2014/main" id="{A239B1E6-73C2-4E4A-A5B9-4CE87DF0180C}"/>
              </a:ext>
            </a:extLst>
          </p:cNvPr>
          <p:cNvPicPr>
            <a:picLocks noGrp="1" noChangeAspect="1"/>
          </p:cNvPicPr>
          <p:nvPr>
            <p:ph sz="half" idx="1"/>
          </p:nvPr>
        </p:nvPicPr>
        <p:blipFill>
          <a:blip r:embed="rId3"/>
          <a:srcRect r="5463"/>
          <a:stretch/>
        </p:blipFill>
        <p:spPr>
          <a:xfrm>
            <a:off x="7345680" y="10"/>
            <a:ext cx="4846320" cy="6857990"/>
          </a:xfrm>
          <a:prstGeom prst="rect">
            <a:avLst/>
          </a:prstGeom>
        </p:spPr>
      </p:pic>
      <p:sp>
        <p:nvSpPr>
          <p:cNvPr id="2" name="Title 1">
            <a:extLst>
              <a:ext uri="{FF2B5EF4-FFF2-40B4-BE49-F238E27FC236}">
                <a16:creationId xmlns:a16="http://schemas.microsoft.com/office/drawing/2014/main" id="{FBAACA91-6E76-DF76-0F5C-17B7A81FC5B0}"/>
              </a:ext>
            </a:extLst>
          </p:cNvPr>
          <p:cNvSpPr>
            <a:spLocks noGrp="1"/>
          </p:cNvSpPr>
          <p:nvPr>
            <p:ph type="title"/>
          </p:nvPr>
        </p:nvSpPr>
        <p:spPr>
          <a:xfrm>
            <a:off x="612648" y="600075"/>
            <a:ext cx="6035040" cy="1529932"/>
          </a:xfrm>
        </p:spPr>
        <p:txBody>
          <a:bodyPr vert="horz" lIns="91440" tIns="45720" rIns="91440" bIns="45720" rtlCol="0" anchor="b">
            <a:normAutofit/>
          </a:bodyPr>
          <a:lstStyle/>
          <a:p>
            <a:r>
              <a:rPr lang="en-US" b="1" kern="1200">
                <a:solidFill>
                  <a:schemeClr val="tx1"/>
                </a:solidFill>
                <a:latin typeface="+mj-lt"/>
                <a:ea typeface="+mj-ea"/>
                <a:cs typeface="+mj-cs"/>
              </a:rPr>
              <a:t>Incorporating Tools Into Daily Routines</a:t>
            </a:r>
          </a:p>
        </p:txBody>
      </p:sp>
      <p:sp>
        <p:nvSpPr>
          <p:cNvPr id="4" name="Content Placeholder 3">
            <a:extLst>
              <a:ext uri="{FF2B5EF4-FFF2-40B4-BE49-F238E27FC236}">
                <a16:creationId xmlns:a16="http://schemas.microsoft.com/office/drawing/2014/main" id="{66DB941E-D218-E28D-68E7-CEDDCF58B06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8" y="2212848"/>
            <a:ext cx="6035040" cy="4096512"/>
          </a:xfrm>
        </p:spPr>
        <p:txBody>
          <a:bodyPr>
            <a:normAutofit/>
          </a:bodyPr>
          <a:lstStyle/>
          <a:p>
            <a:pPr marL="0" indent="0">
              <a:spcBef>
                <a:spcPts val="2500"/>
              </a:spcBef>
              <a:buNone/>
            </a:pPr>
            <a:r>
              <a:rPr lang="en-US" sz="1400" b="1"/>
              <a:t>Schedule Your Wellness Time</a:t>
            </a:r>
          </a:p>
          <a:p>
            <a:pPr marL="0" lvl="1" indent="0">
              <a:buNone/>
            </a:pPr>
            <a:r>
              <a:rPr lang="en-US" sz="1400"/>
              <a:t>Incorporate wellness tools into your daily routine by scheduling dedicated time for activities that promote well-being.</a:t>
            </a:r>
          </a:p>
          <a:p>
            <a:pPr marL="0" indent="0">
              <a:spcBef>
                <a:spcPts val="2500"/>
              </a:spcBef>
              <a:buNone/>
            </a:pPr>
            <a:r>
              <a:rPr lang="en-US" sz="1400" b="1"/>
              <a:t>Morning Meditation</a:t>
            </a:r>
          </a:p>
          <a:p>
            <a:pPr marL="0" lvl="1" indent="0">
              <a:buNone/>
            </a:pPr>
            <a:r>
              <a:rPr lang="en-US" sz="1400"/>
              <a:t>Starting your day with morning meditation can help center your mind and enhance focus throughout the day.</a:t>
            </a:r>
          </a:p>
          <a:p>
            <a:pPr marL="0" indent="0">
              <a:spcBef>
                <a:spcPts val="2500"/>
              </a:spcBef>
              <a:buNone/>
            </a:pPr>
            <a:r>
              <a:rPr lang="en-US" sz="1400" b="1"/>
              <a:t>Weekly Exercise Class</a:t>
            </a:r>
          </a:p>
          <a:p>
            <a:pPr marL="0" lvl="1" indent="0">
              <a:buNone/>
            </a:pPr>
            <a:r>
              <a:rPr lang="en-US" sz="1400"/>
              <a:t>Participating in a weekly exercise class fosters consistency and encourages a healthy lifestyle within your routine.</a:t>
            </a:r>
          </a:p>
        </p:txBody>
      </p:sp>
    </p:spTree>
    <p:extLst>
      <p:ext uri="{BB962C8B-B14F-4D97-AF65-F5344CB8AC3E}">
        <p14:creationId xmlns:p14="http://schemas.microsoft.com/office/powerpoint/2010/main" val="2911582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quot;Old ruler and wrench on textured paper, copy space.&quot;">
            <a:extLst>
              <a:ext uri="{FF2B5EF4-FFF2-40B4-BE49-F238E27FC236}">
                <a16:creationId xmlns:a16="http://schemas.microsoft.com/office/drawing/2014/main" id="{108EA345-F3E5-4CF4-BA79-227F39E20872}"/>
              </a:ext>
            </a:extLst>
          </p:cNvPr>
          <p:cNvPicPr>
            <a:picLocks noGrp="1" noChangeAspect="1"/>
          </p:cNvPicPr>
          <p:nvPr>
            <p:ph sz="half" idx="1"/>
          </p:nvPr>
        </p:nvPicPr>
        <p:blipFill>
          <a:blip r:embed="rId3"/>
          <a:srcRect l="52208" r="-1" b="-1"/>
          <a:stretch/>
        </p:blipFill>
        <p:spPr>
          <a:xfrm>
            <a:off x="20" y="10"/>
            <a:ext cx="4910308" cy="6857990"/>
          </a:xfrm>
          <a:prstGeom prst="rect">
            <a:avLst/>
          </a:prstGeom>
        </p:spPr>
      </p:pic>
      <p:sp>
        <p:nvSpPr>
          <p:cNvPr id="2" name="Title 1">
            <a:extLst>
              <a:ext uri="{FF2B5EF4-FFF2-40B4-BE49-F238E27FC236}">
                <a16:creationId xmlns:a16="http://schemas.microsoft.com/office/drawing/2014/main" id="{8343FA26-1B7F-B13F-1898-4BE67C58430B}"/>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Adapting Tools for Different Situations</a:t>
            </a:r>
          </a:p>
        </p:txBody>
      </p:sp>
      <p:sp>
        <p:nvSpPr>
          <p:cNvPr id="4" name="Content Placeholder 3">
            <a:extLst>
              <a:ext uri="{FF2B5EF4-FFF2-40B4-BE49-F238E27FC236}">
                <a16:creationId xmlns:a16="http://schemas.microsoft.com/office/drawing/2014/main" id="{B6FACBF3-7D0D-46FE-B89B-EA72FB37DD0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Flexibility in Tool Usage</a:t>
            </a:r>
          </a:p>
          <a:p>
            <a:pPr marL="0" lvl="1" indent="0">
              <a:buNone/>
            </a:pPr>
            <a:r>
              <a:rPr lang="en-US" sz="1400"/>
              <a:t>Being flexible with your tools allows you to approach challenges creatively and effectively, ensuring better outcomes.</a:t>
            </a:r>
          </a:p>
          <a:p>
            <a:pPr marL="0" indent="0">
              <a:spcBef>
                <a:spcPts val="2500"/>
              </a:spcBef>
              <a:buNone/>
            </a:pPr>
            <a:r>
              <a:rPr lang="en-US" sz="1400" b="1"/>
              <a:t>Creative Problem Solving</a:t>
            </a:r>
          </a:p>
          <a:p>
            <a:pPr marL="0" lvl="1" indent="0">
              <a:buNone/>
            </a:pPr>
            <a:r>
              <a:rPr lang="en-US" sz="1400"/>
              <a:t>Creativity in adapting your tools can lead to innovative solutions for new challenges, enhancing your problem-solving skills.</a:t>
            </a:r>
          </a:p>
          <a:p>
            <a:pPr marL="0" indent="0">
              <a:spcBef>
                <a:spcPts val="2500"/>
              </a:spcBef>
              <a:buNone/>
            </a:pPr>
            <a:r>
              <a:rPr lang="en-US" sz="1400" b="1"/>
              <a:t>Mental Health Responsiveness</a:t>
            </a:r>
          </a:p>
          <a:p>
            <a:pPr marL="0" lvl="1" indent="0">
              <a:buNone/>
            </a:pPr>
            <a:r>
              <a:rPr lang="en-US" sz="1400"/>
              <a:t>Adapting your toolbox ensures you can respond to your mental health needs, promoting overall well-being and resilience.</a:t>
            </a:r>
          </a:p>
        </p:txBody>
      </p:sp>
    </p:spTree>
    <p:extLst>
      <p:ext uri="{BB962C8B-B14F-4D97-AF65-F5344CB8AC3E}">
        <p14:creationId xmlns:p14="http://schemas.microsoft.com/office/powerpoint/2010/main" val="10766466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rectly above view of green dumbbell, measure tape, weekdays on a notepad with a pencil, gray shoes and green mat on wooden background.">
            <a:extLst>
              <a:ext uri="{FF2B5EF4-FFF2-40B4-BE49-F238E27FC236}">
                <a16:creationId xmlns:a16="http://schemas.microsoft.com/office/drawing/2014/main" id="{9CDD13D6-1239-404B-B6A3-90B12239B20A}"/>
              </a:ext>
            </a:extLst>
          </p:cNvPr>
          <p:cNvPicPr>
            <a:picLocks noGrp="1" noChangeAspect="1"/>
          </p:cNvPicPr>
          <p:nvPr>
            <p:ph sz="half" idx="1"/>
          </p:nvPr>
        </p:nvPicPr>
        <p:blipFill>
          <a:blip r:embed="rId3"/>
          <a:srcRect l="33717" r="18489" b="-1"/>
          <a:stretch/>
        </p:blipFill>
        <p:spPr>
          <a:xfrm>
            <a:off x="20" y="10"/>
            <a:ext cx="4910308" cy="6857990"/>
          </a:xfrm>
          <a:prstGeom prst="rect">
            <a:avLst/>
          </a:prstGeom>
        </p:spPr>
      </p:pic>
      <p:sp>
        <p:nvSpPr>
          <p:cNvPr id="2" name="Title 1">
            <a:extLst>
              <a:ext uri="{FF2B5EF4-FFF2-40B4-BE49-F238E27FC236}">
                <a16:creationId xmlns:a16="http://schemas.microsoft.com/office/drawing/2014/main" id="{A207C8DD-CC12-99D5-0944-CB963BD457AF}"/>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Monitoring Effectiveness and Making Adjustments</a:t>
            </a:r>
          </a:p>
        </p:txBody>
      </p:sp>
      <p:sp>
        <p:nvSpPr>
          <p:cNvPr id="4" name="Content Placeholder 3">
            <a:extLst>
              <a:ext uri="{FF2B5EF4-FFF2-40B4-BE49-F238E27FC236}">
                <a16:creationId xmlns:a16="http://schemas.microsoft.com/office/drawing/2014/main" id="{4BA31C2F-C24E-3290-3123-25545C46B8C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Assessing Wellness Tools</a:t>
            </a:r>
          </a:p>
          <a:p>
            <a:pPr marL="0" lvl="1" indent="0">
              <a:buNone/>
            </a:pPr>
            <a:r>
              <a:rPr lang="en-US" sz="1400"/>
              <a:t>Regularly monitor the effectiveness of the wellness tools you are using to ensure they meet your needs and expectations.</a:t>
            </a:r>
          </a:p>
          <a:p>
            <a:pPr marL="0" indent="0">
              <a:spcBef>
                <a:spcPts val="2500"/>
              </a:spcBef>
              <a:buNone/>
            </a:pPr>
            <a:r>
              <a:rPr lang="en-US" sz="1400" b="1"/>
              <a:t>Making Necessary Adjustments</a:t>
            </a:r>
          </a:p>
          <a:p>
            <a:pPr marL="0" lvl="1" indent="0">
              <a:buNone/>
            </a:pPr>
            <a:r>
              <a:rPr lang="en-US" sz="1400"/>
              <a:t>If certain strategies are not yielding the desired results, be open to making changes or finding alternatives that better suit your well-being.</a:t>
            </a:r>
          </a:p>
          <a:p>
            <a:pPr marL="0" indent="0">
              <a:spcBef>
                <a:spcPts val="2500"/>
              </a:spcBef>
              <a:buNone/>
            </a:pPr>
            <a:r>
              <a:rPr lang="en-US" sz="1400" b="1"/>
              <a:t>Enhancing Well-Being</a:t>
            </a:r>
          </a:p>
          <a:p>
            <a:pPr marL="0" lvl="1" indent="0">
              <a:buNone/>
            </a:pPr>
            <a:r>
              <a:rPr lang="en-US" sz="1400"/>
              <a:t>The goal is to enhance your overall well-being, so continuously evaluate and improve your strategies for optimal health.</a:t>
            </a:r>
          </a:p>
        </p:txBody>
      </p:sp>
    </p:spTree>
    <p:extLst>
      <p:ext uri="{BB962C8B-B14F-4D97-AF65-F5344CB8AC3E}">
        <p14:creationId xmlns:p14="http://schemas.microsoft.com/office/powerpoint/2010/main" val="1648337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743A0234-89FF-E36A-71F3-CDFC25A4ED73}"/>
              </a:ext>
            </a:extLst>
          </p:cNvPr>
          <p:cNvSpPr>
            <a:spLocks noGrp="1"/>
          </p:cNvSpPr>
          <p:nvPr>
            <p:ph type="ctrTitle"/>
          </p:nvPr>
        </p:nvSpPr>
        <p:spPr>
          <a:xfrm>
            <a:off x="277091" y="1814321"/>
            <a:ext cx="7772400" cy="4560920"/>
          </a:xfrm>
        </p:spPr>
        <p:txBody>
          <a:bodyPr anchor="b">
            <a:normAutofit/>
          </a:bodyPr>
          <a:lstStyle/>
          <a:p>
            <a:pPr algn="l"/>
            <a:r>
              <a:rPr lang="en-US" sz="7400"/>
              <a:t>Sharing and Expanding Your Toolbox</a:t>
            </a:r>
          </a:p>
        </p:txBody>
      </p:sp>
    </p:spTree>
    <p:extLst>
      <p:ext uri="{BB962C8B-B14F-4D97-AF65-F5344CB8AC3E}">
        <p14:creationId xmlns:p14="http://schemas.microsoft.com/office/powerpoint/2010/main" val="219115961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Exercising equipment and technology at home, directly above.">
            <a:extLst>
              <a:ext uri="{FF2B5EF4-FFF2-40B4-BE49-F238E27FC236}">
                <a16:creationId xmlns:a16="http://schemas.microsoft.com/office/drawing/2014/main" id="{AE5ECAF3-6991-4196-80A3-A48DDC86DDFF}"/>
              </a:ext>
            </a:extLst>
          </p:cNvPr>
          <p:cNvPicPr>
            <a:picLocks noGrp="1" noChangeAspect="1"/>
          </p:cNvPicPr>
          <p:nvPr>
            <p:ph sz="half" idx="1"/>
          </p:nvPr>
        </p:nvPicPr>
        <p:blipFill>
          <a:blip r:embed="rId3"/>
          <a:srcRect l="11697" r="26270" b="-2"/>
          <a:stretch/>
        </p:blipFill>
        <p:spPr>
          <a:xfrm>
            <a:off x="5818632" y="-1"/>
            <a:ext cx="6373368" cy="6857999"/>
          </a:xfrm>
          <a:prstGeom prst="rect">
            <a:avLst/>
          </a:prstGeom>
        </p:spPr>
      </p:pic>
      <p:sp>
        <p:nvSpPr>
          <p:cNvPr id="2" name="Title 1">
            <a:extLst>
              <a:ext uri="{FF2B5EF4-FFF2-40B4-BE49-F238E27FC236}">
                <a16:creationId xmlns:a16="http://schemas.microsoft.com/office/drawing/2014/main" id="{3A7AD8BF-89CE-781C-AFDD-99440A9BE45A}"/>
              </a:ext>
            </a:extLst>
          </p:cNvPr>
          <p:cNvSpPr>
            <a:spLocks noGrp="1"/>
          </p:cNvSpPr>
          <p:nvPr>
            <p:ph type="title"/>
          </p:nvPr>
        </p:nvSpPr>
        <p:spPr>
          <a:xfrm>
            <a:off x="614680" y="603504"/>
            <a:ext cx="4361688" cy="1527048"/>
          </a:xfrm>
        </p:spPr>
        <p:txBody>
          <a:bodyPr vert="horz" lIns="91440" tIns="45720" rIns="91440" bIns="45720" rtlCol="0" anchor="b">
            <a:normAutofit/>
          </a:bodyPr>
          <a:lstStyle/>
          <a:p>
            <a:r>
              <a:rPr lang="en-US" b="1" kern="1200">
                <a:solidFill>
                  <a:schemeClr val="tx1"/>
                </a:solidFill>
                <a:latin typeface="+mj-lt"/>
                <a:ea typeface="+mj-ea"/>
                <a:cs typeface="+mj-cs"/>
              </a:rPr>
              <a:t>Agenda Items</a:t>
            </a:r>
          </a:p>
        </p:txBody>
      </p:sp>
      <p:sp>
        <p:nvSpPr>
          <p:cNvPr id="4" name="Content Placeholder 3">
            <a:extLst>
              <a:ext uri="{FF2B5EF4-FFF2-40B4-BE49-F238E27FC236}">
                <a16:creationId xmlns:a16="http://schemas.microsoft.com/office/drawing/2014/main" id="{F2CBD946-6211-C85B-A89C-03464F4294AB}"/>
              </a:ext>
            </a:extLst>
          </p:cNvPr>
          <p:cNvSpPr>
            <a:spLocks noGrp="1"/>
          </p:cNvSpPr>
          <p:nvPr>
            <p:ph sz="half" idx="2"/>
          </p:nvPr>
        </p:nvSpPr>
        <p:spPr>
          <a:xfrm>
            <a:off x="614679" y="2212848"/>
            <a:ext cx="4361688" cy="4096512"/>
          </a:xfrm>
        </p:spPr>
        <p:txBody>
          <a:bodyPr vert="horz" lIns="91440" tIns="45720" rIns="91440" bIns="45720" rtlCol="0">
            <a:normAutofit/>
          </a:bodyPr>
          <a:lstStyle/>
          <a:p>
            <a:r>
              <a:rPr lang="en-US" sz="1800"/>
              <a:t>Introduction to WRAP</a:t>
            </a:r>
          </a:p>
          <a:p>
            <a:r>
              <a:rPr lang="en-US" sz="1800"/>
              <a:t>Understanding the Wellness Toolbox</a:t>
            </a:r>
          </a:p>
          <a:p>
            <a:r>
              <a:rPr lang="en-US" sz="1800"/>
              <a:t>Creating Your Personal Wellness Toolbox</a:t>
            </a:r>
          </a:p>
          <a:p>
            <a:r>
              <a:rPr lang="en-US" sz="1800"/>
              <a:t>Utilizing Your Wellness Toolbox</a:t>
            </a:r>
          </a:p>
          <a:p>
            <a:r>
              <a:rPr lang="en-US" sz="1800"/>
              <a:t>Sharing and Expanding Your Toolbox</a:t>
            </a:r>
          </a:p>
        </p:txBody>
      </p:sp>
    </p:spTree>
    <p:extLst>
      <p:ext uri="{BB962C8B-B14F-4D97-AF65-F5344CB8AC3E}">
        <p14:creationId xmlns:p14="http://schemas.microsoft.com/office/powerpoint/2010/main" val="4115871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lose-up of therapist's hands explaining a problem to his patients">
            <a:extLst>
              <a:ext uri="{FF2B5EF4-FFF2-40B4-BE49-F238E27FC236}">
                <a16:creationId xmlns:a16="http://schemas.microsoft.com/office/drawing/2014/main" id="{4F0D4D64-576C-46CE-9D92-4B5B8A8A63F3}"/>
              </a:ext>
            </a:extLst>
          </p:cNvPr>
          <p:cNvPicPr>
            <a:picLocks noGrp="1" noChangeAspect="1"/>
          </p:cNvPicPr>
          <p:nvPr>
            <p:ph sz="half" idx="1"/>
          </p:nvPr>
        </p:nvPicPr>
        <p:blipFill>
          <a:blip r:embed="rId3"/>
          <a:srcRect l="32395" r="19811" b="-1"/>
          <a:stretch/>
        </p:blipFill>
        <p:spPr>
          <a:xfrm>
            <a:off x="20" y="10"/>
            <a:ext cx="4910308" cy="6857990"/>
          </a:xfrm>
          <a:prstGeom prst="rect">
            <a:avLst/>
          </a:prstGeom>
        </p:spPr>
      </p:pic>
      <p:sp>
        <p:nvSpPr>
          <p:cNvPr id="2" name="Title 1">
            <a:extLst>
              <a:ext uri="{FF2B5EF4-FFF2-40B4-BE49-F238E27FC236}">
                <a16:creationId xmlns:a16="http://schemas.microsoft.com/office/drawing/2014/main" id="{4DA0CA3C-E35B-E422-9AB2-96DA3B586384}"/>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Collaborating with Peers and Professionals</a:t>
            </a:r>
          </a:p>
        </p:txBody>
      </p:sp>
      <p:sp>
        <p:nvSpPr>
          <p:cNvPr id="4" name="Content Placeholder 3">
            <a:extLst>
              <a:ext uri="{FF2B5EF4-FFF2-40B4-BE49-F238E27FC236}">
                <a16:creationId xmlns:a16="http://schemas.microsoft.com/office/drawing/2014/main" id="{A1FE3FDC-F9CD-7569-6F8F-C6D753FA2E1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Engagement with Peers</a:t>
            </a:r>
          </a:p>
          <a:p>
            <a:pPr marL="0" lvl="1" indent="0">
              <a:buNone/>
            </a:pPr>
            <a:r>
              <a:rPr lang="en-US" sz="1400"/>
              <a:t>Engaging with peers allows for the exchange of valuable insights and experiences related to wellness tools and practices.</a:t>
            </a:r>
          </a:p>
          <a:p>
            <a:pPr marL="0" indent="0">
              <a:spcBef>
                <a:spcPts val="2500"/>
              </a:spcBef>
              <a:buNone/>
            </a:pPr>
            <a:r>
              <a:rPr lang="en-US" sz="1400" b="1"/>
              <a:t>Professional Collaboration</a:t>
            </a:r>
          </a:p>
          <a:p>
            <a:pPr marL="0" lvl="1" indent="0">
              <a:buNone/>
            </a:pPr>
            <a:r>
              <a:rPr lang="en-US" sz="1400"/>
              <a:t>Collaboration with mental health professionals enhances the quality of ideas and approaches to wellness, promoting shared knowledge.</a:t>
            </a:r>
          </a:p>
          <a:p>
            <a:pPr marL="0" indent="0">
              <a:spcBef>
                <a:spcPts val="2500"/>
              </a:spcBef>
              <a:buNone/>
            </a:pPr>
            <a:r>
              <a:rPr lang="en-US" sz="1400" b="1"/>
              <a:t>Supportive Environment</a:t>
            </a:r>
          </a:p>
          <a:p>
            <a:pPr marL="0" lvl="1" indent="0">
              <a:buNone/>
            </a:pPr>
            <a:r>
              <a:rPr lang="en-US" sz="1400"/>
              <a:t>Creating a supportive environment through collaboration encourages personal growth and learning among participants.</a:t>
            </a:r>
          </a:p>
        </p:txBody>
      </p:sp>
    </p:spTree>
    <p:extLst>
      <p:ext uri="{BB962C8B-B14F-4D97-AF65-F5344CB8AC3E}">
        <p14:creationId xmlns:p14="http://schemas.microsoft.com/office/powerpoint/2010/main" val="1969376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Business team brainstorming">
            <a:extLst>
              <a:ext uri="{FF2B5EF4-FFF2-40B4-BE49-F238E27FC236}">
                <a16:creationId xmlns:a16="http://schemas.microsoft.com/office/drawing/2014/main" id="{7870ED3D-3D05-4914-A3EF-CE66838DB04A}"/>
              </a:ext>
            </a:extLst>
          </p:cNvPr>
          <p:cNvPicPr>
            <a:picLocks noGrp="1" noChangeAspect="1"/>
          </p:cNvPicPr>
          <p:nvPr>
            <p:ph sz="half" idx="1"/>
          </p:nvPr>
        </p:nvPicPr>
        <p:blipFill>
          <a:blip r:embed="rId3"/>
          <a:srcRect l="33605" r="18602" b="-1"/>
          <a:stretch/>
        </p:blipFill>
        <p:spPr>
          <a:xfrm>
            <a:off x="20" y="10"/>
            <a:ext cx="4910308" cy="6857990"/>
          </a:xfrm>
          <a:prstGeom prst="rect">
            <a:avLst/>
          </a:prstGeom>
        </p:spPr>
      </p:pic>
      <p:sp>
        <p:nvSpPr>
          <p:cNvPr id="2" name="Title 1">
            <a:extLst>
              <a:ext uri="{FF2B5EF4-FFF2-40B4-BE49-F238E27FC236}">
                <a16:creationId xmlns:a16="http://schemas.microsoft.com/office/drawing/2014/main" id="{46F4A580-C3CD-70F4-24D0-300D939070C8}"/>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Learning From Others' Experiences</a:t>
            </a:r>
          </a:p>
        </p:txBody>
      </p:sp>
      <p:sp>
        <p:nvSpPr>
          <p:cNvPr id="4" name="Content Placeholder 3">
            <a:extLst>
              <a:ext uri="{FF2B5EF4-FFF2-40B4-BE49-F238E27FC236}">
                <a16:creationId xmlns:a16="http://schemas.microsoft.com/office/drawing/2014/main" id="{F61035AE-8006-BF3E-F1D5-3513175A2CB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Gaining New Insights</a:t>
            </a:r>
          </a:p>
          <a:p>
            <a:pPr marL="0" lvl="1" indent="0">
              <a:buNone/>
            </a:pPr>
            <a:r>
              <a:rPr lang="en-US" sz="1400"/>
              <a:t>Listening to the experiences of others can lead to fresh ideas and perspectives that enhance personal growth and wellness.</a:t>
            </a:r>
          </a:p>
          <a:p>
            <a:pPr marL="0" indent="0">
              <a:spcBef>
                <a:spcPts val="2500"/>
              </a:spcBef>
              <a:buNone/>
            </a:pPr>
            <a:r>
              <a:rPr lang="en-US" sz="1400" b="1"/>
              <a:t>Inspiration Through Stories</a:t>
            </a:r>
          </a:p>
          <a:p>
            <a:pPr marL="0" lvl="1" indent="0">
              <a:buNone/>
            </a:pPr>
            <a:r>
              <a:rPr lang="en-US" sz="1400"/>
              <a:t>Sharing personal stories can inspire others and create a supportive community focused on wellness and self-improvement.</a:t>
            </a:r>
          </a:p>
          <a:p>
            <a:pPr marL="0" indent="0">
              <a:spcBef>
                <a:spcPts val="2500"/>
              </a:spcBef>
              <a:buNone/>
            </a:pPr>
            <a:r>
              <a:rPr lang="en-US" sz="1400" b="1"/>
              <a:t>Broadening Perspectives</a:t>
            </a:r>
          </a:p>
          <a:p>
            <a:pPr marL="0" lvl="1" indent="0">
              <a:buNone/>
            </a:pPr>
            <a:r>
              <a:rPr lang="en-US" sz="1400"/>
              <a:t>Exchanging strategies and experiences helps broaden one's perspective on wellness and enhances problem-solving abilities.</a:t>
            </a:r>
          </a:p>
        </p:txBody>
      </p:sp>
    </p:spTree>
    <p:extLst>
      <p:ext uri="{BB962C8B-B14F-4D97-AF65-F5344CB8AC3E}">
        <p14:creationId xmlns:p14="http://schemas.microsoft.com/office/powerpoint/2010/main" val="12357518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oking directly down on an old piece of blank paper. The paper is on a wooden background and surrounded by various outdoor adventure equipment. You can add your own text or graphics to the blank page.">
            <a:extLst>
              <a:ext uri="{FF2B5EF4-FFF2-40B4-BE49-F238E27FC236}">
                <a16:creationId xmlns:a16="http://schemas.microsoft.com/office/drawing/2014/main" id="{186EF420-B52B-4343-B551-104B166722DE}"/>
              </a:ext>
            </a:extLst>
          </p:cNvPr>
          <p:cNvPicPr>
            <a:picLocks noGrp="1" noChangeAspect="1"/>
          </p:cNvPicPr>
          <p:nvPr>
            <p:ph sz="half" idx="1"/>
          </p:nvPr>
        </p:nvPicPr>
        <p:blipFill>
          <a:blip r:embed="rId3"/>
          <a:srcRect l="30609" r="25578" b="-1"/>
          <a:stretch/>
        </p:blipFill>
        <p:spPr>
          <a:xfrm>
            <a:off x="7345680" y="10"/>
            <a:ext cx="4846320" cy="6857990"/>
          </a:xfrm>
          <a:prstGeom prst="rect">
            <a:avLst/>
          </a:prstGeom>
        </p:spPr>
      </p:pic>
      <p:sp>
        <p:nvSpPr>
          <p:cNvPr id="2" name="Title 1">
            <a:extLst>
              <a:ext uri="{FF2B5EF4-FFF2-40B4-BE49-F238E27FC236}">
                <a16:creationId xmlns:a16="http://schemas.microsoft.com/office/drawing/2014/main" id="{9BB8F095-33D6-1B11-8C56-3835B1C34409}"/>
              </a:ext>
            </a:extLst>
          </p:cNvPr>
          <p:cNvSpPr>
            <a:spLocks noGrp="1"/>
          </p:cNvSpPr>
          <p:nvPr>
            <p:ph type="title"/>
          </p:nvPr>
        </p:nvSpPr>
        <p:spPr>
          <a:xfrm>
            <a:off x="612648" y="600075"/>
            <a:ext cx="6035040" cy="1529932"/>
          </a:xfrm>
        </p:spPr>
        <p:txBody>
          <a:bodyPr vert="horz" lIns="91440" tIns="45720" rIns="91440" bIns="45720" rtlCol="0" anchor="b">
            <a:normAutofit/>
          </a:bodyPr>
          <a:lstStyle/>
          <a:p>
            <a:r>
              <a:rPr lang="en-US" sz="3300" b="1" kern="1200">
                <a:solidFill>
                  <a:schemeClr val="tx1"/>
                </a:solidFill>
                <a:latin typeface="+mj-lt"/>
                <a:ea typeface="+mj-ea"/>
                <a:cs typeface="+mj-cs"/>
              </a:rPr>
              <a:t>Continuously Updating and Enhancing Your Toolbox</a:t>
            </a:r>
          </a:p>
        </p:txBody>
      </p:sp>
      <p:sp>
        <p:nvSpPr>
          <p:cNvPr id="4" name="Content Placeholder 3">
            <a:extLst>
              <a:ext uri="{FF2B5EF4-FFF2-40B4-BE49-F238E27FC236}">
                <a16:creationId xmlns:a16="http://schemas.microsoft.com/office/drawing/2014/main" id="{B30EE6CE-6A02-C58C-D421-1016342F989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8" y="2212848"/>
            <a:ext cx="6035040" cy="4096512"/>
          </a:xfrm>
        </p:spPr>
        <p:txBody>
          <a:bodyPr>
            <a:normAutofit/>
          </a:bodyPr>
          <a:lstStyle/>
          <a:p>
            <a:pPr marL="0" indent="0">
              <a:spcBef>
                <a:spcPts val="2500"/>
              </a:spcBef>
              <a:buNone/>
            </a:pPr>
            <a:r>
              <a:rPr lang="en-US" sz="1400" b="1"/>
              <a:t>Dynamic Resource</a:t>
            </a:r>
          </a:p>
          <a:p>
            <a:pPr marL="0" lvl="1" indent="0">
              <a:buNone/>
            </a:pPr>
            <a:r>
              <a:rPr lang="en-US" sz="1400"/>
              <a:t>Your Wellness Toolbox is a dynamic resource that should reflect your personal growth and changing life circumstances.</a:t>
            </a:r>
          </a:p>
          <a:p>
            <a:pPr marL="0" indent="0">
              <a:spcBef>
                <a:spcPts val="2500"/>
              </a:spcBef>
              <a:buNone/>
            </a:pPr>
            <a:r>
              <a:rPr lang="en-US" sz="1400" b="1"/>
              <a:t>Seek New Tools</a:t>
            </a:r>
          </a:p>
          <a:p>
            <a:pPr marL="0" lvl="1" indent="0">
              <a:buNone/>
            </a:pPr>
            <a:r>
              <a:rPr lang="en-US" sz="1400"/>
              <a:t>Regularly explore and seek out new tools and strategies that resonate with your current needs and preferences.</a:t>
            </a:r>
          </a:p>
          <a:p>
            <a:pPr marL="0" indent="0">
              <a:spcBef>
                <a:spcPts val="2500"/>
              </a:spcBef>
              <a:buNone/>
            </a:pPr>
            <a:r>
              <a:rPr lang="en-US" sz="1400" b="1"/>
              <a:t>Personal Growth</a:t>
            </a:r>
          </a:p>
          <a:p>
            <a:pPr marL="0" lvl="1" indent="0">
              <a:buNone/>
            </a:pPr>
            <a:r>
              <a:rPr lang="en-US" sz="1400"/>
              <a:t>As you grow personally, your toolbox should evolve to include resources that support your development and well-being.</a:t>
            </a:r>
          </a:p>
        </p:txBody>
      </p:sp>
    </p:spTree>
    <p:extLst>
      <p:ext uri="{BB962C8B-B14F-4D97-AF65-F5344CB8AC3E}">
        <p14:creationId xmlns:p14="http://schemas.microsoft.com/office/powerpoint/2010/main" val="40213032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F74C59-445A-9824-B537-A392A6ECE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1E880CB3-B5A7-F47B-6228-20244CBFAE29}"/>
              </a:ext>
            </a:extLst>
          </p:cNvPr>
          <p:cNvSpPr>
            <a:spLocks noGrp="1"/>
          </p:cNvSpPr>
          <p:nvPr>
            <p:ph type="title"/>
          </p:nvPr>
        </p:nvSpPr>
        <p:spPr>
          <a:xfrm>
            <a:off x="612648" y="1847088"/>
            <a:ext cx="7344336" cy="1133856"/>
          </a:xfrm>
        </p:spPr>
        <p:txBody>
          <a:bodyPr anchor="b">
            <a:normAutofit/>
          </a:bodyPr>
          <a:lstStyle/>
          <a:p>
            <a:r>
              <a:rPr lang="en-US" sz="6000"/>
              <a:t>Conclusion</a:t>
            </a:r>
          </a:p>
        </p:txBody>
      </p:sp>
      <p:graphicFrame>
        <p:nvGraphicFramePr>
          <p:cNvPr id="9" name="Content Placeholder 2">
            <a:extLst>
              <a:ext uri="{FF2B5EF4-FFF2-40B4-BE49-F238E27FC236}">
                <a16:creationId xmlns:a16="http://schemas.microsoft.com/office/drawing/2014/main" id="{FE125307-84DA-15F6-9641-348536D77A04}"/>
              </a:ext>
            </a:extLst>
          </p:cNvPr>
          <p:cNvGraphicFramePr>
            <a:graphicFrameLocks noGrp="1"/>
          </p:cNvGraphicFramePr>
          <p:nvPr>
            <p:ph idx="1"/>
            <p:extLst>
              <p:ext uri="{D42A27DB-BD31-4B8C-83A1-F6EECF244321}">
                <p14:modId xmlns:p14="http://schemas.microsoft.com/office/powerpoint/2010/main" val="1273006724"/>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12646" y="3593592"/>
          <a:ext cx="10890504" cy="2512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3188360"/>
      </p:ext>
    </p:extLst>
  </p:cSld>
  <p:clrMapOvr>
    <a:overrideClrMapping bg1="dk1" tx1="lt1" bg2="dk2" tx2="lt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4AABC2D0-0C18-2251-BEB2-E3C6CF05CF19}"/>
              </a:ext>
            </a:extLst>
          </p:cNvPr>
          <p:cNvSpPr>
            <a:spLocks noGrp="1"/>
          </p:cNvSpPr>
          <p:nvPr>
            <p:ph type="ctrTitle"/>
          </p:nvPr>
        </p:nvSpPr>
        <p:spPr>
          <a:xfrm>
            <a:off x="277091" y="1814321"/>
            <a:ext cx="7772400" cy="4560920"/>
          </a:xfrm>
        </p:spPr>
        <p:txBody>
          <a:bodyPr anchor="b">
            <a:normAutofit/>
          </a:bodyPr>
          <a:lstStyle/>
          <a:p>
            <a:pPr algn="l"/>
            <a:r>
              <a:rPr lang="en-US" sz="7400"/>
              <a:t>Introduction to WRAP</a:t>
            </a:r>
          </a:p>
        </p:txBody>
      </p:sp>
    </p:spTree>
    <p:extLst>
      <p:ext uri="{BB962C8B-B14F-4D97-AF65-F5344CB8AC3E}">
        <p14:creationId xmlns:p14="http://schemas.microsoft.com/office/powerpoint/2010/main" val="395665570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bitcoin concept background">
            <a:extLst>
              <a:ext uri="{FF2B5EF4-FFF2-40B4-BE49-F238E27FC236}">
                <a16:creationId xmlns:a16="http://schemas.microsoft.com/office/drawing/2014/main" id="{A8F1AD10-E1CE-4433-8045-0BDFD41E64C8}"/>
              </a:ext>
            </a:extLst>
          </p:cNvPr>
          <p:cNvPicPr>
            <a:picLocks noGrp="1" noChangeAspect="1"/>
          </p:cNvPicPr>
          <p:nvPr>
            <p:ph sz="half" idx="1"/>
          </p:nvPr>
        </p:nvPicPr>
        <p:blipFill>
          <a:blip r:embed="rId3"/>
          <a:srcRect l="54255" r="5470"/>
          <a:stretch/>
        </p:blipFill>
        <p:spPr>
          <a:xfrm>
            <a:off x="20" y="10"/>
            <a:ext cx="4910308" cy="6857990"/>
          </a:xfrm>
          <a:prstGeom prst="rect">
            <a:avLst/>
          </a:prstGeom>
        </p:spPr>
      </p:pic>
      <p:sp>
        <p:nvSpPr>
          <p:cNvPr id="2" name="Title 1">
            <a:extLst>
              <a:ext uri="{FF2B5EF4-FFF2-40B4-BE49-F238E27FC236}">
                <a16:creationId xmlns:a16="http://schemas.microsoft.com/office/drawing/2014/main" id="{CBBE65C6-A024-0EF5-FC0A-B023C7BD8B44}"/>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History and Development of WRAP</a:t>
            </a:r>
          </a:p>
        </p:txBody>
      </p:sp>
      <p:sp>
        <p:nvSpPr>
          <p:cNvPr id="4" name="Content Placeholder 3">
            <a:extLst>
              <a:ext uri="{FF2B5EF4-FFF2-40B4-BE49-F238E27FC236}">
                <a16:creationId xmlns:a16="http://schemas.microsoft.com/office/drawing/2014/main" id="{BB3B2A58-9BF6-0C72-204B-A5F842D163F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Origins of WRAP</a:t>
            </a:r>
          </a:p>
          <a:p>
            <a:pPr marL="0" lvl="1" indent="0">
              <a:buNone/>
            </a:pPr>
            <a:r>
              <a:rPr lang="en-US" sz="1400"/>
              <a:t>WRAP was created in the 1990s to provide a structured framework for individuals seeking mental health recovery.</a:t>
            </a:r>
          </a:p>
          <a:p>
            <a:pPr marL="0" indent="0">
              <a:spcBef>
                <a:spcPts val="2500"/>
              </a:spcBef>
              <a:buNone/>
            </a:pPr>
            <a:r>
              <a:rPr lang="en-US" sz="1400" b="1"/>
              <a:t>Evolution Over Time</a:t>
            </a:r>
          </a:p>
          <a:p>
            <a:pPr marL="0" lvl="1" indent="0">
              <a:buNone/>
            </a:pPr>
            <a:r>
              <a:rPr lang="en-US" sz="1400"/>
              <a:t>Since its inception, WRAP has evolved into a widely adopted tool utilized across various mental health settings.</a:t>
            </a:r>
          </a:p>
          <a:p>
            <a:pPr marL="0" indent="0">
              <a:spcBef>
                <a:spcPts val="2500"/>
              </a:spcBef>
              <a:buNone/>
            </a:pPr>
            <a:r>
              <a:rPr lang="en-US" sz="1400" b="1"/>
              <a:t>Impact on Mental Health</a:t>
            </a:r>
          </a:p>
          <a:p>
            <a:pPr marL="0" lvl="1" indent="0">
              <a:buNone/>
            </a:pPr>
            <a:r>
              <a:rPr lang="en-US" sz="1400"/>
              <a:t>WRAP has significantly impacted the way mental health recovery is approached, emphasizing self-management and empowerment.</a:t>
            </a:r>
          </a:p>
        </p:txBody>
      </p:sp>
    </p:spTree>
    <p:extLst>
      <p:ext uri="{BB962C8B-B14F-4D97-AF65-F5344CB8AC3E}">
        <p14:creationId xmlns:p14="http://schemas.microsoft.com/office/powerpoint/2010/main" val="4623887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hot of a businessman holding on to a bunch of cryptocurrency balloons on top of a graph against a white background">
            <a:extLst>
              <a:ext uri="{FF2B5EF4-FFF2-40B4-BE49-F238E27FC236}">
                <a16:creationId xmlns:a16="http://schemas.microsoft.com/office/drawing/2014/main" id="{E263A8D0-7A4C-43BC-9B2A-FB45B0315FB8}"/>
              </a:ext>
            </a:extLst>
          </p:cNvPr>
          <p:cNvPicPr>
            <a:picLocks noGrp="1" noChangeAspect="1"/>
          </p:cNvPicPr>
          <p:nvPr>
            <p:ph sz="half" idx="1"/>
          </p:nvPr>
        </p:nvPicPr>
        <p:blipFill>
          <a:blip r:embed="rId3"/>
          <a:srcRect l="38159" r="444" b="-1"/>
          <a:stretch/>
        </p:blipFill>
        <p:spPr>
          <a:xfrm>
            <a:off x="20" y="10"/>
            <a:ext cx="4910308" cy="6857990"/>
          </a:xfrm>
          <a:prstGeom prst="rect">
            <a:avLst/>
          </a:prstGeom>
        </p:spPr>
      </p:pic>
      <p:sp>
        <p:nvSpPr>
          <p:cNvPr id="2" name="Title 1">
            <a:extLst>
              <a:ext uri="{FF2B5EF4-FFF2-40B4-BE49-F238E27FC236}">
                <a16:creationId xmlns:a16="http://schemas.microsoft.com/office/drawing/2014/main" id="{0FF86B79-55C6-877A-6512-1C3F19AE6134}"/>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Core Principles and Philosophy</a:t>
            </a:r>
          </a:p>
        </p:txBody>
      </p:sp>
      <p:sp>
        <p:nvSpPr>
          <p:cNvPr id="4" name="Content Placeholder 3">
            <a:extLst>
              <a:ext uri="{FF2B5EF4-FFF2-40B4-BE49-F238E27FC236}">
                <a16:creationId xmlns:a16="http://schemas.microsoft.com/office/drawing/2014/main" id="{A0680B99-13A7-92EA-359C-8118BC61C47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Personal Responsibility</a:t>
            </a:r>
          </a:p>
          <a:p>
            <a:pPr marL="0" lvl="1" indent="0">
              <a:buNone/>
            </a:pPr>
            <a:r>
              <a:rPr lang="en-US" sz="1400"/>
              <a:t>Personal responsibility is a key principle in WRAP, encouraging individuals to take charge of their own recovery process and decisions.</a:t>
            </a:r>
          </a:p>
          <a:p>
            <a:pPr marL="0" indent="0">
              <a:spcBef>
                <a:spcPts val="2500"/>
              </a:spcBef>
              <a:buNone/>
            </a:pPr>
            <a:r>
              <a:rPr lang="en-US" sz="1400" b="1"/>
              <a:t>Self-Advocacy</a:t>
            </a:r>
          </a:p>
          <a:p>
            <a:pPr marL="0" lvl="1" indent="0">
              <a:buNone/>
            </a:pPr>
            <a:r>
              <a:rPr lang="en-US" sz="1400"/>
              <a:t>Self-advocacy empowers individuals to express their needs and desires, promoting active participation in their recovery journey.</a:t>
            </a:r>
          </a:p>
          <a:p>
            <a:pPr marL="0" indent="0">
              <a:spcBef>
                <a:spcPts val="2500"/>
              </a:spcBef>
              <a:buNone/>
            </a:pPr>
            <a:r>
              <a:rPr lang="en-US" sz="1400" b="1"/>
              <a:t>Empowerment</a:t>
            </a:r>
          </a:p>
          <a:p>
            <a:pPr marL="0" lvl="1" indent="0">
              <a:buNone/>
            </a:pPr>
            <a:r>
              <a:rPr lang="en-US" sz="1400"/>
              <a:t>Empowerment is central to WRAP, helping individuals recognize and utilize their strengths and resources for effective recovery.</a:t>
            </a:r>
          </a:p>
        </p:txBody>
      </p:sp>
    </p:spTree>
    <p:extLst>
      <p:ext uri="{BB962C8B-B14F-4D97-AF65-F5344CB8AC3E}">
        <p14:creationId xmlns:p14="http://schemas.microsoft.com/office/powerpoint/2010/main" val="3831341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Original fine art portrait in oil on canvas of a woman's profile with bold modern abstract colors">
            <a:extLst>
              <a:ext uri="{FF2B5EF4-FFF2-40B4-BE49-F238E27FC236}">
                <a16:creationId xmlns:a16="http://schemas.microsoft.com/office/drawing/2014/main" id="{D1AA6BD0-30BD-45EB-B465-D96D79AB6A73}"/>
              </a:ext>
            </a:extLst>
          </p:cNvPr>
          <p:cNvPicPr>
            <a:picLocks noGrp="1" noChangeAspect="1"/>
          </p:cNvPicPr>
          <p:nvPr>
            <p:ph sz="half" idx="1"/>
          </p:nvPr>
        </p:nvPicPr>
        <p:blipFill>
          <a:blip r:embed="rId3"/>
          <a:srcRect l="9422" r="18978"/>
          <a:stretch/>
        </p:blipFill>
        <p:spPr>
          <a:xfrm>
            <a:off x="20" y="10"/>
            <a:ext cx="4910308" cy="6857990"/>
          </a:xfrm>
          <a:prstGeom prst="rect">
            <a:avLst/>
          </a:prstGeom>
        </p:spPr>
      </p:pic>
      <p:sp>
        <p:nvSpPr>
          <p:cNvPr id="2" name="Title 1">
            <a:extLst>
              <a:ext uri="{FF2B5EF4-FFF2-40B4-BE49-F238E27FC236}">
                <a16:creationId xmlns:a16="http://schemas.microsoft.com/office/drawing/2014/main" id="{FC85A2D4-F059-EF2B-DA8C-E726F5A8EB3F}"/>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Benefits of WRAP in Mental Health Recovery</a:t>
            </a:r>
          </a:p>
        </p:txBody>
      </p:sp>
      <p:sp>
        <p:nvSpPr>
          <p:cNvPr id="4" name="Content Placeholder 3">
            <a:extLst>
              <a:ext uri="{FF2B5EF4-FFF2-40B4-BE49-F238E27FC236}">
                <a16:creationId xmlns:a16="http://schemas.microsoft.com/office/drawing/2014/main" id="{70AAC1BF-2CE7-5705-EB06-606F08B9A04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Enhanced Self-Awareness</a:t>
            </a:r>
          </a:p>
          <a:p>
            <a:pPr marL="0" lvl="1" indent="0">
              <a:buNone/>
            </a:pPr>
            <a:r>
              <a:rPr lang="en-US" sz="1400"/>
              <a:t>WRAP promotes enhanced self-awareness, helping individuals identify their needs and triggers effectively.</a:t>
            </a:r>
          </a:p>
          <a:p>
            <a:pPr marL="0" indent="0">
              <a:spcBef>
                <a:spcPts val="2500"/>
              </a:spcBef>
              <a:buNone/>
            </a:pPr>
            <a:r>
              <a:rPr lang="en-US" sz="1400" b="1"/>
              <a:t>Symptom Reduction</a:t>
            </a:r>
          </a:p>
          <a:p>
            <a:pPr marL="0" lvl="1" indent="0">
              <a:buNone/>
            </a:pPr>
            <a:r>
              <a:rPr lang="en-US" sz="1400"/>
              <a:t>Participants using WRAP often experience a reduction in symptoms, leading to improved mental wellness.</a:t>
            </a:r>
          </a:p>
          <a:p>
            <a:pPr marL="0" indent="0">
              <a:spcBef>
                <a:spcPts val="2500"/>
              </a:spcBef>
              <a:buNone/>
            </a:pPr>
            <a:r>
              <a:rPr lang="en-US" sz="1400" b="1"/>
              <a:t>Improved Quality of Life</a:t>
            </a:r>
          </a:p>
          <a:p>
            <a:pPr marL="0" lvl="1" indent="0">
              <a:buNone/>
            </a:pPr>
            <a:r>
              <a:rPr lang="en-US" sz="1400"/>
              <a:t>WRAP contributes to an overall better quality of life, fostering hope and a sense of purpose among participants.</a:t>
            </a:r>
          </a:p>
        </p:txBody>
      </p:sp>
    </p:spTree>
    <p:extLst>
      <p:ext uri="{BB962C8B-B14F-4D97-AF65-F5344CB8AC3E}">
        <p14:creationId xmlns:p14="http://schemas.microsoft.com/office/powerpoint/2010/main" val="21268912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65A7A51D-A16A-0D60-9D80-51850BA777D9}"/>
              </a:ext>
            </a:extLst>
          </p:cNvPr>
          <p:cNvSpPr>
            <a:spLocks noGrp="1"/>
          </p:cNvSpPr>
          <p:nvPr>
            <p:ph type="ctrTitle"/>
          </p:nvPr>
        </p:nvSpPr>
        <p:spPr>
          <a:xfrm>
            <a:off x="277091" y="1814321"/>
            <a:ext cx="7772400" cy="4560920"/>
          </a:xfrm>
        </p:spPr>
        <p:txBody>
          <a:bodyPr anchor="b">
            <a:normAutofit/>
          </a:bodyPr>
          <a:lstStyle/>
          <a:p>
            <a:pPr algn="l"/>
            <a:r>
              <a:rPr lang="en-US" sz="7400"/>
              <a:t>Understanding the Wellness Toolbox</a:t>
            </a:r>
          </a:p>
        </p:txBody>
      </p:sp>
    </p:spTree>
    <p:extLst>
      <p:ext uri="{BB962C8B-B14F-4D97-AF65-F5344CB8AC3E}">
        <p14:creationId xmlns:p14="http://schemas.microsoft.com/office/powerpoint/2010/main" val="146768117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Yellow metal toolbox with various hand tools.">
            <a:extLst>
              <a:ext uri="{FF2B5EF4-FFF2-40B4-BE49-F238E27FC236}">
                <a16:creationId xmlns:a16="http://schemas.microsoft.com/office/drawing/2014/main" id="{318037FE-CF95-4D65-BACE-EE29936051A8}"/>
              </a:ext>
            </a:extLst>
          </p:cNvPr>
          <p:cNvPicPr>
            <a:picLocks noGrp="1" noChangeAspect="1"/>
          </p:cNvPicPr>
          <p:nvPr>
            <p:ph sz="half" idx="1"/>
          </p:nvPr>
        </p:nvPicPr>
        <p:blipFill>
          <a:blip r:embed="rId3"/>
          <a:srcRect l="18641" r="21036" b="-1"/>
          <a:stretch/>
        </p:blipFill>
        <p:spPr>
          <a:xfrm>
            <a:off x="20" y="10"/>
            <a:ext cx="4910308" cy="6857990"/>
          </a:xfrm>
          <a:prstGeom prst="rect">
            <a:avLst/>
          </a:prstGeom>
        </p:spPr>
      </p:pic>
      <p:sp>
        <p:nvSpPr>
          <p:cNvPr id="2" name="Title 1">
            <a:extLst>
              <a:ext uri="{FF2B5EF4-FFF2-40B4-BE49-F238E27FC236}">
                <a16:creationId xmlns:a16="http://schemas.microsoft.com/office/drawing/2014/main" id="{055D0E2A-4DF7-0A05-9067-773126AC5A15}"/>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Definition and Purpose of the Wellness Toolbox</a:t>
            </a:r>
          </a:p>
        </p:txBody>
      </p:sp>
      <p:sp>
        <p:nvSpPr>
          <p:cNvPr id="4" name="Content Placeholder 3">
            <a:extLst>
              <a:ext uri="{FF2B5EF4-FFF2-40B4-BE49-F238E27FC236}">
                <a16:creationId xmlns:a16="http://schemas.microsoft.com/office/drawing/2014/main" id="{AEC045B8-064E-128F-CBA3-F27FEE30459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Personal Strategies for Well-being</a:t>
            </a:r>
          </a:p>
          <a:p>
            <a:pPr marL="0" lvl="1" indent="0">
              <a:buNone/>
            </a:pPr>
            <a:r>
              <a:rPr lang="en-US" sz="1400"/>
              <a:t>The Wellness Toolbox includes various personal strategies that individuals can tailor to enhance their mental and emotional health.</a:t>
            </a:r>
          </a:p>
          <a:p>
            <a:pPr marL="0" indent="0">
              <a:spcBef>
                <a:spcPts val="2500"/>
              </a:spcBef>
              <a:buNone/>
            </a:pPr>
            <a:r>
              <a:rPr lang="en-US" sz="1400" b="1"/>
              <a:t>Combatting Stress</a:t>
            </a:r>
          </a:p>
          <a:p>
            <a:pPr marL="0" lvl="1" indent="0">
              <a:buNone/>
            </a:pPr>
            <a:r>
              <a:rPr lang="en-US" sz="1400"/>
              <a:t>The toolbox aims to provide effective methods to manage and reduce stress, enabling individuals to face adversity with resilience.</a:t>
            </a:r>
          </a:p>
          <a:p>
            <a:pPr marL="0" indent="0">
              <a:spcBef>
                <a:spcPts val="2500"/>
              </a:spcBef>
              <a:buNone/>
            </a:pPr>
            <a:r>
              <a:rPr lang="en-US" sz="1400" b="1"/>
              <a:t>Empowerment through Resources</a:t>
            </a:r>
          </a:p>
          <a:p>
            <a:pPr marL="0" lvl="1" indent="0">
              <a:buNone/>
            </a:pPr>
            <a:r>
              <a:rPr lang="en-US" sz="1400"/>
              <a:t>The Wellness Toolbox empowers users by offering accessible resources that support their journey towards better well-being.</a:t>
            </a:r>
          </a:p>
        </p:txBody>
      </p:sp>
    </p:spTree>
    <p:extLst>
      <p:ext uri="{BB962C8B-B14F-4D97-AF65-F5344CB8AC3E}">
        <p14:creationId xmlns:p14="http://schemas.microsoft.com/office/powerpoint/2010/main" val="2067293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Exercise mats, cork blocks and singing bowl in a yoga studio">
            <a:extLst>
              <a:ext uri="{FF2B5EF4-FFF2-40B4-BE49-F238E27FC236}">
                <a16:creationId xmlns:a16="http://schemas.microsoft.com/office/drawing/2014/main" id="{5BF86446-DEDD-41F0-98A0-D93CECEE15AC}"/>
              </a:ext>
            </a:extLst>
          </p:cNvPr>
          <p:cNvPicPr>
            <a:picLocks noGrp="1" noChangeAspect="1"/>
          </p:cNvPicPr>
          <p:nvPr>
            <p:ph sz="half" idx="1"/>
          </p:nvPr>
        </p:nvPicPr>
        <p:blipFill>
          <a:blip r:embed="rId3"/>
          <a:srcRect l="29053" r="23153" b="-1"/>
          <a:stretch/>
        </p:blipFill>
        <p:spPr>
          <a:xfrm>
            <a:off x="20" y="10"/>
            <a:ext cx="4910308" cy="6857990"/>
          </a:xfrm>
          <a:prstGeom prst="rect">
            <a:avLst/>
          </a:prstGeom>
        </p:spPr>
      </p:pic>
      <p:sp>
        <p:nvSpPr>
          <p:cNvPr id="2" name="Title 1">
            <a:extLst>
              <a:ext uri="{FF2B5EF4-FFF2-40B4-BE49-F238E27FC236}">
                <a16:creationId xmlns:a16="http://schemas.microsoft.com/office/drawing/2014/main" id="{5899714C-BF66-5152-A5FF-541BFF7E799F}"/>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Identifying Personal Wellness Tools</a:t>
            </a:r>
          </a:p>
        </p:txBody>
      </p:sp>
      <p:sp>
        <p:nvSpPr>
          <p:cNvPr id="4" name="Content Placeholder 3">
            <a:extLst>
              <a:ext uri="{FF2B5EF4-FFF2-40B4-BE49-F238E27FC236}">
                <a16:creationId xmlns:a16="http://schemas.microsoft.com/office/drawing/2014/main" id="{9676BD3C-AE10-BE9D-CF48-83F6C3AED9F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Importance of Personal Wellness Tools</a:t>
            </a:r>
          </a:p>
          <a:p>
            <a:pPr marL="0" lvl="1" indent="0">
              <a:buNone/>
            </a:pPr>
            <a:r>
              <a:rPr lang="en-US" sz="1400"/>
              <a:t>Selecting personal wellness tools is essential for effective recovery and maintaining mental well-being.</a:t>
            </a:r>
          </a:p>
          <a:p>
            <a:pPr marL="0" indent="0">
              <a:spcBef>
                <a:spcPts val="2500"/>
              </a:spcBef>
              <a:buNone/>
            </a:pPr>
            <a:r>
              <a:rPr lang="en-US" sz="1400" b="1"/>
              <a:t>Tailored to Individual Needs</a:t>
            </a:r>
          </a:p>
          <a:p>
            <a:pPr marL="0" lvl="1" indent="0">
              <a:buNone/>
            </a:pPr>
            <a:r>
              <a:rPr lang="en-US" sz="1400"/>
              <a:t>Wellness tools should be tailored to meet individual preferences and needs, enhancing their effectiveness in promoting well-being.</a:t>
            </a:r>
          </a:p>
          <a:p>
            <a:pPr marL="0" indent="0">
              <a:spcBef>
                <a:spcPts val="2500"/>
              </a:spcBef>
              <a:buNone/>
            </a:pPr>
            <a:r>
              <a:rPr lang="en-US" sz="1400" b="1"/>
              <a:t>Activities and Practices</a:t>
            </a:r>
          </a:p>
          <a:p>
            <a:pPr marL="0" lvl="1" indent="0">
              <a:buNone/>
            </a:pPr>
            <a:r>
              <a:rPr lang="en-US" sz="1400"/>
              <a:t>Wellness tools can include activities like meditation, exercise, and creative practices that foster mental health.</a:t>
            </a:r>
          </a:p>
        </p:txBody>
      </p:sp>
    </p:spTree>
    <p:extLst>
      <p:ext uri="{BB962C8B-B14F-4D97-AF65-F5344CB8AC3E}">
        <p14:creationId xmlns:p14="http://schemas.microsoft.com/office/powerpoint/2010/main" val="1540466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TotalTime>
  <Words>2023</Words>
  <Application>Microsoft Office PowerPoint</Application>
  <PresentationFormat>Widescreen</PresentationFormat>
  <Paragraphs>173</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Aptos</vt:lpstr>
      <vt:lpstr>Arial</vt:lpstr>
      <vt:lpstr>Neue Haas Grotesk Text Pro</vt:lpstr>
      <vt:lpstr>VanillaVTI</vt:lpstr>
      <vt:lpstr>Wellness Recovery Action Plan (WRAP) Wellness Toolbox: Building Resilience and Well-Being</vt:lpstr>
      <vt:lpstr>Agenda Items</vt:lpstr>
      <vt:lpstr>Introduction to WRAP</vt:lpstr>
      <vt:lpstr>History and Development of WRAP</vt:lpstr>
      <vt:lpstr>Core Principles and Philosophy</vt:lpstr>
      <vt:lpstr>Benefits of WRAP in Mental Health Recovery</vt:lpstr>
      <vt:lpstr>Understanding the Wellness Toolbox</vt:lpstr>
      <vt:lpstr>Definition and Purpose of the Wellness Toolbox</vt:lpstr>
      <vt:lpstr>Identifying Personal Wellness Tools</vt:lpstr>
      <vt:lpstr>How the Toolbox Supports WRAP Goals</vt:lpstr>
      <vt:lpstr>Creating Your Personal Wellness Toolbox</vt:lpstr>
      <vt:lpstr>Self-Assessment and Identifying Needs</vt:lpstr>
      <vt:lpstr>Examples of Effective Wellness Tools</vt:lpstr>
      <vt:lpstr>Organizing and Maintaining Your Toolbox</vt:lpstr>
      <vt:lpstr>Utilizing Your Wellness Toolbox</vt:lpstr>
      <vt:lpstr>Incorporating Tools Into Daily Routines</vt:lpstr>
      <vt:lpstr>Adapting Tools for Different Situations</vt:lpstr>
      <vt:lpstr>Monitoring Effectiveness and Making Adjustments</vt:lpstr>
      <vt:lpstr>Sharing and Expanding Your Toolbox</vt:lpstr>
      <vt:lpstr>Collaborating with Peers and Professionals</vt:lpstr>
      <vt:lpstr>Learning From Others' Experiences</vt:lpstr>
      <vt:lpstr>Continuously Updating and Enhancing Your Toolbox</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WRAP of DC</dc:creator>
  <cp:lastModifiedBy>WRAP of DC</cp:lastModifiedBy>
  <cp:revision>1</cp:revision>
  <dcterms:created xsi:type="dcterms:W3CDTF">2025-03-19T22:58:31Z</dcterms:created>
  <dcterms:modified xsi:type="dcterms:W3CDTF">2026-05-17T20:04:39Z</dcterms:modified>
</cp:coreProperties>
</file>