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0" d="100"/>
          <a:sy n="60" d="100"/>
        </p:scale>
        <p:origin x="660"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RAP of DC" userId="a77f82a2b4855222" providerId="LiveId" clId="{A67589C9-8A63-4163-8CE7-628F1C9C0E17}"/>
    <pc:docChg chg="custSel modSld">
      <pc:chgData name="WRAP of DC" userId="a77f82a2b4855222" providerId="LiveId" clId="{A67589C9-8A63-4163-8CE7-628F1C9C0E17}" dt="2026-06-08T19:43:34.481" v="5" actId="26606"/>
      <pc:docMkLst>
        <pc:docMk/>
      </pc:docMkLst>
      <pc:sldChg chg="addSp delSp modSp mod">
        <pc:chgData name="WRAP of DC" userId="a77f82a2b4855222" providerId="LiveId" clId="{A67589C9-8A63-4163-8CE7-628F1C9C0E17}" dt="2026-06-08T19:43:34.481" v="5" actId="26606"/>
        <pc:sldMkLst>
          <pc:docMk/>
          <pc:sldMk cId="0" sldId="256"/>
        </pc:sldMkLst>
        <pc:spChg chg="mod">
          <ac:chgData name="WRAP of DC" userId="a77f82a2b4855222" providerId="LiveId" clId="{A67589C9-8A63-4163-8CE7-628F1C9C0E17}" dt="2026-06-08T19:28:23.743" v="1" actId="26606"/>
          <ac:spMkLst>
            <pc:docMk/>
            <pc:sldMk cId="0" sldId="256"/>
            <ac:spMk id="3" creationId="{00000000-0000-0000-0000-000000000000}"/>
          </ac:spMkLst>
        </pc:spChg>
        <pc:spChg chg="mod">
          <ac:chgData name="WRAP of DC" userId="a77f82a2b4855222" providerId="LiveId" clId="{A67589C9-8A63-4163-8CE7-628F1C9C0E17}" dt="2026-06-08T19:28:23.743" v="1" actId="26606"/>
          <ac:spMkLst>
            <pc:docMk/>
            <pc:sldMk cId="0" sldId="256"/>
            <ac:spMk id="4" creationId="{00000000-0000-0000-0000-000000000000}"/>
          </ac:spMkLst>
        </pc:spChg>
        <pc:spChg chg="mod">
          <ac:chgData name="WRAP of DC" userId="a77f82a2b4855222" providerId="LiveId" clId="{A67589C9-8A63-4163-8CE7-628F1C9C0E17}" dt="2026-06-08T19:28:23.743" v="1" actId="26606"/>
          <ac:spMkLst>
            <pc:docMk/>
            <pc:sldMk cId="0" sldId="256"/>
            <ac:spMk id="5" creationId="{00000000-0000-0000-0000-000000000000}"/>
          </ac:spMkLst>
        </pc:spChg>
        <pc:spChg chg="mod">
          <ac:chgData name="WRAP of DC" userId="a77f82a2b4855222" providerId="LiveId" clId="{A67589C9-8A63-4163-8CE7-628F1C9C0E17}" dt="2026-06-08T19:28:23.743" v="1" actId="26606"/>
          <ac:spMkLst>
            <pc:docMk/>
            <pc:sldMk cId="0" sldId="256"/>
            <ac:spMk id="6" creationId="{00000000-0000-0000-0000-000000000000}"/>
          </ac:spMkLst>
        </pc:spChg>
        <pc:spChg chg="mod">
          <ac:chgData name="WRAP of DC" userId="a77f82a2b4855222" providerId="LiveId" clId="{A67589C9-8A63-4163-8CE7-628F1C9C0E17}" dt="2026-06-08T19:28:23.743" v="1" actId="26606"/>
          <ac:spMkLst>
            <pc:docMk/>
            <pc:sldMk cId="0" sldId="256"/>
            <ac:spMk id="7" creationId="{00000000-0000-0000-0000-000000000000}"/>
          </ac:spMkLst>
        </pc:spChg>
        <pc:spChg chg="mod">
          <ac:chgData name="WRAP of DC" userId="a77f82a2b4855222" providerId="LiveId" clId="{A67589C9-8A63-4163-8CE7-628F1C9C0E17}" dt="2026-06-08T19:28:23.743" v="1" actId="26606"/>
          <ac:spMkLst>
            <pc:docMk/>
            <pc:sldMk cId="0" sldId="256"/>
            <ac:spMk id="8" creationId="{00000000-0000-0000-0000-000000000000}"/>
          </ac:spMkLst>
        </pc:spChg>
        <pc:spChg chg="mod">
          <ac:chgData name="WRAP of DC" userId="a77f82a2b4855222" providerId="LiveId" clId="{A67589C9-8A63-4163-8CE7-628F1C9C0E17}" dt="2026-06-08T19:28:23.743" v="1" actId="26606"/>
          <ac:spMkLst>
            <pc:docMk/>
            <pc:sldMk cId="0" sldId="256"/>
            <ac:spMk id="9" creationId="{00000000-0000-0000-0000-000000000000}"/>
          </ac:spMkLst>
        </pc:spChg>
        <pc:spChg chg="mod">
          <ac:chgData name="WRAP of DC" userId="a77f82a2b4855222" providerId="LiveId" clId="{A67589C9-8A63-4163-8CE7-628F1C9C0E17}" dt="2026-06-08T19:28:23.743" v="1" actId="26606"/>
          <ac:spMkLst>
            <pc:docMk/>
            <pc:sldMk cId="0" sldId="256"/>
            <ac:spMk id="10" creationId="{00000000-0000-0000-0000-000000000000}"/>
          </ac:spMkLst>
        </pc:spChg>
        <pc:spChg chg="mod">
          <ac:chgData name="WRAP of DC" userId="a77f82a2b4855222" providerId="LiveId" clId="{A67589C9-8A63-4163-8CE7-628F1C9C0E17}" dt="2026-06-08T19:28:23.743" v="1" actId="26606"/>
          <ac:spMkLst>
            <pc:docMk/>
            <pc:sldMk cId="0" sldId="256"/>
            <ac:spMk id="11" creationId="{00000000-0000-0000-0000-000000000000}"/>
          </ac:spMkLst>
        </pc:spChg>
        <pc:spChg chg="del mod replId">
          <ac:chgData name="WRAP of DC" userId="a77f82a2b4855222" providerId="LiveId" clId="{A67589C9-8A63-4163-8CE7-628F1C9C0E17}" dt="2026-06-08T19:28:23.743" v="1" actId="26606"/>
          <ac:spMkLst>
            <pc:docMk/>
            <pc:sldMk cId="0" sldId="256"/>
            <ac:spMk id="13" creationId="{00000000-0000-0000-0000-000000000000}"/>
          </ac:spMkLst>
        </pc:spChg>
        <pc:picChg chg="mod">
          <ac:chgData name="WRAP of DC" userId="a77f82a2b4855222" providerId="LiveId" clId="{A67589C9-8A63-4163-8CE7-628F1C9C0E17}" dt="2026-06-08T19:43:34.481" v="5" actId="26606"/>
          <ac:picMkLst>
            <pc:docMk/>
            <pc:sldMk cId="0" sldId="256"/>
            <ac:picMk id="2" creationId="{00000000-0000-0000-0000-000000000000}"/>
          </ac:picMkLst>
        </pc:picChg>
      </pc:sldChg>
      <pc:sldChg chg="addSp delSp modSp mod">
        <pc:chgData name="WRAP of DC" userId="a77f82a2b4855222" providerId="LiveId" clId="{A67589C9-8A63-4163-8CE7-628F1C9C0E17}" dt="2026-06-08T19:43:34.481" v="5" actId="26606"/>
        <pc:sldMkLst>
          <pc:docMk/>
          <pc:sldMk cId="0" sldId="257"/>
        </pc:sldMkLst>
        <pc:spChg chg="mod">
          <ac:chgData name="WRAP of DC" userId="a77f82a2b4855222" providerId="LiveId" clId="{A67589C9-8A63-4163-8CE7-628F1C9C0E17}" dt="2026-06-08T19:43:34.481" v="5" actId="26606"/>
          <ac:spMkLst>
            <pc:docMk/>
            <pc:sldMk cId="0" sldId="257"/>
            <ac:spMk id="6" creationId="{00000000-0000-0000-0000-000000000000}"/>
          </ac:spMkLst>
        </pc:spChg>
        <pc:spChg chg="mod">
          <ac:chgData name="WRAP of DC" userId="a77f82a2b4855222" providerId="LiveId" clId="{A67589C9-8A63-4163-8CE7-628F1C9C0E17}" dt="2026-06-08T19:43:34.481" v="5" actId="26606"/>
          <ac:spMkLst>
            <pc:docMk/>
            <pc:sldMk cId="0" sldId="257"/>
            <ac:spMk id="7" creationId="{00000000-0000-0000-0000-000000000000}"/>
          </ac:spMkLst>
        </pc:spChg>
        <pc:spChg chg="mod">
          <ac:chgData name="WRAP of DC" userId="a77f82a2b4855222" providerId="LiveId" clId="{A67589C9-8A63-4163-8CE7-628F1C9C0E17}" dt="2026-06-08T19:43:34.481" v="5" actId="26606"/>
          <ac:spMkLst>
            <pc:docMk/>
            <pc:sldMk cId="0" sldId="257"/>
            <ac:spMk id="11" creationId="{00000000-0000-0000-0000-000000000000}"/>
          </ac:spMkLst>
        </pc:spChg>
        <pc:spChg chg="mod">
          <ac:chgData name="WRAP of DC" userId="a77f82a2b4855222" providerId="LiveId" clId="{A67589C9-8A63-4163-8CE7-628F1C9C0E17}" dt="2026-06-08T19:43:34.481" v="5" actId="26606"/>
          <ac:spMkLst>
            <pc:docMk/>
            <pc:sldMk cId="0" sldId="257"/>
            <ac:spMk id="12" creationId="{00000000-0000-0000-0000-000000000000}"/>
          </ac:spMkLst>
        </pc:spChg>
        <pc:spChg chg="mod">
          <ac:chgData name="WRAP of DC" userId="a77f82a2b4855222" providerId="LiveId" clId="{A67589C9-8A63-4163-8CE7-628F1C9C0E17}" dt="2026-06-08T19:43:34.481" v="5" actId="26606"/>
          <ac:spMkLst>
            <pc:docMk/>
            <pc:sldMk cId="0" sldId="257"/>
            <ac:spMk id="13" creationId="{00000000-0000-0000-0000-000000000000}"/>
          </ac:spMkLst>
        </pc:spChg>
        <pc:spChg chg="mod">
          <ac:chgData name="WRAP of DC" userId="a77f82a2b4855222" providerId="LiveId" clId="{A67589C9-8A63-4163-8CE7-628F1C9C0E17}" dt="2026-06-08T19:43:34.481" v="5" actId="26606"/>
          <ac:spMkLst>
            <pc:docMk/>
            <pc:sldMk cId="0" sldId="257"/>
            <ac:spMk id="15" creationId="{00000000-0000-0000-0000-000000000000}"/>
          </ac:spMkLst>
        </pc:spChg>
        <pc:spChg chg="mod">
          <ac:chgData name="WRAP of DC" userId="a77f82a2b4855222" providerId="LiveId" clId="{A67589C9-8A63-4163-8CE7-628F1C9C0E17}" dt="2026-06-08T19:43:34.481" v="5" actId="26606"/>
          <ac:spMkLst>
            <pc:docMk/>
            <pc:sldMk cId="0" sldId="257"/>
            <ac:spMk id="17" creationId="{00000000-0000-0000-0000-000000000000}"/>
          </ac:spMkLst>
        </pc:spChg>
        <pc:spChg chg="mod">
          <ac:chgData name="WRAP of DC" userId="a77f82a2b4855222" providerId="LiveId" clId="{A67589C9-8A63-4163-8CE7-628F1C9C0E17}" dt="2026-06-08T19:43:34.481" v="5" actId="26606"/>
          <ac:spMkLst>
            <pc:docMk/>
            <pc:sldMk cId="0" sldId="257"/>
            <ac:spMk id="18" creationId="{00000000-0000-0000-0000-000000000000}"/>
          </ac:spMkLst>
        </pc:spChg>
        <pc:spChg chg="mod">
          <ac:chgData name="WRAP of DC" userId="a77f82a2b4855222" providerId="LiveId" clId="{A67589C9-8A63-4163-8CE7-628F1C9C0E17}" dt="2026-06-08T19:43:34.481" v="5" actId="26606"/>
          <ac:spMkLst>
            <pc:docMk/>
            <pc:sldMk cId="0" sldId="257"/>
            <ac:spMk id="20" creationId="{00000000-0000-0000-0000-000000000000}"/>
          </ac:spMkLst>
        </pc:spChg>
        <pc:spChg chg="add">
          <ac:chgData name="WRAP of DC" userId="a77f82a2b4855222" providerId="LiveId" clId="{A67589C9-8A63-4163-8CE7-628F1C9C0E17}" dt="2026-06-08T19:43:34.481" v="5" actId="26606"/>
          <ac:spMkLst>
            <pc:docMk/>
            <pc:sldMk cId="0" sldId="257"/>
            <ac:spMk id="22" creationId="{00000000-0000-0000-0000-000000000000}"/>
          </ac:spMkLst>
        </pc:spChg>
        <pc:spChg chg="mod replId">
          <ac:chgData name="WRAP of DC" userId="a77f82a2b4855222" providerId="LiveId" clId="{A67589C9-8A63-4163-8CE7-628F1C9C0E17}" dt="2026-06-08T19:43:33.598" v="4" actId="26606"/>
          <ac:spMkLst>
            <pc:docMk/>
            <pc:sldMk cId="0" sldId="257"/>
            <ac:spMk id="23" creationId="{00000000-0000-0000-0000-000000000000}"/>
          </ac:spMkLst>
        </pc:spChg>
      </pc:sldChg>
      <pc:sldChg chg="addSp delSp modSp mod">
        <pc:chgData name="WRAP of DC" userId="a77f82a2b4855222" providerId="LiveId" clId="{A67589C9-8A63-4163-8CE7-628F1C9C0E17}" dt="2026-06-08T19:43:34.481" v="5" actId="26606"/>
        <pc:sldMkLst>
          <pc:docMk/>
          <pc:sldMk cId="0" sldId="258"/>
        </pc:sldMkLst>
        <pc:spChg chg="mod">
          <ac:chgData name="WRAP of DC" userId="a77f82a2b4855222" providerId="LiveId" clId="{A67589C9-8A63-4163-8CE7-628F1C9C0E17}" dt="2026-06-08T19:43:34.481" v="5" actId="26606"/>
          <ac:spMkLst>
            <pc:docMk/>
            <pc:sldMk cId="0" sldId="258"/>
            <ac:spMk id="4" creationId="{00000000-0000-0000-0000-000000000000}"/>
          </ac:spMkLst>
        </pc:spChg>
        <pc:spChg chg="mod">
          <ac:chgData name="WRAP of DC" userId="a77f82a2b4855222" providerId="LiveId" clId="{A67589C9-8A63-4163-8CE7-628F1C9C0E17}" dt="2026-06-08T19:43:34.481" v="5" actId="26606"/>
          <ac:spMkLst>
            <pc:docMk/>
            <pc:sldMk cId="0" sldId="258"/>
            <ac:spMk id="5" creationId="{00000000-0000-0000-0000-000000000000}"/>
          </ac:spMkLst>
        </pc:spChg>
        <pc:spChg chg="mod">
          <ac:chgData name="WRAP of DC" userId="a77f82a2b4855222" providerId="LiveId" clId="{A67589C9-8A63-4163-8CE7-628F1C9C0E17}" dt="2026-06-08T19:43:34.481" v="5" actId="26606"/>
          <ac:spMkLst>
            <pc:docMk/>
            <pc:sldMk cId="0" sldId="258"/>
            <ac:spMk id="6" creationId="{00000000-0000-0000-0000-000000000000}"/>
          </ac:spMkLst>
        </pc:spChg>
        <pc:spChg chg="mod">
          <ac:chgData name="WRAP of DC" userId="a77f82a2b4855222" providerId="LiveId" clId="{A67589C9-8A63-4163-8CE7-628F1C9C0E17}" dt="2026-06-08T19:43:34.481" v="5" actId="26606"/>
          <ac:spMkLst>
            <pc:docMk/>
            <pc:sldMk cId="0" sldId="258"/>
            <ac:spMk id="7" creationId="{00000000-0000-0000-0000-000000000000}"/>
          </ac:spMkLst>
        </pc:spChg>
        <pc:spChg chg="mod">
          <ac:chgData name="WRAP of DC" userId="a77f82a2b4855222" providerId="LiveId" clId="{A67589C9-8A63-4163-8CE7-628F1C9C0E17}" dt="2026-06-08T19:43:34.481" v="5" actId="26606"/>
          <ac:spMkLst>
            <pc:docMk/>
            <pc:sldMk cId="0" sldId="258"/>
            <ac:spMk id="10" creationId="{00000000-0000-0000-0000-000000000000}"/>
          </ac:spMkLst>
        </pc:spChg>
        <pc:spChg chg="mod">
          <ac:chgData name="WRAP of DC" userId="a77f82a2b4855222" providerId="LiveId" clId="{A67589C9-8A63-4163-8CE7-628F1C9C0E17}" dt="2026-06-08T19:43:34.481" v="5" actId="26606"/>
          <ac:spMkLst>
            <pc:docMk/>
            <pc:sldMk cId="0" sldId="258"/>
            <ac:spMk id="11" creationId="{00000000-0000-0000-0000-000000000000}"/>
          </ac:spMkLst>
        </pc:spChg>
        <pc:spChg chg="mod">
          <ac:chgData name="WRAP of DC" userId="a77f82a2b4855222" providerId="LiveId" clId="{A67589C9-8A63-4163-8CE7-628F1C9C0E17}" dt="2026-06-08T19:28:23.743" v="1" actId="26606"/>
          <ac:spMkLst>
            <pc:docMk/>
            <pc:sldMk cId="0" sldId="258"/>
            <ac:spMk id="12" creationId="{00000000-0000-0000-0000-000000000000}"/>
          </ac:spMkLst>
        </pc:spChg>
        <pc:spChg chg="mod">
          <ac:chgData name="WRAP of DC" userId="a77f82a2b4855222" providerId="LiveId" clId="{A67589C9-8A63-4163-8CE7-628F1C9C0E17}" dt="2026-06-08T19:43:34.481" v="5" actId="26606"/>
          <ac:spMkLst>
            <pc:docMk/>
            <pc:sldMk cId="0" sldId="258"/>
            <ac:spMk id="13" creationId="{00000000-0000-0000-0000-000000000000}"/>
          </ac:spMkLst>
        </pc:spChg>
        <pc:spChg chg="mod">
          <ac:chgData name="WRAP of DC" userId="a77f82a2b4855222" providerId="LiveId" clId="{A67589C9-8A63-4163-8CE7-628F1C9C0E17}" dt="2026-06-08T19:43:34.481" v="5" actId="26606"/>
          <ac:spMkLst>
            <pc:docMk/>
            <pc:sldMk cId="0" sldId="258"/>
            <ac:spMk id="14" creationId="{00000000-0000-0000-0000-000000000000}"/>
          </ac:spMkLst>
        </pc:spChg>
        <pc:spChg chg="mod">
          <ac:chgData name="WRAP of DC" userId="a77f82a2b4855222" providerId="LiveId" clId="{A67589C9-8A63-4163-8CE7-628F1C9C0E17}" dt="2026-06-08T19:28:23.743" v="1" actId="26606"/>
          <ac:spMkLst>
            <pc:docMk/>
            <pc:sldMk cId="0" sldId="258"/>
            <ac:spMk id="15" creationId="{00000000-0000-0000-0000-000000000000}"/>
          </ac:spMkLst>
        </pc:spChg>
        <pc:spChg chg="add del">
          <ac:chgData name="WRAP of DC" userId="a77f82a2b4855222" providerId="LiveId" clId="{A67589C9-8A63-4163-8CE7-628F1C9C0E17}" dt="2026-06-08T19:43:34.481" v="5" actId="26606"/>
          <ac:spMkLst>
            <pc:docMk/>
            <pc:sldMk cId="0" sldId="258"/>
            <ac:spMk id="16" creationId="{00000000-0000-0000-0000-000000000000}"/>
          </ac:spMkLst>
        </pc:spChg>
        <pc:spChg chg="del mod replId">
          <ac:chgData name="WRAP of DC" userId="a77f82a2b4855222" providerId="LiveId" clId="{A67589C9-8A63-4163-8CE7-628F1C9C0E17}" dt="2026-06-08T19:43:34.481" v="5" actId="26606"/>
          <ac:spMkLst>
            <pc:docMk/>
            <pc:sldMk cId="0" sldId="258"/>
            <ac:spMk id="17" creationId="{00000000-0000-0000-0000-000000000000}"/>
          </ac:spMkLst>
        </pc:spChg>
        <pc:spChg chg="del mod replId">
          <ac:chgData name="WRAP of DC" userId="a77f82a2b4855222" providerId="LiveId" clId="{A67589C9-8A63-4163-8CE7-628F1C9C0E17}" dt="2026-06-08T19:28:23.743" v="1" actId="26606"/>
          <ac:spMkLst>
            <pc:docMk/>
            <pc:sldMk cId="0" sldId="258"/>
            <ac:spMk id="17" creationId="{00000000-0000-0000-0000-000000000000}"/>
          </ac:spMkLst>
        </pc:spChg>
        <pc:picChg chg="add mod replId">
          <ac:chgData name="WRAP of DC" userId="a77f82a2b4855222" providerId="LiveId" clId="{A67589C9-8A63-4163-8CE7-628F1C9C0E17}" dt="2026-06-08T19:43:33.598" v="4" actId="26606"/>
          <ac:picMkLst>
            <pc:docMk/>
            <pc:sldMk cId="0" sldId="258"/>
            <ac:picMk id="18" creationId="{00000000-0000-0000-0000-000000000000}"/>
          </ac:picMkLst>
        </pc:picChg>
      </pc:sldChg>
      <pc:sldChg chg="addSp delSp modSp mod">
        <pc:chgData name="WRAP of DC" userId="a77f82a2b4855222" providerId="LiveId" clId="{A67589C9-8A63-4163-8CE7-628F1C9C0E17}" dt="2026-06-08T19:43:34.481" v="5" actId="26606"/>
        <pc:sldMkLst>
          <pc:docMk/>
          <pc:sldMk cId="0" sldId="259"/>
        </pc:sldMkLst>
        <pc:spChg chg="mod">
          <ac:chgData name="WRAP of DC" userId="a77f82a2b4855222" providerId="LiveId" clId="{A67589C9-8A63-4163-8CE7-628F1C9C0E17}" dt="2026-06-08T19:43:34.481" v="5" actId="26606"/>
          <ac:spMkLst>
            <pc:docMk/>
            <pc:sldMk cId="0" sldId="259"/>
            <ac:spMk id="6" creationId="{00000000-0000-0000-0000-000000000000}"/>
          </ac:spMkLst>
        </pc:spChg>
        <pc:spChg chg="mod">
          <ac:chgData name="WRAP of DC" userId="a77f82a2b4855222" providerId="LiveId" clId="{A67589C9-8A63-4163-8CE7-628F1C9C0E17}" dt="2026-06-08T19:43:34.481" v="5" actId="26606"/>
          <ac:spMkLst>
            <pc:docMk/>
            <pc:sldMk cId="0" sldId="259"/>
            <ac:spMk id="9" creationId="{00000000-0000-0000-0000-000000000000}"/>
          </ac:spMkLst>
        </pc:spChg>
        <pc:spChg chg="mod">
          <ac:chgData name="WRAP of DC" userId="a77f82a2b4855222" providerId="LiveId" clId="{A67589C9-8A63-4163-8CE7-628F1C9C0E17}" dt="2026-06-08T19:43:34.481" v="5" actId="26606"/>
          <ac:spMkLst>
            <pc:docMk/>
            <pc:sldMk cId="0" sldId="259"/>
            <ac:spMk id="15" creationId="{00000000-0000-0000-0000-000000000000}"/>
          </ac:spMkLst>
        </pc:spChg>
        <pc:spChg chg="mod">
          <ac:chgData name="WRAP of DC" userId="a77f82a2b4855222" providerId="LiveId" clId="{A67589C9-8A63-4163-8CE7-628F1C9C0E17}" dt="2026-06-08T19:43:34.481" v="5" actId="26606"/>
          <ac:spMkLst>
            <pc:docMk/>
            <pc:sldMk cId="0" sldId="259"/>
            <ac:spMk id="16" creationId="{00000000-0000-0000-0000-000000000000}"/>
          </ac:spMkLst>
        </pc:spChg>
        <pc:spChg chg="mod">
          <ac:chgData name="WRAP of DC" userId="a77f82a2b4855222" providerId="LiveId" clId="{A67589C9-8A63-4163-8CE7-628F1C9C0E17}" dt="2026-06-08T19:43:34.481" v="5" actId="26606"/>
          <ac:spMkLst>
            <pc:docMk/>
            <pc:sldMk cId="0" sldId="259"/>
            <ac:spMk id="18" creationId="{00000000-0000-0000-0000-000000000000}"/>
          </ac:spMkLst>
        </pc:spChg>
        <pc:spChg chg="mod">
          <ac:chgData name="WRAP of DC" userId="a77f82a2b4855222" providerId="LiveId" clId="{A67589C9-8A63-4163-8CE7-628F1C9C0E17}" dt="2026-06-08T19:43:34.481" v="5" actId="26606"/>
          <ac:spMkLst>
            <pc:docMk/>
            <pc:sldMk cId="0" sldId="259"/>
            <ac:spMk id="19" creationId="{00000000-0000-0000-0000-000000000000}"/>
          </ac:spMkLst>
        </pc:spChg>
        <pc:spChg chg="mod">
          <ac:chgData name="WRAP of DC" userId="a77f82a2b4855222" providerId="LiveId" clId="{A67589C9-8A63-4163-8CE7-628F1C9C0E17}" dt="2026-06-08T19:43:34.481" v="5" actId="26606"/>
          <ac:spMkLst>
            <pc:docMk/>
            <pc:sldMk cId="0" sldId="259"/>
            <ac:spMk id="20" creationId="{00000000-0000-0000-0000-000000000000}"/>
          </ac:spMkLst>
        </pc:spChg>
        <pc:spChg chg="mod">
          <ac:chgData name="WRAP of DC" userId="a77f82a2b4855222" providerId="LiveId" clId="{A67589C9-8A63-4163-8CE7-628F1C9C0E17}" dt="2026-06-08T19:43:34.481" v="5" actId="26606"/>
          <ac:spMkLst>
            <pc:docMk/>
            <pc:sldMk cId="0" sldId="259"/>
            <ac:spMk id="24" creationId="{00000000-0000-0000-0000-000000000000}"/>
          </ac:spMkLst>
        </pc:spChg>
        <pc:spChg chg="mod">
          <ac:chgData name="WRAP of DC" userId="a77f82a2b4855222" providerId="LiveId" clId="{A67589C9-8A63-4163-8CE7-628F1C9C0E17}" dt="2026-06-08T19:43:34.481" v="5" actId="26606"/>
          <ac:spMkLst>
            <pc:docMk/>
            <pc:sldMk cId="0" sldId="259"/>
            <ac:spMk id="26" creationId="{00000000-0000-0000-0000-000000000000}"/>
          </ac:spMkLst>
        </pc:spChg>
        <pc:spChg chg="mod">
          <ac:chgData name="WRAP of DC" userId="a77f82a2b4855222" providerId="LiveId" clId="{A67589C9-8A63-4163-8CE7-628F1C9C0E17}" dt="2026-06-08T19:43:34.481" v="5" actId="26606"/>
          <ac:spMkLst>
            <pc:docMk/>
            <pc:sldMk cId="0" sldId="259"/>
            <ac:spMk id="31" creationId="{00000000-0000-0000-0000-000000000000}"/>
          </ac:spMkLst>
        </pc:spChg>
        <pc:spChg chg="mod replId">
          <ac:chgData name="WRAP of DC" userId="a77f82a2b4855222" providerId="LiveId" clId="{A67589C9-8A63-4163-8CE7-628F1C9C0E17}" dt="2026-06-08T19:43:33.598" v="4" actId="26606"/>
          <ac:spMkLst>
            <pc:docMk/>
            <pc:sldMk cId="0" sldId="259"/>
            <ac:spMk id="35" creationId="{00000000-0000-0000-0000-000000000000}"/>
          </ac:spMkLst>
        </pc:spChg>
      </pc:sldChg>
      <pc:sldChg chg="addSp delSp modSp mod">
        <pc:chgData name="WRAP of DC" userId="a77f82a2b4855222" providerId="LiveId" clId="{A67589C9-8A63-4163-8CE7-628F1C9C0E17}" dt="2026-06-08T19:43:34.481" v="5" actId="26606"/>
        <pc:sldMkLst>
          <pc:docMk/>
          <pc:sldMk cId="0" sldId="260"/>
        </pc:sldMkLst>
        <pc:spChg chg="mod">
          <ac:chgData name="WRAP of DC" userId="a77f82a2b4855222" providerId="LiveId" clId="{A67589C9-8A63-4163-8CE7-628F1C9C0E17}" dt="2026-06-08T19:43:34.481" v="5" actId="26606"/>
          <ac:spMkLst>
            <pc:docMk/>
            <pc:sldMk cId="0" sldId="260"/>
            <ac:spMk id="8" creationId="{00000000-0000-0000-0000-000000000000}"/>
          </ac:spMkLst>
        </pc:spChg>
        <pc:spChg chg="mod">
          <ac:chgData name="WRAP of DC" userId="a77f82a2b4855222" providerId="LiveId" clId="{A67589C9-8A63-4163-8CE7-628F1C9C0E17}" dt="2026-06-08T19:43:34.481" v="5" actId="26606"/>
          <ac:spMkLst>
            <pc:docMk/>
            <pc:sldMk cId="0" sldId="260"/>
            <ac:spMk id="9" creationId="{00000000-0000-0000-0000-000000000000}"/>
          </ac:spMkLst>
        </pc:spChg>
        <pc:spChg chg="mod">
          <ac:chgData name="WRAP of DC" userId="a77f82a2b4855222" providerId="LiveId" clId="{A67589C9-8A63-4163-8CE7-628F1C9C0E17}" dt="2026-06-08T19:43:34.481" v="5" actId="26606"/>
          <ac:spMkLst>
            <pc:docMk/>
            <pc:sldMk cId="0" sldId="260"/>
            <ac:spMk id="10" creationId="{00000000-0000-0000-0000-000000000000}"/>
          </ac:spMkLst>
        </pc:spChg>
        <pc:spChg chg="mod">
          <ac:chgData name="WRAP of DC" userId="a77f82a2b4855222" providerId="LiveId" clId="{A67589C9-8A63-4163-8CE7-628F1C9C0E17}" dt="2026-06-08T19:43:34.481" v="5" actId="26606"/>
          <ac:spMkLst>
            <pc:docMk/>
            <pc:sldMk cId="0" sldId="260"/>
            <ac:spMk id="16" creationId="{00000000-0000-0000-0000-000000000000}"/>
          </ac:spMkLst>
        </pc:spChg>
        <pc:spChg chg="mod">
          <ac:chgData name="WRAP of DC" userId="a77f82a2b4855222" providerId="LiveId" clId="{A67589C9-8A63-4163-8CE7-628F1C9C0E17}" dt="2026-06-08T19:43:34.481" v="5" actId="26606"/>
          <ac:spMkLst>
            <pc:docMk/>
            <pc:sldMk cId="0" sldId="260"/>
            <ac:spMk id="22" creationId="{00000000-0000-0000-0000-000000000000}"/>
          </ac:spMkLst>
        </pc:spChg>
        <pc:spChg chg="mod">
          <ac:chgData name="WRAP of DC" userId="a77f82a2b4855222" providerId="LiveId" clId="{A67589C9-8A63-4163-8CE7-628F1C9C0E17}" dt="2026-06-08T19:43:34.481" v="5" actId="26606"/>
          <ac:spMkLst>
            <pc:docMk/>
            <pc:sldMk cId="0" sldId="260"/>
            <ac:spMk id="25" creationId="{00000000-0000-0000-0000-000000000000}"/>
          </ac:spMkLst>
        </pc:spChg>
        <pc:spChg chg="mod">
          <ac:chgData name="WRAP of DC" userId="a77f82a2b4855222" providerId="LiveId" clId="{A67589C9-8A63-4163-8CE7-628F1C9C0E17}" dt="2026-06-08T19:43:34.481" v="5" actId="26606"/>
          <ac:spMkLst>
            <pc:docMk/>
            <pc:sldMk cId="0" sldId="260"/>
            <ac:spMk id="28" creationId="{00000000-0000-0000-0000-000000000000}"/>
          </ac:spMkLst>
        </pc:spChg>
        <pc:spChg chg="mod">
          <ac:chgData name="WRAP of DC" userId="a77f82a2b4855222" providerId="LiveId" clId="{A67589C9-8A63-4163-8CE7-628F1C9C0E17}" dt="2026-06-08T19:43:34.481" v="5" actId="26606"/>
          <ac:spMkLst>
            <pc:docMk/>
            <pc:sldMk cId="0" sldId="260"/>
            <ac:spMk id="30" creationId="{00000000-0000-0000-0000-000000000000}"/>
          </ac:spMkLst>
        </pc:spChg>
        <pc:spChg chg="mod">
          <ac:chgData name="WRAP of DC" userId="a77f82a2b4855222" providerId="LiveId" clId="{A67589C9-8A63-4163-8CE7-628F1C9C0E17}" dt="2026-06-08T19:43:34.481" v="5" actId="26606"/>
          <ac:spMkLst>
            <pc:docMk/>
            <pc:sldMk cId="0" sldId="260"/>
            <ac:spMk id="31" creationId="{00000000-0000-0000-0000-000000000000}"/>
          </ac:spMkLst>
        </pc:spChg>
        <pc:spChg chg="add">
          <ac:chgData name="WRAP of DC" userId="a77f82a2b4855222" providerId="LiveId" clId="{A67589C9-8A63-4163-8CE7-628F1C9C0E17}" dt="2026-06-08T19:43:34.481" v="5" actId="26606"/>
          <ac:spMkLst>
            <pc:docMk/>
            <pc:sldMk cId="0" sldId="260"/>
            <ac:spMk id="33" creationId="{00000000-0000-0000-0000-000000000000}"/>
          </ac:spMkLst>
        </pc:spChg>
        <pc:spChg chg="mod replId">
          <ac:chgData name="WRAP of DC" userId="a77f82a2b4855222" providerId="LiveId" clId="{A67589C9-8A63-4163-8CE7-628F1C9C0E17}" dt="2026-06-08T19:43:33.598" v="4" actId="26606"/>
          <ac:spMkLst>
            <pc:docMk/>
            <pc:sldMk cId="0" sldId="260"/>
            <ac:spMk id="34" creationId="{00000000-0000-0000-0000-000000000000}"/>
          </ac:spMkLst>
        </pc:spChg>
      </pc:sldChg>
      <pc:sldChg chg="addSp delSp modSp mod">
        <pc:chgData name="WRAP of DC" userId="a77f82a2b4855222" providerId="LiveId" clId="{A67589C9-8A63-4163-8CE7-628F1C9C0E17}" dt="2026-06-08T19:43:34.481" v="5" actId="26606"/>
        <pc:sldMkLst>
          <pc:docMk/>
          <pc:sldMk cId="0" sldId="261"/>
        </pc:sldMkLst>
        <pc:spChg chg="mod">
          <ac:chgData name="WRAP of DC" userId="a77f82a2b4855222" providerId="LiveId" clId="{A67589C9-8A63-4163-8CE7-628F1C9C0E17}" dt="2026-06-08T19:43:34.481" v="5" actId="26606"/>
          <ac:spMkLst>
            <pc:docMk/>
            <pc:sldMk cId="0" sldId="261"/>
            <ac:spMk id="4" creationId="{00000000-0000-0000-0000-000000000000}"/>
          </ac:spMkLst>
        </pc:spChg>
        <pc:spChg chg="add">
          <ac:chgData name="WRAP of DC" userId="a77f82a2b4855222" providerId="LiveId" clId="{A67589C9-8A63-4163-8CE7-628F1C9C0E17}" dt="2026-06-08T19:43:34.481" v="5" actId="26606"/>
          <ac:spMkLst>
            <pc:docMk/>
            <pc:sldMk cId="0" sldId="261"/>
            <ac:spMk id="6" creationId="{00000000-0000-0000-0000-000000000000}"/>
          </ac:spMkLst>
        </pc:spChg>
        <pc:spChg chg="mod">
          <ac:chgData name="WRAP of DC" userId="a77f82a2b4855222" providerId="LiveId" clId="{A67589C9-8A63-4163-8CE7-628F1C9C0E17}" dt="2026-06-08T19:43:34.481" v="5" actId="26606"/>
          <ac:spMkLst>
            <pc:docMk/>
            <pc:sldMk cId="0" sldId="261"/>
            <ac:spMk id="7" creationId="{00000000-0000-0000-0000-000000000000}"/>
          </ac:spMkLst>
        </pc:spChg>
        <pc:spChg chg="mod">
          <ac:chgData name="WRAP of DC" userId="a77f82a2b4855222" providerId="LiveId" clId="{A67589C9-8A63-4163-8CE7-628F1C9C0E17}" dt="2026-06-08T19:43:34.481" v="5" actId="26606"/>
          <ac:spMkLst>
            <pc:docMk/>
            <pc:sldMk cId="0" sldId="261"/>
            <ac:spMk id="8" creationId="{00000000-0000-0000-0000-000000000000}"/>
          </ac:spMkLst>
        </pc:spChg>
        <pc:spChg chg="mod">
          <ac:chgData name="WRAP of DC" userId="a77f82a2b4855222" providerId="LiveId" clId="{A67589C9-8A63-4163-8CE7-628F1C9C0E17}" dt="2026-06-08T19:43:34.481" v="5" actId="26606"/>
          <ac:spMkLst>
            <pc:docMk/>
            <pc:sldMk cId="0" sldId="261"/>
            <ac:spMk id="9" creationId="{00000000-0000-0000-0000-000000000000}"/>
          </ac:spMkLst>
        </pc:spChg>
        <pc:spChg chg="mod">
          <ac:chgData name="WRAP of DC" userId="a77f82a2b4855222" providerId="LiveId" clId="{A67589C9-8A63-4163-8CE7-628F1C9C0E17}" dt="2026-06-08T19:35:52.509" v="3" actId="26606"/>
          <ac:spMkLst>
            <pc:docMk/>
            <pc:sldMk cId="0" sldId="261"/>
            <ac:spMk id="10" creationId="{00000000-0000-0000-0000-000000000000}"/>
          </ac:spMkLst>
        </pc:spChg>
        <pc:spChg chg="mod">
          <ac:chgData name="WRAP of DC" userId="a77f82a2b4855222" providerId="LiveId" clId="{A67589C9-8A63-4163-8CE7-628F1C9C0E17}" dt="2026-06-08T19:43:34.481" v="5" actId="26606"/>
          <ac:spMkLst>
            <pc:docMk/>
            <pc:sldMk cId="0" sldId="261"/>
            <ac:spMk id="11" creationId="{00000000-0000-0000-0000-000000000000}"/>
          </ac:spMkLst>
        </pc:spChg>
        <pc:spChg chg="mod">
          <ac:chgData name="WRAP of DC" userId="a77f82a2b4855222" providerId="LiveId" clId="{A67589C9-8A63-4163-8CE7-628F1C9C0E17}" dt="2026-06-08T19:43:34.481" v="5" actId="26606"/>
          <ac:spMkLst>
            <pc:docMk/>
            <pc:sldMk cId="0" sldId="261"/>
            <ac:spMk id="12" creationId="{00000000-0000-0000-0000-000000000000}"/>
          </ac:spMkLst>
        </pc:spChg>
        <pc:spChg chg="mod">
          <ac:chgData name="WRAP of DC" userId="a77f82a2b4855222" providerId="LiveId" clId="{A67589C9-8A63-4163-8CE7-628F1C9C0E17}" dt="2026-06-08T19:35:52.509" v="3" actId="26606"/>
          <ac:spMkLst>
            <pc:docMk/>
            <pc:sldMk cId="0" sldId="261"/>
            <ac:spMk id="14" creationId="{00000000-0000-0000-0000-000000000000}"/>
          </ac:spMkLst>
        </pc:spChg>
        <pc:spChg chg="mod">
          <ac:chgData name="WRAP of DC" userId="a77f82a2b4855222" providerId="LiveId" clId="{A67589C9-8A63-4163-8CE7-628F1C9C0E17}" dt="2026-06-08T19:43:34.481" v="5" actId="26606"/>
          <ac:spMkLst>
            <pc:docMk/>
            <pc:sldMk cId="0" sldId="261"/>
            <ac:spMk id="15" creationId="{00000000-0000-0000-0000-000000000000}"/>
          </ac:spMkLst>
        </pc:spChg>
        <pc:spChg chg="add del">
          <ac:chgData name="WRAP of DC" userId="a77f82a2b4855222" providerId="LiveId" clId="{A67589C9-8A63-4163-8CE7-628F1C9C0E17}" dt="2026-06-08T19:43:34.481" v="5" actId="26606"/>
          <ac:spMkLst>
            <pc:docMk/>
            <pc:sldMk cId="0" sldId="261"/>
            <ac:spMk id="16" creationId="{00000000-0000-0000-0000-000000000000}"/>
          </ac:spMkLst>
        </pc:spChg>
        <pc:spChg chg="del mod replId">
          <ac:chgData name="WRAP of DC" userId="a77f82a2b4855222" providerId="LiveId" clId="{A67589C9-8A63-4163-8CE7-628F1C9C0E17}" dt="2026-06-08T19:43:34.481" v="5" actId="26606"/>
          <ac:spMkLst>
            <pc:docMk/>
            <pc:sldMk cId="0" sldId="261"/>
            <ac:spMk id="17" creationId="{00000000-0000-0000-0000-000000000000}"/>
          </ac:spMkLst>
        </pc:spChg>
        <pc:spChg chg="del mod replId">
          <ac:chgData name="WRAP of DC" userId="a77f82a2b4855222" providerId="LiveId" clId="{A67589C9-8A63-4163-8CE7-628F1C9C0E17}" dt="2026-06-08T19:35:52.509" v="3" actId="26606"/>
          <ac:spMkLst>
            <pc:docMk/>
            <pc:sldMk cId="0" sldId="261"/>
            <ac:spMk id="17" creationId="{00000000-0000-0000-0000-000000000000}"/>
          </ac:spMkLst>
        </pc:spChg>
        <pc:picChg chg="mod replId">
          <ac:chgData name="WRAP of DC" userId="a77f82a2b4855222" providerId="LiveId" clId="{A67589C9-8A63-4163-8CE7-628F1C9C0E17}" dt="2026-06-08T19:43:33.598" v="4" actId="26606"/>
          <ac:picMkLst>
            <pc:docMk/>
            <pc:sldMk cId="0" sldId="261"/>
            <ac:picMk id="18" creationId="{00000000-0000-0000-0000-000000000000}"/>
          </ac:picMkLst>
        </pc:picChg>
      </pc:sldChg>
      <pc:sldChg chg="addSp delSp modSp mod">
        <pc:chgData name="WRAP of DC" userId="a77f82a2b4855222" providerId="LiveId" clId="{A67589C9-8A63-4163-8CE7-628F1C9C0E17}" dt="2026-06-08T19:43:34.481" v="5" actId="26606"/>
        <pc:sldMkLst>
          <pc:docMk/>
          <pc:sldMk cId="0" sldId="262"/>
        </pc:sldMkLst>
        <pc:spChg chg="mod">
          <ac:chgData name="WRAP of DC" userId="a77f82a2b4855222" providerId="LiveId" clId="{A67589C9-8A63-4163-8CE7-628F1C9C0E17}" dt="2026-06-08T19:43:34.481" v="5" actId="26606"/>
          <ac:spMkLst>
            <pc:docMk/>
            <pc:sldMk cId="0" sldId="262"/>
            <ac:spMk id="4" creationId="{00000000-0000-0000-0000-000000000000}"/>
          </ac:spMkLst>
        </pc:spChg>
        <pc:spChg chg="mod">
          <ac:chgData name="WRAP of DC" userId="a77f82a2b4855222" providerId="LiveId" clId="{A67589C9-8A63-4163-8CE7-628F1C9C0E17}" dt="2026-06-08T19:43:34.481" v="5" actId="26606"/>
          <ac:spMkLst>
            <pc:docMk/>
            <pc:sldMk cId="0" sldId="262"/>
            <ac:spMk id="6" creationId="{00000000-0000-0000-0000-000000000000}"/>
          </ac:spMkLst>
        </pc:spChg>
        <pc:spChg chg="mod">
          <ac:chgData name="WRAP of DC" userId="a77f82a2b4855222" providerId="LiveId" clId="{A67589C9-8A63-4163-8CE7-628F1C9C0E17}" dt="2026-06-08T19:43:34.481" v="5" actId="26606"/>
          <ac:spMkLst>
            <pc:docMk/>
            <pc:sldMk cId="0" sldId="262"/>
            <ac:spMk id="7" creationId="{00000000-0000-0000-0000-000000000000}"/>
          </ac:spMkLst>
        </pc:spChg>
        <pc:spChg chg="mod">
          <ac:chgData name="WRAP of DC" userId="a77f82a2b4855222" providerId="LiveId" clId="{A67589C9-8A63-4163-8CE7-628F1C9C0E17}" dt="2026-06-08T19:43:34.481" v="5" actId="26606"/>
          <ac:spMkLst>
            <pc:docMk/>
            <pc:sldMk cId="0" sldId="262"/>
            <ac:spMk id="8" creationId="{00000000-0000-0000-0000-000000000000}"/>
          </ac:spMkLst>
        </pc:spChg>
        <pc:spChg chg="mod">
          <ac:chgData name="WRAP of DC" userId="a77f82a2b4855222" providerId="LiveId" clId="{A67589C9-8A63-4163-8CE7-628F1C9C0E17}" dt="2026-06-08T19:43:34.481" v="5" actId="26606"/>
          <ac:spMkLst>
            <pc:docMk/>
            <pc:sldMk cId="0" sldId="262"/>
            <ac:spMk id="9" creationId="{00000000-0000-0000-0000-000000000000}"/>
          </ac:spMkLst>
        </pc:spChg>
        <pc:spChg chg="mod">
          <ac:chgData name="WRAP of DC" userId="a77f82a2b4855222" providerId="LiveId" clId="{A67589C9-8A63-4163-8CE7-628F1C9C0E17}" dt="2026-06-08T19:43:34.481" v="5" actId="26606"/>
          <ac:spMkLst>
            <pc:docMk/>
            <pc:sldMk cId="0" sldId="262"/>
            <ac:spMk id="10" creationId="{00000000-0000-0000-0000-000000000000}"/>
          </ac:spMkLst>
        </pc:spChg>
        <pc:spChg chg="mod">
          <ac:chgData name="WRAP of DC" userId="a77f82a2b4855222" providerId="LiveId" clId="{A67589C9-8A63-4163-8CE7-628F1C9C0E17}" dt="2026-06-08T19:43:34.481" v="5" actId="26606"/>
          <ac:spMkLst>
            <pc:docMk/>
            <pc:sldMk cId="0" sldId="262"/>
            <ac:spMk id="11" creationId="{00000000-0000-0000-0000-000000000000}"/>
          </ac:spMkLst>
        </pc:spChg>
        <pc:spChg chg="mod">
          <ac:chgData name="WRAP of DC" userId="a77f82a2b4855222" providerId="LiveId" clId="{A67589C9-8A63-4163-8CE7-628F1C9C0E17}" dt="2026-06-08T19:43:34.481" v="5" actId="26606"/>
          <ac:spMkLst>
            <pc:docMk/>
            <pc:sldMk cId="0" sldId="262"/>
            <ac:spMk id="12" creationId="{00000000-0000-0000-0000-000000000000}"/>
          </ac:spMkLst>
        </pc:spChg>
        <pc:spChg chg="mod">
          <ac:chgData name="WRAP of DC" userId="a77f82a2b4855222" providerId="LiveId" clId="{A67589C9-8A63-4163-8CE7-628F1C9C0E17}" dt="2026-06-08T19:43:34.481" v="5" actId="26606"/>
          <ac:spMkLst>
            <pc:docMk/>
            <pc:sldMk cId="0" sldId="262"/>
            <ac:spMk id="13" creationId="{00000000-0000-0000-0000-000000000000}"/>
          </ac:spMkLst>
        </pc:spChg>
        <pc:spChg chg="mod">
          <ac:chgData name="WRAP of DC" userId="a77f82a2b4855222" providerId="LiveId" clId="{A67589C9-8A63-4163-8CE7-628F1C9C0E17}" dt="2026-06-08T19:43:34.481" v="5" actId="26606"/>
          <ac:spMkLst>
            <pc:docMk/>
            <pc:sldMk cId="0" sldId="262"/>
            <ac:spMk id="14" creationId="{00000000-0000-0000-0000-000000000000}"/>
          </ac:spMkLst>
        </pc:spChg>
        <pc:spChg chg="mod replId">
          <ac:chgData name="WRAP of DC" userId="a77f82a2b4855222" providerId="LiveId" clId="{A67589C9-8A63-4163-8CE7-628F1C9C0E17}" dt="2026-06-08T19:43:33.598" v="4" actId="26606"/>
          <ac:spMkLst>
            <pc:docMk/>
            <pc:sldMk cId="0" sldId="262"/>
            <ac:spMk id="16" creationId="{00000000-0000-0000-0000-000000000000}"/>
          </ac:spMkLst>
        </pc:spChg>
      </pc:sldChg>
      <pc:sldChg chg="addSp delSp modSp mod">
        <pc:chgData name="WRAP of DC" userId="a77f82a2b4855222" providerId="LiveId" clId="{A67589C9-8A63-4163-8CE7-628F1C9C0E17}" dt="2026-06-08T19:43:34.481" v="5" actId="26606"/>
        <pc:sldMkLst>
          <pc:docMk/>
          <pc:sldMk cId="0" sldId="263"/>
        </pc:sldMkLst>
        <pc:spChg chg="mod">
          <ac:chgData name="WRAP of DC" userId="a77f82a2b4855222" providerId="LiveId" clId="{A67589C9-8A63-4163-8CE7-628F1C9C0E17}" dt="2026-06-08T19:43:34.481" v="5" actId="26606"/>
          <ac:spMkLst>
            <pc:docMk/>
            <pc:sldMk cId="0" sldId="263"/>
            <ac:spMk id="8" creationId="{00000000-0000-0000-0000-000000000000}"/>
          </ac:spMkLst>
        </pc:spChg>
        <pc:spChg chg="mod">
          <ac:chgData name="WRAP of DC" userId="a77f82a2b4855222" providerId="LiveId" clId="{A67589C9-8A63-4163-8CE7-628F1C9C0E17}" dt="2026-06-08T19:43:34.481" v="5" actId="26606"/>
          <ac:spMkLst>
            <pc:docMk/>
            <pc:sldMk cId="0" sldId="263"/>
            <ac:spMk id="9" creationId="{00000000-0000-0000-0000-000000000000}"/>
          </ac:spMkLst>
        </pc:spChg>
        <pc:spChg chg="mod">
          <ac:chgData name="WRAP of DC" userId="a77f82a2b4855222" providerId="LiveId" clId="{A67589C9-8A63-4163-8CE7-628F1C9C0E17}" dt="2026-06-08T19:43:34.481" v="5" actId="26606"/>
          <ac:spMkLst>
            <pc:docMk/>
            <pc:sldMk cId="0" sldId="263"/>
            <ac:spMk id="11" creationId="{00000000-0000-0000-0000-000000000000}"/>
          </ac:spMkLst>
        </pc:spChg>
        <pc:spChg chg="mod">
          <ac:chgData name="WRAP of DC" userId="a77f82a2b4855222" providerId="LiveId" clId="{A67589C9-8A63-4163-8CE7-628F1C9C0E17}" dt="2026-06-08T19:43:34.481" v="5" actId="26606"/>
          <ac:spMkLst>
            <pc:docMk/>
            <pc:sldMk cId="0" sldId="263"/>
            <ac:spMk id="13" creationId="{00000000-0000-0000-0000-000000000000}"/>
          </ac:spMkLst>
        </pc:spChg>
        <pc:spChg chg="mod">
          <ac:chgData name="WRAP of DC" userId="a77f82a2b4855222" providerId="LiveId" clId="{A67589C9-8A63-4163-8CE7-628F1C9C0E17}" dt="2026-06-08T19:43:34.481" v="5" actId="26606"/>
          <ac:spMkLst>
            <pc:docMk/>
            <pc:sldMk cId="0" sldId="263"/>
            <ac:spMk id="14" creationId="{00000000-0000-0000-0000-000000000000}"/>
          </ac:spMkLst>
        </pc:spChg>
        <pc:spChg chg="mod">
          <ac:chgData name="WRAP of DC" userId="a77f82a2b4855222" providerId="LiveId" clId="{A67589C9-8A63-4163-8CE7-628F1C9C0E17}" dt="2026-06-08T19:43:34.481" v="5" actId="26606"/>
          <ac:spMkLst>
            <pc:docMk/>
            <pc:sldMk cId="0" sldId="263"/>
            <ac:spMk id="15" creationId="{00000000-0000-0000-0000-000000000000}"/>
          </ac:spMkLst>
        </pc:spChg>
        <pc:spChg chg="mod">
          <ac:chgData name="WRAP of DC" userId="a77f82a2b4855222" providerId="LiveId" clId="{A67589C9-8A63-4163-8CE7-628F1C9C0E17}" dt="2026-06-08T19:43:34.481" v="5" actId="26606"/>
          <ac:spMkLst>
            <pc:docMk/>
            <pc:sldMk cId="0" sldId="263"/>
            <ac:spMk id="16" creationId="{00000000-0000-0000-0000-000000000000}"/>
          </ac:spMkLst>
        </pc:spChg>
        <pc:spChg chg="mod">
          <ac:chgData name="WRAP of DC" userId="a77f82a2b4855222" providerId="LiveId" clId="{A67589C9-8A63-4163-8CE7-628F1C9C0E17}" dt="2026-06-08T19:43:34.481" v="5" actId="26606"/>
          <ac:spMkLst>
            <pc:docMk/>
            <pc:sldMk cId="0" sldId="263"/>
            <ac:spMk id="19" creationId="{00000000-0000-0000-0000-000000000000}"/>
          </ac:spMkLst>
        </pc:spChg>
        <pc:spChg chg="mod">
          <ac:chgData name="WRAP of DC" userId="a77f82a2b4855222" providerId="LiveId" clId="{A67589C9-8A63-4163-8CE7-628F1C9C0E17}" dt="2026-06-08T19:43:34.481" v="5" actId="26606"/>
          <ac:spMkLst>
            <pc:docMk/>
            <pc:sldMk cId="0" sldId="263"/>
            <ac:spMk id="21" creationId="{00000000-0000-0000-0000-000000000000}"/>
          </ac:spMkLst>
        </pc:spChg>
        <pc:spChg chg="del mod replId">
          <ac:chgData name="WRAP of DC" userId="a77f82a2b4855222" providerId="LiveId" clId="{A67589C9-8A63-4163-8CE7-628F1C9C0E17}" dt="2026-06-08T19:43:34.481" v="5" actId="26606"/>
          <ac:spMkLst>
            <pc:docMk/>
            <pc:sldMk cId="0" sldId="263"/>
            <ac:spMk id="23" creationId="{00000000-0000-0000-0000-000000000000}"/>
          </ac:spMkLst>
        </pc:spChg>
      </pc:sldChg>
      <pc:sldChg chg="addSp delSp modSp mod">
        <pc:chgData name="WRAP of DC" userId="a77f82a2b4855222" providerId="LiveId" clId="{A67589C9-8A63-4163-8CE7-628F1C9C0E17}" dt="2026-06-08T19:43:34.481" v="5" actId="26606"/>
        <pc:sldMkLst>
          <pc:docMk/>
          <pc:sldMk cId="0" sldId="264"/>
        </pc:sldMkLst>
        <pc:spChg chg="mod">
          <ac:chgData name="WRAP of DC" userId="a77f82a2b4855222" providerId="LiveId" clId="{A67589C9-8A63-4163-8CE7-628F1C9C0E17}" dt="2026-06-08T19:43:34.481" v="5" actId="26606"/>
          <ac:spMkLst>
            <pc:docMk/>
            <pc:sldMk cId="0" sldId="264"/>
            <ac:spMk id="7" creationId="{00000000-0000-0000-0000-000000000000}"/>
          </ac:spMkLst>
        </pc:spChg>
        <pc:spChg chg="mod">
          <ac:chgData name="WRAP of DC" userId="a77f82a2b4855222" providerId="LiveId" clId="{A67589C9-8A63-4163-8CE7-628F1C9C0E17}" dt="2026-06-08T19:43:34.481" v="5" actId="26606"/>
          <ac:spMkLst>
            <pc:docMk/>
            <pc:sldMk cId="0" sldId="264"/>
            <ac:spMk id="9" creationId="{00000000-0000-0000-0000-000000000000}"/>
          </ac:spMkLst>
        </pc:spChg>
        <pc:spChg chg="mod">
          <ac:chgData name="WRAP of DC" userId="a77f82a2b4855222" providerId="LiveId" clId="{A67589C9-8A63-4163-8CE7-628F1C9C0E17}" dt="2026-06-08T19:35:52.509" v="3" actId="26606"/>
          <ac:spMkLst>
            <pc:docMk/>
            <pc:sldMk cId="0" sldId="264"/>
            <ac:spMk id="10" creationId="{00000000-0000-0000-0000-000000000000}"/>
          </ac:spMkLst>
        </pc:spChg>
        <pc:spChg chg="mod">
          <ac:chgData name="WRAP of DC" userId="a77f82a2b4855222" providerId="LiveId" clId="{A67589C9-8A63-4163-8CE7-628F1C9C0E17}" dt="2026-06-08T19:43:34.481" v="5" actId="26606"/>
          <ac:spMkLst>
            <pc:docMk/>
            <pc:sldMk cId="0" sldId="264"/>
            <ac:spMk id="14" creationId="{00000000-0000-0000-0000-000000000000}"/>
          </ac:spMkLst>
        </pc:spChg>
        <pc:spChg chg="mod">
          <ac:chgData name="WRAP of DC" userId="a77f82a2b4855222" providerId="LiveId" clId="{A67589C9-8A63-4163-8CE7-628F1C9C0E17}" dt="2026-06-08T19:43:34.481" v="5" actId="26606"/>
          <ac:spMkLst>
            <pc:docMk/>
            <pc:sldMk cId="0" sldId="264"/>
            <ac:spMk id="15" creationId="{00000000-0000-0000-0000-000000000000}"/>
          </ac:spMkLst>
        </pc:spChg>
        <pc:spChg chg="mod">
          <ac:chgData name="WRAP of DC" userId="a77f82a2b4855222" providerId="LiveId" clId="{A67589C9-8A63-4163-8CE7-628F1C9C0E17}" dt="2026-06-08T19:43:34.481" v="5" actId="26606"/>
          <ac:spMkLst>
            <pc:docMk/>
            <pc:sldMk cId="0" sldId="264"/>
            <ac:spMk id="17" creationId="{00000000-0000-0000-0000-000000000000}"/>
          </ac:spMkLst>
        </pc:spChg>
        <pc:spChg chg="mod">
          <ac:chgData name="WRAP of DC" userId="a77f82a2b4855222" providerId="LiveId" clId="{A67589C9-8A63-4163-8CE7-628F1C9C0E17}" dt="2026-06-08T19:43:34.481" v="5" actId="26606"/>
          <ac:spMkLst>
            <pc:docMk/>
            <pc:sldMk cId="0" sldId="264"/>
            <ac:spMk id="18" creationId="{00000000-0000-0000-0000-000000000000}"/>
          </ac:spMkLst>
        </pc:spChg>
        <pc:spChg chg="mod">
          <ac:chgData name="WRAP of DC" userId="a77f82a2b4855222" providerId="LiveId" clId="{A67589C9-8A63-4163-8CE7-628F1C9C0E17}" dt="2026-06-08T19:43:34.481" v="5" actId="26606"/>
          <ac:spMkLst>
            <pc:docMk/>
            <pc:sldMk cId="0" sldId="264"/>
            <ac:spMk id="19" creationId="{00000000-0000-0000-0000-000000000000}"/>
          </ac:spMkLst>
        </pc:spChg>
        <pc:spChg chg="mod">
          <ac:chgData name="WRAP of DC" userId="a77f82a2b4855222" providerId="LiveId" clId="{A67589C9-8A63-4163-8CE7-628F1C9C0E17}" dt="2026-06-08T19:43:34.481" v="5" actId="26606"/>
          <ac:spMkLst>
            <pc:docMk/>
            <pc:sldMk cId="0" sldId="264"/>
            <ac:spMk id="20" creationId="{00000000-0000-0000-0000-000000000000}"/>
          </ac:spMkLst>
        </pc:spChg>
        <pc:spChg chg="mod">
          <ac:chgData name="WRAP of DC" userId="a77f82a2b4855222" providerId="LiveId" clId="{A67589C9-8A63-4163-8CE7-628F1C9C0E17}" dt="2026-06-08T19:43:34.481" v="5" actId="26606"/>
          <ac:spMkLst>
            <pc:docMk/>
            <pc:sldMk cId="0" sldId="264"/>
            <ac:spMk id="23" creationId="{00000000-0000-0000-0000-000000000000}"/>
          </ac:spMkLst>
        </pc:spChg>
        <pc:spChg chg="mod replId">
          <ac:chgData name="WRAP of DC" userId="a77f82a2b4855222" providerId="LiveId" clId="{A67589C9-8A63-4163-8CE7-628F1C9C0E17}" dt="2026-06-08T19:35:52.337" v="2" actId="26606"/>
          <ac:spMkLst>
            <pc:docMk/>
            <pc:sldMk cId="0" sldId="264"/>
            <ac:spMk id="25" creationId="{00000000-0000-0000-0000-000000000000}"/>
          </ac:spMkLst>
        </pc:spChg>
        <pc:spChg chg="del mod replId">
          <ac:chgData name="WRAP of DC" userId="a77f82a2b4855222" providerId="LiveId" clId="{A67589C9-8A63-4163-8CE7-628F1C9C0E17}" dt="2026-06-08T19:43:34.481" v="5" actId="26606"/>
          <ac:spMkLst>
            <pc:docMk/>
            <pc:sldMk cId="0" sldId="264"/>
            <ac:spMk id="25" creationId="{00000000-0000-0000-0000-000000000000}"/>
          </ac:spMkLst>
        </pc:spChg>
        <pc:picChg chg="mod replId">
          <ac:chgData name="WRAP of DC" userId="a77f82a2b4855222" providerId="LiveId" clId="{A67589C9-8A63-4163-8CE7-628F1C9C0E17}" dt="2026-06-08T19:43:33.598" v="4" actId="26606"/>
          <ac:picMkLst>
            <pc:docMk/>
            <pc:sldMk cId="0" sldId="264"/>
            <ac:picMk id="26" creationId="{00000000-0000-0000-0000-000000000000}"/>
          </ac:picMkLst>
        </pc:picChg>
      </pc:sldChg>
      <pc:sldChg chg="addSp delSp modSp mod">
        <pc:chgData name="WRAP of DC" userId="a77f82a2b4855222" providerId="LiveId" clId="{A67589C9-8A63-4163-8CE7-628F1C9C0E17}" dt="2026-06-08T19:43:34.481" v="5" actId="26606"/>
        <pc:sldMkLst>
          <pc:docMk/>
          <pc:sldMk cId="0" sldId="265"/>
        </pc:sldMkLst>
        <pc:spChg chg="mod">
          <ac:chgData name="WRAP of DC" userId="a77f82a2b4855222" providerId="LiveId" clId="{A67589C9-8A63-4163-8CE7-628F1C9C0E17}" dt="2026-06-08T19:43:34.481" v="5" actId="26606"/>
          <ac:spMkLst>
            <pc:docMk/>
            <pc:sldMk cId="0" sldId="265"/>
            <ac:spMk id="6" creationId="{00000000-0000-0000-0000-000000000000}"/>
          </ac:spMkLst>
        </pc:spChg>
        <pc:spChg chg="mod">
          <ac:chgData name="WRAP of DC" userId="a77f82a2b4855222" providerId="LiveId" clId="{A67589C9-8A63-4163-8CE7-628F1C9C0E17}" dt="2026-06-08T19:43:34.481" v="5" actId="26606"/>
          <ac:spMkLst>
            <pc:docMk/>
            <pc:sldMk cId="0" sldId="265"/>
            <ac:spMk id="7" creationId="{00000000-0000-0000-0000-000000000000}"/>
          </ac:spMkLst>
        </pc:spChg>
        <pc:spChg chg="mod">
          <ac:chgData name="WRAP of DC" userId="a77f82a2b4855222" providerId="LiveId" clId="{A67589C9-8A63-4163-8CE7-628F1C9C0E17}" dt="2026-06-08T19:43:34.481" v="5" actId="26606"/>
          <ac:spMkLst>
            <pc:docMk/>
            <pc:sldMk cId="0" sldId="265"/>
            <ac:spMk id="13" creationId="{00000000-0000-0000-0000-000000000000}"/>
          </ac:spMkLst>
        </pc:spChg>
        <pc:spChg chg="mod">
          <ac:chgData name="WRAP of DC" userId="a77f82a2b4855222" providerId="LiveId" clId="{A67589C9-8A63-4163-8CE7-628F1C9C0E17}" dt="2026-06-08T19:43:34.481" v="5" actId="26606"/>
          <ac:spMkLst>
            <pc:docMk/>
            <pc:sldMk cId="0" sldId="265"/>
            <ac:spMk id="15" creationId="{00000000-0000-0000-0000-000000000000}"/>
          </ac:spMkLst>
        </pc:spChg>
        <pc:spChg chg="mod">
          <ac:chgData name="WRAP of DC" userId="a77f82a2b4855222" providerId="LiveId" clId="{A67589C9-8A63-4163-8CE7-628F1C9C0E17}" dt="2026-06-08T19:43:34.481" v="5" actId="26606"/>
          <ac:spMkLst>
            <pc:docMk/>
            <pc:sldMk cId="0" sldId="265"/>
            <ac:spMk id="16" creationId="{00000000-0000-0000-0000-000000000000}"/>
          </ac:spMkLst>
        </pc:spChg>
        <pc:spChg chg="mod">
          <ac:chgData name="WRAP of DC" userId="a77f82a2b4855222" providerId="LiveId" clId="{A67589C9-8A63-4163-8CE7-628F1C9C0E17}" dt="2026-06-08T19:43:34.481" v="5" actId="26606"/>
          <ac:spMkLst>
            <pc:docMk/>
            <pc:sldMk cId="0" sldId="265"/>
            <ac:spMk id="19" creationId="{00000000-0000-0000-0000-000000000000}"/>
          </ac:spMkLst>
        </pc:spChg>
        <pc:spChg chg="mod">
          <ac:chgData name="WRAP of DC" userId="a77f82a2b4855222" providerId="LiveId" clId="{A67589C9-8A63-4163-8CE7-628F1C9C0E17}" dt="2026-06-08T19:43:34.481" v="5" actId="26606"/>
          <ac:spMkLst>
            <pc:docMk/>
            <pc:sldMk cId="0" sldId="265"/>
            <ac:spMk id="20" creationId="{00000000-0000-0000-0000-000000000000}"/>
          </ac:spMkLst>
        </pc:spChg>
        <pc:spChg chg="mod">
          <ac:chgData name="WRAP of DC" userId="a77f82a2b4855222" providerId="LiveId" clId="{A67589C9-8A63-4163-8CE7-628F1C9C0E17}" dt="2026-06-08T19:43:34.481" v="5" actId="26606"/>
          <ac:spMkLst>
            <pc:docMk/>
            <pc:sldMk cId="0" sldId="265"/>
            <ac:spMk id="24" creationId="{00000000-0000-0000-0000-000000000000}"/>
          </ac:spMkLst>
        </pc:spChg>
        <pc:spChg chg="add">
          <ac:chgData name="WRAP of DC" userId="a77f82a2b4855222" providerId="LiveId" clId="{A67589C9-8A63-4163-8CE7-628F1C9C0E17}" dt="2026-06-08T19:43:34.481" v="5" actId="26606"/>
          <ac:spMkLst>
            <pc:docMk/>
            <pc:sldMk cId="0" sldId="265"/>
            <ac:spMk id="26" creationId="{00000000-0000-0000-0000-000000000000}"/>
          </ac:spMkLst>
        </pc:spChg>
        <pc:spChg chg="mod">
          <ac:chgData name="WRAP of DC" userId="a77f82a2b4855222" providerId="LiveId" clId="{A67589C9-8A63-4163-8CE7-628F1C9C0E17}" dt="2026-06-08T19:28:23.743" v="1" actId="26606"/>
          <ac:spMkLst>
            <pc:docMk/>
            <pc:sldMk cId="0" sldId="265"/>
            <ac:spMk id="27" creationId="{00000000-0000-0000-0000-000000000000}"/>
          </ac:spMkLst>
        </pc:spChg>
        <pc:spChg chg="mod">
          <ac:chgData name="WRAP of DC" userId="a77f82a2b4855222" providerId="LiveId" clId="{A67589C9-8A63-4163-8CE7-628F1C9C0E17}" dt="2026-06-08T19:28:23.743" v="1" actId="26606"/>
          <ac:spMkLst>
            <pc:docMk/>
            <pc:sldMk cId="0" sldId="265"/>
            <ac:spMk id="28" creationId="{00000000-0000-0000-0000-000000000000}"/>
          </ac:spMkLst>
        </pc:spChg>
        <pc:spChg chg="mod">
          <ac:chgData name="WRAP of DC" userId="a77f82a2b4855222" providerId="LiveId" clId="{A67589C9-8A63-4163-8CE7-628F1C9C0E17}" dt="2026-06-08T19:28:23.743" v="1" actId="26606"/>
          <ac:spMkLst>
            <pc:docMk/>
            <pc:sldMk cId="0" sldId="265"/>
            <ac:spMk id="29" creationId="{00000000-0000-0000-0000-000000000000}"/>
          </ac:spMkLst>
        </pc:spChg>
        <pc:spChg chg="mod">
          <ac:chgData name="WRAP of DC" userId="a77f82a2b4855222" providerId="LiveId" clId="{A67589C9-8A63-4163-8CE7-628F1C9C0E17}" dt="2026-06-08T19:28:23.743" v="1" actId="26606"/>
          <ac:spMkLst>
            <pc:docMk/>
            <pc:sldMk cId="0" sldId="265"/>
            <ac:spMk id="30" creationId="{00000000-0000-0000-0000-000000000000}"/>
          </ac:spMkLst>
        </pc:spChg>
        <pc:spChg chg="add">
          <ac:chgData name="WRAP of DC" userId="a77f82a2b4855222" providerId="LiveId" clId="{A67589C9-8A63-4163-8CE7-628F1C9C0E17}" dt="2026-06-08T19:28:23.743" v="1" actId="26606"/>
          <ac:spMkLst>
            <pc:docMk/>
            <pc:sldMk cId="0" sldId="265"/>
            <ac:spMk id="31" creationId="{00000000-0000-0000-0000-000000000000}"/>
          </ac:spMkLst>
        </pc:spChg>
        <pc:spChg chg="del mod replId">
          <ac:chgData name="WRAP of DC" userId="a77f82a2b4855222" providerId="LiveId" clId="{A67589C9-8A63-4163-8CE7-628F1C9C0E17}" dt="2026-06-08T19:43:34.481" v="5" actId="26606"/>
          <ac:spMkLst>
            <pc:docMk/>
            <pc:sldMk cId="0" sldId="265"/>
            <ac:spMk id="32" creationId="{00000000-0000-0000-0000-000000000000}"/>
          </ac:spMkLst>
        </pc:spChg>
        <pc:spChg chg="del mod replId">
          <ac:chgData name="WRAP of DC" userId="a77f82a2b4855222" providerId="LiveId" clId="{A67589C9-8A63-4163-8CE7-628F1C9C0E17}" dt="2026-06-08T19:28:23.743" v="1" actId="26606"/>
          <ac:spMkLst>
            <pc:docMk/>
            <pc:sldMk cId="0" sldId="265"/>
            <ac:spMk id="32" creationId="{00000000-0000-0000-0000-000000000000}"/>
          </ac:spMkLst>
        </pc:spChg>
        <pc:picChg chg="add mod replId">
          <ac:chgData name="WRAP of DC" userId="a77f82a2b4855222" providerId="LiveId" clId="{A67589C9-8A63-4163-8CE7-628F1C9C0E17}" dt="2026-06-08T19:43:33.598" v="4" actId="26606"/>
          <ac:picMkLst>
            <pc:docMk/>
            <pc:sldMk cId="0" sldId="265"/>
            <ac:picMk id="33" creationId="{00000000-0000-0000-0000-000000000000}"/>
          </ac:picMkLst>
        </pc:picChg>
      </pc:sldChg>
      <pc:sldChg chg="addSp delSp modSp mod">
        <pc:chgData name="WRAP of DC" userId="a77f82a2b4855222" providerId="LiveId" clId="{A67589C9-8A63-4163-8CE7-628F1C9C0E17}" dt="2026-06-08T19:43:34.481" v="5" actId="26606"/>
        <pc:sldMkLst>
          <pc:docMk/>
          <pc:sldMk cId="0" sldId="266"/>
        </pc:sldMkLst>
        <pc:spChg chg="mod">
          <ac:chgData name="WRAP of DC" userId="a77f82a2b4855222" providerId="LiveId" clId="{A67589C9-8A63-4163-8CE7-628F1C9C0E17}" dt="2026-06-08T19:43:34.481" v="5" actId="26606"/>
          <ac:spMkLst>
            <pc:docMk/>
            <pc:sldMk cId="0" sldId="266"/>
            <ac:spMk id="7" creationId="{00000000-0000-0000-0000-000000000000}"/>
          </ac:spMkLst>
        </pc:spChg>
        <pc:spChg chg="mod">
          <ac:chgData name="WRAP of DC" userId="a77f82a2b4855222" providerId="LiveId" clId="{A67589C9-8A63-4163-8CE7-628F1C9C0E17}" dt="2026-06-08T19:43:34.481" v="5" actId="26606"/>
          <ac:spMkLst>
            <pc:docMk/>
            <pc:sldMk cId="0" sldId="266"/>
            <ac:spMk id="9" creationId="{00000000-0000-0000-0000-000000000000}"/>
          </ac:spMkLst>
        </pc:spChg>
        <pc:spChg chg="mod">
          <ac:chgData name="WRAP of DC" userId="a77f82a2b4855222" providerId="LiveId" clId="{A67589C9-8A63-4163-8CE7-628F1C9C0E17}" dt="2026-06-08T19:43:34.481" v="5" actId="26606"/>
          <ac:spMkLst>
            <pc:docMk/>
            <pc:sldMk cId="0" sldId="266"/>
            <ac:spMk id="12" creationId="{00000000-0000-0000-0000-000000000000}"/>
          </ac:spMkLst>
        </pc:spChg>
        <pc:spChg chg="mod">
          <ac:chgData name="WRAP of DC" userId="a77f82a2b4855222" providerId="LiveId" clId="{A67589C9-8A63-4163-8CE7-628F1C9C0E17}" dt="2026-06-08T19:43:34.481" v="5" actId="26606"/>
          <ac:spMkLst>
            <pc:docMk/>
            <pc:sldMk cId="0" sldId="266"/>
            <ac:spMk id="13" creationId="{00000000-0000-0000-0000-000000000000}"/>
          </ac:spMkLst>
        </pc:spChg>
        <pc:spChg chg="mod">
          <ac:chgData name="WRAP of DC" userId="a77f82a2b4855222" providerId="LiveId" clId="{A67589C9-8A63-4163-8CE7-628F1C9C0E17}" dt="2026-06-08T19:43:34.481" v="5" actId="26606"/>
          <ac:spMkLst>
            <pc:docMk/>
            <pc:sldMk cId="0" sldId="266"/>
            <ac:spMk id="14" creationId="{00000000-0000-0000-0000-000000000000}"/>
          </ac:spMkLst>
        </pc:spChg>
        <pc:spChg chg="mod">
          <ac:chgData name="WRAP of DC" userId="a77f82a2b4855222" providerId="LiveId" clId="{A67589C9-8A63-4163-8CE7-628F1C9C0E17}" dt="2026-06-08T19:43:34.481" v="5" actId="26606"/>
          <ac:spMkLst>
            <pc:docMk/>
            <pc:sldMk cId="0" sldId="266"/>
            <ac:spMk id="15" creationId="{00000000-0000-0000-0000-000000000000}"/>
          </ac:spMkLst>
        </pc:spChg>
        <pc:spChg chg="mod">
          <ac:chgData name="WRAP of DC" userId="a77f82a2b4855222" providerId="LiveId" clId="{A67589C9-8A63-4163-8CE7-628F1C9C0E17}" dt="2026-06-08T19:43:34.481" v="5" actId="26606"/>
          <ac:spMkLst>
            <pc:docMk/>
            <pc:sldMk cId="0" sldId="266"/>
            <ac:spMk id="17" creationId="{00000000-0000-0000-0000-000000000000}"/>
          </ac:spMkLst>
        </pc:spChg>
        <pc:spChg chg="mod">
          <ac:chgData name="WRAP of DC" userId="a77f82a2b4855222" providerId="LiveId" clId="{A67589C9-8A63-4163-8CE7-628F1C9C0E17}" dt="2026-06-08T19:43:34.481" v="5" actId="26606"/>
          <ac:spMkLst>
            <pc:docMk/>
            <pc:sldMk cId="0" sldId="266"/>
            <ac:spMk id="18" creationId="{00000000-0000-0000-0000-000000000000}"/>
          </ac:spMkLst>
        </pc:spChg>
        <pc:spChg chg="add">
          <ac:chgData name="WRAP of DC" userId="a77f82a2b4855222" providerId="LiveId" clId="{A67589C9-8A63-4163-8CE7-628F1C9C0E17}" dt="2026-06-08T19:43:34.481" v="5" actId="26606"/>
          <ac:spMkLst>
            <pc:docMk/>
            <pc:sldMk cId="0" sldId="266"/>
            <ac:spMk id="21" creationId="{00000000-0000-0000-0000-000000000000}"/>
          </ac:spMkLst>
        </pc:spChg>
        <pc:spChg chg="del mod replId">
          <ac:chgData name="WRAP of DC" userId="a77f82a2b4855222" providerId="LiveId" clId="{A67589C9-8A63-4163-8CE7-628F1C9C0E17}" dt="2026-06-08T19:43:34.481" v="5" actId="26606"/>
          <ac:spMkLst>
            <pc:docMk/>
            <pc:sldMk cId="0" sldId="266"/>
            <ac:spMk id="22" creationId="{00000000-0000-0000-0000-000000000000}"/>
          </ac:spMkLst>
        </pc:spChg>
      </pc:sldChg>
      <pc:sldChg chg="addSp delSp modSp mod">
        <pc:chgData name="WRAP of DC" userId="a77f82a2b4855222" providerId="LiveId" clId="{A67589C9-8A63-4163-8CE7-628F1C9C0E17}" dt="2026-06-08T19:43:34.481" v="5" actId="26606"/>
        <pc:sldMkLst>
          <pc:docMk/>
          <pc:sldMk cId="0" sldId="267"/>
        </pc:sldMkLst>
        <pc:spChg chg="mod">
          <ac:chgData name="WRAP of DC" userId="a77f82a2b4855222" providerId="LiveId" clId="{A67589C9-8A63-4163-8CE7-628F1C9C0E17}" dt="2026-06-08T19:43:34.481" v="5" actId="26606"/>
          <ac:spMkLst>
            <pc:docMk/>
            <pc:sldMk cId="0" sldId="267"/>
            <ac:spMk id="8" creationId="{00000000-0000-0000-0000-000000000000}"/>
          </ac:spMkLst>
        </pc:spChg>
        <pc:spChg chg="mod">
          <ac:chgData name="WRAP of DC" userId="a77f82a2b4855222" providerId="LiveId" clId="{A67589C9-8A63-4163-8CE7-628F1C9C0E17}" dt="2026-06-08T19:43:34.481" v="5" actId="26606"/>
          <ac:spMkLst>
            <pc:docMk/>
            <pc:sldMk cId="0" sldId="267"/>
            <ac:spMk id="10" creationId="{00000000-0000-0000-0000-000000000000}"/>
          </ac:spMkLst>
        </pc:spChg>
        <pc:spChg chg="mod">
          <ac:chgData name="WRAP of DC" userId="a77f82a2b4855222" providerId="LiveId" clId="{A67589C9-8A63-4163-8CE7-628F1C9C0E17}" dt="2026-06-08T19:43:34.481" v="5" actId="26606"/>
          <ac:spMkLst>
            <pc:docMk/>
            <pc:sldMk cId="0" sldId="267"/>
            <ac:spMk id="11" creationId="{00000000-0000-0000-0000-000000000000}"/>
          </ac:spMkLst>
        </pc:spChg>
        <pc:spChg chg="mod">
          <ac:chgData name="WRAP of DC" userId="a77f82a2b4855222" providerId="LiveId" clId="{A67589C9-8A63-4163-8CE7-628F1C9C0E17}" dt="2026-06-08T19:43:34.481" v="5" actId="26606"/>
          <ac:spMkLst>
            <pc:docMk/>
            <pc:sldMk cId="0" sldId="267"/>
            <ac:spMk id="14" creationId="{00000000-0000-0000-0000-000000000000}"/>
          </ac:spMkLst>
        </pc:spChg>
        <pc:spChg chg="mod">
          <ac:chgData name="WRAP of DC" userId="a77f82a2b4855222" providerId="LiveId" clId="{A67589C9-8A63-4163-8CE7-628F1C9C0E17}" dt="2026-06-08T19:43:34.481" v="5" actId="26606"/>
          <ac:spMkLst>
            <pc:docMk/>
            <pc:sldMk cId="0" sldId="267"/>
            <ac:spMk id="15" creationId="{00000000-0000-0000-0000-000000000000}"/>
          </ac:spMkLst>
        </pc:spChg>
        <pc:spChg chg="mod">
          <ac:chgData name="WRAP of DC" userId="a77f82a2b4855222" providerId="LiveId" clId="{A67589C9-8A63-4163-8CE7-628F1C9C0E17}" dt="2026-06-08T19:43:34.481" v="5" actId="26606"/>
          <ac:spMkLst>
            <pc:docMk/>
            <pc:sldMk cId="0" sldId="267"/>
            <ac:spMk id="24" creationId="{00000000-0000-0000-0000-000000000000}"/>
          </ac:spMkLst>
        </pc:spChg>
        <pc:spChg chg="mod">
          <ac:chgData name="WRAP of DC" userId="a77f82a2b4855222" providerId="LiveId" clId="{A67589C9-8A63-4163-8CE7-628F1C9C0E17}" dt="2026-06-08T19:43:34.481" v="5" actId="26606"/>
          <ac:spMkLst>
            <pc:docMk/>
            <pc:sldMk cId="0" sldId="267"/>
            <ac:spMk id="26" creationId="{00000000-0000-0000-0000-000000000000}"/>
          </ac:spMkLst>
        </pc:spChg>
        <pc:spChg chg="mod">
          <ac:chgData name="WRAP of DC" userId="a77f82a2b4855222" providerId="LiveId" clId="{A67589C9-8A63-4163-8CE7-628F1C9C0E17}" dt="2026-06-08T19:43:34.481" v="5" actId="26606"/>
          <ac:spMkLst>
            <pc:docMk/>
            <pc:sldMk cId="0" sldId="267"/>
            <ac:spMk id="27" creationId="{00000000-0000-0000-0000-000000000000}"/>
          </ac:spMkLst>
        </pc:spChg>
        <pc:spChg chg="mod">
          <ac:chgData name="WRAP of DC" userId="a77f82a2b4855222" providerId="LiveId" clId="{A67589C9-8A63-4163-8CE7-628F1C9C0E17}" dt="2026-06-08T19:43:34.481" v="5" actId="26606"/>
          <ac:spMkLst>
            <pc:docMk/>
            <pc:sldMk cId="0" sldId="267"/>
            <ac:spMk id="28" creationId="{00000000-0000-0000-0000-000000000000}"/>
          </ac:spMkLst>
        </pc:spChg>
        <pc:spChg chg="mod">
          <ac:chgData name="WRAP of DC" userId="a77f82a2b4855222" providerId="LiveId" clId="{A67589C9-8A63-4163-8CE7-628F1C9C0E17}" dt="2026-06-08T19:43:34.481" v="5" actId="26606"/>
          <ac:spMkLst>
            <pc:docMk/>
            <pc:sldMk cId="0" sldId="267"/>
            <ac:spMk id="29" creationId="{00000000-0000-0000-0000-000000000000}"/>
          </ac:spMkLst>
        </pc:spChg>
        <pc:spChg chg="mod replId">
          <ac:chgData name="WRAP of DC" userId="a77f82a2b4855222" providerId="LiveId" clId="{A67589C9-8A63-4163-8CE7-628F1C9C0E17}" dt="2026-06-08T19:43:33.598" v="4" actId="26606"/>
          <ac:spMkLst>
            <pc:docMk/>
            <pc:sldMk cId="0" sldId="267"/>
            <ac:spMk id="34" creationId="{00000000-0000-0000-0000-000000000000}"/>
          </ac:spMkLst>
        </pc:spChg>
      </pc:sldChg>
      <pc:sldChg chg="addSp delSp modSp mod">
        <pc:chgData name="WRAP of DC" userId="a77f82a2b4855222" providerId="LiveId" clId="{A67589C9-8A63-4163-8CE7-628F1C9C0E17}" dt="2026-06-08T19:43:34.481" v="5" actId="26606"/>
        <pc:sldMkLst>
          <pc:docMk/>
          <pc:sldMk cId="0" sldId="268"/>
        </pc:sldMkLst>
        <pc:spChg chg="mod">
          <ac:chgData name="WRAP of DC" userId="a77f82a2b4855222" providerId="LiveId" clId="{A67589C9-8A63-4163-8CE7-628F1C9C0E17}" dt="2026-06-08T19:43:34.481" v="5" actId="26606"/>
          <ac:spMkLst>
            <pc:docMk/>
            <pc:sldMk cId="0" sldId="268"/>
            <ac:spMk id="5" creationId="{00000000-0000-0000-0000-000000000000}"/>
          </ac:spMkLst>
        </pc:spChg>
        <pc:spChg chg="mod">
          <ac:chgData name="WRAP of DC" userId="a77f82a2b4855222" providerId="LiveId" clId="{A67589C9-8A63-4163-8CE7-628F1C9C0E17}" dt="2026-06-08T19:43:34.481" v="5" actId="26606"/>
          <ac:spMkLst>
            <pc:docMk/>
            <pc:sldMk cId="0" sldId="268"/>
            <ac:spMk id="7" creationId="{00000000-0000-0000-0000-000000000000}"/>
          </ac:spMkLst>
        </pc:spChg>
        <pc:spChg chg="mod">
          <ac:chgData name="WRAP of DC" userId="a77f82a2b4855222" providerId="LiveId" clId="{A67589C9-8A63-4163-8CE7-628F1C9C0E17}" dt="2026-06-08T19:43:34.481" v="5" actId="26606"/>
          <ac:spMkLst>
            <pc:docMk/>
            <pc:sldMk cId="0" sldId="268"/>
            <ac:spMk id="9" creationId="{00000000-0000-0000-0000-000000000000}"/>
          </ac:spMkLst>
        </pc:spChg>
        <pc:spChg chg="mod">
          <ac:chgData name="WRAP of DC" userId="a77f82a2b4855222" providerId="LiveId" clId="{A67589C9-8A63-4163-8CE7-628F1C9C0E17}" dt="2026-06-08T19:43:34.481" v="5" actId="26606"/>
          <ac:spMkLst>
            <pc:docMk/>
            <pc:sldMk cId="0" sldId="268"/>
            <ac:spMk id="10" creationId="{00000000-0000-0000-0000-000000000000}"/>
          </ac:spMkLst>
        </pc:spChg>
        <pc:spChg chg="mod">
          <ac:chgData name="WRAP of DC" userId="a77f82a2b4855222" providerId="LiveId" clId="{A67589C9-8A63-4163-8CE7-628F1C9C0E17}" dt="2026-06-08T19:43:34.481" v="5" actId="26606"/>
          <ac:spMkLst>
            <pc:docMk/>
            <pc:sldMk cId="0" sldId="268"/>
            <ac:spMk id="11" creationId="{00000000-0000-0000-0000-000000000000}"/>
          </ac:spMkLst>
        </pc:spChg>
        <pc:spChg chg="mod">
          <ac:chgData name="WRAP of DC" userId="a77f82a2b4855222" providerId="LiveId" clId="{A67589C9-8A63-4163-8CE7-628F1C9C0E17}" dt="2026-06-08T19:43:34.481" v="5" actId="26606"/>
          <ac:spMkLst>
            <pc:docMk/>
            <pc:sldMk cId="0" sldId="268"/>
            <ac:spMk id="14" creationId="{00000000-0000-0000-0000-000000000000}"/>
          </ac:spMkLst>
        </pc:spChg>
        <pc:spChg chg="mod">
          <ac:chgData name="WRAP of DC" userId="a77f82a2b4855222" providerId="LiveId" clId="{A67589C9-8A63-4163-8CE7-628F1C9C0E17}" dt="2026-06-08T19:43:34.481" v="5" actId="26606"/>
          <ac:spMkLst>
            <pc:docMk/>
            <pc:sldMk cId="0" sldId="268"/>
            <ac:spMk id="18" creationId="{00000000-0000-0000-0000-000000000000}"/>
          </ac:spMkLst>
        </pc:spChg>
        <pc:spChg chg="mod">
          <ac:chgData name="WRAP of DC" userId="a77f82a2b4855222" providerId="LiveId" clId="{A67589C9-8A63-4163-8CE7-628F1C9C0E17}" dt="2026-06-08T19:35:52.509" v="3" actId="26606"/>
          <ac:spMkLst>
            <pc:docMk/>
            <pc:sldMk cId="0" sldId="268"/>
            <ac:spMk id="21" creationId="{00000000-0000-0000-0000-000000000000}"/>
          </ac:spMkLst>
        </pc:spChg>
        <pc:spChg chg="mod">
          <ac:chgData name="WRAP of DC" userId="a77f82a2b4855222" providerId="LiveId" clId="{A67589C9-8A63-4163-8CE7-628F1C9C0E17}" dt="2026-06-08T19:35:52.509" v="3" actId="26606"/>
          <ac:spMkLst>
            <pc:docMk/>
            <pc:sldMk cId="0" sldId="268"/>
            <ac:spMk id="22" creationId="{00000000-0000-0000-0000-000000000000}"/>
          </ac:spMkLst>
        </pc:spChg>
        <pc:spChg chg="mod">
          <ac:chgData name="WRAP of DC" userId="a77f82a2b4855222" providerId="LiveId" clId="{A67589C9-8A63-4163-8CE7-628F1C9C0E17}" dt="2026-06-08T19:35:52.509" v="3" actId="26606"/>
          <ac:spMkLst>
            <pc:docMk/>
            <pc:sldMk cId="0" sldId="268"/>
            <ac:spMk id="23" creationId="{00000000-0000-0000-0000-000000000000}"/>
          </ac:spMkLst>
        </pc:spChg>
        <pc:spChg chg="mod">
          <ac:chgData name="WRAP of DC" userId="a77f82a2b4855222" providerId="LiveId" clId="{A67589C9-8A63-4163-8CE7-628F1C9C0E17}" dt="2026-06-08T19:43:34.481" v="5" actId="26606"/>
          <ac:spMkLst>
            <pc:docMk/>
            <pc:sldMk cId="0" sldId="268"/>
            <ac:spMk id="24" creationId="{00000000-0000-0000-0000-000000000000}"/>
          </ac:spMkLst>
        </pc:spChg>
        <pc:spChg chg="mod">
          <ac:chgData name="WRAP of DC" userId="a77f82a2b4855222" providerId="LiveId" clId="{A67589C9-8A63-4163-8CE7-628F1C9C0E17}" dt="2026-06-08T19:35:52.509" v="3" actId="26606"/>
          <ac:spMkLst>
            <pc:docMk/>
            <pc:sldMk cId="0" sldId="268"/>
            <ac:spMk id="25" creationId="{00000000-0000-0000-0000-000000000000}"/>
          </ac:spMkLst>
        </pc:spChg>
        <pc:spChg chg="add del">
          <ac:chgData name="WRAP of DC" userId="a77f82a2b4855222" providerId="LiveId" clId="{A67589C9-8A63-4163-8CE7-628F1C9C0E17}" dt="2026-06-08T19:43:34.481" v="5" actId="26606"/>
          <ac:spMkLst>
            <pc:docMk/>
            <pc:sldMk cId="0" sldId="268"/>
            <ac:spMk id="26" creationId="{00000000-0000-0000-0000-000000000000}"/>
          </ac:spMkLst>
        </pc:spChg>
        <pc:spChg chg="del mod replId">
          <ac:chgData name="WRAP of DC" userId="a77f82a2b4855222" providerId="LiveId" clId="{A67589C9-8A63-4163-8CE7-628F1C9C0E17}" dt="2026-06-08T19:35:52.509" v="3" actId="26606"/>
          <ac:spMkLst>
            <pc:docMk/>
            <pc:sldMk cId="0" sldId="268"/>
            <ac:spMk id="27" creationId="{00000000-0000-0000-0000-000000000000}"/>
          </ac:spMkLst>
        </pc:spChg>
        <pc:spChg chg="del mod replId">
          <ac:chgData name="WRAP of DC" userId="a77f82a2b4855222" providerId="LiveId" clId="{A67589C9-8A63-4163-8CE7-628F1C9C0E17}" dt="2026-06-08T19:43:34.481" v="5" actId="26606"/>
          <ac:spMkLst>
            <pc:docMk/>
            <pc:sldMk cId="0" sldId="268"/>
            <ac:spMk id="27" creationId="{00000000-0000-0000-0000-000000000000}"/>
          </ac:spMkLst>
        </pc:spChg>
        <pc:picChg chg="add mod replId">
          <ac:chgData name="WRAP of DC" userId="a77f82a2b4855222" providerId="LiveId" clId="{A67589C9-8A63-4163-8CE7-628F1C9C0E17}" dt="2026-06-08T19:43:33.598" v="4" actId="26606"/>
          <ac:picMkLst>
            <pc:docMk/>
            <pc:sldMk cId="0" sldId="268"/>
            <ac:picMk id="28" creationId="{00000000-0000-0000-0000-000000000000}"/>
          </ac:picMkLst>
        </pc:picChg>
      </pc:sldChg>
      <pc:sldChg chg="addSp delSp modSp mod">
        <pc:chgData name="WRAP of DC" userId="a77f82a2b4855222" providerId="LiveId" clId="{A67589C9-8A63-4163-8CE7-628F1C9C0E17}" dt="2026-06-08T19:43:34.481" v="5" actId="26606"/>
        <pc:sldMkLst>
          <pc:docMk/>
          <pc:sldMk cId="0" sldId="269"/>
        </pc:sldMkLst>
        <pc:spChg chg="mod">
          <ac:chgData name="WRAP of DC" userId="a77f82a2b4855222" providerId="LiveId" clId="{A67589C9-8A63-4163-8CE7-628F1C9C0E17}" dt="2026-06-08T19:43:34.481" v="5" actId="26606"/>
          <ac:spMkLst>
            <pc:docMk/>
            <pc:sldMk cId="0" sldId="269"/>
            <ac:spMk id="4" creationId="{00000000-0000-0000-0000-000000000000}"/>
          </ac:spMkLst>
        </pc:spChg>
        <pc:spChg chg="mod">
          <ac:chgData name="WRAP of DC" userId="a77f82a2b4855222" providerId="LiveId" clId="{A67589C9-8A63-4163-8CE7-628F1C9C0E17}" dt="2026-06-08T19:43:34.481" v="5" actId="26606"/>
          <ac:spMkLst>
            <pc:docMk/>
            <pc:sldMk cId="0" sldId="269"/>
            <ac:spMk id="10" creationId="{00000000-0000-0000-0000-000000000000}"/>
          </ac:spMkLst>
        </pc:spChg>
        <pc:spChg chg="mod">
          <ac:chgData name="WRAP of DC" userId="a77f82a2b4855222" providerId="LiveId" clId="{A67589C9-8A63-4163-8CE7-628F1C9C0E17}" dt="2026-06-08T19:43:34.481" v="5" actId="26606"/>
          <ac:spMkLst>
            <pc:docMk/>
            <pc:sldMk cId="0" sldId="269"/>
            <ac:spMk id="11" creationId="{00000000-0000-0000-0000-000000000000}"/>
          </ac:spMkLst>
        </pc:spChg>
        <pc:spChg chg="mod">
          <ac:chgData name="WRAP of DC" userId="a77f82a2b4855222" providerId="LiveId" clId="{A67589C9-8A63-4163-8CE7-628F1C9C0E17}" dt="2026-06-08T19:43:34.481" v="5" actId="26606"/>
          <ac:spMkLst>
            <pc:docMk/>
            <pc:sldMk cId="0" sldId="269"/>
            <ac:spMk id="12" creationId="{00000000-0000-0000-0000-000000000000}"/>
          </ac:spMkLst>
        </pc:spChg>
        <pc:spChg chg="mod">
          <ac:chgData name="WRAP of DC" userId="a77f82a2b4855222" providerId="LiveId" clId="{A67589C9-8A63-4163-8CE7-628F1C9C0E17}" dt="2026-06-08T19:43:34.481" v="5" actId="26606"/>
          <ac:spMkLst>
            <pc:docMk/>
            <pc:sldMk cId="0" sldId="269"/>
            <ac:spMk id="20" creationId="{00000000-0000-0000-0000-000000000000}"/>
          </ac:spMkLst>
        </pc:spChg>
        <pc:spChg chg="mod">
          <ac:chgData name="WRAP of DC" userId="a77f82a2b4855222" providerId="LiveId" clId="{A67589C9-8A63-4163-8CE7-628F1C9C0E17}" dt="2026-06-08T19:43:34.481" v="5" actId="26606"/>
          <ac:spMkLst>
            <pc:docMk/>
            <pc:sldMk cId="0" sldId="269"/>
            <ac:spMk id="21" creationId="{00000000-0000-0000-0000-000000000000}"/>
          </ac:spMkLst>
        </pc:spChg>
        <pc:spChg chg="mod">
          <ac:chgData name="WRAP of DC" userId="a77f82a2b4855222" providerId="LiveId" clId="{A67589C9-8A63-4163-8CE7-628F1C9C0E17}" dt="2026-06-08T19:43:34.481" v="5" actId="26606"/>
          <ac:spMkLst>
            <pc:docMk/>
            <pc:sldMk cId="0" sldId="269"/>
            <ac:spMk id="23" creationId="{00000000-0000-0000-0000-000000000000}"/>
          </ac:spMkLst>
        </pc:spChg>
        <pc:spChg chg="mod">
          <ac:chgData name="WRAP of DC" userId="a77f82a2b4855222" providerId="LiveId" clId="{A67589C9-8A63-4163-8CE7-628F1C9C0E17}" dt="2026-06-08T19:43:34.481" v="5" actId="26606"/>
          <ac:spMkLst>
            <pc:docMk/>
            <pc:sldMk cId="0" sldId="269"/>
            <ac:spMk id="24" creationId="{00000000-0000-0000-0000-000000000000}"/>
          </ac:spMkLst>
        </pc:spChg>
        <pc:spChg chg="mod">
          <ac:chgData name="WRAP of DC" userId="a77f82a2b4855222" providerId="LiveId" clId="{A67589C9-8A63-4163-8CE7-628F1C9C0E17}" dt="2026-06-08T19:43:34.481" v="5" actId="26606"/>
          <ac:spMkLst>
            <pc:docMk/>
            <pc:sldMk cId="0" sldId="269"/>
            <ac:spMk id="30" creationId="{00000000-0000-0000-0000-000000000000}"/>
          </ac:spMkLst>
        </pc:spChg>
        <pc:spChg chg="mod">
          <ac:chgData name="WRAP of DC" userId="a77f82a2b4855222" providerId="LiveId" clId="{A67589C9-8A63-4163-8CE7-628F1C9C0E17}" dt="2026-06-08T19:43:34.481" v="5" actId="26606"/>
          <ac:spMkLst>
            <pc:docMk/>
            <pc:sldMk cId="0" sldId="269"/>
            <ac:spMk id="31" creationId="{00000000-0000-0000-0000-000000000000}"/>
          </ac:spMkLst>
        </pc:spChg>
        <pc:spChg chg="mod replId">
          <ac:chgData name="WRAP of DC" userId="a77f82a2b4855222" providerId="LiveId" clId="{A67589C9-8A63-4163-8CE7-628F1C9C0E17}" dt="2026-06-08T19:43:33.598" v="4" actId="26606"/>
          <ac:spMkLst>
            <pc:docMk/>
            <pc:sldMk cId="0" sldId="269"/>
            <ac:spMk id="33" creationId="{00000000-0000-0000-0000-000000000000}"/>
          </ac:spMkLst>
        </pc:spChg>
      </pc:sldChg>
      <pc:sldChg chg="addSp delSp modSp mod">
        <pc:chgData name="WRAP of DC" userId="a77f82a2b4855222" providerId="LiveId" clId="{A67589C9-8A63-4163-8CE7-628F1C9C0E17}" dt="2026-06-08T19:43:34.481" v="5" actId="26606"/>
        <pc:sldMkLst>
          <pc:docMk/>
          <pc:sldMk cId="0" sldId="270"/>
        </pc:sldMkLst>
        <pc:spChg chg="mod">
          <ac:chgData name="WRAP of DC" userId="a77f82a2b4855222" providerId="LiveId" clId="{A67589C9-8A63-4163-8CE7-628F1C9C0E17}" dt="2026-06-08T19:43:34.481" v="5" actId="26606"/>
          <ac:spMkLst>
            <pc:docMk/>
            <pc:sldMk cId="0" sldId="270"/>
            <ac:spMk id="4" creationId="{00000000-0000-0000-0000-000000000000}"/>
          </ac:spMkLst>
        </pc:spChg>
        <pc:spChg chg="mod">
          <ac:chgData name="WRAP of DC" userId="a77f82a2b4855222" providerId="LiveId" clId="{A67589C9-8A63-4163-8CE7-628F1C9C0E17}" dt="2026-06-08T19:43:34.481" v="5" actId="26606"/>
          <ac:spMkLst>
            <pc:docMk/>
            <pc:sldMk cId="0" sldId="270"/>
            <ac:spMk id="6" creationId="{00000000-0000-0000-0000-000000000000}"/>
          </ac:spMkLst>
        </pc:spChg>
        <pc:spChg chg="mod">
          <ac:chgData name="WRAP of DC" userId="a77f82a2b4855222" providerId="LiveId" clId="{A67589C9-8A63-4163-8CE7-628F1C9C0E17}" dt="2026-06-08T19:43:34.481" v="5" actId="26606"/>
          <ac:spMkLst>
            <pc:docMk/>
            <pc:sldMk cId="0" sldId="270"/>
            <ac:spMk id="11" creationId="{00000000-0000-0000-0000-000000000000}"/>
          </ac:spMkLst>
        </pc:spChg>
        <pc:spChg chg="mod">
          <ac:chgData name="WRAP of DC" userId="a77f82a2b4855222" providerId="LiveId" clId="{A67589C9-8A63-4163-8CE7-628F1C9C0E17}" dt="2026-06-08T19:43:34.481" v="5" actId="26606"/>
          <ac:spMkLst>
            <pc:docMk/>
            <pc:sldMk cId="0" sldId="270"/>
            <ac:spMk id="14" creationId="{00000000-0000-0000-0000-000000000000}"/>
          </ac:spMkLst>
        </pc:spChg>
        <pc:spChg chg="mod">
          <ac:chgData name="WRAP of DC" userId="a77f82a2b4855222" providerId="LiveId" clId="{A67589C9-8A63-4163-8CE7-628F1C9C0E17}" dt="2026-06-08T19:43:34.481" v="5" actId="26606"/>
          <ac:spMkLst>
            <pc:docMk/>
            <pc:sldMk cId="0" sldId="270"/>
            <ac:spMk id="15" creationId="{00000000-0000-0000-0000-000000000000}"/>
          </ac:spMkLst>
        </pc:spChg>
        <pc:spChg chg="mod">
          <ac:chgData name="WRAP of DC" userId="a77f82a2b4855222" providerId="LiveId" clId="{A67589C9-8A63-4163-8CE7-628F1C9C0E17}" dt="2026-06-08T19:43:34.481" v="5" actId="26606"/>
          <ac:spMkLst>
            <pc:docMk/>
            <pc:sldMk cId="0" sldId="270"/>
            <ac:spMk id="16" creationId="{00000000-0000-0000-0000-000000000000}"/>
          </ac:spMkLst>
        </pc:spChg>
        <pc:spChg chg="mod">
          <ac:chgData name="WRAP of DC" userId="a77f82a2b4855222" providerId="LiveId" clId="{A67589C9-8A63-4163-8CE7-628F1C9C0E17}" dt="2026-06-08T19:43:34.481" v="5" actId="26606"/>
          <ac:spMkLst>
            <pc:docMk/>
            <pc:sldMk cId="0" sldId="270"/>
            <ac:spMk id="19" creationId="{00000000-0000-0000-0000-000000000000}"/>
          </ac:spMkLst>
        </pc:spChg>
        <pc:spChg chg="mod">
          <ac:chgData name="WRAP of DC" userId="a77f82a2b4855222" providerId="LiveId" clId="{A67589C9-8A63-4163-8CE7-628F1C9C0E17}" dt="2026-06-08T19:35:52.509" v="3" actId="26606"/>
          <ac:spMkLst>
            <pc:docMk/>
            <pc:sldMk cId="0" sldId="270"/>
            <ac:spMk id="23" creationId="{00000000-0000-0000-0000-000000000000}"/>
          </ac:spMkLst>
        </pc:spChg>
        <pc:spChg chg="mod">
          <ac:chgData name="WRAP of DC" userId="a77f82a2b4855222" providerId="LiveId" clId="{A67589C9-8A63-4163-8CE7-628F1C9C0E17}" dt="2026-06-08T19:35:52.509" v="3" actId="26606"/>
          <ac:spMkLst>
            <pc:docMk/>
            <pc:sldMk cId="0" sldId="270"/>
            <ac:spMk id="24" creationId="{00000000-0000-0000-0000-000000000000}"/>
          </ac:spMkLst>
        </pc:spChg>
        <pc:spChg chg="mod">
          <ac:chgData name="WRAP of DC" userId="a77f82a2b4855222" providerId="LiveId" clId="{A67589C9-8A63-4163-8CE7-628F1C9C0E17}" dt="2026-06-08T19:35:52.509" v="3" actId="26606"/>
          <ac:spMkLst>
            <pc:docMk/>
            <pc:sldMk cId="0" sldId="270"/>
            <ac:spMk id="25" creationId="{00000000-0000-0000-0000-000000000000}"/>
          </ac:spMkLst>
        </pc:spChg>
        <pc:spChg chg="mod">
          <ac:chgData name="WRAP of DC" userId="a77f82a2b4855222" providerId="LiveId" clId="{A67589C9-8A63-4163-8CE7-628F1C9C0E17}" dt="2026-06-08T19:43:34.481" v="5" actId="26606"/>
          <ac:spMkLst>
            <pc:docMk/>
            <pc:sldMk cId="0" sldId="270"/>
            <ac:spMk id="26" creationId="{00000000-0000-0000-0000-000000000000}"/>
          </ac:spMkLst>
        </pc:spChg>
        <pc:spChg chg="mod">
          <ac:chgData name="WRAP of DC" userId="a77f82a2b4855222" providerId="LiveId" clId="{A67589C9-8A63-4163-8CE7-628F1C9C0E17}" dt="2026-06-08T19:35:52.509" v="3" actId="26606"/>
          <ac:spMkLst>
            <pc:docMk/>
            <pc:sldMk cId="0" sldId="270"/>
            <ac:spMk id="27" creationId="{00000000-0000-0000-0000-000000000000}"/>
          </ac:spMkLst>
        </pc:spChg>
        <pc:spChg chg="add del">
          <ac:chgData name="WRAP of DC" userId="a77f82a2b4855222" providerId="LiveId" clId="{A67589C9-8A63-4163-8CE7-628F1C9C0E17}" dt="2026-06-08T19:43:34.481" v="5" actId="26606"/>
          <ac:spMkLst>
            <pc:docMk/>
            <pc:sldMk cId="0" sldId="270"/>
            <ac:spMk id="28" creationId="{00000000-0000-0000-0000-000000000000}"/>
          </ac:spMkLst>
        </pc:spChg>
        <pc:spChg chg="del mod replId">
          <ac:chgData name="WRAP of DC" userId="a77f82a2b4855222" providerId="LiveId" clId="{A67589C9-8A63-4163-8CE7-628F1C9C0E17}" dt="2026-06-08T19:35:52.509" v="3" actId="26606"/>
          <ac:spMkLst>
            <pc:docMk/>
            <pc:sldMk cId="0" sldId="270"/>
            <ac:spMk id="29" creationId="{00000000-0000-0000-0000-000000000000}"/>
          </ac:spMkLst>
        </pc:spChg>
        <pc:spChg chg="del mod replId">
          <ac:chgData name="WRAP of DC" userId="a77f82a2b4855222" providerId="LiveId" clId="{A67589C9-8A63-4163-8CE7-628F1C9C0E17}" dt="2026-06-08T19:43:34.481" v="5" actId="26606"/>
          <ac:spMkLst>
            <pc:docMk/>
            <pc:sldMk cId="0" sldId="270"/>
            <ac:spMk id="29" creationId="{00000000-0000-0000-0000-000000000000}"/>
          </ac:spMkLst>
        </pc:spChg>
        <pc:picChg chg="add mod replId">
          <ac:chgData name="WRAP of DC" userId="a77f82a2b4855222" providerId="LiveId" clId="{A67589C9-8A63-4163-8CE7-628F1C9C0E17}" dt="2026-06-08T19:43:33.598" v="4" actId="26606"/>
          <ac:picMkLst>
            <pc:docMk/>
            <pc:sldMk cId="0" sldId="270"/>
            <ac:picMk id="3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6/8/2026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staff to the training. This deck walks frontline workers through bringing WRAP — Mary Ellen Copeland's peer-developed wellness self-management process — into our senior and frail bed program. We'll cover what WRAP is, why it fits low-barrier shelter values, how we adapt it for older adults with mobility, cognitive, and behavioral health needs, and a phased plan for rollout. Set a warm, conversational tone.</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Reinforce that nothing about WRAP requires sobriety, a diagnosis, ID, or even literacy. A peer can scribe for someone who can't write. This is essential — if staff treat the group like a mandatory program, it stops being WRAP.</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adaptations matter. The Arizona dementia screening study found roughly 93% of older shelter clients screened positive for MCI or dementia — so design WRAP groups assuming most participants will have some cognitive load. Repetition, simple language, and consistent facilitators are what make it stick.</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roadmap is conservative on purpose. Many shelters try to launch too fast and lose momentum when facilitator certification slips or workbooks don't arrive. A champion — usually the older adult case manager or a peer specialist — is the single biggest predictor of success.</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certified facilitators per cohort is the standard — one should ideally be a peer with lived experience. Budget for recertification every two years; failure to recertify means losing the ability to run groups under the WRAP name.</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numbers are illustrative — adjust for local wages and group size. The biggest line item is staff time; build in protected hours rather than asking case managers to add WRAP on top of full caseloads. AAA partnerships often unlock Older Americans Act dollars.</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with the three actions, not abstractions. Ask the room: who will be our champion? Who is willing to attend Seminar I next month? Get verbal commitments before people leave. Evidence from Cook et al. (2011) and the 2019 meta-analysis shows WRAP reliably improves hope and self-perceived recovery — even if clinical symptom change is modest, that hope is what keeps frail seniors engaged with services.</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 the population: seniors are showing up in shelter sicker, frailer, and with high rates of cognitive impairment. Traditional shelter design — bunk beds, strict curfews, sobriety rules — wasn't built for them. WRAP gives us a low-cost, peer-led tool to put residents in the driver's seat of their own wellness while we work on housing.</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the strengths-based framing. WRAP doesn't diagnose or treat — it helps residents identify what keeps them well and what to do when things slide. This fits naturally with low-barrier and trauma-informed values: we meet residents where they are.</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five concepts run through everything in WRAP. When introducing them to residents, give plain-language examples: hope might mean 'I want to see my grandkids again'; support might be a peer who checks on you at breakfast. Keep it concrete.</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section builds on the wellness toolbox. The toolbox is everything: residents identify free or low-cost activities — sit by the window, listen to gospel music, call a sister — and then use those same tools across every level of the plan.</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these as conversation starters during one-on-ones. The point is not to hand a resident a worksheet — it's to listen for what already works for them and write it down so the whole team can support it. Staff should reference daily plans during shift handoffs.</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observation is critical here. Many seniors won't volunteer that they're sliding. Train every shift to know each resident's early warning signs and the agreed action — extra cup of coffee with the peer specialist, a check-in with the nurse, a quieter bed assignment.</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frail seniors, the crisis plan is especially valuable. It captures what the resident wants before cognitive decline, delirium, or hospitalization takes their voice. Keep a paper copy with intake and an electronic copy in the case file.</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Healthy Aging workbook for our group. The shorter format works better for residents who tire quickly, and the prompts already speak to loss and physical change rather than career goals. Materials are available through the AHP/WRAP bookstore.</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6EFE3"/>
        </a:solidFill>
        <a:effectLst/>
      </p:bgPr>
    </p:bg>
    <p:spTree>
      <p:nvGrpSpPr>
        <p:cNvPr id="1" name=""/>
        <p:cNvGrpSpPr/>
        <p:nvPr/>
      </p:nvGrpSpPr>
      <p:grpSpPr>
        <a:xfrm>
          <a:off x="0" y="0"/>
          <a:ext cx="0" cy="0"/>
          <a:chOff x="0" y="0"/>
          <a:chExt cx="0" cy="0"/>
        </a:xfrm>
      </p:grpSpPr>
      <p:pic>
        <p:nvPicPr>
          <p:cNvPr id="2" name="Image 0" descr="/agent/turn4/workspace/images/photorealistic-close-up-of-an-older-adults-wrinkle_2026-06-08T19-25-34_image_DAS_0.jpg"/>
          <p:cNvPicPr>
            <a:picLocks noChangeAspect="1"/>
          </p:cNvPicPr>
          <p:nvPr/>
        </p:nvPicPr>
        <p:blipFill>
          <a:blip r:embed="rId3"/>
          <a:srcRect l="7333" r="7333"/>
          <a:stretch/>
        </p:blipFill>
        <p:spPr>
          <a:xfrm>
            <a:off x="0" y="0"/>
            <a:ext cx="2926080" cy="5143500"/>
          </a:xfrm>
          <a:prstGeom prst="rect">
            <a:avLst/>
          </a:prstGeom>
        </p:spPr>
      </p:pic>
      <p:sp>
        <p:nvSpPr>
          <p:cNvPr id="3" name="Shape 0"/>
          <p:cNvSpPr/>
          <p:nvPr/>
        </p:nvSpPr>
        <p:spPr>
          <a:xfrm>
            <a:off x="0" y="0"/>
            <a:ext cx="2926080" cy="5143500"/>
          </a:xfrm>
          <a:prstGeom prst="rect">
            <a:avLst/>
          </a:prstGeom>
          <a:solidFill>
            <a:srgbClr val="5B6E54">
              <a:alpha val="65000"/>
            </a:srgbClr>
          </a:solidFill>
          <a:ln w="12700">
            <a:solidFill>
              <a:srgbClr val="5B6E54"/>
            </a:solidFill>
            <a:prstDash val="solid"/>
          </a:ln>
        </p:spPr>
        <p:txBody>
          <a:bodyPr/>
          <a:lstStyle/>
          <a:p>
            <a:endParaRPr lang="en-US"/>
          </a:p>
        </p:txBody>
      </p:sp>
      <p:sp>
        <p:nvSpPr>
          <p:cNvPr id="4" name="Shape 1"/>
          <p:cNvSpPr/>
          <p:nvPr/>
        </p:nvSpPr>
        <p:spPr>
          <a:xfrm>
            <a:off x="0" y="4480560"/>
            <a:ext cx="2926080" cy="164592"/>
          </a:xfrm>
          <a:prstGeom prst="rect">
            <a:avLst/>
          </a:prstGeom>
          <a:solidFill>
            <a:srgbClr val="C26A4A"/>
          </a:solidFill>
          <a:ln w="12700">
            <a:solidFill>
              <a:srgbClr val="C26A4A"/>
            </a:solidFill>
            <a:prstDash val="solid"/>
          </a:ln>
        </p:spPr>
        <p:txBody>
          <a:bodyPr/>
          <a:lstStyle/>
          <a:p>
            <a:endParaRPr lang="en-US"/>
          </a:p>
        </p:txBody>
      </p:sp>
      <p:sp>
        <p:nvSpPr>
          <p:cNvPr id="5" name="Text 2"/>
          <p:cNvSpPr/>
          <p:nvPr/>
        </p:nvSpPr>
        <p:spPr>
          <a:xfrm>
            <a:off x="457200" y="548640"/>
            <a:ext cx="2194560" cy="640080"/>
          </a:xfrm>
          <a:prstGeom prst="rect">
            <a:avLst/>
          </a:prstGeom>
          <a:noFill/>
          <a:ln/>
        </p:spPr>
        <p:txBody>
          <a:bodyPr wrap="square" lIns="0" tIns="0" rIns="0" bIns="0" rtlCol="0" anchor="ctr"/>
          <a:lstStyle/>
          <a:p>
            <a:pPr marL="0" indent="0">
              <a:buNone/>
            </a:pPr>
            <a:r>
              <a:rPr lang="en-US" sz="4400" b="1" dirty="0">
                <a:solidFill>
                  <a:srgbClr val="F6EFE3"/>
                </a:solidFill>
                <a:latin typeface="Georgia" pitchFamily="34" charset="0"/>
                <a:ea typeface="Georgia" pitchFamily="34" charset="-122"/>
                <a:cs typeface="Georgia" pitchFamily="34" charset="-120"/>
              </a:rPr>
              <a:t>WRAP</a:t>
            </a:r>
            <a:endParaRPr lang="en-US" sz="4400" dirty="0"/>
          </a:p>
        </p:txBody>
      </p:sp>
      <p:sp>
        <p:nvSpPr>
          <p:cNvPr id="6" name="Text 3"/>
          <p:cNvSpPr/>
          <p:nvPr/>
        </p:nvSpPr>
        <p:spPr>
          <a:xfrm>
            <a:off x="457200" y="1234440"/>
            <a:ext cx="2194560" cy="1097280"/>
          </a:xfrm>
          <a:prstGeom prst="rect">
            <a:avLst/>
          </a:prstGeom>
          <a:noFill/>
          <a:ln/>
        </p:spPr>
        <p:txBody>
          <a:bodyPr wrap="square" lIns="0" tIns="0" rIns="0" bIns="0" rtlCol="0" anchor="ctr"/>
          <a:lstStyle/>
          <a:p>
            <a:pPr marL="0" indent="0">
              <a:buNone/>
            </a:pPr>
            <a:r>
              <a:rPr lang="en-US" sz="1100" kern="0" spc="400" dirty="0">
                <a:solidFill>
                  <a:srgbClr val="EFE5D3"/>
                </a:solidFill>
                <a:latin typeface="Calibri" pitchFamily="34" charset="0"/>
                <a:ea typeface="Calibri" pitchFamily="34" charset="-122"/>
                <a:cs typeface="Calibri" pitchFamily="34" charset="-120"/>
              </a:rPr>
              <a:t>WELLNESS</a:t>
            </a:r>
            <a:endParaRPr lang="en-US" sz="1100" dirty="0"/>
          </a:p>
          <a:p>
            <a:pPr marL="0" indent="0">
              <a:buNone/>
            </a:pPr>
            <a:r>
              <a:rPr lang="en-US" sz="1100" kern="0" spc="400" dirty="0">
                <a:solidFill>
                  <a:srgbClr val="EFE5D3"/>
                </a:solidFill>
                <a:latin typeface="Calibri" pitchFamily="34" charset="0"/>
                <a:ea typeface="Calibri" pitchFamily="34" charset="-122"/>
                <a:cs typeface="Calibri" pitchFamily="34" charset="-120"/>
              </a:rPr>
              <a:t>RECOVERY</a:t>
            </a:r>
            <a:endParaRPr lang="en-US" sz="1100" dirty="0"/>
          </a:p>
          <a:p>
            <a:pPr marL="0" indent="0">
              <a:buNone/>
            </a:pPr>
            <a:r>
              <a:rPr lang="en-US" sz="1100" kern="0" spc="400" dirty="0">
                <a:solidFill>
                  <a:srgbClr val="EFE5D3"/>
                </a:solidFill>
                <a:latin typeface="Calibri" pitchFamily="34" charset="0"/>
                <a:ea typeface="Calibri" pitchFamily="34" charset="-122"/>
                <a:cs typeface="Calibri" pitchFamily="34" charset="-120"/>
              </a:rPr>
              <a:t>ACTION PLAN</a:t>
            </a:r>
            <a:endParaRPr lang="en-US" sz="1100" dirty="0"/>
          </a:p>
        </p:txBody>
      </p:sp>
      <p:sp>
        <p:nvSpPr>
          <p:cNvPr id="7" name="Text 4"/>
          <p:cNvSpPr/>
          <p:nvPr/>
        </p:nvSpPr>
        <p:spPr>
          <a:xfrm>
            <a:off x="457200" y="4023360"/>
            <a:ext cx="2194560" cy="274320"/>
          </a:xfrm>
          <a:prstGeom prst="rect">
            <a:avLst/>
          </a:prstGeom>
          <a:noFill/>
          <a:ln/>
        </p:spPr>
        <p:txBody>
          <a:bodyPr wrap="square" lIns="0" tIns="0" rIns="0" bIns="0" rtlCol="0" anchor="ctr"/>
          <a:lstStyle/>
          <a:p>
            <a:pPr marL="0" indent="0">
              <a:buNone/>
            </a:pPr>
            <a:r>
              <a:rPr lang="en-US" sz="1100" i="1" dirty="0">
                <a:solidFill>
                  <a:srgbClr val="EFE5D3"/>
                </a:solidFill>
                <a:latin typeface="Calibri" pitchFamily="34" charset="0"/>
                <a:ea typeface="Calibri" pitchFamily="34" charset="-122"/>
                <a:cs typeface="Calibri" pitchFamily="34" charset="-120"/>
              </a:rPr>
              <a:t>A Staff Training Guide</a:t>
            </a:r>
            <a:endParaRPr lang="en-US" sz="1100" dirty="0"/>
          </a:p>
        </p:txBody>
      </p:sp>
      <p:sp>
        <p:nvSpPr>
          <p:cNvPr id="8" name="Text 5"/>
          <p:cNvSpPr/>
          <p:nvPr/>
        </p:nvSpPr>
        <p:spPr>
          <a:xfrm>
            <a:off x="3383280" y="914400"/>
            <a:ext cx="5486400" cy="274320"/>
          </a:xfrm>
          <a:prstGeom prst="rect">
            <a:avLst/>
          </a:prstGeom>
          <a:noFill/>
          <a:ln/>
        </p:spPr>
        <p:txBody>
          <a:bodyPr wrap="square" lIns="0" tIns="0" rIns="0" bIns="0" rtlCol="0" anchor="ctr"/>
          <a:lstStyle/>
          <a:p>
            <a:pPr marL="0" indent="0">
              <a:buNone/>
            </a:pPr>
            <a:r>
              <a:rPr lang="en-US" sz="1100" b="1" kern="0" spc="500" dirty="0">
                <a:solidFill>
                  <a:srgbClr val="C26A4A"/>
                </a:solidFill>
                <a:latin typeface="Calibri" pitchFamily="34" charset="0"/>
                <a:ea typeface="Calibri" pitchFamily="34" charset="-122"/>
                <a:cs typeface="Calibri" pitchFamily="34" charset="-120"/>
              </a:rPr>
              <a:t>IMPLEMENTATION GUIDE</a:t>
            </a:r>
            <a:endParaRPr lang="en-US" sz="1100" dirty="0"/>
          </a:p>
        </p:txBody>
      </p:sp>
      <p:sp>
        <p:nvSpPr>
          <p:cNvPr id="9" name="Text 6"/>
          <p:cNvSpPr/>
          <p:nvPr/>
        </p:nvSpPr>
        <p:spPr>
          <a:xfrm>
            <a:off x="3383280" y="1280160"/>
            <a:ext cx="5486400" cy="2194560"/>
          </a:xfrm>
          <a:prstGeom prst="rect">
            <a:avLst/>
          </a:prstGeom>
          <a:noFill/>
          <a:ln/>
        </p:spPr>
        <p:txBody>
          <a:bodyPr wrap="square" lIns="0" tIns="0" rIns="0" bIns="0" rtlCol="0" anchor="ctr"/>
          <a:lstStyle/>
          <a:p>
            <a:pPr marL="0" indent="0">
              <a:buNone/>
            </a:pPr>
            <a:r>
              <a:rPr lang="en-US" sz="3000" b="1" dirty="0">
                <a:solidFill>
                  <a:srgbClr val="2E2A24"/>
                </a:solidFill>
                <a:latin typeface="Georgia" pitchFamily="34" charset="0"/>
                <a:ea typeface="Georgia" pitchFamily="34" charset="-122"/>
                <a:cs typeface="Georgia" pitchFamily="34" charset="-120"/>
              </a:rPr>
              <a:t>Implementing a Wellness Recovery Action Plan into a Low-Barrier Senior / Frail Bed Program</a:t>
            </a:r>
            <a:endParaRPr lang="en-US" sz="3000" dirty="0"/>
          </a:p>
        </p:txBody>
      </p:sp>
      <p:sp>
        <p:nvSpPr>
          <p:cNvPr id="10" name="Shape 7"/>
          <p:cNvSpPr/>
          <p:nvPr/>
        </p:nvSpPr>
        <p:spPr>
          <a:xfrm>
            <a:off x="3383280" y="3520440"/>
            <a:ext cx="1097280" cy="0"/>
          </a:xfrm>
          <a:prstGeom prst="line">
            <a:avLst/>
          </a:prstGeom>
          <a:noFill/>
          <a:ln w="25400">
            <a:solidFill>
              <a:srgbClr val="7A8B6F"/>
            </a:solidFill>
            <a:prstDash val="solid"/>
          </a:ln>
        </p:spPr>
        <p:txBody>
          <a:bodyPr/>
          <a:lstStyle/>
          <a:p>
            <a:endParaRPr lang="en-US"/>
          </a:p>
        </p:txBody>
      </p:sp>
      <p:sp>
        <p:nvSpPr>
          <p:cNvPr id="11" name="Text 8"/>
          <p:cNvSpPr/>
          <p:nvPr/>
        </p:nvSpPr>
        <p:spPr>
          <a:xfrm>
            <a:off x="3383280" y="3657600"/>
            <a:ext cx="5486400" cy="731520"/>
          </a:xfrm>
          <a:prstGeom prst="rect">
            <a:avLst/>
          </a:prstGeom>
          <a:noFill/>
          <a:ln/>
        </p:spPr>
        <p:txBody>
          <a:bodyPr wrap="square" lIns="0" tIns="0" rIns="0" bIns="0" rtlCol="0" anchor="ctr"/>
          <a:lstStyle/>
          <a:p>
            <a:pPr marL="0" indent="0">
              <a:buNone/>
            </a:pPr>
            <a:r>
              <a:rPr lang="en-US" sz="1300" i="1" dirty="0">
                <a:solidFill>
                  <a:srgbClr val="6B655B"/>
                </a:solidFill>
                <a:latin typeface="Calibri" pitchFamily="34" charset="0"/>
                <a:ea typeface="Calibri" pitchFamily="34" charset="-122"/>
                <a:cs typeface="Calibri" pitchFamily="34" charset="-120"/>
              </a:rPr>
              <a:t>For shelter staff and frontline workers serving older adults experiencing homelessness.</a:t>
            </a:r>
            <a:endParaRPr lang="en-US" sz="1300" dirty="0"/>
          </a:p>
        </p:txBody>
      </p:sp>
      <p:sp>
        <p:nvSpPr>
          <p:cNvPr id="12" name="Text 9"/>
          <p:cNvSpPr/>
          <p:nvPr/>
        </p:nvSpPr>
        <p:spPr>
          <a:xfrm>
            <a:off x="3383280" y="4617720"/>
            <a:ext cx="5486400" cy="274320"/>
          </a:xfrm>
          <a:prstGeom prst="rect">
            <a:avLst/>
          </a:prstGeom>
          <a:noFill/>
          <a:ln/>
        </p:spPr>
        <p:txBody>
          <a:bodyPr wrap="square" lIns="0" tIns="0" rIns="0" bIns="0" rtlCol="0" anchor="ctr"/>
          <a:lstStyle/>
          <a:p>
            <a:pPr marL="0" indent="0">
              <a:buNone/>
            </a:pPr>
            <a:r>
              <a:rPr lang="en-US" sz="1000" dirty="0">
                <a:solidFill>
                  <a:srgbClr val="6B655B"/>
                </a:solidFill>
                <a:latin typeface="Calibri" pitchFamily="34" charset="0"/>
                <a:ea typeface="Calibri" pitchFamily="34" charset="-122"/>
                <a:cs typeface="Calibri" pitchFamily="34" charset="-120"/>
              </a:rPr>
              <a:t>Prepared June 2026</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6EFE3"/>
        </a:solidFill>
        <a:effectLst/>
      </p:bgPr>
    </p:bg>
    <p:spTree>
      <p:nvGrpSpPr>
        <p:cNvPr id="1" name=""/>
        <p:cNvGrpSpPr/>
        <p:nvPr/>
      </p:nvGrpSpPr>
      <p:grpSpPr>
        <a:xfrm>
          <a:off x="0" y="0"/>
          <a:ext cx="0" cy="0"/>
          <a:chOff x="0" y="0"/>
          <a:chExt cx="0" cy="0"/>
        </a:xfrm>
      </p:grpSpPr>
      <p:sp>
        <p:nvSpPr>
          <p:cNvPr id="2" name="Shape 0"/>
          <p:cNvSpPr/>
          <p:nvPr/>
        </p:nvSpPr>
        <p:spPr>
          <a:xfrm>
            <a:off x="365760" y="411480"/>
            <a:ext cx="109728" cy="292608"/>
          </a:xfrm>
          <a:prstGeom prst="rect">
            <a:avLst/>
          </a:prstGeom>
          <a:solidFill>
            <a:srgbClr val="C26A4A"/>
          </a:solidFill>
          <a:ln w="12700">
            <a:solidFill>
              <a:srgbClr val="C26A4A"/>
            </a:solidFill>
            <a:prstDash val="solid"/>
          </a:ln>
        </p:spPr>
        <p:txBody>
          <a:bodyPr/>
          <a:lstStyle/>
          <a:p>
            <a:endParaRPr lang="en-US"/>
          </a:p>
        </p:txBody>
      </p:sp>
      <p:sp>
        <p:nvSpPr>
          <p:cNvPr id="3" name="Text 1"/>
          <p:cNvSpPr/>
          <p:nvPr/>
        </p:nvSpPr>
        <p:spPr>
          <a:xfrm>
            <a:off x="566928" y="384048"/>
            <a:ext cx="7772400" cy="292608"/>
          </a:xfrm>
          <a:prstGeom prst="rect">
            <a:avLst/>
          </a:prstGeom>
          <a:noFill/>
          <a:ln/>
        </p:spPr>
        <p:txBody>
          <a:bodyPr wrap="square" lIns="0" tIns="0" rIns="0" bIns="0" rtlCol="0" anchor="ctr"/>
          <a:lstStyle/>
          <a:p>
            <a:pPr marL="0" indent="0">
              <a:buNone/>
            </a:pPr>
            <a:r>
              <a:rPr lang="en-US" sz="1100" b="1" kern="0" spc="400" dirty="0">
                <a:solidFill>
                  <a:srgbClr val="C26A4A"/>
                </a:solidFill>
                <a:latin typeface="Calibri" pitchFamily="34" charset="0"/>
                <a:ea typeface="Calibri" pitchFamily="34" charset="-122"/>
                <a:cs typeface="Calibri" pitchFamily="34" charset="-120"/>
              </a:rPr>
              <a:t>OUR FOUNDATION</a:t>
            </a:r>
            <a:endParaRPr lang="en-US" sz="1100" dirty="0"/>
          </a:p>
        </p:txBody>
      </p:sp>
      <p:sp>
        <p:nvSpPr>
          <p:cNvPr id="4" name="Text 2"/>
          <p:cNvSpPr/>
          <p:nvPr/>
        </p:nvSpPr>
        <p:spPr>
          <a:xfrm>
            <a:off x="365760" y="749808"/>
            <a:ext cx="7132320" cy="868680"/>
          </a:xfrm>
          <a:prstGeom prst="rect">
            <a:avLst/>
          </a:prstGeom>
          <a:noFill/>
          <a:ln/>
        </p:spPr>
        <p:txBody>
          <a:bodyPr wrap="square" lIns="0" tIns="0" rIns="0" bIns="0" rtlCol="0" anchor="ctr"/>
          <a:lstStyle/>
          <a:p>
            <a:pPr marL="0" indent="0">
              <a:buNone/>
            </a:pPr>
            <a:r>
              <a:rPr lang="en-US" sz="2600" b="1" dirty="0">
                <a:solidFill>
                  <a:srgbClr val="2E2A24"/>
                </a:solidFill>
                <a:latin typeface="Georgia" pitchFamily="34" charset="0"/>
                <a:ea typeface="Georgia" pitchFamily="34" charset="-122"/>
                <a:cs typeface="Georgia" pitchFamily="34" charset="-120"/>
              </a:rPr>
              <a:t>WRAP fits naturally into low-barrier shelter values</a:t>
            </a:r>
            <a:endParaRPr lang="en-US" sz="2600" dirty="0"/>
          </a:p>
        </p:txBody>
      </p:sp>
      <p:sp>
        <p:nvSpPr>
          <p:cNvPr id="5" name="Shape 3"/>
          <p:cNvSpPr/>
          <p:nvPr/>
        </p:nvSpPr>
        <p:spPr>
          <a:xfrm>
            <a:off x="365760" y="1737360"/>
            <a:ext cx="2011680" cy="2011680"/>
          </a:xfrm>
          <a:prstGeom prst="roundRect">
            <a:avLst>
              <a:gd name="adj" fmla="val 3636"/>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6" name="Shape 4"/>
          <p:cNvSpPr/>
          <p:nvPr/>
        </p:nvSpPr>
        <p:spPr>
          <a:xfrm>
            <a:off x="1143000" y="1920240"/>
            <a:ext cx="457200" cy="457200"/>
          </a:xfrm>
          <a:prstGeom prst="ellipse">
            <a:avLst/>
          </a:prstGeom>
          <a:solidFill>
            <a:srgbClr val="7A8B6F"/>
          </a:solidFill>
          <a:ln w="12700">
            <a:solidFill>
              <a:srgbClr val="7A8B6F"/>
            </a:solidFill>
            <a:prstDash val="solid"/>
          </a:ln>
        </p:spPr>
        <p:txBody>
          <a:bodyPr/>
          <a:lstStyle/>
          <a:p>
            <a:endParaRPr lang="en-US"/>
          </a:p>
        </p:txBody>
      </p:sp>
      <p:sp>
        <p:nvSpPr>
          <p:cNvPr id="7" name="Text 5"/>
          <p:cNvSpPr/>
          <p:nvPr/>
        </p:nvSpPr>
        <p:spPr>
          <a:xfrm>
            <a:off x="1143000" y="1920240"/>
            <a:ext cx="457200" cy="457200"/>
          </a:xfrm>
          <a:prstGeom prst="rect">
            <a:avLst/>
          </a:prstGeom>
          <a:noFill/>
          <a:ln/>
        </p:spPr>
        <p:txBody>
          <a:bodyPr wrap="square" lIns="0" tIns="0" rIns="0" bIns="0" rtlCol="0" anchor="ctr"/>
          <a:lstStyle/>
          <a:p>
            <a:pPr marL="0" indent="0" algn="ctr">
              <a:buNone/>
            </a:pPr>
            <a:r>
              <a:rPr lang="en-US" sz="1600" b="1" dirty="0">
                <a:solidFill>
                  <a:srgbClr val="F6EFE3"/>
                </a:solidFill>
                <a:latin typeface="Georgia" pitchFamily="34" charset="0"/>
                <a:ea typeface="Georgia" pitchFamily="34" charset="-122"/>
                <a:cs typeface="Georgia" pitchFamily="34" charset="-120"/>
              </a:rPr>
              <a:t>★</a:t>
            </a:r>
            <a:endParaRPr lang="en-US" sz="1600" dirty="0"/>
          </a:p>
        </p:txBody>
      </p:sp>
      <p:sp>
        <p:nvSpPr>
          <p:cNvPr id="8" name="Text 6"/>
          <p:cNvSpPr/>
          <p:nvPr/>
        </p:nvSpPr>
        <p:spPr>
          <a:xfrm>
            <a:off x="457200" y="2514600"/>
            <a:ext cx="1828800" cy="320040"/>
          </a:xfrm>
          <a:prstGeom prst="rect">
            <a:avLst/>
          </a:prstGeom>
          <a:noFill/>
          <a:ln/>
        </p:spPr>
        <p:txBody>
          <a:bodyPr wrap="square" lIns="0" tIns="0" rIns="0" bIns="0" rtlCol="0" anchor="ctr"/>
          <a:lstStyle/>
          <a:p>
            <a:pPr marL="0" indent="0" algn="ctr">
              <a:buNone/>
            </a:pPr>
            <a:r>
              <a:rPr lang="en-US" sz="1200" b="1" dirty="0">
                <a:solidFill>
                  <a:srgbClr val="5B6E54"/>
                </a:solidFill>
                <a:latin typeface="Georgia" pitchFamily="34" charset="0"/>
                <a:ea typeface="Georgia" pitchFamily="34" charset="-122"/>
                <a:cs typeface="Georgia" pitchFamily="34" charset="-120"/>
              </a:rPr>
              <a:t>Housing First</a:t>
            </a:r>
            <a:endParaRPr lang="en-US" sz="1200" dirty="0"/>
          </a:p>
        </p:txBody>
      </p:sp>
      <p:sp>
        <p:nvSpPr>
          <p:cNvPr id="9" name="Text 7"/>
          <p:cNvSpPr/>
          <p:nvPr/>
        </p:nvSpPr>
        <p:spPr>
          <a:xfrm>
            <a:off x="502920" y="2880360"/>
            <a:ext cx="1737360" cy="822960"/>
          </a:xfrm>
          <a:prstGeom prst="rect">
            <a:avLst/>
          </a:prstGeom>
          <a:noFill/>
          <a:ln/>
        </p:spPr>
        <p:txBody>
          <a:bodyPr wrap="square" lIns="0" tIns="0" rIns="0" bIns="0" rtlCol="0" anchor="ctr"/>
          <a:lstStyle/>
          <a:p>
            <a:pPr marL="0" indent="0" algn="ctr">
              <a:buNone/>
            </a:pPr>
            <a:r>
              <a:rPr lang="en-US" sz="950" dirty="0">
                <a:solidFill>
                  <a:srgbClr val="2E2A24"/>
                </a:solidFill>
                <a:latin typeface="Calibri" pitchFamily="34" charset="0"/>
                <a:ea typeface="Calibri" pitchFamily="34" charset="-122"/>
                <a:cs typeface="Calibri" pitchFamily="34" charset="-120"/>
              </a:rPr>
              <a:t>Wellness work happens alongside housing, not as a prerequisite.</a:t>
            </a:r>
            <a:endParaRPr lang="en-US" sz="950" dirty="0"/>
          </a:p>
        </p:txBody>
      </p:sp>
      <p:sp>
        <p:nvSpPr>
          <p:cNvPr id="10" name="Shape 8"/>
          <p:cNvSpPr/>
          <p:nvPr/>
        </p:nvSpPr>
        <p:spPr>
          <a:xfrm>
            <a:off x="2514600" y="1737360"/>
            <a:ext cx="2011680" cy="2011680"/>
          </a:xfrm>
          <a:prstGeom prst="roundRect">
            <a:avLst>
              <a:gd name="adj" fmla="val 3636"/>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11" name="Shape 9"/>
          <p:cNvSpPr/>
          <p:nvPr/>
        </p:nvSpPr>
        <p:spPr>
          <a:xfrm>
            <a:off x="3291840" y="1920240"/>
            <a:ext cx="457200" cy="457200"/>
          </a:xfrm>
          <a:prstGeom prst="ellipse">
            <a:avLst/>
          </a:prstGeom>
          <a:solidFill>
            <a:srgbClr val="7A8B6F"/>
          </a:solidFill>
          <a:ln w="12700">
            <a:solidFill>
              <a:srgbClr val="7A8B6F"/>
            </a:solidFill>
            <a:prstDash val="solid"/>
          </a:ln>
        </p:spPr>
        <p:txBody>
          <a:bodyPr/>
          <a:lstStyle/>
          <a:p>
            <a:endParaRPr lang="en-US"/>
          </a:p>
        </p:txBody>
      </p:sp>
      <p:sp>
        <p:nvSpPr>
          <p:cNvPr id="12" name="Text 10"/>
          <p:cNvSpPr/>
          <p:nvPr/>
        </p:nvSpPr>
        <p:spPr>
          <a:xfrm>
            <a:off x="3291840" y="1920240"/>
            <a:ext cx="457200" cy="457200"/>
          </a:xfrm>
          <a:prstGeom prst="rect">
            <a:avLst/>
          </a:prstGeom>
          <a:noFill/>
          <a:ln/>
        </p:spPr>
        <p:txBody>
          <a:bodyPr wrap="square" lIns="0" tIns="0" rIns="0" bIns="0" rtlCol="0" anchor="ctr"/>
          <a:lstStyle/>
          <a:p>
            <a:pPr marL="0" indent="0" algn="ctr">
              <a:buNone/>
            </a:pPr>
            <a:r>
              <a:rPr lang="en-US" sz="1600" b="1" dirty="0">
                <a:solidFill>
                  <a:srgbClr val="F6EFE3"/>
                </a:solidFill>
                <a:latin typeface="Georgia" pitchFamily="34" charset="0"/>
                <a:ea typeface="Georgia" pitchFamily="34" charset="-122"/>
                <a:cs typeface="Georgia" pitchFamily="34" charset="-120"/>
              </a:rPr>
              <a:t>♥</a:t>
            </a:r>
            <a:endParaRPr lang="en-US" sz="1600" dirty="0"/>
          </a:p>
        </p:txBody>
      </p:sp>
      <p:sp>
        <p:nvSpPr>
          <p:cNvPr id="13" name="Text 11"/>
          <p:cNvSpPr/>
          <p:nvPr/>
        </p:nvSpPr>
        <p:spPr>
          <a:xfrm>
            <a:off x="2606040" y="2514600"/>
            <a:ext cx="1828800" cy="320040"/>
          </a:xfrm>
          <a:prstGeom prst="rect">
            <a:avLst/>
          </a:prstGeom>
          <a:noFill/>
          <a:ln/>
        </p:spPr>
        <p:txBody>
          <a:bodyPr wrap="square" lIns="0" tIns="0" rIns="0" bIns="0" rtlCol="0" anchor="ctr"/>
          <a:lstStyle/>
          <a:p>
            <a:pPr marL="0" indent="0" algn="ctr">
              <a:buNone/>
            </a:pPr>
            <a:r>
              <a:rPr lang="en-US" sz="1200" b="1" dirty="0">
                <a:solidFill>
                  <a:srgbClr val="5B6E54"/>
                </a:solidFill>
                <a:latin typeface="Georgia" pitchFamily="34" charset="0"/>
                <a:ea typeface="Georgia" pitchFamily="34" charset="-122"/>
                <a:cs typeface="Georgia" pitchFamily="34" charset="-120"/>
              </a:rPr>
              <a:t>Harm Reduction</a:t>
            </a:r>
            <a:endParaRPr lang="en-US" sz="1200" dirty="0"/>
          </a:p>
        </p:txBody>
      </p:sp>
      <p:sp>
        <p:nvSpPr>
          <p:cNvPr id="14" name="Text 12"/>
          <p:cNvSpPr/>
          <p:nvPr/>
        </p:nvSpPr>
        <p:spPr>
          <a:xfrm>
            <a:off x="2651760" y="2880360"/>
            <a:ext cx="1737360" cy="822960"/>
          </a:xfrm>
          <a:prstGeom prst="rect">
            <a:avLst/>
          </a:prstGeom>
          <a:noFill/>
          <a:ln/>
        </p:spPr>
        <p:txBody>
          <a:bodyPr wrap="square" lIns="0" tIns="0" rIns="0" bIns="0" rtlCol="0" anchor="ctr"/>
          <a:lstStyle/>
          <a:p>
            <a:pPr marL="0" indent="0" algn="ctr">
              <a:buNone/>
            </a:pPr>
            <a:r>
              <a:rPr lang="en-US" sz="950" dirty="0">
                <a:solidFill>
                  <a:srgbClr val="2E2A24"/>
                </a:solidFill>
                <a:latin typeface="Calibri" pitchFamily="34" charset="0"/>
                <a:ea typeface="Calibri" pitchFamily="34" charset="-122"/>
                <a:cs typeface="Calibri" pitchFamily="34" charset="-120"/>
              </a:rPr>
              <a:t>We welcome residents using substances; WRAP meets them where they are.</a:t>
            </a:r>
            <a:endParaRPr lang="en-US" sz="950" dirty="0"/>
          </a:p>
        </p:txBody>
      </p:sp>
      <p:sp>
        <p:nvSpPr>
          <p:cNvPr id="15" name="Shape 13"/>
          <p:cNvSpPr/>
          <p:nvPr/>
        </p:nvSpPr>
        <p:spPr>
          <a:xfrm>
            <a:off x="4663440" y="1737360"/>
            <a:ext cx="2011680" cy="2011680"/>
          </a:xfrm>
          <a:prstGeom prst="roundRect">
            <a:avLst>
              <a:gd name="adj" fmla="val 3636"/>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16" name="Shape 14"/>
          <p:cNvSpPr/>
          <p:nvPr/>
        </p:nvSpPr>
        <p:spPr>
          <a:xfrm>
            <a:off x="5440680" y="1920240"/>
            <a:ext cx="457200" cy="457200"/>
          </a:xfrm>
          <a:prstGeom prst="ellipse">
            <a:avLst/>
          </a:prstGeom>
          <a:solidFill>
            <a:srgbClr val="7A8B6F"/>
          </a:solidFill>
          <a:ln w="12700">
            <a:solidFill>
              <a:srgbClr val="7A8B6F"/>
            </a:solidFill>
            <a:prstDash val="solid"/>
          </a:ln>
        </p:spPr>
        <p:txBody>
          <a:bodyPr/>
          <a:lstStyle/>
          <a:p>
            <a:endParaRPr lang="en-US"/>
          </a:p>
        </p:txBody>
      </p:sp>
      <p:sp>
        <p:nvSpPr>
          <p:cNvPr id="17" name="Text 15"/>
          <p:cNvSpPr/>
          <p:nvPr/>
        </p:nvSpPr>
        <p:spPr>
          <a:xfrm>
            <a:off x="5440680" y="1920240"/>
            <a:ext cx="457200" cy="457200"/>
          </a:xfrm>
          <a:prstGeom prst="rect">
            <a:avLst/>
          </a:prstGeom>
          <a:noFill/>
          <a:ln/>
        </p:spPr>
        <p:txBody>
          <a:bodyPr wrap="square" lIns="0" tIns="0" rIns="0" bIns="0" rtlCol="0" anchor="ctr"/>
          <a:lstStyle/>
          <a:p>
            <a:pPr marL="0" indent="0" algn="ctr">
              <a:buNone/>
            </a:pPr>
            <a:r>
              <a:rPr lang="en-US" sz="1600" b="1" dirty="0">
                <a:solidFill>
                  <a:srgbClr val="F6EFE3"/>
                </a:solidFill>
                <a:latin typeface="Georgia" pitchFamily="34" charset="0"/>
                <a:ea typeface="Georgia" pitchFamily="34" charset="-122"/>
                <a:cs typeface="Georgia" pitchFamily="34" charset="-120"/>
              </a:rPr>
              <a:t>✦</a:t>
            </a:r>
            <a:endParaRPr lang="en-US" sz="1600" dirty="0"/>
          </a:p>
        </p:txBody>
      </p:sp>
      <p:sp>
        <p:nvSpPr>
          <p:cNvPr id="18" name="Text 16"/>
          <p:cNvSpPr/>
          <p:nvPr/>
        </p:nvSpPr>
        <p:spPr>
          <a:xfrm>
            <a:off x="4754880" y="2514600"/>
            <a:ext cx="1828800" cy="320040"/>
          </a:xfrm>
          <a:prstGeom prst="rect">
            <a:avLst/>
          </a:prstGeom>
          <a:noFill/>
          <a:ln/>
        </p:spPr>
        <p:txBody>
          <a:bodyPr wrap="square" lIns="0" tIns="0" rIns="0" bIns="0" rtlCol="0" anchor="ctr"/>
          <a:lstStyle/>
          <a:p>
            <a:pPr marL="0" indent="0" algn="ctr">
              <a:buNone/>
            </a:pPr>
            <a:r>
              <a:rPr lang="en-US" sz="1200" b="1" dirty="0">
                <a:solidFill>
                  <a:srgbClr val="5B6E54"/>
                </a:solidFill>
                <a:latin typeface="Georgia" pitchFamily="34" charset="0"/>
                <a:ea typeface="Georgia" pitchFamily="34" charset="-122"/>
                <a:cs typeface="Georgia" pitchFamily="34" charset="-120"/>
              </a:rPr>
              <a:t>Trauma-Informed</a:t>
            </a:r>
            <a:endParaRPr lang="en-US" sz="1200" dirty="0"/>
          </a:p>
        </p:txBody>
      </p:sp>
      <p:sp>
        <p:nvSpPr>
          <p:cNvPr id="19" name="Text 17"/>
          <p:cNvSpPr/>
          <p:nvPr/>
        </p:nvSpPr>
        <p:spPr>
          <a:xfrm>
            <a:off x="4800600" y="2880360"/>
            <a:ext cx="1737360" cy="822960"/>
          </a:xfrm>
          <a:prstGeom prst="rect">
            <a:avLst/>
          </a:prstGeom>
          <a:noFill/>
          <a:ln/>
        </p:spPr>
        <p:txBody>
          <a:bodyPr wrap="square" lIns="0" tIns="0" rIns="0" bIns="0" rtlCol="0" anchor="ctr"/>
          <a:lstStyle/>
          <a:p>
            <a:pPr marL="0" indent="0" algn="ctr">
              <a:buNone/>
            </a:pPr>
            <a:r>
              <a:rPr lang="en-US" sz="950" dirty="0">
                <a:solidFill>
                  <a:srgbClr val="2E2A24"/>
                </a:solidFill>
                <a:latin typeface="Calibri" pitchFamily="34" charset="0"/>
                <a:ea typeface="Calibri" pitchFamily="34" charset="-122"/>
                <a:cs typeface="Calibri" pitchFamily="34" charset="-120"/>
              </a:rPr>
              <a:t>Strengths-based, voluntary, choice-driven — no power-over.</a:t>
            </a:r>
            <a:endParaRPr lang="en-US" sz="950" dirty="0"/>
          </a:p>
        </p:txBody>
      </p:sp>
      <p:sp>
        <p:nvSpPr>
          <p:cNvPr id="20" name="Shape 18"/>
          <p:cNvSpPr/>
          <p:nvPr/>
        </p:nvSpPr>
        <p:spPr>
          <a:xfrm>
            <a:off x="6812280" y="1737360"/>
            <a:ext cx="2011680" cy="2011680"/>
          </a:xfrm>
          <a:prstGeom prst="roundRect">
            <a:avLst>
              <a:gd name="adj" fmla="val 3636"/>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21" name="Shape 19"/>
          <p:cNvSpPr/>
          <p:nvPr/>
        </p:nvSpPr>
        <p:spPr>
          <a:xfrm>
            <a:off x="7589520" y="1920240"/>
            <a:ext cx="457200" cy="457200"/>
          </a:xfrm>
          <a:prstGeom prst="ellipse">
            <a:avLst/>
          </a:prstGeom>
          <a:solidFill>
            <a:srgbClr val="7A8B6F"/>
          </a:solidFill>
          <a:ln w="12700">
            <a:solidFill>
              <a:srgbClr val="7A8B6F"/>
            </a:solidFill>
            <a:prstDash val="solid"/>
          </a:ln>
        </p:spPr>
        <p:txBody>
          <a:bodyPr/>
          <a:lstStyle/>
          <a:p>
            <a:endParaRPr lang="en-US"/>
          </a:p>
        </p:txBody>
      </p:sp>
      <p:sp>
        <p:nvSpPr>
          <p:cNvPr id="22" name="Text 20"/>
          <p:cNvSpPr/>
          <p:nvPr/>
        </p:nvSpPr>
        <p:spPr>
          <a:xfrm>
            <a:off x="7589520" y="1920240"/>
            <a:ext cx="457200" cy="457200"/>
          </a:xfrm>
          <a:prstGeom prst="rect">
            <a:avLst/>
          </a:prstGeom>
          <a:noFill/>
          <a:ln/>
        </p:spPr>
        <p:txBody>
          <a:bodyPr wrap="square" lIns="0" tIns="0" rIns="0" bIns="0" rtlCol="0" anchor="ctr"/>
          <a:lstStyle/>
          <a:p>
            <a:pPr marL="0" indent="0" algn="ctr">
              <a:buNone/>
            </a:pPr>
            <a:r>
              <a:rPr lang="en-US" sz="1600" b="1" dirty="0">
                <a:solidFill>
                  <a:srgbClr val="F6EFE3"/>
                </a:solidFill>
                <a:latin typeface="Georgia" pitchFamily="34" charset="0"/>
                <a:ea typeface="Georgia" pitchFamily="34" charset="-122"/>
                <a:cs typeface="Georgia" pitchFamily="34" charset="-120"/>
              </a:rPr>
              <a:t>●</a:t>
            </a:r>
            <a:endParaRPr lang="en-US" sz="1600" dirty="0"/>
          </a:p>
        </p:txBody>
      </p:sp>
      <p:sp>
        <p:nvSpPr>
          <p:cNvPr id="23" name="Text 21"/>
          <p:cNvSpPr/>
          <p:nvPr/>
        </p:nvSpPr>
        <p:spPr>
          <a:xfrm>
            <a:off x="6903720" y="2514600"/>
            <a:ext cx="1828800" cy="320040"/>
          </a:xfrm>
          <a:prstGeom prst="rect">
            <a:avLst/>
          </a:prstGeom>
          <a:noFill/>
          <a:ln/>
        </p:spPr>
        <p:txBody>
          <a:bodyPr wrap="square" lIns="0" tIns="0" rIns="0" bIns="0" rtlCol="0" anchor="ctr"/>
          <a:lstStyle/>
          <a:p>
            <a:pPr marL="0" indent="0" algn="ctr">
              <a:buNone/>
            </a:pPr>
            <a:r>
              <a:rPr lang="en-US" sz="1200" b="1" dirty="0">
                <a:solidFill>
                  <a:srgbClr val="5B6E54"/>
                </a:solidFill>
                <a:latin typeface="Georgia" pitchFamily="34" charset="0"/>
                <a:ea typeface="Georgia" pitchFamily="34" charset="-122"/>
                <a:cs typeface="Georgia" pitchFamily="34" charset="-120"/>
              </a:rPr>
              <a:t>Person-Centered</a:t>
            </a:r>
            <a:endParaRPr lang="en-US" sz="1200" dirty="0"/>
          </a:p>
        </p:txBody>
      </p:sp>
      <p:sp>
        <p:nvSpPr>
          <p:cNvPr id="24" name="Text 22"/>
          <p:cNvSpPr/>
          <p:nvPr/>
        </p:nvSpPr>
        <p:spPr>
          <a:xfrm>
            <a:off x="6949440" y="2880360"/>
            <a:ext cx="1737360" cy="822960"/>
          </a:xfrm>
          <a:prstGeom prst="rect">
            <a:avLst/>
          </a:prstGeom>
          <a:noFill/>
          <a:ln/>
        </p:spPr>
        <p:txBody>
          <a:bodyPr wrap="square" lIns="0" tIns="0" rIns="0" bIns="0" rtlCol="0" anchor="ctr"/>
          <a:lstStyle/>
          <a:p>
            <a:pPr marL="0" indent="0" algn="ctr">
              <a:buNone/>
            </a:pPr>
            <a:r>
              <a:rPr lang="en-US" sz="950" dirty="0">
                <a:solidFill>
                  <a:srgbClr val="2E2A24"/>
                </a:solidFill>
                <a:latin typeface="Calibri" pitchFamily="34" charset="0"/>
                <a:ea typeface="Calibri" pitchFamily="34" charset="-122"/>
                <a:cs typeface="Calibri" pitchFamily="34" charset="-120"/>
              </a:rPr>
              <a:t>The resident is the author of their own plan, every time.</a:t>
            </a:r>
            <a:endParaRPr lang="en-US" sz="950" dirty="0"/>
          </a:p>
        </p:txBody>
      </p:sp>
      <p:pic>
        <p:nvPicPr>
          <p:cNvPr id="25" name="Image 0" descr="/agent/turn4/workspace/images/photorealistic-warm-scene-of-two-diverse-older-adu_2026-06-08T19-25-45_image_DAS_0.jpg"/>
          <p:cNvPicPr>
            <a:picLocks noChangeAspect="1"/>
          </p:cNvPicPr>
          <p:nvPr/>
        </p:nvPicPr>
        <p:blipFill>
          <a:blip r:embed="rId3"/>
          <a:srcRect t="43071" b="43071"/>
          <a:stretch/>
        </p:blipFill>
        <p:spPr>
          <a:xfrm>
            <a:off x="365760" y="3931920"/>
            <a:ext cx="8412480" cy="777240"/>
          </a:xfrm>
          <a:prstGeom prst="rect">
            <a:avLst/>
          </a:prstGeom>
        </p:spPr>
      </p:pic>
      <p:sp>
        <p:nvSpPr>
          <p:cNvPr id="26" name="Shape 23"/>
          <p:cNvSpPr/>
          <p:nvPr/>
        </p:nvSpPr>
        <p:spPr>
          <a:xfrm>
            <a:off x="365760" y="3931920"/>
            <a:ext cx="8412480" cy="777240"/>
          </a:xfrm>
          <a:prstGeom prst="rect">
            <a:avLst/>
          </a:prstGeom>
          <a:solidFill>
            <a:srgbClr val="2E2A24">
              <a:alpha val="45000"/>
            </a:srgbClr>
          </a:solidFill>
          <a:ln w="12700">
            <a:solidFill>
              <a:srgbClr val="2E2A24"/>
            </a:solidFill>
            <a:prstDash val="solid"/>
          </a:ln>
        </p:spPr>
        <p:txBody>
          <a:bodyPr/>
          <a:lstStyle/>
          <a:p>
            <a:endParaRPr lang="en-US"/>
          </a:p>
        </p:txBody>
      </p:sp>
      <p:sp>
        <p:nvSpPr>
          <p:cNvPr id="27" name="Text 24"/>
          <p:cNvSpPr/>
          <p:nvPr/>
        </p:nvSpPr>
        <p:spPr>
          <a:xfrm>
            <a:off x="548640" y="3977640"/>
            <a:ext cx="8046720" cy="685800"/>
          </a:xfrm>
          <a:prstGeom prst="rect">
            <a:avLst/>
          </a:prstGeom>
          <a:noFill/>
          <a:ln/>
        </p:spPr>
        <p:txBody>
          <a:bodyPr wrap="square" lIns="0" tIns="0" rIns="0" bIns="0" rtlCol="0" anchor="ctr"/>
          <a:lstStyle/>
          <a:p>
            <a:pPr marL="0" indent="0" algn="ctr">
              <a:buNone/>
            </a:pPr>
            <a:r>
              <a:rPr lang="en-US" sz="1200" b="1" i="1" dirty="0">
                <a:solidFill>
                  <a:srgbClr val="F6EFE3"/>
                </a:solidFill>
                <a:latin typeface="Georgia" pitchFamily="34" charset="0"/>
                <a:ea typeface="Georgia" pitchFamily="34" charset="-122"/>
                <a:cs typeface="Georgia" pitchFamily="34" charset="-120"/>
              </a:rPr>
              <a:t>WRAP is voluntary. A resident can decline, walk away mid-group, or use only one section — that's the design.</a:t>
            </a:r>
            <a:endParaRPr lang="en-US" sz="1200" dirty="0"/>
          </a:p>
        </p:txBody>
      </p:sp>
      <p:sp>
        <p:nvSpPr>
          <p:cNvPr id="28" name="Shape 25"/>
          <p:cNvSpPr/>
          <p:nvPr/>
        </p:nvSpPr>
        <p:spPr>
          <a:xfrm>
            <a:off x="0" y="4983480"/>
            <a:ext cx="9144000" cy="160020"/>
          </a:xfrm>
          <a:prstGeom prst="rect">
            <a:avLst/>
          </a:prstGeom>
          <a:solidFill>
            <a:srgbClr val="7A8B6F"/>
          </a:solidFill>
          <a:ln w="12700">
            <a:solidFill>
              <a:srgbClr val="7A8B6F"/>
            </a:solidFill>
            <a:prstDash val="solid"/>
          </a:ln>
        </p:spPr>
        <p:txBody>
          <a:bodyPr/>
          <a:lstStyle/>
          <a:p>
            <a:endParaRPr lang="en-US"/>
          </a:p>
        </p:txBody>
      </p:sp>
      <p:sp>
        <p:nvSpPr>
          <p:cNvPr id="29" name="Text 26"/>
          <p:cNvSpPr/>
          <p:nvPr/>
        </p:nvSpPr>
        <p:spPr>
          <a:xfrm>
            <a:off x="365760" y="4818888"/>
            <a:ext cx="5486400" cy="201168"/>
          </a:xfrm>
          <a:prstGeom prst="rect">
            <a:avLst/>
          </a:prstGeom>
          <a:noFill/>
          <a:ln/>
        </p:spPr>
        <p:txBody>
          <a:bodyPr wrap="square" rtlCol="0" anchor="ctr"/>
          <a:lstStyle/>
          <a:p>
            <a:pPr marL="0" indent="0">
              <a:buNone/>
            </a:pPr>
            <a:r>
              <a:rPr lang="en-US" sz="900" dirty="0">
                <a:solidFill>
                  <a:srgbClr val="6B655B"/>
                </a:solidFill>
                <a:latin typeface="Calibri" pitchFamily="34" charset="0"/>
                <a:ea typeface="Calibri" pitchFamily="34" charset="-122"/>
                <a:cs typeface="Calibri" pitchFamily="34" charset="-120"/>
              </a:rPr>
              <a:t>WRAP in the Senior/Frail Bed Program</a:t>
            </a:r>
            <a:endParaRPr lang="en-US" sz="900" dirty="0"/>
          </a:p>
        </p:txBody>
      </p:sp>
      <p:sp>
        <p:nvSpPr>
          <p:cNvPr id="30" name="Text 27"/>
          <p:cNvSpPr/>
          <p:nvPr/>
        </p:nvSpPr>
        <p:spPr>
          <a:xfrm>
            <a:off x="7772400" y="4818888"/>
            <a:ext cx="1005840" cy="201168"/>
          </a:xfrm>
          <a:prstGeom prst="rect">
            <a:avLst/>
          </a:prstGeom>
          <a:noFill/>
          <a:ln/>
        </p:spPr>
        <p:txBody>
          <a:bodyPr wrap="square" rtlCol="0" anchor="ctr"/>
          <a:lstStyle/>
          <a:p>
            <a:pPr marL="0" indent="0" algn="r">
              <a:buNone/>
            </a:pPr>
            <a:r>
              <a:rPr lang="en-US" sz="900" dirty="0">
                <a:solidFill>
                  <a:srgbClr val="6B655B"/>
                </a:solidFill>
                <a:latin typeface="Calibri" pitchFamily="34" charset="0"/>
                <a:ea typeface="Calibri" pitchFamily="34" charset="-122"/>
                <a:cs typeface="Calibri" pitchFamily="34" charset="-120"/>
              </a:rPr>
              <a:t>10 / 15</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6EFE3"/>
        </a:solidFill>
        <a:effectLst/>
      </p:bgPr>
    </p:bg>
    <p:spTree>
      <p:nvGrpSpPr>
        <p:cNvPr id="1" name=""/>
        <p:cNvGrpSpPr/>
        <p:nvPr/>
      </p:nvGrpSpPr>
      <p:grpSpPr>
        <a:xfrm>
          <a:off x="0" y="0"/>
          <a:ext cx="0" cy="0"/>
          <a:chOff x="0" y="0"/>
          <a:chExt cx="0" cy="0"/>
        </a:xfrm>
      </p:grpSpPr>
      <p:sp>
        <p:nvSpPr>
          <p:cNvPr id="2" name="Shape 0"/>
          <p:cNvSpPr/>
          <p:nvPr/>
        </p:nvSpPr>
        <p:spPr>
          <a:xfrm>
            <a:off x="365760" y="411480"/>
            <a:ext cx="109728" cy="292608"/>
          </a:xfrm>
          <a:prstGeom prst="rect">
            <a:avLst/>
          </a:prstGeom>
          <a:solidFill>
            <a:srgbClr val="C26A4A"/>
          </a:solidFill>
          <a:ln w="12700">
            <a:solidFill>
              <a:srgbClr val="C26A4A"/>
            </a:solidFill>
            <a:prstDash val="solid"/>
          </a:ln>
        </p:spPr>
        <p:txBody>
          <a:bodyPr/>
          <a:lstStyle/>
          <a:p>
            <a:endParaRPr lang="en-US"/>
          </a:p>
        </p:txBody>
      </p:sp>
      <p:sp>
        <p:nvSpPr>
          <p:cNvPr id="3" name="Text 1"/>
          <p:cNvSpPr/>
          <p:nvPr/>
        </p:nvSpPr>
        <p:spPr>
          <a:xfrm>
            <a:off x="566928" y="384048"/>
            <a:ext cx="7772400" cy="292608"/>
          </a:xfrm>
          <a:prstGeom prst="rect">
            <a:avLst/>
          </a:prstGeom>
          <a:noFill/>
          <a:ln/>
        </p:spPr>
        <p:txBody>
          <a:bodyPr wrap="square" lIns="0" tIns="0" rIns="0" bIns="0" rtlCol="0" anchor="ctr"/>
          <a:lstStyle/>
          <a:p>
            <a:pPr marL="0" indent="0">
              <a:buNone/>
            </a:pPr>
            <a:r>
              <a:rPr lang="en-US" sz="1100" b="1" kern="0" spc="400" dirty="0">
                <a:solidFill>
                  <a:srgbClr val="C26A4A"/>
                </a:solidFill>
                <a:latin typeface="Calibri" pitchFamily="34" charset="0"/>
                <a:ea typeface="Calibri" pitchFamily="34" charset="-122"/>
                <a:cs typeface="Calibri" pitchFamily="34" charset="-120"/>
              </a:rPr>
              <a:t>POPULATION NEEDS</a:t>
            </a:r>
            <a:endParaRPr lang="en-US" sz="1100" dirty="0"/>
          </a:p>
        </p:txBody>
      </p:sp>
      <p:sp>
        <p:nvSpPr>
          <p:cNvPr id="4" name="Text 2"/>
          <p:cNvSpPr/>
          <p:nvPr/>
        </p:nvSpPr>
        <p:spPr>
          <a:xfrm>
            <a:off x="365760" y="749808"/>
            <a:ext cx="7132320" cy="868680"/>
          </a:xfrm>
          <a:prstGeom prst="rect">
            <a:avLst/>
          </a:prstGeom>
          <a:noFill/>
          <a:ln/>
        </p:spPr>
        <p:txBody>
          <a:bodyPr wrap="square" lIns="0" tIns="0" rIns="0" bIns="0" rtlCol="0" anchor="ctr"/>
          <a:lstStyle/>
          <a:p>
            <a:pPr marL="0" indent="0">
              <a:buNone/>
            </a:pPr>
            <a:r>
              <a:rPr lang="en-US" sz="2600" b="1" dirty="0">
                <a:solidFill>
                  <a:srgbClr val="2E2A24"/>
                </a:solidFill>
                <a:latin typeface="Georgia" pitchFamily="34" charset="0"/>
                <a:ea typeface="Georgia" pitchFamily="34" charset="-122"/>
                <a:cs typeface="Georgia" pitchFamily="34" charset="-120"/>
              </a:rPr>
              <a:t>Adapting WRAP for frail and cognitively-impaired residents</a:t>
            </a:r>
            <a:endParaRPr lang="en-US" sz="2600" dirty="0"/>
          </a:p>
        </p:txBody>
      </p:sp>
      <p:pic>
        <p:nvPicPr>
          <p:cNvPr id="5" name="Image 0" descr="/agent/turn4/workspace/images/photorealistic-compassionate-caregiver-in-casual-c_2026-06-08T19-25-34_image_DAS_0.jpg"/>
          <p:cNvPicPr>
            <a:picLocks noChangeAspect="1"/>
          </p:cNvPicPr>
          <p:nvPr/>
        </p:nvPicPr>
        <p:blipFill>
          <a:blip r:embed="rId3"/>
          <a:srcRect l="8730" r="8730"/>
          <a:stretch/>
        </p:blipFill>
        <p:spPr>
          <a:xfrm>
            <a:off x="7589520" y="320040"/>
            <a:ext cx="1188720" cy="960120"/>
          </a:xfrm>
          <a:prstGeom prst="rect">
            <a:avLst/>
          </a:prstGeom>
        </p:spPr>
      </p:pic>
      <p:sp>
        <p:nvSpPr>
          <p:cNvPr id="6" name="Shape 3"/>
          <p:cNvSpPr/>
          <p:nvPr/>
        </p:nvSpPr>
        <p:spPr>
          <a:xfrm>
            <a:off x="7589520" y="320040"/>
            <a:ext cx="1188720" cy="960120"/>
          </a:xfrm>
          <a:prstGeom prst="roundRect">
            <a:avLst>
              <a:gd name="adj" fmla="val 5714"/>
            </a:avLst>
          </a:prstGeom>
          <a:solidFill>
            <a:srgbClr val="5B6E54">
              <a:alpha val="25000"/>
            </a:srgbClr>
          </a:solidFill>
          <a:ln w="12700">
            <a:solidFill>
              <a:srgbClr val="EFE5D3"/>
            </a:solidFill>
            <a:prstDash val="solid"/>
          </a:ln>
        </p:spPr>
        <p:txBody>
          <a:bodyPr/>
          <a:lstStyle/>
          <a:p>
            <a:endParaRPr lang="en-US"/>
          </a:p>
        </p:txBody>
      </p:sp>
      <p:sp>
        <p:nvSpPr>
          <p:cNvPr id="7" name="Shape 4"/>
          <p:cNvSpPr/>
          <p:nvPr/>
        </p:nvSpPr>
        <p:spPr>
          <a:xfrm>
            <a:off x="365760" y="1737360"/>
            <a:ext cx="2697480" cy="2880360"/>
          </a:xfrm>
          <a:prstGeom prst="roundRect">
            <a:avLst>
              <a:gd name="adj" fmla="val 2712"/>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8" name="Text 5"/>
          <p:cNvSpPr/>
          <p:nvPr/>
        </p:nvSpPr>
        <p:spPr>
          <a:xfrm>
            <a:off x="548640" y="1874520"/>
            <a:ext cx="2377440" cy="320040"/>
          </a:xfrm>
          <a:prstGeom prst="rect">
            <a:avLst/>
          </a:prstGeom>
          <a:noFill/>
          <a:ln/>
        </p:spPr>
        <p:txBody>
          <a:bodyPr wrap="square" lIns="0" tIns="0" rIns="0" bIns="0" rtlCol="0" anchor="ctr"/>
          <a:lstStyle/>
          <a:p>
            <a:pPr marL="0" indent="0">
              <a:buNone/>
            </a:pPr>
            <a:r>
              <a:rPr lang="en-US" sz="1200" b="1" dirty="0">
                <a:solidFill>
                  <a:srgbClr val="C26A4A"/>
                </a:solidFill>
                <a:latin typeface="Georgia" pitchFamily="34" charset="0"/>
                <a:ea typeface="Georgia" pitchFamily="34" charset="-122"/>
                <a:cs typeface="Georgia" pitchFamily="34" charset="-120"/>
              </a:rPr>
              <a:t>Cognitive support</a:t>
            </a:r>
            <a:endParaRPr lang="en-US" sz="1200" dirty="0"/>
          </a:p>
        </p:txBody>
      </p:sp>
      <p:sp>
        <p:nvSpPr>
          <p:cNvPr id="9" name="Shape 6"/>
          <p:cNvSpPr/>
          <p:nvPr/>
        </p:nvSpPr>
        <p:spPr>
          <a:xfrm>
            <a:off x="548640" y="2194560"/>
            <a:ext cx="548640" cy="0"/>
          </a:xfrm>
          <a:prstGeom prst="line">
            <a:avLst/>
          </a:prstGeom>
          <a:noFill/>
          <a:ln w="12700">
            <a:solidFill>
              <a:srgbClr val="7A8B6F"/>
            </a:solidFill>
            <a:prstDash val="solid"/>
          </a:ln>
        </p:spPr>
        <p:txBody>
          <a:bodyPr/>
          <a:lstStyle/>
          <a:p>
            <a:endParaRPr lang="en-US"/>
          </a:p>
        </p:txBody>
      </p:sp>
      <p:sp>
        <p:nvSpPr>
          <p:cNvPr id="10" name="Text 7"/>
          <p:cNvSpPr/>
          <p:nvPr/>
        </p:nvSpPr>
        <p:spPr>
          <a:xfrm>
            <a:off x="594360" y="2331720"/>
            <a:ext cx="2377440" cy="2240280"/>
          </a:xfrm>
          <a:prstGeom prst="rect">
            <a:avLst/>
          </a:prstGeom>
          <a:noFill/>
          <a:ln/>
        </p:spPr>
        <p:txBody>
          <a:bodyPr wrap="square" lIns="0" tIns="0" rIns="0" bIns="0" rtlCol="0" anchor="ctr"/>
          <a:lstStyle/>
          <a:p>
            <a:pPr marL="342900" indent="-342900">
              <a:spcAft>
                <a:spcPts val="600"/>
              </a:spcAft>
              <a:buSzPct val="100000"/>
              <a:buChar char="•"/>
            </a:pPr>
            <a:r>
              <a:rPr lang="en-US" sz="950" dirty="0">
                <a:solidFill>
                  <a:srgbClr val="2E2A24"/>
                </a:solidFill>
                <a:latin typeface="Calibri" pitchFamily="34" charset="0"/>
                <a:ea typeface="Calibri" pitchFamily="34" charset="-122"/>
                <a:cs typeface="Calibri" pitchFamily="34" charset="-120"/>
              </a:rPr>
              <a:t>Screen with MoCA at intake; share results with the resident</a:t>
            </a:r>
            <a:endParaRPr lang="en-US" sz="950" dirty="0"/>
          </a:p>
          <a:p>
            <a:pPr marL="342900" indent="-342900">
              <a:spcAft>
                <a:spcPts val="600"/>
              </a:spcAft>
              <a:buSzPct val="100000"/>
              <a:buChar char="•"/>
            </a:pPr>
            <a:r>
              <a:rPr lang="en-US" sz="950" dirty="0">
                <a:solidFill>
                  <a:srgbClr val="2E2A24"/>
                </a:solidFill>
                <a:latin typeface="Calibri" pitchFamily="34" charset="0"/>
                <a:ea typeface="Calibri" pitchFamily="34" charset="-122"/>
                <a:cs typeface="Calibri" pitchFamily="34" charset="-120"/>
              </a:rPr>
              <a:t>Use plain-language prompts and large-print workbooks</a:t>
            </a:r>
            <a:endParaRPr lang="en-US" sz="950" dirty="0"/>
          </a:p>
          <a:p>
            <a:pPr marL="342900" indent="-342900">
              <a:spcAft>
                <a:spcPts val="600"/>
              </a:spcAft>
              <a:buSzPct val="100000"/>
              <a:buChar char="•"/>
            </a:pPr>
            <a:r>
              <a:rPr lang="en-US" sz="950" dirty="0">
                <a:solidFill>
                  <a:srgbClr val="2E2A24"/>
                </a:solidFill>
                <a:latin typeface="Calibri" pitchFamily="34" charset="0"/>
                <a:ea typeface="Calibri" pitchFamily="34" charset="-122"/>
                <a:cs typeface="Calibri" pitchFamily="34" charset="-120"/>
              </a:rPr>
              <a:t>Allow a peer or staff scribe; record audio versions</a:t>
            </a:r>
            <a:endParaRPr lang="en-US" sz="950" dirty="0"/>
          </a:p>
          <a:p>
            <a:pPr marL="342900" indent="-342900">
              <a:spcAft>
                <a:spcPts val="600"/>
              </a:spcAft>
              <a:buSzPct val="100000"/>
              <a:buChar char="•"/>
            </a:pPr>
            <a:r>
              <a:rPr lang="en-US" sz="950" dirty="0">
                <a:solidFill>
                  <a:srgbClr val="2E2A24"/>
                </a:solidFill>
                <a:latin typeface="Calibri" pitchFamily="34" charset="0"/>
                <a:ea typeface="Calibri" pitchFamily="34" charset="-122"/>
                <a:cs typeface="Calibri" pitchFamily="34" charset="-120"/>
              </a:rPr>
              <a:t>Repeat key sections each session — repetition is the plan</a:t>
            </a:r>
            <a:endParaRPr lang="en-US" sz="950" dirty="0"/>
          </a:p>
        </p:txBody>
      </p:sp>
      <p:sp>
        <p:nvSpPr>
          <p:cNvPr id="11" name="Shape 8"/>
          <p:cNvSpPr/>
          <p:nvPr/>
        </p:nvSpPr>
        <p:spPr>
          <a:xfrm>
            <a:off x="3200400" y="1737360"/>
            <a:ext cx="2697480" cy="2880360"/>
          </a:xfrm>
          <a:prstGeom prst="roundRect">
            <a:avLst>
              <a:gd name="adj" fmla="val 2712"/>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12" name="Text 9"/>
          <p:cNvSpPr/>
          <p:nvPr/>
        </p:nvSpPr>
        <p:spPr>
          <a:xfrm>
            <a:off x="3383280" y="1874520"/>
            <a:ext cx="2377440" cy="320040"/>
          </a:xfrm>
          <a:prstGeom prst="rect">
            <a:avLst/>
          </a:prstGeom>
          <a:noFill/>
          <a:ln/>
        </p:spPr>
        <p:txBody>
          <a:bodyPr wrap="square" lIns="0" tIns="0" rIns="0" bIns="0" rtlCol="0" anchor="ctr"/>
          <a:lstStyle/>
          <a:p>
            <a:pPr marL="0" indent="0">
              <a:buNone/>
            </a:pPr>
            <a:r>
              <a:rPr lang="en-US" sz="1200" b="1" dirty="0">
                <a:solidFill>
                  <a:srgbClr val="C26A4A"/>
                </a:solidFill>
                <a:latin typeface="Georgia" pitchFamily="34" charset="0"/>
                <a:ea typeface="Georgia" pitchFamily="34" charset="-122"/>
                <a:cs typeface="Georgia" pitchFamily="34" charset="-120"/>
              </a:rPr>
              <a:t>Physical accommodations</a:t>
            </a:r>
            <a:endParaRPr lang="en-US" sz="1200" dirty="0"/>
          </a:p>
        </p:txBody>
      </p:sp>
      <p:sp>
        <p:nvSpPr>
          <p:cNvPr id="13" name="Shape 10"/>
          <p:cNvSpPr/>
          <p:nvPr/>
        </p:nvSpPr>
        <p:spPr>
          <a:xfrm>
            <a:off x="3383280" y="2194560"/>
            <a:ext cx="548640" cy="0"/>
          </a:xfrm>
          <a:prstGeom prst="line">
            <a:avLst/>
          </a:prstGeom>
          <a:noFill/>
          <a:ln w="12700">
            <a:solidFill>
              <a:srgbClr val="7A8B6F"/>
            </a:solidFill>
            <a:prstDash val="solid"/>
          </a:ln>
        </p:spPr>
        <p:txBody>
          <a:bodyPr/>
          <a:lstStyle/>
          <a:p>
            <a:endParaRPr lang="en-US"/>
          </a:p>
        </p:txBody>
      </p:sp>
      <p:sp>
        <p:nvSpPr>
          <p:cNvPr id="14" name="Text 11"/>
          <p:cNvSpPr/>
          <p:nvPr/>
        </p:nvSpPr>
        <p:spPr>
          <a:xfrm>
            <a:off x="3429000" y="2331720"/>
            <a:ext cx="2377440" cy="2240280"/>
          </a:xfrm>
          <a:prstGeom prst="rect">
            <a:avLst/>
          </a:prstGeom>
          <a:noFill/>
          <a:ln/>
        </p:spPr>
        <p:txBody>
          <a:bodyPr wrap="square" lIns="0" tIns="0" rIns="0" bIns="0" rtlCol="0" anchor="ctr"/>
          <a:lstStyle/>
          <a:p>
            <a:pPr marL="342900" indent="-342900">
              <a:spcAft>
                <a:spcPts val="600"/>
              </a:spcAft>
              <a:buSzPct val="100000"/>
              <a:buChar char="•"/>
            </a:pPr>
            <a:r>
              <a:rPr lang="en-US" sz="950" dirty="0">
                <a:solidFill>
                  <a:srgbClr val="2E2A24"/>
                </a:solidFill>
                <a:latin typeface="Calibri" pitchFamily="34" charset="0"/>
                <a:ea typeface="Calibri" pitchFamily="34" charset="-122"/>
                <a:cs typeface="Calibri" pitchFamily="34" charset="-120"/>
              </a:rPr>
              <a:t>Chairs with arms, not benches; 60–75 minute sessions max</a:t>
            </a:r>
            <a:endParaRPr lang="en-US" sz="950" dirty="0"/>
          </a:p>
          <a:p>
            <a:pPr marL="342900" indent="-342900">
              <a:spcAft>
                <a:spcPts val="600"/>
              </a:spcAft>
              <a:buSzPct val="100000"/>
              <a:buChar char="•"/>
            </a:pPr>
            <a:r>
              <a:rPr lang="en-US" sz="950" dirty="0">
                <a:solidFill>
                  <a:srgbClr val="2E2A24"/>
                </a:solidFill>
                <a:latin typeface="Calibri" pitchFamily="34" charset="0"/>
                <a:ea typeface="Calibri" pitchFamily="34" charset="-122"/>
                <a:cs typeface="Calibri" pitchFamily="34" charset="-120"/>
              </a:rPr>
              <a:t>Schedule mid-morning, after meds and before fatigue</a:t>
            </a:r>
            <a:endParaRPr lang="en-US" sz="950" dirty="0"/>
          </a:p>
          <a:p>
            <a:pPr marL="342900" indent="-342900">
              <a:spcAft>
                <a:spcPts val="600"/>
              </a:spcAft>
              <a:buSzPct val="100000"/>
              <a:buChar char="•"/>
            </a:pPr>
            <a:r>
              <a:rPr lang="en-US" sz="950" dirty="0">
                <a:solidFill>
                  <a:srgbClr val="2E2A24"/>
                </a:solidFill>
                <a:latin typeface="Calibri" pitchFamily="34" charset="0"/>
                <a:ea typeface="Calibri" pitchFamily="34" charset="-122"/>
                <a:cs typeface="Calibri" pitchFamily="34" charset="-120"/>
              </a:rPr>
              <a:t>Quiet, accessible room — no stairs, good lighting</a:t>
            </a:r>
            <a:endParaRPr lang="en-US" sz="950" dirty="0"/>
          </a:p>
          <a:p>
            <a:pPr marL="342900" indent="-342900">
              <a:spcAft>
                <a:spcPts val="600"/>
              </a:spcAft>
              <a:buSzPct val="100000"/>
              <a:buChar char="•"/>
            </a:pPr>
            <a:r>
              <a:rPr lang="en-US" sz="950" dirty="0">
                <a:solidFill>
                  <a:srgbClr val="2E2A24"/>
                </a:solidFill>
                <a:latin typeface="Calibri" pitchFamily="34" charset="0"/>
                <a:ea typeface="Calibri" pitchFamily="34" charset="-122"/>
                <a:cs typeface="Calibri" pitchFamily="34" charset="-120"/>
              </a:rPr>
              <a:t>Snacks, water, and bathroom breaks built in</a:t>
            </a:r>
            <a:endParaRPr lang="en-US" sz="950" dirty="0"/>
          </a:p>
        </p:txBody>
      </p:sp>
      <p:sp>
        <p:nvSpPr>
          <p:cNvPr id="15" name="Shape 12"/>
          <p:cNvSpPr/>
          <p:nvPr/>
        </p:nvSpPr>
        <p:spPr>
          <a:xfrm>
            <a:off x="6035040" y="1737360"/>
            <a:ext cx="2697480" cy="2880360"/>
          </a:xfrm>
          <a:prstGeom prst="roundRect">
            <a:avLst>
              <a:gd name="adj" fmla="val 2712"/>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16" name="Text 13"/>
          <p:cNvSpPr/>
          <p:nvPr/>
        </p:nvSpPr>
        <p:spPr>
          <a:xfrm>
            <a:off x="6217920" y="1874520"/>
            <a:ext cx="2377440" cy="320040"/>
          </a:xfrm>
          <a:prstGeom prst="rect">
            <a:avLst/>
          </a:prstGeom>
          <a:noFill/>
          <a:ln/>
        </p:spPr>
        <p:txBody>
          <a:bodyPr wrap="square" lIns="0" tIns="0" rIns="0" bIns="0" rtlCol="0" anchor="ctr"/>
          <a:lstStyle/>
          <a:p>
            <a:pPr marL="0" indent="0">
              <a:buNone/>
            </a:pPr>
            <a:r>
              <a:rPr lang="en-US" sz="1200" b="1" dirty="0">
                <a:solidFill>
                  <a:srgbClr val="C26A4A"/>
                </a:solidFill>
                <a:latin typeface="Georgia" pitchFamily="34" charset="0"/>
                <a:ea typeface="Georgia" pitchFamily="34" charset="-122"/>
                <a:cs typeface="Georgia" pitchFamily="34" charset="-120"/>
              </a:rPr>
              <a:t>Behavioral health overlap</a:t>
            </a:r>
            <a:endParaRPr lang="en-US" sz="1200" dirty="0"/>
          </a:p>
        </p:txBody>
      </p:sp>
      <p:sp>
        <p:nvSpPr>
          <p:cNvPr id="17" name="Shape 14"/>
          <p:cNvSpPr/>
          <p:nvPr/>
        </p:nvSpPr>
        <p:spPr>
          <a:xfrm>
            <a:off x="6217920" y="2194560"/>
            <a:ext cx="548640" cy="0"/>
          </a:xfrm>
          <a:prstGeom prst="line">
            <a:avLst/>
          </a:prstGeom>
          <a:noFill/>
          <a:ln w="12700">
            <a:solidFill>
              <a:srgbClr val="7A8B6F"/>
            </a:solidFill>
            <a:prstDash val="solid"/>
          </a:ln>
        </p:spPr>
        <p:txBody>
          <a:bodyPr/>
          <a:lstStyle/>
          <a:p>
            <a:endParaRPr lang="en-US"/>
          </a:p>
        </p:txBody>
      </p:sp>
      <p:sp>
        <p:nvSpPr>
          <p:cNvPr id="18" name="Text 15"/>
          <p:cNvSpPr/>
          <p:nvPr/>
        </p:nvSpPr>
        <p:spPr>
          <a:xfrm>
            <a:off x="6263640" y="2331720"/>
            <a:ext cx="2377440" cy="2240280"/>
          </a:xfrm>
          <a:prstGeom prst="rect">
            <a:avLst/>
          </a:prstGeom>
          <a:noFill/>
          <a:ln/>
        </p:spPr>
        <p:txBody>
          <a:bodyPr wrap="square" lIns="0" tIns="0" rIns="0" bIns="0" rtlCol="0" anchor="ctr"/>
          <a:lstStyle/>
          <a:p>
            <a:pPr marL="342900" indent="-342900">
              <a:spcAft>
                <a:spcPts val="600"/>
              </a:spcAft>
              <a:buSzPct val="100000"/>
              <a:buChar char="•"/>
            </a:pPr>
            <a:r>
              <a:rPr lang="en-US" sz="950" dirty="0">
                <a:solidFill>
                  <a:srgbClr val="2E2A24"/>
                </a:solidFill>
                <a:latin typeface="Calibri" pitchFamily="34" charset="0"/>
                <a:ea typeface="Calibri" pitchFamily="34" charset="-122"/>
                <a:cs typeface="Calibri" pitchFamily="34" charset="-120"/>
              </a:rPr>
              <a:t>Co-occurring substance use is welcome; no exclusions</a:t>
            </a:r>
            <a:endParaRPr lang="en-US" sz="950" dirty="0"/>
          </a:p>
          <a:p>
            <a:pPr marL="342900" indent="-342900">
              <a:spcAft>
                <a:spcPts val="600"/>
              </a:spcAft>
              <a:buSzPct val="100000"/>
              <a:buChar char="•"/>
            </a:pPr>
            <a:r>
              <a:rPr lang="en-US" sz="950" dirty="0">
                <a:solidFill>
                  <a:srgbClr val="2E2A24"/>
                </a:solidFill>
                <a:latin typeface="Calibri" pitchFamily="34" charset="0"/>
                <a:ea typeface="Calibri" pitchFamily="34" charset="-122"/>
                <a:cs typeface="Calibri" pitchFamily="34" charset="-120"/>
              </a:rPr>
              <a:t>Coordinate with the nurse on medication side effects</a:t>
            </a:r>
            <a:endParaRPr lang="en-US" sz="950" dirty="0"/>
          </a:p>
          <a:p>
            <a:pPr marL="342900" indent="-342900">
              <a:spcAft>
                <a:spcPts val="600"/>
              </a:spcAft>
              <a:buSzPct val="100000"/>
              <a:buChar char="•"/>
            </a:pPr>
            <a:r>
              <a:rPr lang="en-US" sz="950" dirty="0">
                <a:solidFill>
                  <a:srgbClr val="2E2A24"/>
                </a:solidFill>
                <a:latin typeface="Calibri" pitchFamily="34" charset="0"/>
                <a:ea typeface="Calibri" pitchFamily="34" charset="-122"/>
                <a:cs typeface="Calibri" pitchFamily="34" charset="-120"/>
              </a:rPr>
              <a:t>Have a warm handoff to crisis services in the plan</a:t>
            </a:r>
            <a:endParaRPr lang="en-US" sz="950" dirty="0"/>
          </a:p>
          <a:p>
            <a:pPr marL="342900" indent="-342900">
              <a:spcAft>
                <a:spcPts val="600"/>
              </a:spcAft>
              <a:buSzPct val="100000"/>
              <a:buChar char="•"/>
            </a:pPr>
            <a:r>
              <a:rPr lang="en-US" sz="950" dirty="0">
                <a:solidFill>
                  <a:srgbClr val="2E2A24"/>
                </a:solidFill>
                <a:latin typeface="Calibri" pitchFamily="34" charset="0"/>
                <a:ea typeface="Calibri" pitchFamily="34" charset="-122"/>
                <a:cs typeface="Calibri" pitchFamily="34" charset="-120"/>
              </a:rPr>
              <a:t>Watch for delirium vs. dementia — different responses</a:t>
            </a:r>
            <a:endParaRPr lang="en-US" sz="950" dirty="0"/>
          </a:p>
        </p:txBody>
      </p:sp>
      <p:sp>
        <p:nvSpPr>
          <p:cNvPr id="19" name="Shape 16"/>
          <p:cNvSpPr/>
          <p:nvPr/>
        </p:nvSpPr>
        <p:spPr>
          <a:xfrm>
            <a:off x="0" y="4983480"/>
            <a:ext cx="9144000" cy="160020"/>
          </a:xfrm>
          <a:prstGeom prst="rect">
            <a:avLst/>
          </a:prstGeom>
          <a:solidFill>
            <a:srgbClr val="7A8B6F"/>
          </a:solidFill>
          <a:ln w="12700">
            <a:solidFill>
              <a:srgbClr val="7A8B6F"/>
            </a:solidFill>
            <a:prstDash val="solid"/>
          </a:ln>
        </p:spPr>
        <p:txBody>
          <a:bodyPr/>
          <a:lstStyle/>
          <a:p>
            <a:endParaRPr lang="en-US"/>
          </a:p>
        </p:txBody>
      </p:sp>
      <p:sp>
        <p:nvSpPr>
          <p:cNvPr id="20" name="Text 17"/>
          <p:cNvSpPr/>
          <p:nvPr/>
        </p:nvSpPr>
        <p:spPr>
          <a:xfrm>
            <a:off x="365760" y="4818888"/>
            <a:ext cx="5486400" cy="201168"/>
          </a:xfrm>
          <a:prstGeom prst="rect">
            <a:avLst/>
          </a:prstGeom>
          <a:noFill/>
          <a:ln/>
        </p:spPr>
        <p:txBody>
          <a:bodyPr wrap="square" rtlCol="0" anchor="ctr"/>
          <a:lstStyle/>
          <a:p>
            <a:pPr marL="0" indent="0">
              <a:buNone/>
            </a:pPr>
            <a:r>
              <a:rPr lang="en-US" sz="900" dirty="0">
                <a:solidFill>
                  <a:srgbClr val="6B655B"/>
                </a:solidFill>
                <a:latin typeface="Calibri" pitchFamily="34" charset="0"/>
                <a:ea typeface="Calibri" pitchFamily="34" charset="-122"/>
                <a:cs typeface="Calibri" pitchFamily="34" charset="-120"/>
              </a:rPr>
              <a:t>WRAP in the Senior/Frail Bed Program</a:t>
            </a:r>
            <a:endParaRPr lang="en-US" sz="900" dirty="0"/>
          </a:p>
        </p:txBody>
      </p:sp>
      <p:sp>
        <p:nvSpPr>
          <p:cNvPr id="21" name="Text 18"/>
          <p:cNvSpPr/>
          <p:nvPr/>
        </p:nvSpPr>
        <p:spPr>
          <a:xfrm>
            <a:off x="7772400" y="4818888"/>
            <a:ext cx="1005840" cy="201168"/>
          </a:xfrm>
          <a:prstGeom prst="rect">
            <a:avLst/>
          </a:prstGeom>
          <a:noFill/>
          <a:ln/>
        </p:spPr>
        <p:txBody>
          <a:bodyPr wrap="square" rtlCol="0" anchor="ctr"/>
          <a:lstStyle/>
          <a:p>
            <a:pPr marL="0" indent="0" algn="r">
              <a:buNone/>
            </a:pPr>
            <a:r>
              <a:rPr lang="en-US" sz="900" dirty="0">
                <a:solidFill>
                  <a:srgbClr val="6B655B"/>
                </a:solidFill>
                <a:latin typeface="Calibri" pitchFamily="34" charset="0"/>
                <a:ea typeface="Calibri" pitchFamily="34" charset="-122"/>
                <a:cs typeface="Calibri" pitchFamily="34" charset="-120"/>
              </a:rPr>
              <a:t>11 / 15</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6EFE3"/>
        </a:solidFill>
        <a:effectLst/>
      </p:bgPr>
    </p:bg>
    <p:spTree>
      <p:nvGrpSpPr>
        <p:cNvPr id="1" name=""/>
        <p:cNvGrpSpPr/>
        <p:nvPr/>
      </p:nvGrpSpPr>
      <p:grpSpPr>
        <a:xfrm>
          <a:off x="0" y="0"/>
          <a:ext cx="0" cy="0"/>
          <a:chOff x="0" y="0"/>
          <a:chExt cx="0" cy="0"/>
        </a:xfrm>
      </p:grpSpPr>
      <p:sp>
        <p:nvSpPr>
          <p:cNvPr id="2" name="Shape 0"/>
          <p:cNvSpPr/>
          <p:nvPr/>
        </p:nvSpPr>
        <p:spPr>
          <a:xfrm>
            <a:off x="365760" y="411480"/>
            <a:ext cx="109728" cy="292608"/>
          </a:xfrm>
          <a:prstGeom prst="rect">
            <a:avLst/>
          </a:prstGeom>
          <a:solidFill>
            <a:srgbClr val="C26A4A"/>
          </a:solidFill>
          <a:ln w="12700">
            <a:solidFill>
              <a:srgbClr val="C26A4A"/>
            </a:solidFill>
            <a:prstDash val="solid"/>
          </a:ln>
        </p:spPr>
        <p:txBody>
          <a:bodyPr/>
          <a:lstStyle/>
          <a:p>
            <a:endParaRPr lang="en-US"/>
          </a:p>
        </p:txBody>
      </p:sp>
      <p:sp>
        <p:nvSpPr>
          <p:cNvPr id="3" name="Text 1"/>
          <p:cNvSpPr/>
          <p:nvPr/>
        </p:nvSpPr>
        <p:spPr>
          <a:xfrm>
            <a:off x="566928" y="384048"/>
            <a:ext cx="7772400" cy="292608"/>
          </a:xfrm>
          <a:prstGeom prst="rect">
            <a:avLst/>
          </a:prstGeom>
          <a:noFill/>
          <a:ln/>
        </p:spPr>
        <p:txBody>
          <a:bodyPr wrap="square" lIns="0" tIns="0" rIns="0" bIns="0" rtlCol="0" anchor="ctr"/>
          <a:lstStyle/>
          <a:p>
            <a:pPr marL="0" indent="0">
              <a:buNone/>
            </a:pPr>
            <a:r>
              <a:rPr lang="en-US" sz="1100" b="1" kern="0" spc="400" dirty="0">
                <a:solidFill>
                  <a:srgbClr val="C26A4A"/>
                </a:solidFill>
                <a:latin typeface="Calibri" pitchFamily="34" charset="0"/>
                <a:ea typeface="Calibri" pitchFamily="34" charset="-122"/>
                <a:cs typeface="Calibri" pitchFamily="34" charset="-120"/>
              </a:rPr>
              <a:t>THE PLAN</a:t>
            </a:r>
            <a:endParaRPr lang="en-US" sz="1100" dirty="0"/>
          </a:p>
        </p:txBody>
      </p:sp>
      <p:sp>
        <p:nvSpPr>
          <p:cNvPr id="4" name="Text 2"/>
          <p:cNvSpPr/>
          <p:nvPr/>
        </p:nvSpPr>
        <p:spPr>
          <a:xfrm>
            <a:off x="365760" y="749808"/>
            <a:ext cx="7132320" cy="868680"/>
          </a:xfrm>
          <a:prstGeom prst="rect">
            <a:avLst/>
          </a:prstGeom>
          <a:noFill/>
          <a:ln/>
        </p:spPr>
        <p:txBody>
          <a:bodyPr wrap="square" lIns="0" tIns="0" rIns="0" bIns="0" rtlCol="0" anchor="ctr"/>
          <a:lstStyle/>
          <a:p>
            <a:pPr marL="0" indent="0">
              <a:buNone/>
            </a:pPr>
            <a:r>
              <a:rPr lang="en-US" sz="2600" b="1" dirty="0">
                <a:solidFill>
                  <a:srgbClr val="2E2A24"/>
                </a:solidFill>
                <a:latin typeface="Georgia" pitchFamily="34" charset="0"/>
                <a:ea typeface="Georgia" pitchFamily="34" charset="-122"/>
                <a:cs typeface="Georgia" pitchFamily="34" charset="-120"/>
              </a:rPr>
              <a:t>A 12-month implementation roadmap</a:t>
            </a:r>
            <a:endParaRPr lang="en-US" sz="2600" dirty="0"/>
          </a:p>
        </p:txBody>
      </p:sp>
      <p:pic>
        <p:nvPicPr>
          <p:cNvPr id="5" name="Image 0" descr="/agent/turn4/workspace/images/photorealistic-side-view-of-an-older-adult-walking_2026-06-08T19-38-52_image_DAS_0.jpg"/>
          <p:cNvPicPr>
            <a:picLocks noChangeAspect="1"/>
          </p:cNvPicPr>
          <p:nvPr/>
        </p:nvPicPr>
        <p:blipFill>
          <a:blip r:embed="rId3"/>
          <a:srcRect l="8730" r="8730"/>
          <a:stretch/>
        </p:blipFill>
        <p:spPr>
          <a:xfrm>
            <a:off x="7589520" y="320040"/>
            <a:ext cx="1188720" cy="960120"/>
          </a:xfrm>
          <a:prstGeom prst="rect">
            <a:avLst/>
          </a:prstGeom>
        </p:spPr>
      </p:pic>
      <p:sp>
        <p:nvSpPr>
          <p:cNvPr id="6" name="Shape 3"/>
          <p:cNvSpPr/>
          <p:nvPr/>
        </p:nvSpPr>
        <p:spPr>
          <a:xfrm>
            <a:off x="7589520" y="320040"/>
            <a:ext cx="1188720" cy="960120"/>
          </a:xfrm>
          <a:prstGeom prst="roundRect">
            <a:avLst>
              <a:gd name="adj" fmla="val 5714"/>
            </a:avLst>
          </a:prstGeom>
          <a:solidFill>
            <a:srgbClr val="5B6E54">
              <a:alpha val="25000"/>
            </a:srgbClr>
          </a:solidFill>
          <a:ln w="12700">
            <a:solidFill>
              <a:srgbClr val="EFE5D3"/>
            </a:solidFill>
            <a:prstDash val="solid"/>
          </a:ln>
        </p:spPr>
        <p:txBody>
          <a:bodyPr/>
          <a:lstStyle/>
          <a:p>
            <a:endParaRPr lang="en-US"/>
          </a:p>
        </p:txBody>
      </p:sp>
      <p:sp>
        <p:nvSpPr>
          <p:cNvPr id="7" name="Shape 4"/>
          <p:cNvSpPr/>
          <p:nvPr/>
        </p:nvSpPr>
        <p:spPr>
          <a:xfrm>
            <a:off x="365760" y="1737360"/>
            <a:ext cx="2697480" cy="1298448"/>
          </a:xfrm>
          <a:prstGeom prst="roundRect">
            <a:avLst>
              <a:gd name="adj" fmla="val 5634"/>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8" name="Text 5"/>
          <p:cNvSpPr/>
          <p:nvPr/>
        </p:nvSpPr>
        <p:spPr>
          <a:xfrm>
            <a:off x="548640" y="1847088"/>
            <a:ext cx="2331720" cy="274320"/>
          </a:xfrm>
          <a:prstGeom prst="rect">
            <a:avLst/>
          </a:prstGeom>
          <a:noFill/>
          <a:ln/>
        </p:spPr>
        <p:txBody>
          <a:bodyPr wrap="square" lIns="0" tIns="0" rIns="0" bIns="0" rtlCol="0" anchor="ctr"/>
          <a:lstStyle/>
          <a:p>
            <a:pPr marL="0" indent="0">
              <a:buNone/>
            </a:pPr>
            <a:r>
              <a:rPr lang="en-US" sz="950" b="1" kern="0" spc="300" dirty="0">
                <a:solidFill>
                  <a:srgbClr val="C26A4A"/>
                </a:solidFill>
                <a:latin typeface="Calibri" pitchFamily="34" charset="0"/>
                <a:ea typeface="Calibri" pitchFamily="34" charset="-122"/>
                <a:cs typeface="Calibri" pitchFamily="34" charset="-120"/>
              </a:rPr>
              <a:t>Months 1–2</a:t>
            </a:r>
            <a:endParaRPr lang="en-US" sz="950" dirty="0"/>
          </a:p>
        </p:txBody>
      </p:sp>
      <p:sp>
        <p:nvSpPr>
          <p:cNvPr id="9" name="Text 6"/>
          <p:cNvSpPr/>
          <p:nvPr/>
        </p:nvSpPr>
        <p:spPr>
          <a:xfrm>
            <a:off x="548640" y="2121408"/>
            <a:ext cx="2331720" cy="320040"/>
          </a:xfrm>
          <a:prstGeom prst="rect">
            <a:avLst/>
          </a:prstGeom>
          <a:noFill/>
          <a:ln/>
        </p:spPr>
        <p:txBody>
          <a:bodyPr wrap="square" lIns="0" tIns="0" rIns="0" bIns="0" rtlCol="0" anchor="ctr"/>
          <a:lstStyle/>
          <a:p>
            <a:pPr marL="0" indent="0">
              <a:buNone/>
            </a:pPr>
            <a:r>
              <a:rPr lang="en-US" sz="1300" b="1" dirty="0">
                <a:solidFill>
                  <a:srgbClr val="5B6E54"/>
                </a:solidFill>
                <a:latin typeface="Georgia" pitchFamily="34" charset="0"/>
                <a:ea typeface="Georgia" pitchFamily="34" charset="-122"/>
                <a:cs typeface="Georgia" pitchFamily="34" charset="-120"/>
              </a:rPr>
              <a:t>Lay the groundwork</a:t>
            </a:r>
            <a:endParaRPr lang="en-US" sz="1300" dirty="0"/>
          </a:p>
        </p:txBody>
      </p:sp>
      <p:sp>
        <p:nvSpPr>
          <p:cNvPr id="10" name="Text 7"/>
          <p:cNvSpPr/>
          <p:nvPr/>
        </p:nvSpPr>
        <p:spPr>
          <a:xfrm>
            <a:off x="548640" y="2468880"/>
            <a:ext cx="2377440" cy="548640"/>
          </a:xfrm>
          <a:prstGeom prst="rect">
            <a:avLst/>
          </a:prstGeom>
          <a:noFill/>
          <a:ln/>
        </p:spPr>
        <p:txBody>
          <a:bodyPr wrap="square" lIns="0" tIns="0" rIns="0" bIns="0" rtlCol="0" anchor="ctr"/>
          <a:lstStyle/>
          <a:p>
            <a:pPr marL="0" indent="0">
              <a:buNone/>
            </a:pPr>
            <a:r>
              <a:rPr lang="en-US" sz="950" dirty="0">
                <a:solidFill>
                  <a:srgbClr val="2E2A24"/>
                </a:solidFill>
                <a:latin typeface="Calibri" pitchFamily="34" charset="0"/>
                <a:ea typeface="Calibri" pitchFamily="34" charset="-122"/>
                <a:cs typeface="Calibri" pitchFamily="34" charset="-120"/>
              </a:rPr>
              <a:t>Leadership buy-in, board approval, identify champion, allocate budget.</a:t>
            </a:r>
            <a:endParaRPr lang="en-US" sz="950" dirty="0"/>
          </a:p>
        </p:txBody>
      </p:sp>
      <p:sp>
        <p:nvSpPr>
          <p:cNvPr id="11" name="Shape 8"/>
          <p:cNvSpPr/>
          <p:nvPr/>
        </p:nvSpPr>
        <p:spPr>
          <a:xfrm>
            <a:off x="3200400" y="1737360"/>
            <a:ext cx="2697480" cy="1298448"/>
          </a:xfrm>
          <a:prstGeom prst="roundRect">
            <a:avLst>
              <a:gd name="adj" fmla="val 5634"/>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12" name="Text 9"/>
          <p:cNvSpPr/>
          <p:nvPr/>
        </p:nvSpPr>
        <p:spPr>
          <a:xfrm>
            <a:off x="3383280" y="1847088"/>
            <a:ext cx="2331720" cy="274320"/>
          </a:xfrm>
          <a:prstGeom prst="rect">
            <a:avLst/>
          </a:prstGeom>
          <a:noFill/>
          <a:ln/>
        </p:spPr>
        <p:txBody>
          <a:bodyPr wrap="square" lIns="0" tIns="0" rIns="0" bIns="0" rtlCol="0" anchor="ctr"/>
          <a:lstStyle/>
          <a:p>
            <a:pPr marL="0" indent="0">
              <a:buNone/>
            </a:pPr>
            <a:r>
              <a:rPr lang="en-US" sz="950" b="1" kern="0" spc="300" dirty="0">
                <a:solidFill>
                  <a:srgbClr val="C26A4A"/>
                </a:solidFill>
                <a:latin typeface="Calibri" pitchFamily="34" charset="0"/>
                <a:ea typeface="Calibri" pitchFamily="34" charset="-122"/>
                <a:cs typeface="Calibri" pitchFamily="34" charset="-120"/>
              </a:rPr>
              <a:t>Months 2–4</a:t>
            </a:r>
            <a:endParaRPr lang="en-US" sz="950" dirty="0"/>
          </a:p>
        </p:txBody>
      </p:sp>
      <p:sp>
        <p:nvSpPr>
          <p:cNvPr id="13" name="Text 10"/>
          <p:cNvSpPr/>
          <p:nvPr/>
        </p:nvSpPr>
        <p:spPr>
          <a:xfrm>
            <a:off x="3383280" y="2121408"/>
            <a:ext cx="2331720" cy="320040"/>
          </a:xfrm>
          <a:prstGeom prst="rect">
            <a:avLst/>
          </a:prstGeom>
          <a:noFill/>
          <a:ln/>
        </p:spPr>
        <p:txBody>
          <a:bodyPr wrap="square" lIns="0" tIns="0" rIns="0" bIns="0" rtlCol="0" anchor="ctr"/>
          <a:lstStyle/>
          <a:p>
            <a:pPr marL="0" indent="0">
              <a:buNone/>
            </a:pPr>
            <a:r>
              <a:rPr lang="en-US" sz="1300" b="1" dirty="0">
                <a:solidFill>
                  <a:srgbClr val="5B6E54"/>
                </a:solidFill>
                <a:latin typeface="Georgia" pitchFamily="34" charset="0"/>
                <a:ea typeface="Georgia" pitchFamily="34" charset="-122"/>
                <a:cs typeface="Georgia" pitchFamily="34" charset="-120"/>
              </a:rPr>
              <a:t>Train the facilitators</a:t>
            </a:r>
            <a:endParaRPr lang="en-US" sz="1300" dirty="0"/>
          </a:p>
        </p:txBody>
      </p:sp>
      <p:sp>
        <p:nvSpPr>
          <p:cNvPr id="14" name="Text 11"/>
          <p:cNvSpPr/>
          <p:nvPr/>
        </p:nvSpPr>
        <p:spPr>
          <a:xfrm>
            <a:off x="3383280" y="2468880"/>
            <a:ext cx="2377440" cy="548640"/>
          </a:xfrm>
          <a:prstGeom prst="rect">
            <a:avLst/>
          </a:prstGeom>
          <a:noFill/>
          <a:ln/>
        </p:spPr>
        <p:txBody>
          <a:bodyPr wrap="square" lIns="0" tIns="0" rIns="0" bIns="0" rtlCol="0" anchor="ctr"/>
          <a:lstStyle/>
          <a:p>
            <a:pPr marL="0" indent="0">
              <a:buNone/>
            </a:pPr>
            <a:r>
              <a:rPr lang="en-US" sz="950" dirty="0">
                <a:solidFill>
                  <a:srgbClr val="2E2A24"/>
                </a:solidFill>
                <a:latin typeface="Calibri" pitchFamily="34" charset="0"/>
                <a:ea typeface="Calibri" pitchFamily="34" charset="-122"/>
                <a:cs typeface="Calibri" pitchFamily="34" charset="-120"/>
              </a:rPr>
              <a:t>Two staff/peers complete WRAP Seminar I, then Seminar II facilitator certification.</a:t>
            </a:r>
            <a:endParaRPr lang="en-US" sz="950" dirty="0"/>
          </a:p>
        </p:txBody>
      </p:sp>
      <p:sp>
        <p:nvSpPr>
          <p:cNvPr id="15" name="Shape 12"/>
          <p:cNvSpPr/>
          <p:nvPr/>
        </p:nvSpPr>
        <p:spPr>
          <a:xfrm>
            <a:off x="6035040" y="1737360"/>
            <a:ext cx="2697480" cy="1298448"/>
          </a:xfrm>
          <a:prstGeom prst="roundRect">
            <a:avLst>
              <a:gd name="adj" fmla="val 5634"/>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16" name="Text 13"/>
          <p:cNvSpPr/>
          <p:nvPr/>
        </p:nvSpPr>
        <p:spPr>
          <a:xfrm>
            <a:off x="6217920" y="1847088"/>
            <a:ext cx="2331720" cy="274320"/>
          </a:xfrm>
          <a:prstGeom prst="rect">
            <a:avLst/>
          </a:prstGeom>
          <a:noFill/>
          <a:ln/>
        </p:spPr>
        <p:txBody>
          <a:bodyPr wrap="square" lIns="0" tIns="0" rIns="0" bIns="0" rtlCol="0" anchor="ctr"/>
          <a:lstStyle/>
          <a:p>
            <a:pPr marL="0" indent="0">
              <a:buNone/>
            </a:pPr>
            <a:r>
              <a:rPr lang="en-US" sz="950" b="1" kern="0" spc="300" dirty="0">
                <a:solidFill>
                  <a:srgbClr val="C26A4A"/>
                </a:solidFill>
                <a:latin typeface="Calibri" pitchFamily="34" charset="0"/>
                <a:ea typeface="Calibri" pitchFamily="34" charset="-122"/>
                <a:cs typeface="Calibri" pitchFamily="34" charset="-120"/>
              </a:rPr>
              <a:t>Months 4–5</a:t>
            </a:r>
            <a:endParaRPr lang="en-US" sz="950" dirty="0"/>
          </a:p>
        </p:txBody>
      </p:sp>
      <p:sp>
        <p:nvSpPr>
          <p:cNvPr id="17" name="Text 14"/>
          <p:cNvSpPr/>
          <p:nvPr/>
        </p:nvSpPr>
        <p:spPr>
          <a:xfrm>
            <a:off x="6217920" y="2121408"/>
            <a:ext cx="2331720" cy="320040"/>
          </a:xfrm>
          <a:prstGeom prst="rect">
            <a:avLst/>
          </a:prstGeom>
          <a:noFill/>
          <a:ln/>
        </p:spPr>
        <p:txBody>
          <a:bodyPr wrap="square" lIns="0" tIns="0" rIns="0" bIns="0" rtlCol="0" anchor="ctr"/>
          <a:lstStyle/>
          <a:p>
            <a:pPr marL="0" indent="0">
              <a:buNone/>
            </a:pPr>
            <a:r>
              <a:rPr lang="en-US" sz="1300" b="1" dirty="0">
                <a:solidFill>
                  <a:srgbClr val="5B6E54"/>
                </a:solidFill>
                <a:latin typeface="Georgia" pitchFamily="34" charset="0"/>
                <a:ea typeface="Georgia" pitchFamily="34" charset="-122"/>
                <a:cs typeface="Georgia" pitchFamily="34" charset="-120"/>
              </a:rPr>
              <a:t>Prepare materials</a:t>
            </a:r>
            <a:endParaRPr lang="en-US" sz="1300" dirty="0"/>
          </a:p>
        </p:txBody>
      </p:sp>
      <p:sp>
        <p:nvSpPr>
          <p:cNvPr id="18" name="Text 15"/>
          <p:cNvSpPr/>
          <p:nvPr/>
        </p:nvSpPr>
        <p:spPr>
          <a:xfrm>
            <a:off x="6217920" y="2468880"/>
            <a:ext cx="2377440" cy="548640"/>
          </a:xfrm>
          <a:prstGeom prst="rect">
            <a:avLst/>
          </a:prstGeom>
          <a:noFill/>
          <a:ln/>
        </p:spPr>
        <p:txBody>
          <a:bodyPr wrap="square" lIns="0" tIns="0" rIns="0" bIns="0" rtlCol="0" anchor="ctr"/>
          <a:lstStyle/>
          <a:p>
            <a:pPr marL="0" indent="0">
              <a:buNone/>
            </a:pPr>
            <a:r>
              <a:rPr lang="en-US" sz="950" dirty="0">
                <a:solidFill>
                  <a:srgbClr val="2E2A24"/>
                </a:solidFill>
                <a:latin typeface="Calibri" pitchFamily="34" charset="0"/>
                <a:ea typeface="Calibri" pitchFamily="34" charset="-122"/>
                <a:cs typeface="Calibri" pitchFamily="34" charset="-120"/>
              </a:rPr>
              <a:t>Order Healthy Aging workbooks, set up the meeting room, build the resident referral pathway.</a:t>
            </a:r>
            <a:endParaRPr lang="en-US" sz="950" dirty="0"/>
          </a:p>
        </p:txBody>
      </p:sp>
      <p:sp>
        <p:nvSpPr>
          <p:cNvPr id="19" name="Shape 16"/>
          <p:cNvSpPr/>
          <p:nvPr/>
        </p:nvSpPr>
        <p:spPr>
          <a:xfrm>
            <a:off x="365760" y="3154680"/>
            <a:ext cx="2697480" cy="1298448"/>
          </a:xfrm>
          <a:prstGeom prst="roundRect">
            <a:avLst>
              <a:gd name="adj" fmla="val 5634"/>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20" name="Text 17"/>
          <p:cNvSpPr/>
          <p:nvPr/>
        </p:nvSpPr>
        <p:spPr>
          <a:xfrm>
            <a:off x="548640" y="3264408"/>
            <a:ext cx="2331720" cy="274320"/>
          </a:xfrm>
          <a:prstGeom prst="rect">
            <a:avLst/>
          </a:prstGeom>
          <a:noFill/>
          <a:ln/>
        </p:spPr>
        <p:txBody>
          <a:bodyPr wrap="square" lIns="0" tIns="0" rIns="0" bIns="0" rtlCol="0" anchor="ctr"/>
          <a:lstStyle/>
          <a:p>
            <a:pPr marL="0" indent="0">
              <a:buNone/>
            </a:pPr>
            <a:r>
              <a:rPr lang="en-US" sz="950" b="1" kern="0" spc="300" dirty="0">
                <a:solidFill>
                  <a:srgbClr val="C26A4A"/>
                </a:solidFill>
                <a:latin typeface="Calibri" pitchFamily="34" charset="0"/>
                <a:ea typeface="Calibri" pitchFamily="34" charset="-122"/>
                <a:cs typeface="Calibri" pitchFamily="34" charset="-120"/>
              </a:rPr>
              <a:t>Months 5–8</a:t>
            </a:r>
            <a:endParaRPr lang="en-US" sz="950" dirty="0"/>
          </a:p>
        </p:txBody>
      </p:sp>
      <p:sp>
        <p:nvSpPr>
          <p:cNvPr id="21" name="Text 18"/>
          <p:cNvSpPr/>
          <p:nvPr/>
        </p:nvSpPr>
        <p:spPr>
          <a:xfrm>
            <a:off x="548640" y="3538728"/>
            <a:ext cx="2331720" cy="320040"/>
          </a:xfrm>
          <a:prstGeom prst="rect">
            <a:avLst/>
          </a:prstGeom>
          <a:noFill/>
          <a:ln/>
        </p:spPr>
        <p:txBody>
          <a:bodyPr wrap="square" lIns="0" tIns="0" rIns="0" bIns="0" rtlCol="0" anchor="ctr"/>
          <a:lstStyle/>
          <a:p>
            <a:pPr marL="0" indent="0">
              <a:buNone/>
            </a:pPr>
            <a:r>
              <a:rPr lang="en-US" sz="1300" b="1" dirty="0">
                <a:solidFill>
                  <a:srgbClr val="5B6E54"/>
                </a:solidFill>
                <a:latin typeface="Georgia" pitchFamily="34" charset="0"/>
                <a:ea typeface="Georgia" pitchFamily="34" charset="-122"/>
                <a:cs typeface="Georgia" pitchFamily="34" charset="-120"/>
              </a:rPr>
              <a:t>Pilot the first cohort</a:t>
            </a:r>
            <a:endParaRPr lang="en-US" sz="1300" dirty="0"/>
          </a:p>
        </p:txBody>
      </p:sp>
      <p:sp>
        <p:nvSpPr>
          <p:cNvPr id="22" name="Text 19"/>
          <p:cNvSpPr/>
          <p:nvPr/>
        </p:nvSpPr>
        <p:spPr>
          <a:xfrm>
            <a:off x="548640" y="3886200"/>
            <a:ext cx="2377440" cy="548640"/>
          </a:xfrm>
          <a:prstGeom prst="rect">
            <a:avLst/>
          </a:prstGeom>
          <a:noFill/>
          <a:ln/>
        </p:spPr>
        <p:txBody>
          <a:bodyPr wrap="square" lIns="0" tIns="0" rIns="0" bIns="0" rtlCol="0" anchor="ctr"/>
          <a:lstStyle/>
          <a:p>
            <a:pPr marL="0" indent="0">
              <a:buNone/>
            </a:pPr>
            <a:r>
              <a:rPr lang="en-US" sz="950" dirty="0">
                <a:solidFill>
                  <a:srgbClr val="2E2A24"/>
                </a:solidFill>
                <a:latin typeface="Calibri" pitchFamily="34" charset="0"/>
                <a:ea typeface="Calibri" pitchFamily="34" charset="-122"/>
                <a:cs typeface="Calibri" pitchFamily="34" charset="-120"/>
              </a:rPr>
              <a:t>8–10 residents, 3-day or weekly format, with a debrief after each session.</a:t>
            </a:r>
            <a:endParaRPr lang="en-US" sz="950" dirty="0"/>
          </a:p>
        </p:txBody>
      </p:sp>
      <p:sp>
        <p:nvSpPr>
          <p:cNvPr id="23" name="Shape 20"/>
          <p:cNvSpPr/>
          <p:nvPr/>
        </p:nvSpPr>
        <p:spPr>
          <a:xfrm>
            <a:off x="3200400" y="3154680"/>
            <a:ext cx="2697480" cy="1298448"/>
          </a:xfrm>
          <a:prstGeom prst="roundRect">
            <a:avLst>
              <a:gd name="adj" fmla="val 5634"/>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24" name="Text 21"/>
          <p:cNvSpPr/>
          <p:nvPr/>
        </p:nvSpPr>
        <p:spPr>
          <a:xfrm>
            <a:off x="3383280" y="3264408"/>
            <a:ext cx="2331720" cy="274320"/>
          </a:xfrm>
          <a:prstGeom prst="rect">
            <a:avLst/>
          </a:prstGeom>
          <a:noFill/>
          <a:ln/>
        </p:spPr>
        <p:txBody>
          <a:bodyPr wrap="square" lIns="0" tIns="0" rIns="0" bIns="0" rtlCol="0" anchor="ctr"/>
          <a:lstStyle/>
          <a:p>
            <a:pPr marL="0" indent="0">
              <a:buNone/>
            </a:pPr>
            <a:r>
              <a:rPr lang="en-US" sz="950" b="1" kern="0" spc="300" dirty="0">
                <a:solidFill>
                  <a:srgbClr val="C26A4A"/>
                </a:solidFill>
                <a:latin typeface="Calibri" pitchFamily="34" charset="0"/>
                <a:ea typeface="Calibri" pitchFamily="34" charset="-122"/>
                <a:cs typeface="Calibri" pitchFamily="34" charset="-120"/>
              </a:rPr>
              <a:t>Months 8–10</a:t>
            </a:r>
            <a:endParaRPr lang="en-US" sz="950" dirty="0"/>
          </a:p>
        </p:txBody>
      </p:sp>
      <p:sp>
        <p:nvSpPr>
          <p:cNvPr id="25" name="Text 22"/>
          <p:cNvSpPr/>
          <p:nvPr/>
        </p:nvSpPr>
        <p:spPr>
          <a:xfrm>
            <a:off x="3383280" y="3538728"/>
            <a:ext cx="2331720" cy="320040"/>
          </a:xfrm>
          <a:prstGeom prst="rect">
            <a:avLst/>
          </a:prstGeom>
          <a:noFill/>
          <a:ln/>
        </p:spPr>
        <p:txBody>
          <a:bodyPr wrap="square" lIns="0" tIns="0" rIns="0" bIns="0" rtlCol="0" anchor="ctr"/>
          <a:lstStyle/>
          <a:p>
            <a:pPr marL="0" indent="0">
              <a:buNone/>
            </a:pPr>
            <a:r>
              <a:rPr lang="en-US" sz="1300" b="1" dirty="0">
                <a:solidFill>
                  <a:srgbClr val="5B6E54"/>
                </a:solidFill>
                <a:latin typeface="Georgia" pitchFamily="34" charset="0"/>
                <a:ea typeface="Georgia" pitchFamily="34" charset="-122"/>
                <a:cs typeface="Georgia" pitchFamily="34" charset="-120"/>
              </a:rPr>
              <a:t>Embed in operations</a:t>
            </a:r>
            <a:endParaRPr lang="en-US" sz="1300" dirty="0"/>
          </a:p>
        </p:txBody>
      </p:sp>
      <p:sp>
        <p:nvSpPr>
          <p:cNvPr id="26" name="Text 23"/>
          <p:cNvSpPr/>
          <p:nvPr/>
        </p:nvSpPr>
        <p:spPr>
          <a:xfrm>
            <a:off x="3383280" y="3886200"/>
            <a:ext cx="2377440" cy="548640"/>
          </a:xfrm>
          <a:prstGeom prst="rect">
            <a:avLst/>
          </a:prstGeom>
          <a:noFill/>
          <a:ln/>
        </p:spPr>
        <p:txBody>
          <a:bodyPr wrap="square" lIns="0" tIns="0" rIns="0" bIns="0" rtlCol="0" anchor="ctr"/>
          <a:lstStyle/>
          <a:p>
            <a:pPr marL="0" indent="0">
              <a:buNone/>
            </a:pPr>
            <a:r>
              <a:rPr lang="en-US" sz="950" dirty="0">
                <a:solidFill>
                  <a:srgbClr val="2E2A24"/>
                </a:solidFill>
                <a:latin typeface="Calibri" pitchFamily="34" charset="0"/>
                <a:ea typeface="Calibri" pitchFamily="34" charset="-122"/>
                <a:cs typeface="Calibri" pitchFamily="34" charset="-120"/>
              </a:rPr>
              <a:t>Wellness plans referenced in shift handoffs, case notes, and crisis response.</a:t>
            </a:r>
            <a:endParaRPr lang="en-US" sz="950" dirty="0"/>
          </a:p>
        </p:txBody>
      </p:sp>
      <p:sp>
        <p:nvSpPr>
          <p:cNvPr id="27" name="Shape 24"/>
          <p:cNvSpPr/>
          <p:nvPr/>
        </p:nvSpPr>
        <p:spPr>
          <a:xfrm>
            <a:off x="6035040" y="3154680"/>
            <a:ext cx="2697480" cy="1298448"/>
          </a:xfrm>
          <a:prstGeom prst="roundRect">
            <a:avLst>
              <a:gd name="adj" fmla="val 5634"/>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28" name="Text 25"/>
          <p:cNvSpPr/>
          <p:nvPr/>
        </p:nvSpPr>
        <p:spPr>
          <a:xfrm>
            <a:off x="6217920" y="3264408"/>
            <a:ext cx="2331720" cy="274320"/>
          </a:xfrm>
          <a:prstGeom prst="rect">
            <a:avLst/>
          </a:prstGeom>
          <a:noFill/>
          <a:ln/>
        </p:spPr>
        <p:txBody>
          <a:bodyPr wrap="square" lIns="0" tIns="0" rIns="0" bIns="0" rtlCol="0" anchor="ctr"/>
          <a:lstStyle/>
          <a:p>
            <a:pPr marL="0" indent="0">
              <a:buNone/>
            </a:pPr>
            <a:r>
              <a:rPr lang="en-US" sz="950" b="1" kern="0" spc="300" dirty="0">
                <a:solidFill>
                  <a:srgbClr val="C26A4A"/>
                </a:solidFill>
                <a:latin typeface="Calibri" pitchFamily="34" charset="0"/>
                <a:ea typeface="Calibri" pitchFamily="34" charset="-122"/>
                <a:cs typeface="Calibri" pitchFamily="34" charset="-120"/>
              </a:rPr>
              <a:t>Months 10–12</a:t>
            </a:r>
            <a:endParaRPr lang="en-US" sz="950" dirty="0"/>
          </a:p>
        </p:txBody>
      </p:sp>
      <p:sp>
        <p:nvSpPr>
          <p:cNvPr id="29" name="Text 26"/>
          <p:cNvSpPr/>
          <p:nvPr/>
        </p:nvSpPr>
        <p:spPr>
          <a:xfrm>
            <a:off x="6217920" y="3538728"/>
            <a:ext cx="2331720" cy="320040"/>
          </a:xfrm>
          <a:prstGeom prst="rect">
            <a:avLst/>
          </a:prstGeom>
          <a:noFill/>
          <a:ln/>
        </p:spPr>
        <p:txBody>
          <a:bodyPr wrap="square" lIns="0" tIns="0" rIns="0" bIns="0" rtlCol="0" anchor="ctr"/>
          <a:lstStyle/>
          <a:p>
            <a:pPr marL="0" indent="0">
              <a:buNone/>
            </a:pPr>
            <a:r>
              <a:rPr lang="en-US" sz="1300" b="1" dirty="0">
                <a:solidFill>
                  <a:srgbClr val="5B6E54"/>
                </a:solidFill>
                <a:latin typeface="Georgia" pitchFamily="34" charset="0"/>
                <a:ea typeface="Georgia" pitchFamily="34" charset="-122"/>
                <a:cs typeface="Georgia" pitchFamily="34" charset="-120"/>
              </a:rPr>
              <a:t>Evaluate and iterate</a:t>
            </a:r>
            <a:endParaRPr lang="en-US" sz="1300" dirty="0"/>
          </a:p>
        </p:txBody>
      </p:sp>
      <p:sp>
        <p:nvSpPr>
          <p:cNvPr id="30" name="Text 27"/>
          <p:cNvSpPr/>
          <p:nvPr/>
        </p:nvSpPr>
        <p:spPr>
          <a:xfrm>
            <a:off x="6217920" y="3886200"/>
            <a:ext cx="2377440" cy="548640"/>
          </a:xfrm>
          <a:prstGeom prst="rect">
            <a:avLst/>
          </a:prstGeom>
          <a:noFill/>
          <a:ln/>
        </p:spPr>
        <p:txBody>
          <a:bodyPr wrap="square" lIns="0" tIns="0" rIns="0" bIns="0" rtlCol="0" anchor="ctr"/>
          <a:lstStyle/>
          <a:p>
            <a:pPr marL="0" indent="0">
              <a:buNone/>
            </a:pPr>
            <a:r>
              <a:rPr lang="en-US" sz="950" dirty="0">
                <a:solidFill>
                  <a:srgbClr val="2E2A24"/>
                </a:solidFill>
                <a:latin typeface="Calibri" pitchFamily="34" charset="0"/>
                <a:ea typeface="Calibri" pitchFamily="34" charset="-122"/>
                <a:cs typeface="Calibri" pitchFamily="34" charset="-120"/>
              </a:rPr>
              <a:t>Review KPIs, gather resident feedback, plan cohort two, recertify facilitators.</a:t>
            </a:r>
            <a:endParaRPr lang="en-US" sz="950" dirty="0"/>
          </a:p>
        </p:txBody>
      </p:sp>
      <p:sp>
        <p:nvSpPr>
          <p:cNvPr id="31" name="Shape 28"/>
          <p:cNvSpPr/>
          <p:nvPr/>
        </p:nvSpPr>
        <p:spPr>
          <a:xfrm>
            <a:off x="0" y="4983480"/>
            <a:ext cx="9144000" cy="160020"/>
          </a:xfrm>
          <a:prstGeom prst="rect">
            <a:avLst/>
          </a:prstGeom>
          <a:solidFill>
            <a:srgbClr val="7A8B6F"/>
          </a:solidFill>
          <a:ln w="12700">
            <a:solidFill>
              <a:srgbClr val="7A8B6F"/>
            </a:solidFill>
            <a:prstDash val="solid"/>
          </a:ln>
        </p:spPr>
        <p:txBody>
          <a:bodyPr/>
          <a:lstStyle/>
          <a:p>
            <a:endParaRPr lang="en-US"/>
          </a:p>
        </p:txBody>
      </p:sp>
      <p:sp>
        <p:nvSpPr>
          <p:cNvPr id="32" name="Text 29"/>
          <p:cNvSpPr/>
          <p:nvPr/>
        </p:nvSpPr>
        <p:spPr>
          <a:xfrm>
            <a:off x="365760" y="4818888"/>
            <a:ext cx="5486400" cy="201168"/>
          </a:xfrm>
          <a:prstGeom prst="rect">
            <a:avLst/>
          </a:prstGeom>
          <a:noFill/>
          <a:ln/>
        </p:spPr>
        <p:txBody>
          <a:bodyPr wrap="square" rtlCol="0" anchor="ctr"/>
          <a:lstStyle/>
          <a:p>
            <a:pPr marL="0" indent="0">
              <a:buNone/>
            </a:pPr>
            <a:r>
              <a:rPr lang="en-US" sz="900" dirty="0">
                <a:solidFill>
                  <a:srgbClr val="6B655B"/>
                </a:solidFill>
                <a:latin typeface="Calibri" pitchFamily="34" charset="0"/>
                <a:ea typeface="Calibri" pitchFamily="34" charset="-122"/>
                <a:cs typeface="Calibri" pitchFamily="34" charset="-120"/>
              </a:rPr>
              <a:t>WRAP in the Senior/Frail Bed Program</a:t>
            </a:r>
            <a:endParaRPr lang="en-US" sz="900" dirty="0"/>
          </a:p>
        </p:txBody>
      </p:sp>
      <p:sp>
        <p:nvSpPr>
          <p:cNvPr id="33" name="Text 30"/>
          <p:cNvSpPr/>
          <p:nvPr/>
        </p:nvSpPr>
        <p:spPr>
          <a:xfrm>
            <a:off x="7772400" y="4818888"/>
            <a:ext cx="1005840" cy="201168"/>
          </a:xfrm>
          <a:prstGeom prst="rect">
            <a:avLst/>
          </a:prstGeom>
          <a:noFill/>
          <a:ln/>
        </p:spPr>
        <p:txBody>
          <a:bodyPr wrap="square" rtlCol="0" anchor="ctr"/>
          <a:lstStyle/>
          <a:p>
            <a:pPr marL="0" indent="0" algn="r">
              <a:buNone/>
            </a:pPr>
            <a:r>
              <a:rPr lang="en-US" sz="900" dirty="0">
                <a:solidFill>
                  <a:srgbClr val="6B655B"/>
                </a:solidFill>
                <a:latin typeface="Calibri" pitchFamily="34" charset="0"/>
                <a:ea typeface="Calibri" pitchFamily="34" charset="-122"/>
                <a:cs typeface="Calibri" pitchFamily="34" charset="-120"/>
              </a:rPr>
              <a:t>12 / 15</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6EFE3"/>
        </a:solidFill>
        <a:effectLst/>
      </p:bgPr>
    </p:bg>
    <p:spTree>
      <p:nvGrpSpPr>
        <p:cNvPr id="1" name=""/>
        <p:cNvGrpSpPr/>
        <p:nvPr/>
      </p:nvGrpSpPr>
      <p:grpSpPr>
        <a:xfrm>
          <a:off x="0" y="0"/>
          <a:ext cx="0" cy="0"/>
          <a:chOff x="0" y="0"/>
          <a:chExt cx="0" cy="0"/>
        </a:xfrm>
      </p:grpSpPr>
      <p:sp>
        <p:nvSpPr>
          <p:cNvPr id="2" name="Shape 0"/>
          <p:cNvSpPr/>
          <p:nvPr/>
        </p:nvSpPr>
        <p:spPr>
          <a:xfrm>
            <a:off x="365760" y="411480"/>
            <a:ext cx="109728" cy="292608"/>
          </a:xfrm>
          <a:prstGeom prst="rect">
            <a:avLst/>
          </a:prstGeom>
          <a:solidFill>
            <a:srgbClr val="C26A4A"/>
          </a:solidFill>
          <a:ln w="12700">
            <a:solidFill>
              <a:srgbClr val="C26A4A"/>
            </a:solidFill>
            <a:prstDash val="solid"/>
          </a:ln>
        </p:spPr>
        <p:txBody>
          <a:bodyPr/>
          <a:lstStyle/>
          <a:p>
            <a:endParaRPr lang="en-US"/>
          </a:p>
        </p:txBody>
      </p:sp>
      <p:sp>
        <p:nvSpPr>
          <p:cNvPr id="3" name="Text 1"/>
          <p:cNvSpPr/>
          <p:nvPr/>
        </p:nvSpPr>
        <p:spPr>
          <a:xfrm>
            <a:off x="566928" y="384048"/>
            <a:ext cx="7772400" cy="292608"/>
          </a:xfrm>
          <a:prstGeom prst="rect">
            <a:avLst/>
          </a:prstGeom>
          <a:noFill/>
          <a:ln/>
        </p:spPr>
        <p:txBody>
          <a:bodyPr wrap="square" lIns="0" tIns="0" rIns="0" bIns="0" rtlCol="0" anchor="ctr"/>
          <a:lstStyle/>
          <a:p>
            <a:pPr marL="0" indent="0">
              <a:buNone/>
            </a:pPr>
            <a:r>
              <a:rPr lang="en-US" sz="1100" b="1" kern="0" spc="400" dirty="0">
                <a:solidFill>
                  <a:srgbClr val="C26A4A"/>
                </a:solidFill>
                <a:latin typeface="Calibri" pitchFamily="34" charset="0"/>
                <a:ea typeface="Calibri" pitchFamily="34" charset="-122"/>
                <a:cs typeface="Calibri" pitchFamily="34" charset="-120"/>
              </a:rPr>
              <a:t>BUILDING CAPACITY</a:t>
            </a:r>
            <a:endParaRPr lang="en-US" sz="1100" dirty="0"/>
          </a:p>
        </p:txBody>
      </p:sp>
      <p:sp>
        <p:nvSpPr>
          <p:cNvPr id="4" name="Text 2"/>
          <p:cNvSpPr/>
          <p:nvPr/>
        </p:nvSpPr>
        <p:spPr>
          <a:xfrm>
            <a:off x="365760" y="749808"/>
            <a:ext cx="7132320" cy="868680"/>
          </a:xfrm>
          <a:prstGeom prst="rect">
            <a:avLst/>
          </a:prstGeom>
          <a:noFill/>
          <a:ln/>
        </p:spPr>
        <p:txBody>
          <a:bodyPr wrap="square" lIns="0" tIns="0" rIns="0" bIns="0" rtlCol="0" anchor="ctr"/>
          <a:lstStyle/>
          <a:p>
            <a:pPr marL="0" indent="0">
              <a:buNone/>
            </a:pPr>
            <a:r>
              <a:rPr lang="en-US" sz="2600" b="1" dirty="0">
                <a:solidFill>
                  <a:srgbClr val="2E2A24"/>
                </a:solidFill>
                <a:latin typeface="Georgia" pitchFamily="34" charset="0"/>
                <a:ea typeface="Georgia" pitchFamily="34" charset="-122"/>
                <a:cs typeface="Georgia" pitchFamily="34" charset="-120"/>
              </a:rPr>
              <a:t>Staff training and facilitator certification</a:t>
            </a:r>
            <a:endParaRPr lang="en-US" sz="2600" dirty="0"/>
          </a:p>
        </p:txBody>
      </p:sp>
      <p:sp>
        <p:nvSpPr>
          <p:cNvPr id="5" name="Shape 3"/>
          <p:cNvSpPr/>
          <p:nvPr/>
        </p:nvSpPr>
        <p:spPr>
          <a:xfrm>
            <a:off x="365760" y="1691640"/>
            <a:ext cx="4572000" cy="2926080"/>
          </a:xfrm>
          <a:prstGeom prst="roundRect">
            <a:avLst>
              <a:gd name="adj" fmla="val 2500"/>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6" name="Text 4"/>
          <p:cNvSpPr/>
          <p:nvPr/>
        </p:nvSpPr>
        <p:spPr>
          <a:xfrm>
            <a:off x="548640" y="1828800"/>
            <a:ext cx="4206240" cy="320040"/>
          </a:xfrm>
          <a:prstGeom prst="rect">
            <a:avLst/>
          </a:prstGeom>
          <a:noFill/>
          <a:ln/>
        </p:spPr>
        <p:txBody>
          <a:bodyPr wrap="square" lIns="0" tIns="0" rIns="0" bIns="0" rtlCol="0" anchor="ctr"/>
          <a:lstStyle/>
          <a:p>
            <a:pPr marL="0" indent="0">
              <a:buNone/>
            </a:pPr>
            <a:r>
              <a:rPr lang="en-US" sz="1400" b="1" dirty="0">
                <a:solidFill>
                  <a:srgbClr val="5B6E54"/>
                </a:solidFill>
                <a:latin typeface="Georgia" pitchFamily="34" charset="0"/>
                <a:ea typeface="Georgia" pitchFamily="34" charset="-122"/>
                <a:cs typeface="Georgia" pitchFamily="34" charset="-120"/>
              </a:rPr>
              <a:t>WRAP certification ladder</a:t>
            </a:r>
            <a:endParaRPr lang="en-US" sz="1400" dirty="0"/>
          </a:p>
        </p:txBody>
      </p:sp>
      <p:sp>
        <p:nvSpPr>
          <p:cNvPr id="7" name="Shape 5"/>
          <p:cNvSpPr/>
          <p:nvPr/>
        </p:nvSpPr>
        <p:spPr>
          <a:xfrm>
            <a:off x="548640" y="2286000"/>
            <a:ext cx="320040" cy="320040"/>
          </a:xfrm>
          <a:prstGeom prst="ellipse">
            <a:avLst/>
          </a:prstGeom>
          <a:solidFill>
            <a:srgbClr val="C26A4A"/>
          </a:solidFill>
          <a:ln w="12700">
            <a:solidFill>
              <a:srgbClr val="C26A4A"/>
            </a:solidFill>
            <a:prstDash val="solid"/>
          </a:ln>
        </p:spPr>
        <p:txBody>
          <a:bodyPr/>
          <a:lstStyle/>
          <a:p>
            <a:endParaRPr lang="en-US"/>
          </a:p>
        </p:txBody>
      </p:sp>
      <p:sp>
        <p:nvSpPr>
          <p:cNvPr id="8" name="Text 6"/>
          <p:cNvSpPr/>
          <p:nvPr/>
        </p:nvSpPr>
        <p:spPr>
          <a:xfrm>
            <a:off x="548640" y="2286000"/>
            <a:ext cx="320040" cy="320040"/>
          </a:xfrm>
          <a:prstGeom prst="rect">
            <a:avLst/>
          </a:prstGeom>
          <a:noFill/>
          <a:ln/>
        </p:spPr>
        <p:txBody>
          <a:bodyPr wrap="square" lIns="0" tIns="0" rIns="0" bIns="0" rtlCol="0" anchor="ctr"/>
          <a:lstStyle/>
          <a:p>
            <a:pPr marL="0" indent="0" algn="ctr">
              <a:buNone/>
            </a:pPr>
            <a:r>
              <a:rPr lang="en-US" sz="1100" b="1" dirty="0">
                <a:solidFill>
                  <a:srgbClr val="F6EFE3"/>
                </a:solidFill>
                <a:latin typeface="Georgia" pitchFamily="34" charset="0"/>
                <a:ea typeface="Georgia" pitchFamily="34" charset="-122"/>
                <a:cs typeface="Georgia" pitchFamily="34" charset="-120"/>
              </a:rPr>
              <a:t>1</a:t>
            </a:r>
            <a:endParaRPr lang="en-US" sz="1100" dirty="0"/>
          </a:p>
        </p:txBody>
      </p:sp>
      <p:sp>
        <p:nvSpPr>
          <p:cNvPr id="9" name="Text 7"/>
          <p:cNvSpPr/>
          <p:nvPr/>
        </p:nvSpPr>
        <p:spPr>
          <a:xfrm>
            <a:off x="960120" y="2267712"/>
            <a:ext cx="3840480" cy="274320"/>
          </a:xfrm>
          <a:prstGeom prst="rect">
            <a:avLst/>
          </a:prstGeom>
          <a:noFill/>
          <a:ln/>
        </p:spPr>
        <p:txBody>
          <a:bodyPr wrap="square" lIns="0" tIns="0" rIns="0" bIns="0" rtlCol="0" anchor="ctr"/>
          <a:lstStyle/>
          <a:p>
            <a:pPr marL="0" indent="0">
              <a:buNone/>
            </a:pPr>
            <a:r>
              <a:rPr lang="en-US" sz="1200" b="1" dirty="0">
                <a:solidFill>
                  <a:srgbClr val="2E2A24"/>
                </a:solidFill>
                <a:latin typeface="Georgia" pitchFamily="34" charset="0"/>
                <a:ea typeface="Georgia" pitchFamily="34" charset="-122"/>
                <a:cs typeface="Georgia" pitchFamily="34" charset="-120"/>
              </a:rPr>
              <a:t>Seminar I</a:t>
            </a:r>
            <a:endParaRPr lang="en-US" sz="1200" dirty="0"/>
          </a:p>
        </p:txBody>
      </p:sp>
      <p:sp>
        <p:nvSpPr>
          <p:cNvPr id="10" name="Text 8"/>
          <p:cNvSpPr/>
          <p:nvPr/>
        </p:nvSpPr>
        <p:spPr>
          <a:xfrm>
            <a:off x="960120" y="2542032"/>
            <a:ext cx="3840480" cy="411480"/>
          </a:xfrm>
          <a:prstGeom prst="rect">
            <a:avLst/>
          </a:prstGeom>
          <a:noFill/>
          <a:ln/>
        </p:spPr>
        <p:txBody>
          <a:bodyPr wrap="square" lIns="0" tIns="0" rIns="0" bIns="0" rtlCol="0" anchor="ctr"/>
          <a:lstStyle/>
          <a:p>
            <a:pPr marL="0" indent="0">
              <a:buNone/>
            </a:pPr>
            <a:r>
              <a:rPr lang="en-US" sz="950" dirty="0">
                <a:solidFill>
                  <a:srgbClr val="6B655B"/>
                </a:solidFill>
                <a:latin typeface="Calibri" pitchFamily="34" charset="0"/>
                <a:ea typeface="Calibri" pitchFamily="34" charset="-122"/>
                <a:cs typeface="Calibri" pitchFamily="34" charset="-120"/>
              </a:rPr>
              <a:t>Build your own WRAP. 4 sessions × 4.5 hrs. ~$399 + materials.</a:t>
            </a:r>
            <a:endParaRPr lang="en-US" sz="950" dirty="0"/>
          </a:p>
        </p:txBody>
      </p:sp>
      <p:sp>
        <p:nvSpPr>
          <p:cNvPr id="11" name="Shape 9"/>
          <p:cNvSpPr/>
          <p:nvPr/>
        </p:nvSpPr>
        <p:spPr>
          <a:xfrm>
            <a:off x="548640" y="2999232"/>
            <a:ext cx="320040" cy="320040"/>
          </a:xfrm>
          <a:prstGeom prst="ellipse">
            <a:avLst/>
          </a:prstGeom>
          <a:solidFill>
            <a:srgbClr val="C26A4A"/>
          </a:solidFill>
          <a:ln w="12700">
            <a:solidFill>
              <a:srgbClr val="C26A4A"/>
            </a:solidFill>
            <a:prstDash val="solid"/>
          </a:ln>
        </p:spPr>
        <p:txBody>
          <a:bodyPr/>
          <a:lstStyle/>
          <a:p>
            <a:endParaRPr lang="en-US"/>
          </a:p>
        </p:txBody>
      </p:sp>
      <p:sp>
        <p:nvSpPr>
          <p:cNvPr id="12" name="Text 10"/>
          <p:cNvSpPr/>
          <p:nvPr/>
        </p:nvSpPr>
        <p:spPr>
          <a:xfrm>
            <a:off x="548640" y="2999232"/>
            <a:ext cx="320040" cy="320040"/>
          </a:xfrm>
          <a:prstGeom prst="rect">
            <a:avLst/>
          </a:prstGeom>
          <a:noFill/>
          <a:ln/>
        </p:spPr>
        <p:txBody>
          <a:bodyPr wrap="square" lIns="0" tIns="0" rIns="0" bIns="0" rtlCol="0" anchor="ctr"/>
          <a:lstStyle/>
          <a:p>
            <a:pPr marL="0" indent="0" algn="ctr">
              <a:buNone/>
            </a:pPr>
            <a:r>
              <a:rPr lang="en-US" sz="1100" b="1" dirty="0">
                <a:solidFill>
                  <a:srgbClr val="F6EFE3"/>
                </a:solidFill>
                <a:latin typeface="Georgia" pitchFamily="34" charset="0"/>
                <a:ea typeface="Georgia" pitchFamily="34" charset="-122"/>
                <a:cs typeface="Georgia" pitchFamily="34" charset="-120"/>
              </a:rPr>
              <a:t>2</a:t>
            </a:r>
            <a:endParaRPr lang="en-US" sz="1100" dirty="0"/>
          </a:p>
        </p:txBody>
      </p:sp>
      <p:sp>
        <p:nvSpPr>
          <p:cNvPr id="13" name="Text 11"/>
          <p:cNvSpPr/>
          <p:nvPr/>
        </p:nvSpPr>
        <p:spPr>
          <a:xfrm>
            <a:off x="960120" y="2980944"/>
            <a:ext cx="3840480" cy="274320"/>
          </a:xfrm>
          <a:prstGeom prst="rect">
            <a:avLst/>
          </a:prstGeom>
          <a:noFill/>
          <a:ln/>
        </p:spPr>
        <p:txBody>
          <a:bodyPr wrap="square" lIns="0" tIns="0" rIns="0" bIns="0" rtlCol="0" anchor="ctr"/>
          <a:lstStyle/>
          <a:p>
            <a:pPr marL="0" indent="0">
              <a:buNone/>
            </a:pPr>
            <a:r>
              <a:rPr lang="en-US" sz="1200" b="1" dirty="0">
                <a:solidFill>
                  <a:srgbClr val="2E2A24"/>
                </a:solidFill>
                <a:latin typeface="Georgia" pitchFamily="34" charset="0"/>
                <a:ea typeface="Georgia" pitchFamily="34" charset="-122"/>
                <a:cs typeface="Georgia" pitchFamily="34" charset="-120"/>
              </a:rPr>
              <a:t>Seminar II</a:t>
            </a:r>
            <a:endParaRPr lang="en-US" sz="1200" dirty="0"/>
          </a:p>
        </p:txBody>
      </p:sp>
      <p:sp>
        <p:nvSpPr>
          <p:cNvPr id="14" name="Text 12"/>
          <p:cNvSpPr/>
          <p:nvPr/>
        </p:nvSpPr>
        <p:spPr>
          <a:xfrm>
            <a:off x="960120" y="3255264"/>
            <a:ext cx="3840480" cy="411480"/>
          </a:xfrm>
          <a:prstGeom prst="rect">
            <a:avLst/>
          </a:prstGeom>
          <a:noFill/>
          <a:ln/>
        </p:spPr>
        <p:txBody>
          <a:bodyPr wrap="square" lIns="0" tIns="0" rIns="0" bIns="0" rtlCol="0" anchor="ctr"/>
          <a:lstStyle/>
          <a:p>
            <a:pPr marL="0" indent="0">
              <a:buNone/>
            </a:pPr>
            <a:r>
              <a:rPr lang="en-US" sz="950" dirty="0">
                <a:solidFill>
                  <a:srgbClr val="6B655B"/>
                </a:solidFill>
                <a:latin typeface="Calibri" pitchFamily="34" charset="0"/>
                <a:ea typeface="Calibri" pitchFamily="34" charset="-122"/>
                <a:cs typeface="Calibri" pitchFamily="34" charset="-120"/>
              </a:rPr>
              <a:t>Facilitator certification. 24–40 hrs in-person. ~$1,099. Recertify every 2–3 years.</a:t>
            </a:r>
            <a:endParaRPr lang="en-US" sz="950" dirty="0"/>
          </a:p>
        </p:txBody>
      </p:sp>
      <p:sp>
        <p:nvSpPr>
          <p:cNvPr id="15" name="Shape 13"/>
          <p:cNvSpPr/>
          <p:nvPr/>
        </p:nvSpPr>
        <p:spPr>
          <a:xfrm>
            <a:off x="548640" y="3712464"/>
            <a:ext cx="320040" cy="320040"/>
          </a:xfrm>
          <a:prstGeom prst="ellipse">
            <a:avLst/>
          </a:prstGeom>
          <a:solidFill>
            <a:srgbClr val="C26A4A"/>
          </a:solidFill>
          <a:ln w="12700">
            <a:solidFill>
              <a:srgbClr val="C26A4A"/>
            </a:solidFill>
            <a:prstDash val="solid"/>
          </a:ln>
        </p:spPr>
        <p:txBody>
          <a:bodyPr/>
          <a:lstStyle/>
          <a:p>
            <a:endParaRPr lang="en-US"/>
          </a:p>
        </p:txBody>
      </p:sp>
      <p:sp>
        <p:nvSpPr>
          <p:cNvPr id="16" name="Text 14"/>
          <p:cNvSpPr/>
          <p:nvPr/>
        </p:nvSpPr>
        <p:spPr>
          <a:xfrm>
            <a:off x="548640" y="3712464"/>
            <a:ext cx="320040" cy="320040"/>
          </a:xfrm>
          <a:prstGeom prst="rect">
            <a:avLst/>
          </a:prstGeom>
          <a:noFill/>
          <a:ln/>
        </p:spPr>
        <p:txBody>
          <a:bodyPr wrap="square" lIns="0" tIns="0" rIns="0" bIns="0" rtlCol="0" anchor="ctr"/>
          <a:lstStyle/>
          <a:p>
            <a:pPr marL="0" indent="0" algn="ctr">
              <a:buNone/>
            </a:pPr>
            <a:r>
              <a:rPr lang="en-US" sz="1100" b="1" dirty="0">
                <a:solidFill>
                  <a:srgbClr val="F6EFE3"/>
                </a:solidFill>
                <a:latin typeface="Georgia" pitchFamily="34" charset="0"/>
                <a:ea typeface="Georgia" pitchFamily="34" charset="-122"/>
                <a:cs typeface="Georgia" pitchFamily="34" charset="-120"/>
              </a:rPr>
              <a:t>3</a:t>
            </a:r>
            <a:endParaRPr lang="en-US" sz="1100" dirty="0"/>
          </a:p>
        </p:txBody>
      </p:sp>
      <p:sp>
        <p:nvSpPr>
          <p:cNvPr id="17" name="Text 15"/>
          <p:cNvSpPr/>
          <p:nvPr/>
        </p:nvSpPr>
        <p:spPr>
          <a:xfrm>
            <a:off x="960120" y="3694176"/>
            <a:ext cx="3840480" cy="274320"/>
          </a:xfrm>
          <a:prstGeom prst="rect">
            <a:avLst/>
          </a:prstGeom>
          <a:noFill/>
          <a:ln/>
        </p:spPr>
        <p:txBody>
          <a:bodyPr wrap="square" lIns="0" tIns="0" rIns="0" bIns="0" rtlCol="0" anchor="ctr"/>
          <a:lstStyle/>
          <a:p>
            <a:pPr marL="0" indent="0">
              <a:buNone/>
            </a:pPr>
            <a:r>
              <a:rPr lang="en-US" sz="1200" b="1" dirty="0">
                <a:solidFill>
                  <a:srgbClr val="2E2A24"/>
                </a:solidFill>
                <a:latin typeface="Georgia" pitchFamily="34" charset="0"/>
                <a:ea typeface="Georgia" pitchFamily="34" charset="-122"/>
                <a:cs typeface="Georgia" pitchFamily="34" charset="-120"/>
              </a:rPr>
              <a:t>Seminar III</a:t>
            </a:r>
            <a:endParaRPr lang="en-US" sz="1200" dirty="0"/>
          </a:p>
        </p:txBody>
      </p:sp>
      <p:sp>
        <p:nvSpPr>
          <p:cNvPr id="18" name="Text 16"/>
          <p:cNvSpPr/>
          <p:nvPr/>
        </p:nvSpPr>
        <p:spPr>
          <a:xfrm>
            <a:off x="960120" y="3968496"/>
            <a:ext cx="3840480" cy="411480"/>
          </a:xfrm>
          <a:prstGeom prst="rect">
            <a:avLst/>
          </a:prstGeom>
          <a:noFill/>
          <a:ln/>
        </p:spPr>
        <p:txBody>
          <a:bodyPr wrap="square" lIns="0" tIns="0" rIns="0" bIns="0" rtlCol="0" anchor="ctr"/>
          <a:lstStyle/>
          <a:p>
            <a:pPr marL="0" indent="0">
              <a:buNone/>
            </a:pPr>
            <a:r>
              <a:rPr lang="en-US" sz="950" dirty="0">
                <a:solidFill>
                  <a:srgbClr val="6B655B"/>
                </a:solidFill>
                <a:latin typeface="Calibri" pitchFamily="34" charset="0"/>
                <a:ea typeface="Calibri" pitchFamily="34" charset="-122"/>
                <a:cs typeface="Calibri" pitchFamily="34" charset="-120"/>
              </a:rPr>
              <a:t>Advanced Level Facilitator (ALF) — can train and certify other facilitators.</a:t>
            </a:r>
            <a:endParaRPr lang="en-US" sz="950" dirty="0"/>
          </a:p>
        </p:txBody>
      </p:sp>
      <p:pic>
        <p:nvPicPr>
          <p:cNvPr id="19" name="Image 0" descr="/agent/turn4/workspace/images/photorealistic-small-group-of-diverse-adults-seate_2026-06-08T19-32-50_image_DAS_0.jpg"/>
          <p:cNvPicPr>
            <a:picLocks noChangeAspect="1"/>
          </p:cNvPicPr>
          <p:nvPr/>
        </p:nvPicPr>
        <p:blipFill>
          <a:blip r:embed="rId3"/>
          <a:srcRect l="8333" r="8333"/>
          <a:stretch/>
        </p:blipFill>
        <p:spPr>
          <a:xfrm>
            <a:off x="5120640" y="1691640"/>
            <a:ext cx="3657600" cy="2926080"/>
          </a:xfrm>
          <a:prstGeom prst="rect">
            <a:avLst/>
          </a:prstGeom>
        </p:spPr>
      </p:pic>
      <p:sp>
        <p:nvSpPr>
          <p:cNvPr id="20" name="Shape 17"/>
          <p:cNvSpPr/>
          <p:nvPr/>
        </p:nvSpPr>
        <p:spPr>
          <a:xfrm>
            <a:off x="5120640" y="1691640"/>
            <a:ext cx="3657600" cy="2926080"/>
          </a:xfrm>
          <a:prstGeom prst="rect">
            <a:avLst/>
          </a:prstGeom>
          <a:solidFill>
            <a:srgbClr val="2E2A24">
              <a:alpha val="78000"/>
            </a:srgbClr>
          </a:solidFill>
          <a:ln w="12700">
            <a:solidFill>
              <a:srgbClr val="2E2A24"/>
            </a:solidFill>
            <a:prstDash val="solid"/>
          </a:ln>
        </p:spPr>
        <p:txBody>
          <a:bodyPr/>
          <a:lstStyle/>
          <a:p>
            <a:endParaRPr lang="en-US"/>
          </a:p>
        </p:txBody>
      </p:sp>
      <p:sp>
        <p:nvSpPr>
          <p:cNvPr id="21" name="Text 18"/>
          <p:cNvSpPr/>
          <p:nvPr/>
        </p:nvSpPr>
        <p:spPr>
          <a:xfrm>
            <a:off x="5303520" y="1828800"/>
            <a:ext cx="3291840" cy="320040"/>
          </a:xfrm>
          <a:prstGeom prst="rect">
            <a:avLst/>
          </a:prstGeom>
          <a:noFill/>
          <a:ln/>
        </p:spPr>
        <p:txBody>
          <a:bodyPr wrap="square" lIns="0" tIns="0" rIns="0" bIns="0" rtlCol="0" anchor="ctr"/>
          <a:lstStyle/>
          <a:p>
            <a:pPr marL="0" indent="0">
              <a:buNone/>
            </a:pPr>
            <a:r>
              <a:rPr lang="en-US" sz="1300" b="1" dirty="0">
                <a:solidFill>
                  <a:srgbClr val="F6EFE3"/>
                </a:solidFill>
                <a:latin typeface="Georgia" pitchFamily="34" charset="0"/>
                <a:ea typeface="Georgia" pitchFamily="34" charset="-122"/>
                <a:cs typeface="Georgia" pitchFamily="34" charset="-120"/>
              </a:rPr>
              <a:t>All shelter staff also need:</a:t>
            </a:r>
            <a:endParaRPr lang="en-US" sz="1300" dirty="0"/>
          </a:p>
        </p:txBody>
      </p:sp>
      <p:sp>
        <p:nvSpPr>
          <p:cNvPr id="22" name="Text 19"/>
          <p:cNvSpPr/>
          <p:nvPr/>
        </p:nvSpPr>
        <p:spPr>
          <a:xfrm>
            <a:off x="5349240" y="2286000"/>
            <a:ext cx="3383280" cy="2286000"/>
          </a:xfrm>
          <a:prstGeom prst="rect">
            <a:avLst/>
          </a:prstGeom>
          <a:noFill/>
          <a:ln/>
        </p:spPr>
        <p:txBody>
          <a:bodyPr wrap="square" lIns="0" tIns="0" rIns="0" bIns="0" rtlCol="0" anchor="ctr"/>
          <a:lstStyle/>
          <a:p>
            <a:pPr marL="342900" indent="-342900">
              <a:spcAft>
                <a:spcPts val="500"/>
              </a:spcAft>
              <a:buSzPct val="100000"/>
              <a:buChar char="•"/>
            </a:pPr>
            <a:r>
              <a:rPr lang="en-US" sz="1050" b="1" dirty="0">
                <a:solidFill>
                  <a:srgbClr val="F6EFE3"/>
                </a:solidFill>
                <a:latin typeface="Calibri" pitchFamily="34" charset="0"/>
                <a:ea typeface="Calibri" pitchFamily="34" charset="-122"/>
                <a:cs typeface="Calibri" pitchFamily="34" charset="-120"/>
              </a:rPr>
              <a:t>Trauma-informed care basics</a:t>
            </a:r>
            <a:endParaRPr lang="en-US" sz="1050" dirty="0"/>
          </a:p>
          <a:p>
            <a:pPr marL="342900" indent="-342900">
              <a:spcAft>
                <a:spcPts val="500"/>
              </a:spcAft>
              <a:buSzPct val="100000"/>
              <a:buChar char="•"/>
            </a:pPr>
            <a:r>
              <a:rPr lang="en-US" sz="1050" b="1" dirty="0">
                <a:solidFill>
                  <a:srgbClr val="F6EFE3"/>
                </a:solidFill>
                <a:latin typeface="Calibri" pitchFamily="34" charset="0"/>
                <a:ea typeface="Calibri" pitchFamily="34" charset="-122"/>
                <a:cs typeface="Calibri" pitchFamily="34" charset="-120"/>
              </a:rPr>
              <a:t>Harm reduction &amp; overdose response</a:t>
            </a:r>
            <a:endParaRPr lang="en-US" sz="1050" dirty="0"/>
          </a:p>
          <a:p>
            <a:pPr marL="342900" indent="-342900">
              <a:spcAft>
                <a:spcPts val="500"/>
              </a:spcAft>
              <a:buSzPct val="100000"/>
              <a:buChar char="•"/>
            </a:pPr>
            <a:r>
              <a:rPr lang="en-US" sz="1050" b="1" dirty="0">
                <a:solidFill>
                  <a:srgbClr val="F6EFE3"/>
                </a:solidFill>
                <a:latin typeface="Calibri" pitchFamily="34" charset="0"/>
                <a:ea typeface="Calibri" pitchFamily="34" charset="-122"/>
                <a:cs typeface="Calibri" pitchFamily="34" charset="-120"/>
              </a:rPr>
              <a:t>Mental Health First Aid</a:t>
            </a:r>
            <a:endParaRPr lang="en-US" sz="1050" dirty="0"/>
          </a:p>
          <a:p>
            <a:pPr marL="342900" indent="-342900">
              <a:spcAft>
                <a:spcPts val="500"/>
              </a:spcAft>
              <a:buSzPct val="100000"/>
              <a:buChar char="•"/>
            </a:pPr>
            <a:r>
              <a:rPr lang="en-US" sz="1050" b="1" dirty="0">
                <a:solidFill>
                  <a:srgbClr val="F6EFE3"/>
                </a:solidFill>
                <a:latin typeface="Calibri" pitchFamily="34" charset="0"/>
                <a:ea typeface="Calibri" pitchFamily="34" charset="-122"/>
                <a:cs typeface="Calibri" pitchFamily="34" charset="-120"/>
              </a:rPr>
              <a:t>Dementia / MoCA awareness</a:t>
            </a:r>
            <a:endParaRPr lang="en-US" sz="1050" dirty="0"/>
          </a:p>
          <a:p>
            <a:pPr marL="342900" indent="-342900">
              <a:spcAft>
                <a:spcPts val="500"/>
              </a:spcAft>
              <a:buSzPct val="100000"/>
              <a:buChar char="•"/>
            </a:pPr>
            <a:r>
              <a:rPr lang="en-US" sz="1050" b="1" dirty="0">
                <a:solidFill>
                  <a:srgbClr val="F6EFE3"/>
                </a:solidFill>
                <a:latin typeface="Calibri" pitchFamily="34" charset="0"/>
                <a:ea typeface="Calibri" pitchFamily="34" charset="-122"/>
                <a:cs typeface="Calibri" pitchFamily="34" charset="-120"/>
              </a:rPr>
              <a:t>De-escalation &amp; boundaries</a:t>
            </a:r>
            <a:endParaRPr lang="en-US" sz="1050" dirty="0"/>
          </a:p>
          <a:p>
            <a:pPr marL="342900" indent="-342900">
              <a:buSzPct val="100000"/>
              <a:buChar char="•"/>
            </a:pPr>
            <a:r>
              <a:rPr lang="en-US" sz="1050" b="1" dirty="0">
                <a:solidFill>
                  <a:srgbClr val="F6EFE3"/>
                </a:solidFill>
                <a:latin typeface="Calibri" pitchFamily="34" charset="0"/>
                <a:ea typeface="Calibri" pitchFamily="34" charset="-122"/>
                <a:cs typeface="Calibri" pitchFamily="34" charset="-120"/>
              </a:rPr>
              <a:t>How to read and use a WRAP</a:t>
            </a:r>
            <a:endParaRPr lang="en-US" sz="1050" dirty="0"/>
          </a:p>
        </p:txBody>
      </p:sp>
      <p:sp>
        <p:nvSpPr>
          <p:cNvPr id="23" name="Shape 20"/>
          <p:cNvSpPr/>
          <p:nvPr/>
        </p:nvSpPr>
        <p:spPr>
          <a:xfrm>
            <a:off x="0" y="4983480"/>
            <a:ext cx="9144000" cy="160020"/>
          </a:xfrm>
          <a:prstGeom prst="rect">
            <a:avLst/>
          </a:prstGeom>
          <a:solidFill>
            <a:srgbClr val="7A8B6F"/>
          </a:solidFill>
          <a:ln w="12700">
            <a:solidFill>
              <a:srgbClr val="7A8B6F"/>
            </a:solidFill>
            <a:prstDash val="solid"/>
          </a:ln>
        </p:spPr>
        <p:txBody>
          <a:bodyPr/>
          <a:lstStyle/>
          <a:p>
            <a:endParaRPr lang="en-US"/>
          </a:p>
        </p:txBody>
      </p:sp>
      <p:sp>
        <p:nvSpPr>
          <p:cNvPr id="24" name="Text 21"/>
          <p:cNvSpPr/>
          <p:nvPr/>
        </p:nvSpPr>
        <p:spPr>
          <a:xfrm>
            <a:off x="365760" y="4818888"/>
            <a:ext cx="5486400" cy="201168"/>
          </a:xfrm>
          <a:prstGeom prst="rect">
            <a:avLst/>
          </a:prstGeom>
          <a:noFill/>
          <a:ln/>
        </p:spPr>
        <p:txBody>
          <a:bodyPr wrap="square" rtlCol="0" anchor="ctr"/>
          <a:lstStyle/>
          <a:p>
            <a:pPr marL="0" indent="0">
              <a:buNone/>
            </a:pPr>
            <a:r>
              <a:rPr lang="en-US" sz="900" dirty="0">
                <a:solidFill>
                  <a:srgbClr val="6B655B"/>
                </a:solidFill>
                <a:latin typeface="Calibri" pitchFamily="34" charset="0"/>
                <a:ea typeface="Calibri" pitchFamily="34" charset="-122"/>
                <a:cs typeface="Calibri" pitchFamily="34" charset="-120"/>
              </a:rPr>
              <a:t>WRAP in the Senior/Frail Bed Program</a:t>
            </a:r>
            <a:endParaRPr lang="en-US" sz="900" dirty="0"/>
          </a:p>
        </p:txBody>
      </p:sp>
      <p:sp>
        <p:nvSpPr>
          <p:cNvPr id="25" name="Text 22"/>
          <p:cNvSpPr/>
          <p:nvPr/>
        </p:nvSpPr>
        <p:spPr>
          <a:xfrm>
            <a:off x="7772400" y="4818888"/>
            <a:ext cx="1005840" cy="201168"/>
          </a:xfrm>
          <a:prstGeom prst="rect">
            <a:avLst/>
          </a:prstGeom>
          <a:noFill/>
          <a:ln/>
        </p:spPr>
        <p:txBody>
          <a:bodyPr wrap="square" rtlCol="0" anchor="ctr"/>
          <a:lstStyle/>
          <a:p>
            <a:pPr marL="0" indent="0" algn="r">
              <a:buNone/>
            </a:pPr>
            <a:r>
              <a:rPr lang="en-US" sz="900" dirty="0">
                <a:solidFill>
                  <a:srgbClr val="6B655B"/>
                </a:solidFill>
                <a:latin typeface="Calibri" pitchFamily="34" charset="0"/>
                <a:ea typeface="Calibri" pitchFamily="34" charset="-122"/>
                <a:cs typeface="Calibri" pitchFamily="34" charset="-120"/>
              </a:rPr>
              <a:t>13 / 15</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6EFE3"/>
        </a:solidFill>
        <a:effectLst/>
      </p:bgPr>
    </p:bg>
    <p:spTree>
      <p:nvGrpSpPr>
        <p:cNvPr id="1" name=""/>
        <p:cNvGrpSpPr/>
        <p:nvPr/>
      </p:nvGrpSpPr>
      <p:grpSpPr>
        <a:xfrm>
          <a:off x="0" y="0"/>
          <a:ext cx="0" cy="0"/>
          <a:chOff x="0" y="0"/>
          <a:chExt cx="0" cy="0"/>
        </a:xfrm>
      </p:grpSpPr>
      <p:sp>
        <p:nvSpPr>
          <p:cNvPr id="2" name="Shape 0"/>
          <p:cNvSpPr/>
          <p:nvPr/>
        </p:nvSpPr>
        <p:spPr>
          <a:xfrm>
            <a:off x="365760" y="411480"/>
            <a:ext cx="109728" cy="292608"/>
          </a:xfrm>
          <a:prstGeom prst="rect">
            <a:avLst/>
          </a:prstGeom>
          <a:solidFill>
            <a:srgbClr val="C26A4A"/>
          </a:solidFill>
          <a:ln w="12700">
            <a:solidFill>
              <a:srgbClr val="C26A4A"/>
            </a:solidFill>
            <a:prstDash val="solid"/>
          </a:ln>
        </p:spPr>
        <p:txBody>
          <a:bodyPr/>
          <a:lstStyle/>
          <a:p>
            <a:endParaRPr lang="en-US"/>
          </a:p>
        </p:txBody>
      </p:sp>
      <p:sp>
        <p:nvSpPr>
          <p:cNvPr id="3" name="Text 1"/>
          <p:cNvSpPr/>
          <p:nvPr/>
        </p:nvSpPr>
        <p:spPr>
          <a:xfrm>
            <a:off x="566928" y="384048"/>
            <a:ext cx="7772400" cy="292608"/>
          </a:xfrm>
          <a:prstGeom prst="rect">
            <a:avLst/>
          </a:prstGeom>
          <a:noFill/>
          <a:ln/>
        </p:spPr>
        <p:txBody>
          <a:bodyPr wrap="square" lIns="0" tIns="0" rIns="0" bIns="0" rtlCol="0" anchor="ctr"/>
          <a:lstStyle/>
          <a:p>
            <a:pPr marL="0" indent="0">
              <a:buNone/>
            </a:pPr>
            <a:r>
              <a:rPr lang="en-US" sz="1100" b="1" kern="0" spc="400" dirty="0">
                <a:solidFill>
                  <a:srgbClr val="C26A4A"/>
                </a:solidFill>
                <a:latin typeface="Calibri" pitchFamily="34" charset="0"/>
                <a:ea typeface="Calibri" pitchFamily="34" charset="-122"/>
                <a:cs typeface="Calibri" pitchFamily="34" charset="-120"/>
              </a:rPr>
              <a:t>RESOURCES</a:t>
            </a:r>
            <a:endParaRPr lang="en-US" sz="1100" dirty="0"/>
          </a:p>
        </p:txBody>
      </p:sp>
      <p:sp>
        <p:nvSpPr>
          <p:cNvPr id="4" name="Text 2"/>
          <p:cNvSpPr/>
          <p:nvPr/>
        </p:nvSpPr>
        <p:spPr>
          <a:xfrm>
            <a:off x="365760" y="749808"/>
            <a:ext cx="7132320" cy="868680"/>
          </a:xfrm>
          <a:prstGeom prst="rect">
            <a:avLst/>
          </a:prstGeom>
          <a:noFill/>
          <a:ln/>
        </p:spPr>
        <p:txBody>
          <a:bodyPr wrap="square" lIns="0" tIns="0" rIns="0" bIns="0" rtlCol="0" anchor="ctr"/>
          <a:lstStyle/>
          <a:p>
            <a:pPr marL="0" indent="0">
              <a:buNone/>
            </a:pPr>
            <a:r>
              <a:rPr lang="en-US" sz="2600" b="1" dirty="0">
                <a:solidFill>
                  <a:srgbClr val="2E2A24"/>
                </a:solidFill>
                <a:latin typeface="Georgia" pitchFamily="34" charset="0"/>
                <a:ea typeface="Georgia" pitchFamily="34" charset="-122"/>
                <a:cs typeface="Georgia" pitchFamily="34" charset="-120"/>
              </a:rPr>
              <a:t>Partners, budget, and funding sources</a:t>
            </a:r>
            <a:endParaRPr lang="en-US" sz="2600" dirty="0"/>
          </a:p>
        </p:txBody>
      </p:sp>
      <p:pic>
        <p:nvPicPr>
          <p:cNvPr id="5" name="Image 0" descr="/agent/turn4/workspace/images/photorealistic-warm-scene-of-three-diverse-communi_2026-06-08T19-38-57_image_DAS_0.jpg"/>
          <p:cNvPicPr>
            <a:picLocks noChangeAspect="1"/>
          </p:cNvPicPr>
          <p:nvPr/>
        </p:nvPicPr>
        <p:blipFill>
          <a:blip r:embed="rId3"/>
          <a:srcRect l="8730" r="8730"/>
          <a:stretch/>
        </p:blipFill>
        <p:spPr>
          <a:xfrm>
            <a:off x="7589520" y="320040"/>
            <a:ext cx="1188720" cy="960120"/>
          </a:xfrm>
          <a:prstGeom prst="rect">
            <a:avLst/>
          </a:prstGeom>
        </p:spPr>
      </p:pic>
      <p:sp>
        <p:nvSpPr>
          <p:cNvPr id="6" name="Shape 3"/>
          <p:cNvSpPr/>
          <p:nvPr/>
        </p:nvSpPr>
        <p:spPr>
          <a:xfrm>
            <a:off x="7589520" y="320040"/>
            <a:ext cx="1188720" cy="960120"/>
          </a:xfrm>
          <a:prstGeom prst="roundRect">
            <a:avLst>
              <a:gd name="adj" fmla="val 5714"/>
            </a:avLst>
          </a:prstGeom>
          <a:solidFill>
            <a:srgbClr val="5B6E54">
              <a:alpha val="25000"/>
            </a:srgbClr>
          </a:solidFill>
          <a:ln w="12700">
            <a:solidFill>
              <a:srgbClr val="EFE5D3"/>
            </a:solidFill>
            <a:prstDash val="solid"/>
          </a:ln>
        </p:spPr>
        <p:txBody>
          <a:bodyPr/>
          <a:lstStyle/>
          <a:p>
            <a:endParaRPr lang="en-US"/>
          </a:p>
        </p:txBody>
      </p:sp>
      <p:sp>
        <p:nvSpPr>
          <p:cNvPr id="7" name="Shape 4"/>
          <p:cNvSpPr/>
          <p:nvPr/>
        </p:nvSpPr>
        <p:spPr>
          <a:xfrm>
            <a:off x="365760" y="1691640"/>
            <a:ext cx="4206240" cy="2926080"/>
          </a:xfrm>
          <a:prstGeom prst="roundRect">
            <a:avLst>
              <a:gd name="adj" fmla="val 2500"/>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8" name="Text 5"/>
          <p:cNvSpPr/>
          <p:nvPr/>
        </p:nvSpPr>
        <p:spPr>
          <a:xfrm>
            <a:off x="548640" y="1828800"/>
            <a:ext cx="3840480" cy="320040"/>
          </a:xfrm>
          <a:prstGeom prst="rect">
            <a:avLst/>
          </a:prstGeom>
          <a:noFill/>
          <a:ln/>
        </p:spPr>
        <p:txBody>
          <a:bodyPr wrap="square" lIns="0" tIns="0" rIns="0" bIns="0" rtlCol="0" anchor="ctr"/>
          <a:lstStyle/>
          <a:p>
            <a:pPr marL="0" indent="0">
              <a:buNone/>
            </a:pPr>
            <a:r>
              <a:rPr lang="en-US" sz="1400" b="1" dirty="0">
                <a:solidFill>
                  <a:srgbClr val="5B6E54"/>
                </a:solidFill>
                <a:latin typeface="Georgia" pitchFamily="34" charset="0"/>
                <a:ea typeface="Georgia" pitchFamily="34" charset="-122"/>
                <a:cs typeface="Georgia" pitchFamily="34" charset="-120"/>
              </a:rPr>
              <a:t>Key partners</a:t>
            </a:r>
            <a:endParaRPr lang="en-US" sz="1400" dirty="0"/>
          </a:p>
        </p:txBody>
      </p:sp>
      <p:sp>
        <p:nvSpPr>
          <p:cNvPr id="9" name="Text 6"/>
          <p:cNvSpPr/>
          <p:nvPr/>
        </p:nvSpPr>
        <p:spPr>
          <a:xfrm>
            <a:off x="640080" y="2240280"/>
            <a:ext cx="3749040" cy="2331720"/>
          </a:xfrm>
          <a:prstGeom prst="rect">
            <a:avLst/>
          </a:prstGeom>
          <a:noFill/>
          <a:ln/>
        </p:spPr>
        <p:txBody>
          <a:bodyPr wrap="square" lIns="0" tIns="0" rIns="0" bIns="0" rtlCol="0" anchor="ctr"/>
          <a:lstStyle/>
          <a:p>
            <a:pPr marL="342900" indent="-342900">
              <a:spcAft>
                <a:spcPts val="500"/>
              </a:spcAft>
              <a:buSzPct val="100000"/>
              <a:buChar char="•"/>
            </a:pPr>
            <a:r>
              <a:rPr lang="en-US" sz="1100" dirty="0">
                <a:solidFill>
                  <a:srgbClr val="2E2A24"/>
                </a:solidFill>
                <a:latin typeface="Calibri" pitchFamily="34" charset="0"/>
                <a:ea typeface="Calibri" pitchFamily="34" charset="-122"/>
                <a:cs typeface="Calibri" pitchFamily="34" charset="-120"/>
              </a:rPr>
              <a:t>Local Area Agency on Aging (AAA)</a:t>
            </a:r>
            <a:endParaRPr lang="en-US" sz="1100" dirty="0"/>
          </a:p>
          <a:p>
            <a:pPr marL="342900" indent="-342900">
              <a:spcAft>
                <a:spcPts val="500"/>
              </a:spcAft>
              <a:buSzPct val="100000"/>
              <a:buChar char="•"/>
            </a:pPr>
            <a:r>
              <a:rPr lang="en-US" sz="1100" dirty="0">
                <a:solidFill>
                  <a:srgbClr val="2E2A24"/>
                </a:solidFill>
                <a:latin typeface="Calibri" pitchFamily="34" charset="0"/>
                <a:ea typeface="Calibri" pitchFamily="34" charset="-122"/>
                <a:cs typeface="Calibri" pitchFamily="34" charset="-120"/>
              </a:rPr>
              <a:t>Community mental health center</a:t>
            </a:r>
            <a:endParaRPr lang="en-US" sz="1100" dirty="0"/>
          </a:p>
          <a:p>
            <a:pPr marL="342900" indent="-342900">
              <a:spcAft>
                <a:spcPts val="500"/>
              </a:spcAft>
              <a:buSzPct val="100000"/>
              <a:buChar char="•"/>
            </a:pPr>
            <a:r>
              <a:rPr lang="en-US" sz="1100" dirty="0">
                <a:solidFill>
                  <a:srgbClr val="2E2A24"/>
                </a:solidFill>
                <a:latin typeface="Calibri" pitchFamily="34" charset="0"/>
                <a:ea typeface="Calibri" pitchFamily="34" charset="-122"/>
                <a:cs typeface="Calibri" pitchFamily="34" charset="-120"/>
              </a:rPr>
              <a:t>Federally Qualified Health Center / HCH</a:t>
            </a:r>
            <a:endParaRPr lang="en-US" sz="1100" dirty="0"/>
          </a:p>
          <a:p>
            <a:pPr marL="342900" indent="-342900">
              <a:spcAft>
                <a:spcPts val="500"/>
              </a:spcAft>
              <a:buSzPct val="100000"/>
              <a:buChar char="•"/>
            </a:pPr>
            <a:r>
              <a:rPr lang="en-US" sz="1100" dirty="0">
                <a:solidFill>
                  <a:srgbClr val="2E2A24"/>
                </a:solidFill>
                <a:latin typeface="Calibri" pitchFamily="34" charset="0"/>
                <a:ea typeface="Calibri" pitchFamily="34" charset="-122"/>
                <a:cs typeface="Calibri" pitchFamily="34" charset="-120"/>
              </a:rPr>
              <a:t>Peer recovery / certified peer specialist org</a:t>
            </a:r>
            <a:endParaRPr lang="en-US" sz="1100" dirty="0"/>
          </a:p>
          <a:p>
            <a:pPr marL="342900" indent="-342900">
              <a:spcAft>
                <a:spcPts val="500"/>
              </a:spcAft>
              <a:buSzPct val="100000"/>
              <a:buChar char="•"/>
            </a:pPr>
            <a:r>
              <a:rPr lang="en-US" sz="1100" dirty="0">
                <a:solidFill>
                  <a:srgbClr val="2E2A24"/>
                </a:solidFill>
                <a:latin typeface="Calibri" pitchFamily="34" charset="0"/>
                <a:ea typeface="Calibri" pitchFamily="34" charset="-122"/>
                <a:cs typeface="Calibri" pitchFamily="34" charset="-120"/>
              </a:rPr>
              <a:t>Adult Protective Services for high-risk cases</a:t>
            </a:r>
            <a:endParaRPr lang="en-US" sz="1100" dirty="0"/>
          </a:p>
          <a:p>
            <a:pPr marL="342900" indent="-342900">
              <a:buSzPct val="100000"/>
              <a:buChar char="•"/>
            </a:pPr>
            <a:r>
              <a:rPr lang="en-US" sz="1100" dirty="0">
                <a:solidFill>
                  <a:srgbClr val="2E2A24"/>
                </a:solidFill>
                <a:latin typeface="Calibri" pitchFamily="34" charset="0"/>
                <a:ea typeface="Calibri" pitchFamily="34" charset="-122"/>
                <a:cs typeface="Calibri" pitchFamily="34" charset="-120"/>
              </a:rPr>
              <a:t>Hospice &amp; palliative care providers</a:t>
            </a:r>
            <a:endParaRPr lang="en-US" sz="1100" dirty="0"/>
          </a:p>
        </p:txBody>
      </p:sp>
      <p:sp>
        <p:nvSpPr>
          <p:cNvPr id="10" name="Shape 7"/>
          <p:cNvSpPr/>
          <p:nvPr/>
        </p:nvSpPr>
        <p:spPr>
          <a:xfrm>
            <a:off x="4754880" y="1691640"/>
            <a:ext cx="4023360" cy="2926080"/>
          </a:xfrm>
          <a:prstGeom prst="roundRect">
            <a:avLst>
              <a:gd name="adj" fmla="val 2500"/>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11" name="Text 8"/>
          <p:cNvSpPr/>
          <p:nvPr/>
        </p:nvSpPr>
        <p:spPr>
          <a:xfrm>
            <a:off x="4937760" y="1828800"/>
            <a:ext cx="3657600" cy="320040"/>
          </a:xfrm>
          <a:prstGeom prst="rect">
            <a:avLst/>
          </a:prstGeom>
          <a:noFill/>
          <a:ln/>
        </p:spPr>
        <p:txBody>
          <a:bodyPr wrap="square" lIns="0" tIns="0" rIns="0" bIns="0" rtlCol="0" anchor="ctr"/>
          <a:lstStyle/>
          <a:p>
            <a:pPr marL="0" indent="0">
              <a:buNone/>
            </a:pPr>
            <a:r>
              <a:rPr lang="en-US" sz="1400" b="1" dirty="0">
                <a:solidFill>
                  <a:srgbClr val="5B6E54"/>
                </a:solidFill>
                <a:latin typeface="Georgia" pitchFamily="34" charset="0"/>
                <a:ea typeface="Georgia" pitchFamily="34" charset="-122"/>
                <a:cs typeface="Georgia" pitchFamily="34" charset="-120"/>
              </a:rPr>
              <a:t>Year-one sample budget</a:t>
            </a:r>
            <a:endParaRPr lang="en-US" sz="1400" dirty="0"/>
          </a:p>
        </p:txBody>
      </p:sp>
      <p:sp>
        <p:nvSpPr>
          <p:cNvPr id="12" name="Text 9"/>
          <p:cNvSpPr/>
          <p:nvPr/>
        </p:nvSpPr>
        <p:spPr>
          <a:xfrm>
            <a:off x="4937760" y="2286000"/>
            <a:ext cx="2560320" cy="320040"/>
          </a:xfrm>
          <a:prstGeom prst="rect">
            <a:avLst/>
          </a:prstGeom>
          <a:noFill/>
          <a:ln/>
        </p:spPr>
        <p:txBody>
          <a:bodyPr wrap="square" lIns="0" tIns="0" rIns="0" bIns="0" rtlCol="0" anchor="ctr"/>
          <a:lstStyle/>
          <a:p>
            <a:pPr marL="0" indent="0">
              <a:buNone/>
            </a:pPr>
            <a:r>
              <a:rPr lang="en-US" sz="1050" dirty="0">
                <a:solidFill>
                  <a:srgbClr val="2E2A24"/>
                </a:solidFill>
                <a:latin typeface="Calibri" pitchFamily="34" charset="0"/>
                <a:ea typeface="Calibri" pitchFamily="34" charset="-122"/>
                <a:cs typeface="Calibri" pitchFamily="34" charset="-120"/>
              </a:rPr>
              <a:t>Facilitator training (2 staff)</a:t>
            </a:r>
            <a:endParaRPr lang="en-US" sz="1050" dirty="0"/>
          </a:p>
        </p:txBody>
      </p:sp>
      <p:sp>
        <p:nvSpPr>
          <p:cNvPr id="13" name="Text 10"/>
          <p:cNvSpPr/>
          <p:nvPr/>
        </p:nvSpPr>
        <p:spPr>
          <a:xfrm>
            <a:off x="7498080" y="2286000"/>
            <a:ext cx="1097280" cy="320040"/>
          </a:xfrm>
          <a:prstGeom prst="rect">
            <a:avLst/>
          </a:prstGeom>
          <a:noFill/>
          <a:ln/>
        </p:spPr>
        <p:txBody>
          <a:bodyPr wrap="square" lIns="0" tIns="0" rIns="0" bIns="0" rtlCol="0" anchor="ctr"/>
          <a:lstStyle/>
          <a:p>
            <a:pPr marL="0" indent="0" algn="r">
              <a:buNone/>
            </a:pPr>
            <a:r>
              <a:rPr lang="en-US" sz="1050" dirty="0">
                <a:solidFill>
                  <a:srgbClr val="2E2A24"/>
                </a:solidFill>
                <a:latin typeface="Calibri" pitchFamily="34" charset="0"/>
                <a:ea typeface="Calibri" pitchFamily="34" charset="-122"/>
                <a:cs typeface="Calibri" pitchFamily="34" charset="-120"/>
              </a:rPr>
              <a:t>$3,000</a:t>
            </a:r>
            <a:endParaRPr lang="en-US" sz="1050" dirty="0"/>
          </a:p>
        </p:txBody>
      </p:sp>
      <p:sp>
        <p:nvSpPr>
          <p:cNvPr id="14" name="Shape 11"/>
          <p:cNvSpPr/>
          <p:nvPr/>
        </p:nvSpPr>
        <p:spPr>
          <a:xfrm>
            <a:off x="4937760" y="2615184"/>
            <a:ext cx="3657600" cy="0"/>
          </a:xfrm>
          <a:prstGeom prst="line">
            <a:avLst/>
          </a:prstGeom>
          <a:noFill/>
          <a:ln w="6350">
            <a:solidFill>
              <a:srgbClr val="EFE5D3"/>
            </a:solidFill>
            <a:prstDash val="solid"/>
          </a:ln>
        </p:spPr>
        <p:txBody>
          <a:bodyPr/>
          <a:lstStyle/>
          <a:p>
            <a:endParaRPr lang="en-US"/>
          </a:p>
        </p:txBody>
      </p:sp>
      <p:sp>
        <p:nvSpPr>
          <p:cNvPr id="15" name="Text 12"/>
          <p:cNvSpPr/>
          <p:nvPr/>
        </p:nvSpPr>
        <p:spPr>
          <a:xfrm>
            <a:off x="4937760" y="2651760"/>
            <a:ext cx="2560320" cy="320040"/>
          </a:xfrm>
          <a:prstGeom prst="rect">
            <a:avLst/>
          </a:prstGeom>
          <a:noFill/>
          <a:ln/>
        </p:spPr>
        <p:txBody>
          <a:bodyPr wrap="square" lIns="0" tIns="0" rIns="0" bIns="0" rtlCol="0" anchor="ctr"/>
          <a:lstStyle/>
          <a:p>
            <a:pPr marL="0" indent="0">
              <a:buNone/>
            </a:pPr>
            <a:r>
              <a:rPr lang="en-US" sz="1050" dirty="0">
                <a:solidFill>
                  <a:srgbClr val="2E2A24"/>
                </a:solidFill>
                <a:latin typeface="Calibri" pitchFamily="34" charset="0"/>
                <a:ea typeface="Calibri" pitchFamily="34" charset="-122"/>
                <a:cs typeface="Calibri" pitchFamily="34" charset="-120"/>
              </a:rPr>
              <a:t>Healthy Aging workbooks (40)</a:t>
            </a:r>
            <a:endParaRPr lang="en-US" sz="1050" dirty="0"/>
          </a:p>
        </p:txBody>
      </p:sp>
      <p:sp>
        <p:nvSpPr>
          <p:cNvPr id="16" name="Text 13"/>
          <p:cNvSpPr/>
          <p:nvPr/>
        </p:nvSpPr>
        <p:spPr>
          <a:xfrm>
            <a:off x="7498080" y="2651760"/>
            <a:ext cx="1097280" cy="320040"/>
          </a:xfrm>
          <a:prstGeom prst="rect">
            <a:avLst/>
          </a:prstGeom>
          <a:noFill/>
          <a:ln/>
        </p:spPr>
        <p:txBody>
          <a:bodyPr wrap="square" lIns="0" tIns="0" rIns="0" bIns="0" rtlCol="0" anchor="ctr"/>
          <a:lstStyle/>
          <a:p>
            <a:pPr marL="0" indent="0" algn="r">
              <a:buNone/>
            </a:pPr>
            <a:r>
              <a:rPr lang="en-US" sz="1050" dirty="0">
                <a:solidFill>
                  <a:srgbClr val="2E2A24"/>
                </a:solidFill>
                <a:latin typeface="Calibri" pitchFamily="34" charset="0"/>
                <a:ea typeface="Calibri" pitchFamily="34" charset="-122"/>
                <a:cs typeface="Calibri" pitchFamily="34" charset="-120"/>
              </a:rPr>
              <a:t>$1,600</a:t>
            </a:r>
            <a:endParaRPr lang="en-US" sz="1050" dirty="0"/>
          </a:p>
        </p:txBody>
      </p:sp>
      <p:sp>
        <p:nvSpPr>
          <p:cNvPr id="17" name="Shape 14"/>
          <p:cNvSpPr/>
          <p:nvPr/>
        </p:nvSpPr>
        <p:spPr>
          <a:xfrm>
            <a:off x="4937760" y="2980944"/>
            <a:ext cx="3657600" cy="0"/>
          </a:xfrm>
          <a:prstGeom prst="line">
            <a:avLst/>
          </a:prstGeom>
          <a:noFill/>
          <a:ln w="6350">
            <a:solidFill>
              <a:srgbClr val="EFE5D3"/>
            </a:solidFill>
            <a:prstDash val="solid"/>
          </a:ln>
        </p:spPr>
        <p:txBody>
          <a:bodyPr/>
          <a:lstStyle/>
          <a:p>
            <a:endParaRPr lang="en-US"/>
          </a:p>
        </p:txBody>
      </p:sp>
      <p:sp>
        <p:nvSpPr>
          <p:cNvPr id="18" name="Text 15"/>
          <p:cNvSpPr/>
          <p:nvPr/>
        </p:nvSpPr>
        <p:spPr>
          <a:xfrm>
            <a:off x="4937760" y="3017520"/>
            <a:ext cx="2560320" cy="320040"/>
          </a:xfrm>
          <a:prstGeom prst="rect">
            <a:avLst/>
          </a:prstGeom>
          <a:noFill/>
          <a:ln/>
        </p:spPr>
        <p:txBody>
          <a:bodyPr wrap="square" lIns="0" tIns="0" rIns="0" bIns="0" rtlCol="0" anchor="ctr"/>
          <a:lstStyle/>
          <a:p>
            <a:pPr marL="0" indent="0">
              <a:buNone/>
            </a:pPr>
            <a:r>
              <a:rPr lang="en-US" sz="1050" dirty="0">
                <a:solidFill>
                  <a:srgbClr val="2E2A24"/>
                </a:solidFill>
                <a:latin typeface="Calibri" pitchFamily="34" charset="0"/>
                <a:ea typeface="Calibri" pitchFamily="34" charset="-122"/>
                <a:cs typeface="Calibri" pitchFamily="34" charset="-120"/>
              </a:rPr>
              <a:t>Peer specialist stipend</a:t>
            </a:r>
            <a:endParaRPr lang="en-US" sz="1050" dirty="0"/>
          </a:p>
        </p:txBody>
      </p:sp>
      <p:sp>
        <p:nvSpPr>
          <p:cNvPr id="19" name="Text 16"/>
          <p:cNvSpPr/>
          <p:nvPr/>
        </p:nvSpPr>
        <p:spPr>
          <a:xfrm>
            <a:off x="7498080" y="3017520"/>
            <a:ext cx="1097280" cy="320040"/>
          </a:xfrm>
          <a:prstGeom prst="rect">
            <a:avLst/>
          </a:prstGeom>
          <a:noFill/>
          <a:ln/>
        </p:spPr>
        <p:txBody>
          <a:bodyPr wrap="square" lIns="0" tIns="0" rIns="0" bIns="0" rtlCol="0" anchor="ctr"/>
          <a:lstStyle/>
          <a:p>
            <a:pPr marL="0" indent="0" algn="r">
              <a:buNone/>
            </a:pPr>
            <a:r>
              <a:rPr lang="en-US" sz="1050" dirty="0">
                <a:solidFill>
                  <a:srgbClr val="2E2A24"/>
                </a:solidFill>
                <a:latin typeface="Calibri" pitchFamily="34" charset="0"/>
                <a:ea typeface="Calibri" pitchFamily="34" charset="-122"/>
                <a:cs typeface="Calibri" pitchFamily="34" charset="-120"/>
              </a:rPr>
              <a:t>$8,000</a:t>
            </a:r>
            <a:endParaRPr lang="en-US" sz="1050" dirty="0"/>
          </a:p>
        </p:txBody>
      </p:sp>
      <p:sp>
        <p:nvSpPr>
          <p:cNvPr id="20" name="Shape 17"/>
          <p:cNvSpPr/>
          <p:nvPr/>
        </p:nvSpPr>
        <p:spPr>
          <a:xfrm>
            <a:off x="4937760" y="3346704"/>
            <a:ext cx="3657600" cy="0"/>
          </a:xfrm>
          <a:prstGeom prst="line">
            <a:avLst/>
          </a:prstGeom>
          <a:noFill/>
          <a:ln w="6350">
            <a:solidFill>
              <a:srgbClr val="EFE5D3"/>
            </a:solidFill>
            <a:prstDash val="solid"/>
          </a:ln>
        </p:spPr>
        <p:txBody>
          <a:bodyPr/>
          <a:lstStyle/>
          <a:p>
            <a:endParaRPr lang="en-US"/>
          </a:p>
        </p:txBody>
      </p:sp>
      <p:sp>
        <p:nvSpPr>
          <p:cNvPr id="21" name="Text 18"/>
          <p:cNvSpPr/>
          <p:nvPr/>
        </p:nvSpPr>
        <p:spPr>
          <a:xfrm>
            <a:off x="4937760" y="3383280"/>
            <a:ext cx="2560320" cy="320040"/>
          </a:xfrm>
          <a:prstGeom prst="rect">
            <a:avLst/>
          </a:prstGeom>
          <a:noFill/>
          <a:ln/>
        </p:spPr>
        <p:txBody>
          <a:bodyPr wrap="square" lIns="0" tIns="0" rIns="0" bIns="0" rtlCol="0" anchor="ctr"/>
          <a:lstStyle/>
          <a:p>
            <a:pPr marL="0" indent="0">
              <a:buNone/>
            </a:pPr>
            <a:r>
              <a:rPr lang="en-US" sz="1050" dirty="0">
                <a:solidFill>
                  <a:srgbClr val="2E2A24"/>
                </a:solidFill>
                <a:latin typeface="Calibri" pitchFamily="34" charset="0"/>
                <a:ea typeface="Calibri" pitchFamily="34" charset="-122"/>
                <a:cs typeface="Calibri" pitchFamily="34" charset="-120"/>
              </a:rPr>
              <a:t>Room setup, snacks, supplies</a:t>
            </a:r>
            <a:endParaRPr lang="en-US" sz="1050" dirty="0"/>
          </a:p>
        </p:txBody>
      </p:sp>
      <p:sp>
        <p:nvSpPr>
          <p:cNvPr id="22" name="Text 19"/>
          <p:cNvSpPr/>
          <p:nvPr/>
        </p:nvSpPr>
        <p:spPr>
          <a:xfrm>
            <a:off x="7498080" y="3383280"/>
            <a:ext cx="1097280" cy="320040"/>
          </a:xfrm>
          <a:prstGeom prst="rect">
            <a:avLst/>
          </a:prstGeom>
          <a:noFill/>
          <a:ln/>
        </p:spPr>
        <p:txBody>
          <a:bodyPr wrap="square" lIns="0" tIns="0" rIns="0" bIns="0" rtlCol="0" anchor="ctr"/>
          <a:lstStyle/>
          <a:p>
            <a:pPr marL="0" indent="0" algn="r">
              <a:buNone/>
            </a:pPr>
            <a:r>
              <a:rPr lang="en-US" sz="1050" dirty="0">
                <a:solidFill>
                  <a:srgbClr val="2E2A24"/>
                </a:solidFill>
                <a:latin typeface="Calibri" pitchFamily="34" charset="0"/>
                <a:ea typeface="Calibri" pitchFamily="34" charset="-122"/>
                <a:cs typeface="Calibri" pitchFamily="34" charset="-120"/>
              </a:rPr>
              <a:t>$1,400</a:t>
            </a:r>
            <a:endParaRPr lang="en-US" sz="1050" dirty="0"/>
          </a:p>
        </p:txBody>
      </p:sp>
      <p:sp>
        <p:nvSpPr>
          <p:cNvPr id="23" name="Shape 20"/>
          <p:cNvSpPr/>
          <p:nvPr/>
        </p:nvSpPr>
        <p:spPr>
          <a:xfrm>
            <a:off x="4937760" y="3712464"/>
            <a:ext cx="3657600" cy="0"/>
          </a:xfrm>
          <a:prstGeom prst="line">
            <a:avLst/>
          </a:prstGeom>
          <a:noFill/>
          <a:ln w="6350">
            <a:solidFill>
              <a:srgbClr val="EFE5D3"/>
            </a:solidFill>
            <a:prstDash val="solid"/>
          </a:ln>
        </p:spPr>
        <p:txBody>
          <a:bodyPr/>
          <a:lstStyle/>
          <a:p>
            <a:endParaRPr lang="en-US"/>
          </a:p>
        </p:txBody>
      </p:sp>
      <p:sp>
        <p:nvSpPr>
          <p:cNvPr id="24" name="Text 21"/>
          <p:cNvSpPr/>
          <p:nvPr/>
        </p:nvSpPr>
        <p:spPr>
          <a:xfrm>
            <a:off x="4937760" y="3749040"/>
            <a:ext cx="2560320" cy="320040"/>
          </a:xfrm>
          <a:prstGeom prst="rect">
            <a:avLst/>
          </a:prstGeom>
          <a:noFill/>
          <a:ln/>
        </p:spPr>
        <p:txBody>
          <a:bodyPr wrap="square" lIns="0" tIns="0" rIns="0" bIns="0" rtlCol="0" anchor="ctr"/>
          <a:lstStyle/>
          <a:p>
            <a:pPr marL="0" indent="0">
              <a:buNone/>
            </a:pPr>
            <a:r>
              <a:rPr lang="en-US" sz="1050" dirty="0">
                <a:solidFill>
                  <a:srgbClr val="2E2A24"/>
                </a:solidFill>
                <a:latin typeface="Calibri" pitchFamily="34" charset="0"/>
                <a:ea typeface="Calibri" pitchFamily="34" charset="-122"/>
                <a:cs typeface="Calibri" pitchFamily="34" charset="-120"/>
              </a:rPr>
              <a:t>Evaluation &amp; data tools</a:t>
            </a:r>
            <a:endParaRPr lang="en-US" sz="1050" dirty="0"/>
          </a:p>
        </p:txBody>
      </p:sp>
      <p:sp>
        <p:nvSpPr>
          <p:cNvPr id="25" name="Text 22"/>
          <p:cNvSpPr/>
          <p:nvPr/>
        </p:nvSpPr>
        <p:spPr>
          <a:xfrm>
            <a:off x="7498080" y="3749040"/>
            <a:ext cx="1097280" cy="320040"/>
          </a:xfrm>
          <a:prstGeom prst="rect">
            <a:avLst/>
          </a:prstGeom>
          <a:noFill/>
          <a:ln/>
        </p:spPr>
        <p:txBody>
          <a:bodyPr wrap="square" lIns="0" tIns="0" rIns="0" bIns="0" rtlCol="0" anchor="ctr"/>
          <a:lstStyle/>
          <a:p>
            <a:pPr marL="0" indent="0" algn="r">
              <a:buNone/>
            </a:pPr>
            <a:r>
              <a:rPr lang="en-US" sz="1050" dirty="0">
                <a:solidFill>
                  <a:srgbClr val="2E2A24"/>
                </a:solidFill>
                <a:latin typeface="Calibri" pitchFamily="34" charset="0"/>
                <a:ea typeface="Calibri" pitchFamily="34" charset="-122"/>
                <a:cs typeface="Calibri" pitchFamily="34" charset="-120"/>
              </a:rPr>
              <a:t>$1,000</a:t>
            </a:r>
            <a:endParaRPr lang="en-US" sz="1050" dirty="0"/>
          </a:p>
        </p:txBody>
      </p:sp>
      <p:sp>
        <p:nvSpPr>
          <p:cNvPr id="26" name="Shape 23"/>
          <p:cNvSpPr/>
          <p:nvPr/>
        </p:nvSpPr>
        <p:spPr>
          <a:xfrm>
            <a:off x="4937760" y="4078224"/>
            <a:ext cx="3657600" cy="0"/>
          </a:xfrm>
          <a:prstGeom prst="line">
            <a:avLst/>
          </a:prstGeom>
          <a:noFill/>
          <a:ln w="12700">
            <a:solidFill>
              <a:srgbClr val="7A8B6F"/>
            </a:solidFill>
            <a:prstDash val="solid"/>
          </a:ln>
        </p:spPr>
        <p:txBody>
          <a:bodyPr/>
          <a:lstStyle/>
          <a:p>
            <a:endParaRPr lang="en-US"/>
          </a:p>
        </p:txBody>
      </p:sp>
      <p:sp>
        <p:nvSpPr>
          <p:cNvPr id="27" name="Text 24"/>
          <p:cNvSpPr/>
          <p:nvPr/>
        </p:nvSpPr>
        <p:spPr>
          <a:xfrm>
            <a:off x="4937760" y="4114800"/>
            <a:ext cx="2560320" cy="320040"/>
          </a:xfrm>
          <a:prstGeom prst="rect">
            <a:avLst/>
          </a:prstGeom>
          <a:noFill/>
          <a:ln/>
        </p:spPr>
        <p:txBody>
          <a:bodyPr wrap="square" lIns="0" tIns="0" rIns="0" bIns="0" rtlCol="0" anchor="ctr"/>
          <a:lstStyle/>
          <a:p>
            <a:pPr marL="0" indent="0">
              <a:buNone/>
            </a:pPr>
            <a:r>
              <a:rPr lang="en-US" sz="1050" b="1" dirty="0">
                <a:solidFill>
                  <a:srgbClr val="C26A4A"/>
                </a:solidFill>
                <a:latin typeface="Calibri" pitchFamily="34" charset="0"/>
                <a:ea typeface="Calibri" pitchFamily="34" charset="-122"/>
                <a:cs typeface="Calibri" pitchFamily="34" charset="-120"/>
              </a:rPr>
              <a:t>Total — Year 1</a:t>
            </a:r>
            <a:endParaRPr lang="en-US" sz="1050" dirty="0"/>
          </a:p>
        </p:txBody>
      </p:sp>
      <p:sp>
        <p:nvSpPr>
          <p:cNvPr id="28" name="Text 25"/>
          <p:cNvSpPr/>
          <p:nvPr/>
        </p:nvSpPr>
        <p:spPr>
          <a:xfrm>
            <a:off x="7498080" y="4114800"/>
            <a:ext cx="1097280" cy="320040"/>
          </a:xfrm>
          <a:prstGeom prst="rect">
            <a:avLst/>
          </a:prstGeom>
          <a:noFill/>
          <a:ln/>
        </p:spPr>
        <p:txBody>
          <a:bodyPr wrap="square" lIns="0" tIns="0" rIns="0" bIns="0" rtlCol="0" anchor="ctr"/>
          <a:lstStyle/>
          <a:p>
            <a:pPr marL="0" indent="0" algn="r">
              <a:buNone/>
            </a:pPr>
            <a:r>
              <a:rPr lang="en-US" sz="1050" b="1" dirty="0">
                <a:solidFill>
                  <a:srgbClr val="C26A4A"/>
                </a:solidFill>
                <a:latin typeface="Calibri" pitchFamily="34" charset="0"/>
                <a:ea typeface="Calibri" pitchFamily="34" charset="-122"/>
                <a:cs typeface="Calibri" pitchFamily="34" charset="-120"/>
              </a:rPr>
              <a:t>$15,000</a:t>
            </a:r>
            <a:endParaRPr lang="en-US" sz="1050" dirty="0"/>
          </a:p>
        </p:txBody>
      </p:sp>
      <p:sp>
        <p:nvSpPr>
          <p:cNvPr id="29" name="Text 26"/>
          <p:cNvSpPr/>
          <p:nvPr/>
        </p:nvSpPr>
        <p:spPr>
          <a:xfrm>
            <a:off x="365760" y="4526280"/>
            <a:ext cx="8412480" cy="228600"/>
          </a:xfrm>
          <a:prstGeom prst="rect">
            <a:avLst/>
          </a:prstGeom>
          <a:noFill/>
          <a:ln/>
        </p:spPr>
        <p:txBody>
          <a:bodyPr wrap="square" lIns="0" tIns="0" rIns="0" bIns="0" rtlCol="0" anchor="ctr"/>
          <a:lstStyle/>
          <a:p>
            <a:pPr marL="0" indent="0">
              <a:buNone/>
            </a:pPr>
            <a:r>
              <a:rPr lang="en-US" sz="850" i="1" dirty="0">
                <a:solidFill>
                  <a:srgbClr val="6B655B"/>
                </a:solidFill>
                <a:latin typeface="Calibri" pitchFamily="34" charset="0"/>
                <a:ea typeface="Calibri" pitchFamily="34" charset="-122"/>
                <a:cs typeface="Calibri" pitchFamily="34" charset="-120"/>
              </a:rPr>
              <a:t>Funding sources: SAMHSA block grants, CoC supplemental, ACL Title III-D, state aging budgets, local foundations.</a:t>
            </a:r>
            <a:endParaRPr lang="en-US" sz="850" dirty="0"/>
          </a:p>
        </p:txBody>
      </p:sp>
      <p:sp>
        <p:nvSpPr>
          <p:cNvPr id="30" name="Shape 27"/>
          <p:cNvSpPr/>
          <p:nvPr/>
        </p:nvSpPr>
        <p:spPr>
          <a:xfrm>
            <a:off x="0" y="4983480"/>
            <a:ext cx="9144000" cy="160020"/>
          </a:xfrm>
          <a:prstGeom prst="rect">
            <a:avLst/>
          </a:prstGeom>
          <a:solidFill>
            <a:srgbClr val="7A8B6F"/>
          </a:solidFill>
          <a:ln w="12700">
            <a:solidFill>
              <a:srgbClr val="7A8B6F"/>
            </a:solidFill>
            <a:prstDash val="solid"/>
          </a:ln>
        </p:spPr>
        <p:txBody>
          <a:bodyPr/>
          <a:lstStyle/>
          <a:p>
            <a:endParaRPr lang="en-US"/>
          </a:p>
        </p:txBody>
      </p:sp>
      <p:sp>
        <p:nvSpPr>
          <p:cNvPr id="31" name="Text 28"/>
          <p:cNvSpPr/>
          <p:nvPr/>
        </p:nvSpPr>
        <p:spPr>
          <a:xfrm>
            <a:off x="365760" y="4818888"/>
            <a:ext cx="5486400" cy="201168"/>
          </a:xfrm>
          <a:prstGeom prst="rect">
            <a:avLst/>
          </a:prstGeom>
          <a:noFill/>
          <a:ln/>
        </p:spPr>
        <p:txBody>
          <a:bodyPr wrap="square" rtlCol="0" anchor="ctr"/>
          <a:lstStyle/>
          <a:p>
            <a:pPr marL="0" indent="0">
              <a:buNone/>
            </a:pPr>
            <a:r>
              <a:rPr lang="en-US" sz="900" dirty="0">
                <a:solidFill>
                  <a:srgbClr val="6B655B"/>
                </a:solidFill>
                <a:latin typeface="Calibri" pitchFamily="34" charset="0"/>
                <a:ea typeface="Calibri" pitchFamily="34" charset="-122"/>
                <a:cs typeface="Calibri" pitchFamily="34" charset="-120"/>
              </a:rPr>
              <a:t>WRAP in the Senior/Frail Bed Program</a:t>
            </a:r>
            <a:endParaRPr lang="en-US" sz="900" dirty="0"/>
          </a:p>
        </p:txBody>
      </p:sp>
      <p:sp>
        <p:nvSpPr>
          <p:cNvPr id="32" name="Text 29"/>
          <p:cNvSpPr/>
          <p:nvPr/>
        </p:nvSpPr>
        <p:spPr>
          <a:xfrm>
            <a:off x="7772400" y="4818888"/>
            <a:ext cx="1005840" cy="201168"/>
          </a:xfrm>
          <a:prstGeom prst="rect">
            <a:avLst/>
          </a:prstGeom>
          <a:noFill/>
          <a:ln/>
        </p:spPr>
        <p:txBody>
          <a:bodyPr wrap="square" rtlCol="0" anchor="ctr"/>
          <a:lstStyle/>
          <a:p>
            <a:pPr marL="0" indent="0" algn="r">
              <a:buNone/>
            </a:pPr>
            <a:r>
              <a:rPr lang="en-US" sz="900" dirty="0">
                <a:solidFill>
                  <a:srgbClr val="6B655B"/>
                </a:solidFill>
                <a:latin typeface="Calibri" pitchFamily="34" charset="0"/>
                <a:ea typeface="Calibri" pitchFamily="34" charset="-122"/>
                <a:cs typeface="Calibri" pitchFamily="34" charset="-120"/>
              </a:rPr>
              <a:t>14 / 15</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6EFE3"/>
        </a:solidFill>
        <a:effectLst/>
      </p:bgPr>
    </p:bg>
    <p:spTree>
      <p:nvGrpSpPr>
        <p:cNvPr id="1" name=""/>
        <p:cNvGrpSpPr/>
        <p:nvPr/>
      </p:nvGrpSpPr>
      <p:grpSpPr>
        <a:xfrm>
          <a:off x="0" y="0"/>
          <a:ext cx="0" cy="0"/>
          <a:chOff x="0" y="0"/>
          <a:chExt cx="0" cy="0"/>
        </a:xfrm>
      </p:grpSpPr>
      <p:sp>
        <p:nvSpPr>
          <p:cNvPr id="2" name="Shape 0"/>
          <p:cNvSpPr/>
          <p:nvPr/>
        </p:nvSpPr>
        <p:spPr>
          <a:xfrm>
            <a:off x="365760" y="411480"/>
            <a:ext cx="109728" cy="292608"/>
          </a:xfrm>
          <a:prstGeom prst="rect">
            <a:avLst/>
          </a:prstGeom>
          <a:solidFill>
            <a:srgbClr val="C26A4A"/>
          </a:solidFill>
          <a:ln w="12700">
            <a:solidFill>
              <a:srgbClr val="C26A4A"/>
            </a:solidFill>
            <a:prstDash val="solid"/>
          </a:ln>
        </p:spPr>
        <p:txBody>
          <a:bodyPr/>
          <a:lstStyle/>
          <a:p>
            <a:endParaRPr lang="en-US"/>
          </a:p>
        </p:txBody>
      </p:sp>
      <p:sp>
        <p:nvSpPr>
          <p:cNvPr id="3" name="Text 1"/>
          <p:cNvSpPr/>
          <p:nvPr/>
        </p:nvSpPr>
        <p:spPr>
          <a:xfrm>
            <a:off x="566928" y="384048"/>
            <a:ext cx="7772400" cy="292608"/>
          </a:xfrm>
          <a:prstGeom prst="rect">
            <a:avLst/>
          </a:prstGeom>
          <a:noFill/>
          <a:ln/>
        </p:spPr>
        <p:txBody>
          <a:bodyPr wrap="square" lIns="0" tIns="0" rIns="0" bIns="0" rtlCol="0" anchor="ctr"/>
          <a:lstStyle/>
          <a:p>
            <a:pPr marL="0" indent="0">
              <a:buNone/>
            </a:pPr>
            <a:r>
              <a:rPr lang="en-US" sz="1100" b="1" kern="0" spc="400" dirty="0">
                <a:solidFill>
                  <a:srgbClr val="C26A4A"/>
                </a:solidFill>
                <a:latin typeface="Calibri" pitchFamily="34" charset="0"/>
                <a:ea typeface="Calibri" pitchFamily="34" charset="-122"/>
                <a:cs typeface="Calibri" pitchFamily="34" charset="-120"/>
              </a:rPr>
              <a:t>MEASURING WHAT MATTERS</a:t>
            </a:r>
            <a:endParaRPr lang="en-US" sz="1100" dirty="0"/>
          </a:p>
        </p:txBody>
      </p:sp>
      <p:sp>
        <p:nvSpPr>
          <p:cNvPr id="4" name="Text 2"/>
          <p:cNvSpPr/>
          <p:nvPr/>
        </p:nvSpPr>
        <p:spPr>
          <a:xfrm>
            <a:off x="365760" y="749808"/>
            <a:ext cx="7132320" cy="868680"/>
          </a:xfrm>
          <a:prstGeom prst="rect">
            <a:avLst/>
          </a:prstGeom>
          <a:noFill/>
          <a:ln/>
        </p:spPr>
        <p:txBody>
          <a:bodyPr wrap="square" lIns="0" tIns="0" rIns="0" bIns="0" rtlCol="0" anchor="ctr"/>
          <a:lstStyle/>
          <a:p>
            <a:pPr marL="0" indent="0">
              <a:buNone/>
            </a:pPr>
            <a:r>
              <a:rPr lang="en-US" sz="2600" b="1" dirty="0">
                <a:solidFill>
                  <a:srgbClr val="2E2A24"/>
                </a:solidFill>
                <a:latin typeface="Georgia" pitchFamily="34" charset="0"/>
                <a:ea typeface="Georgia" pitchFamily="34" charset="-122"/>
                <a:cs typeface="Georgia" pitchFamily="34" charset="-120"/>
              </a:rPr>
              <a:t>Outcomes, KPIs, and your next steps</a:t>
            </a:r>
            <a:endParaRPr lang="en-US" sz="2600" dirty="0"/>
          </a:p>
        </p:txBody>
      </p:sp>
      <p:sp>
        <p:nvSpPr>
          <p:cNvPr id="5" name="Shape 3"/>
          <p:cNvSpPr/>
          <p:nvPr/>
        </p:nvSpPr>
        <p:spPr>
          <a:xfrm>
            <a:off x="365760" y="1737360"/>
            <a:ext cx="2011680" cy="1463040"/>
          </a:xfrm>
          <a:prstGeom prst="roundRect">
            <a:avLst>
              <a:gd name="adj" fmla="val 5000"/>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6" name="Text 4"/>
          <p:cNvSpPr/>
          <p:nvPr/>
        </p:nvSpPr>
        <p:spPr>
          <a:xfrm>
            <a:off x="502920" y="1874520"/>
            <a:ext cx="1783080" cy="320040"/>
          </a:xfrm>
          <a:prstGeom prst="rect">
            <a:avLst/>
          </a:prstGeom>
          <a:noFill/>
          <a:ln/>
        </p:spPr>
        <p:txBody>
          <a:bodyPr wrap="square" lIns="0" tIns="0" rIns="0" bIns="0" rtlCol="0" anchor="ctr"/>
          <a:lstStyle/>
          <a:p>
            <a:pPr marL="0" indent="0" algn="ctr">
              <a:buNone/>
            </a:pPr>
            <a:r>
              <a:rPr lang="en-US" sz="1300" b="1" dirty="0">
                <a:solidFill>
                  <a:srgbClr val="C26A4A"/>
                </a:solidFill>
                <a:latin typeface="Georgia" pitchFamily="34" charset="0"/>
                <a:ea typeface="Georgia" pitchFamily="34" charset="-122"/>
                <a:cs typeface="Georgia" pitchFamily="34" charset="-120"/>
              </a:rPr>
              <a:t>Reach</a:t>
            </a:r>
            <a:endParaRPr lang="en-US" sz="1300" dirty="0"/>
          </a:p>
        </p:txBody>
      </p:sp>
      <p:sp>
        <p:nvSpPr>
          <p:cNvPr id="7" name="Shape 5"/>
          <p:cNvSpPr/>
          <p:nvPr/>
        </p:nvSpPr>
        <p:spPr>
          <a:xfrm>
            <a:off x="1005840" y="2240280"/>
            <a:ext cx="731520" cy="0"/>
          </a:xfrm>
          <a:prstGeom prst="line">
            <a:avLst/>
          </a:prstGeom>
          <a:noFill/>
          <a:ln w="12700">
            <a:solidFill>
              <a:srgbClr val="7A8B6F"/>
            </a:solidFill>
            <a:prstDash val="solid"/>
          </a:ln>
        </p:spPr>
        <p:txBody>
          <a:bodyPr/>
          <a:lstStyle/>
          <a:p>
            <a:endParaRPr lang="en-US"/>
          </a:p>
        </p:txBody>
      </p:sp>
      <p:sp>
        <p:nvSpPr>
          <p:cNvPr id="8" name="Text 6"/>
          <p:cNvSpPr/>
          <p:nvPr/>
        </p:nvSpPr>
        <p:spPr>
          <a:xfrm>
            <a:off x="502920" y="2331720"/>
            <a:ext cx="1783080" cy="822960"/>
          </a:xfrm>
          <a:prstGeom prst="rect">
            <a:avLst/>
          </a:prstGeom>
          <a:noFill/>
          <a:ln/>
        </p:spPr>
        <p:txBody>
          <a:bodyPr wrap="square" lIns="0" tIns="0" rIns="0" bIns="0" rtlCol="0" anchor="ctr"/>
          <a:lstStyle/>
          <a:p>
            <a:pPr marL="0" indent="0" algn="ctr">
              <a:buNone/>
            </a:pPr>
            <a:r>
              <a:rPr lang="en-US" sz="950" dirty="0">
                <a:solidFill>
                  <a:srgbClr val="2E2A24"/>
                </a:solidFill>
                <a:latin typeface="Calibri" pitchFamily="34" charset="0"/>
                <a:ea typeface="Calibri" pitchFamily="34" charset="-122"/>
                <a:cs typeface="Calibri" pitchFamily="34" charset="-120"/>
              </a:rPr>
              <a:t>% of senior bed residents offered WRAP; cohort completion rate.</a:t>
            </a:r>
            <a:endParaRPr lang="en-US" sz="950" dirty="0"/>
          </a:p>
        </p:txBody>
      </p:sp>
      <p:sp>
        <p:nvSpPr>
          <p:cNvPr id="9" name="Shape 7"/>
          <p:cNvSpPr/>
          <p:nvPr/>
        </p:nvSpPr>
        <p:spPr>
          <a:xfrm>
            <a:off x="2514600" y="1737360"/>
            <a:ext cx="2011680" cy="1463040"/>
          </a:xfrm>
          <a:prstGeom prst="roundRect">
            <a:avLst>
              <a:gd name="adj" fmla="val 5000"/>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10" name="Text 8"/>
          <p:cNvSpPr/>
          <p:nvPr/>
        </p:nvSpPr>
        <p:spPr>
          <a:xfrm>
            <a:off x="2651760" y="1874520"/>
            <a:ext cx="1783080" cy="320040"/>
          </a:xfrm>
          <a:prstGeom prst="rect">
            <a:avLst/>
          </a:prstGeom>
          <a:noFill/>
          <a:ln/>
        </p:spPr>
        <p:txBody>
          <a:bodyPr wrap="square" lIns="0" tIns="0" rIns="0" bIns="0" rtlCol="0" anchor="ctr"/>
          <a:lstStyle/>
          <a:p>
            <a:pPr marL="0" indent="0" algn="ctr">
              <a:buNone/>
            </a:pPr>
            <a:r>
              <a:rPr lang="en-US" sz="1300" b="1" dirty="0">
                <a:solidFill>
                  <a:srgbClr val="C26A4A"/>
                </a:solidFill>
                <a:latin typeface="Georgia" pitchFamily="34" charset="0"/>
                <a:ea typeface="Georgia" pitchFamily="34" charset="-122"/>
                <a:cs typeface="Georgia" pitchFamily="34" charset="-120"/>
              </a:rPr>
              <a:t>Wellness</a:t>
            </a:r>
            <a:endParaRPr lang="en-US" sz="1300" dirty="0"/>
          </a:p>
        </p:txBody>
      </p:sp>
      <p:sp>
        <p:nvSpPr>
          <p:cNvPr id="11" name="Shape 9"/>
          <p:cNvSpPr/>
          <p:nvPr/>
        </p:nvSpPr>
        <p:spPr>
          <a:xfrm>
            <a:off x="3154680" y="2240280"/>
            <a:ext cx="731520" cy="0"/>
          </a:xfrm>
          <a:prstGeom prst="line">
            <a:avLst/>
          </a:prstGeom>
          <a:noFill/>
          <a:ln w="12700">
            <a:solidFill>
              <a:srgbClr val="7A8B6F"/>
            </a:solidFill>
            <a:prstDash val="solid"/>
          </a:ln>
        </p:spPr>
        <p:txBody>
          <a:bodyPr/>
          <a:lstStyle/>
          <a:p>
            <a:endParaRPr lang="en-US"/>
          </a:p>
        </p:txBody>
      </p:sp>
      <p:sp>
        <p:nvSpPr>
          <p:cNvPr id="12" name="Text 10"/>
          <p:cNvSpPr/>
          <p:nvPr/>
        </p:nvSpPr>
        <p:spPr>
          <a:xfrm>
            <a:off x="2651760" y="2331720"/>
            <a:ext cx="1783080" cy="822960"/>
          </a:xfrm>
          <a:prstGeom prst="rect">
            <a:avLst/>
          </a:prstGeom>
          <a:noFill/>
          <a:ln/>
        </p:spPr>
        <p:txBody>
          <a:bodyPr wrap="square" lIns="0" tIns="0" rIns="0" bIns="0" rtlCol="0" anchor="ctr"/>
          <a:lstStyle/>
          <a:p>
            <a:pPr marL="0" indent="0" algn="ctr">
              <a:buNone/>
            </a:pPr>
            <a:r>
              <a:rPr lang="en-US" sz="950" dirty="0">
                <a:solidFill>
                  <a:srgbClr val="2E2A24"/>
                </a:solidFill>
                <a:latin typeface="Calibri" pitchFamily="34" charset="0"/>
                <a:ea typeface="Calibri" pitchFamily="34" charset="-122"/>
                <a:cs typeface="Calibri" pitchFamily="34" charset="-120"/>
              </a:rPr>
              <a:t>Pre/post hope scale, self-rated wellness, crisis frequency.</a:t>
            </a:r>
            <a:endParaRPr lang="en-US" sz="950" dirty="0"/>
          </a:p>
        </p:txBody>
      </p:sp>
      <p:sp>
        <p:nvSpPr>
          <p:cNvPr id="13" name="Shape 11"/>
          <p:cNvSpPr/>
          <p:nvPr/>
        </p:nvSpPr>
        <p:spPr>
          <a:xfrm>
            <a:off x="4663440" y="1737360"/>
            <a:ext cx="2011680" cy="1463040"/>
          </a:xfrm>
          <a:prstGeom prst="roundRect">
            <a:avLst>
              <a:gd name="adj" fmla="val 5000"/>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14" name="Text 12"/>
          <p:cNvSpPr/>
          <p:nvPr/>
        </p:nvSpPr>
        <p:spPr>
          <a:xfrm>
            <a:off x="4800600" y="1874520"/>
            <a:ext cx="1783080" cy="320040"/>
          </a:xfrm>
          <a:prstGeom prst="rect">
            <a:avLst/>
          </a:prstGeom>
          <a:noFill/>
          <a:ln/>
        </p:spPr>
        <p:txBody>
          <a:bodyPr wrap="square" lIns="0" tIns="0" rIns="0" bIns="0" rtlCol="0" anchor="ctr"/>
          <a:lstStyle/>
          <a:p>
            <a:pPr marL="0" indent="0" algn="ctr">
              <a:buNone/>
            </a:pPr>
            <a:r>
              <a:rPr lang="en-US" sz="1300" b="1" dirty="0">
                <a:solidFill>
                  <a:srgbClr val="C26A4A"/>
                </a:solidFill>
                <a:latin typeface="Georgia" pitchFamily="34" charset="0"/>
                <a:ea typeface="Georgia" pitchFamily="34" charset="-122"/>
                <a:cs typeface="Georgia" pitchFamily="34" charset="-120"/>
              </a:rPr>
              <a:t>Stability</a:t>
            </a:r>
            <a:endParaRPr lang="en-US" sz="1300" dirty="0"/>
          </a:p>
        </p:txBody>
      </p:sp>
      <p:sp>
        <p:nvSpPr>
          <p:cNvPr id="15" name="Shape 13"/>
          <p:cNvSpPr/>
          <p:nvPr/>
        </p:nvSpPr>
        <p:spPr>
          <a:xfrm>
            <a:off x="5303520" y="2240280"/>
            <a:ext cx="731520" cy="0"/>
          </a:xfrm>
          <a:prstGeom prst="line">
            <a:avLst/>
          </a:prstGeom>
          <a:noFill/>
          <a:ln w="12700">
            <a:solidFill>
              <a:srgbClr val="7A8B6F"/>
            </a:solidFill>
            <a:prstDash val="solid"/>
          </a:ln>
        </p:spPr>
        <p:txBody>
          <a:bodyPr/>
          <a:lstStyle/>
          <a:p>
            <a:endParaRPr lang="en-US"/>
          </a:p>
        </p:txBody>
      </p:sp>
      <p:sp>
        <p:nvSpPr>
          <p:cNvPr id="16" name="Text 14"/>
          <p:cNvSpPr/>
          <p:nvPr/>
        </p:nvSpPr>
        <p:spPr>
          <a:xfrm>
            <a:off x="4800600" y="2331720"/>
            <a:ext cx="1783080" cy="822960"/>
          </a:xfrm>
          <a:prstGeom prst="rect">
            <a:avLst/>
          </a:prstGeom>
          <a:noFill/>
          <a:ln/>
        </p:spPr>
        <p:txBody>
          <a:bodyPr wrap="square" lIns="0" tIns="0" rIns="0" bIns="0" rtlCol="0" anchor="ctr"/>
          <a:lstStyle/>
          <a:p>
            <a:pPr marL="0" indent="0" algn="ctr">
              <a:buNone/>
            </a:pPr>
            <a:r>
              <a:rPr lang="en-US" sz="950" dirty="0">
                <a:solidFill>
                  <a:srgbClr val="2E2A24"/>
                </a:solidFill>
                <a:latin typeface="Calibri" pitchFamily="34" charset="0"/>
                <a:ea typeface="Calibri" pitchFamily="34" charset="-122"/>
                <a:cs typeface="Calibri" pitchFamily="34" charset="-120"/>
              </a:rPr>
              <a:t>Bed retention days, fewer ER visits, reduced 911 calls.</a:t>
            </a:r>
            <a:endParaRPr lang="en-US" sz="950" dirty="0"/>
          </a:p>
        </p:txBody>
      </p:sp>
      <p:sp>
        <p:nvSpPr>
          <p:cNvPr id="17" name="Shape 15"/>
          <p:cNvSpPr/>
          <p:nvPr/>
        </p:nvSpPr>
        <p:spPr>
          <a:xfrm>
            <a:off x="6812280" y="1737360"/>
            <a:ext cx="2011680" cy="1463040"/>
          </a:xfrm>
          <a:prstGeom prst="roundRect">
            <a:avLst>
              <a:gd name="adj" fmla="val 5000"/>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18" name="Text 16"/>
          <p:cNvSpPr/>
          <p:nvPr/>
        </p:nvSpPr>
        <p:spPr>
          <a:xfrm>
            <a:off x="6949440" y="1874520"/>
            <a:ext cx="1783080" cy="320040"/>
          </a:xfrm>
          <a:prstGeom prst="rect">
            <a:avLst/>
          </a:prstGeom>
          <a:noFill/>
          <a:ln/>
        </p:spPr>
        <p:txBody>
          <a:bodyPr wrap="square" lIns="0" tIns="0" rIns="0" bIns="0" rtlCol="0" anchor="ctr"/>
          <a:lstStyle/>
          <a:p>
            <a:pPr marL="0" indent="0" algn="ctr">
              <a:buNone/>
            </a:pPr>
            <a:r>
              <a:rPr lang="en-US" sz="1300" b="1" dirty="0">
                <a:solidFill>
                  <a:srgbClr val="C26A4A"/>
                </a:solidFill>
                <a:latin typeface="Georgia" pitchFamily="34" charset="0"/>
                <a:ea typeface="Georgia" pitchFamily="34" charset="-122"/>
                <a:cs typeface="Georgia" pitchFamily="34" charset="-120"/>
              </a:rPr>
              <a:t>Housing</a:t>
            </a:r>
            <a:endParaRPr lang="en-US" sz="1300" dirty="0"/>
          </a:p>
        </p:txBody>
      </p:sp>
      <p:sp>
        <p:nvSpPr>
          <p:cNvPr id="19" name="Shape 17"/>
          <p:cNvSpPr/>
          <p:nvPr/>
        </p:nvSpPr>
        <p:spPr>
          <a:xfrm>
            <a:off x="7452360" y="2240280"/>
            <a:ext cx="731520" cy="0"/>
          </a:xfrm>
          <a:prstGeom prst="line">
            <a:avLst/>
          </a:prstGeom>
          <a:noFill/>
          <a:ln w="12700">
            <a:solidFill>
              <a:srgbClr val="7A8B6F"/>
            </a:solidFill>
            <a:prstDash val="solid"/>
          </a:ln>
        </p:spPr>
        <p:txBody>
          <a:bodyPr/>
          <a:lstStyle/>
          <a:p>
            <a:endParaRPr lang="en-US"/>
          </a:p>
        </p:txBody>
      </p:sp>
      <p:sp>
        <p:nvSpPr>
          <p:cNvPr id="20" name="Text 18"/>
          <p:cNvSpPr/>
          <p:nvPr/>
        </p:nvSpPr>
        <p:spPr>
          <a:xfrm>
            <a:off x="6949440" y="2331720"/>
            <a:ext cx="1783080" cy="822960"/>
          </a:xfrm>
          <a:prstGeom prst="rect">
            <a:avLst/>
          </a:prstGeom>
          <a:noFill/>
          <a:ln/>
        </p:spPr>
        <p:txBody>
          <a:bodyPr wrap="square" lIns="0" tIns="0" rIns="0" bIns="0" rtlCol="0" anchor="ctr"/>
          <a:lstStyle/>
          <a:p>
            <a:pPr marL="0" indent="0" algn="ctr">
              <a:buNone/>
            </a:pPr>
            <a:r>
              <a:rPr lang="en-US" sz="950" dirty="0">
                <a:solidFill>
                  <a:srgbClr val="2E2A24"/>
                </a:solidFill>
                <a:latin typeface="Calibri" pitchFamily="34" charset="0"/>
                <a:ea typeface="Calibri" pitchFamily="34" charset="-122"/>
                <a:cs typeface="Calibri" pitchFamily="34" charset="-120"/>
              </a:rPr>
              <a:t>Exits to permanent housing; days from intake to housing offer.</a:t>
            </a:r>
            <a:endParaRPr lang="en-US" sz="950" dirty="0"/>
          </a:p>
        </p:txBody>
      </p:sp>
      <p:pic>
        <p:nvPicPr>
          <p:cNvPr id="21" name="Image 0" descr="/agent/turn4/workspace/images/photorealistic-warm-overhead-view-of-a-wooden-tabl_2026-06-08T19-32-39_image_DAS_0.jpg"/>
          <p:cNvPicPr>
            <a:picLocks noChangeAspect="1"/>
          </p:cNvPicPr>
          <p:nvPr/>
        </p:nvPicPr>
        <p:blipFill>
          <a:blip r:embed="rId3"/>
          <a:srcRect t="36549" b="36549"/>
          <a:stretch/>
        </p:blipFill>
        <p:spPr>
          <a:xfrm>
            <a:off x="365760" y="3291840"/>
            <a:ext cx="8412480" cy="1508760"/>
          </a:xfrm>
          <a:prstGeom prst="rect">
            <a:avLst/>
          </a:prstGeom>
        </p:spPr>
      </p:pic>
      <p:sp>
        <p:nvSpPr>
          <p:cNvPr id="22" name="Shape 19"/>
          <p:cNvSpPr/>
          <p:nvPr/>
        </p:nvSpPr>
        <p:spPr>
          <a:xfrm>
            <a:off x="365760" y="3291840"/>
            <a:ext cx="8412480" cy="1508760"/>
          </a:xfrm>
          <a:prstGeom prst="rect">
            <a:avLst/>
          </a:prstGeom>
          <a:solidFill>
            <a:srgbClr val="2E2A24">
              <a:alpha val="70000"/>
            </a:srgbClr>
          </a:solidFill>
          <a:ln w="12700">
            <a:solidFill>
              <a:srgbClr val="2E2A24"/>
            </a:solidFill>
            <a:prstDash val="solid"/>
          </a:ln>
        </p:spPr>
        <p:txBody>
          <a:bodyPr/>
          <a:lstStyle/>
          <a:p>
            <a:endParaRPr lang="en-US"/>
          </a:p>
        </p:txBody>
      </p:sp>
      <p:sp>
        <p:nvSpPr>
          <p:cNvPr id="23" name="Text 20"/>
          <p:cNvSpPr/>
          <p:nvPr/>
        </p:nvSpPr>
        <p:spPr>
          <a:xfrm>
            <a:off x="548640" y="3383280"/>
            <a:ext cx="8046720" cy="320040"/>
          </a:xfrm>
          <a:prstGeom prst="rect">
            <a:avLst/>
          </a:prstGeom>
          <a:noFill/>
          <a:ln/>
        </p:spPr>
        <p:txBody>
          <a:bodyPr wrap="square" lIns="0" tIns="0" rIns="0" bIns="0" rtlCol="0" anchor="ctr"/>
          <a:lstStyle/>
          <a:p>
            <a:pPr marL="0" indent="0">
              <a:buNone/>
            </a:pPr>
            <a:r>
              <a:rPr lang="en-US" sz="1300" b="1" dirty="0">
                <a:solidFill>
                  <a:srgbClr val="F6EFE3"/>
                </a:solidFill>
                <a:latin typeface="Georgia" pitchFamily="34" charset="0"/>
                <a:ea typeface="Georgia" pitchFamily="34" charset="-122"/>
                <a:cs typeface="Georgia" pitchFamily="34" charset="-120"/>
              </a:rPr>
              <a:t>Your next three steps</a:t>
            </a:r>
            <a:endParaRPr lang="en-US" sz="1300" dirty="0"/>
          </a:p>
        </p:txBody>
      </p:sp>
      <p:sp>
        <p:nvSpPr>
          <p:cNvPr id="24" name="Text 21"/>
          <p:cNvSpPr/>
          <p:nvPr/>
        </p:nvSpPr>
        <p:spPr>
          <a:xfrm>
            <a:off x="594360" y="3749040"/>
            <a:ext cx="8046720" cy="1005840"/>
          </a:xfrm>
          <a:prstGeom prst="rect">
            <a:avLst/>
          </a:prstGeom>
          <a:noFill/>
          <a:ln/>
        </p:spPr>
        <p:txBody>
          <a:bodyPr wrap="square" lIns="0" tIns="0" rIns="0" bIns="0" rtlCol="0" anchor="ctr"/>
          <a:lstStyle/>
          <a:p>
            <a:pPr marL="342900" indent="-342900">
              <a:spcAft>
                <a:spcPts val="400"/>
              </a:spcAft>
              <a:buSzPct val="100000"/>
              <a:buChar char="•"/>
            </a:pPr>
            <a:r>
              <a:rPr lang="en-US" sz="1100" dirty="0">
                <a:solidFill>
                  <a:srgbClr val="F6EFE3"/>
                </a:solidFill>
                <a:latin typeface="Calibri" pitchFamily="34" charset="0"/>
                <a:ea typeface="Calibri" pitchFamily="34" charset="-122"/>
                <a:cs typeface="Calibri" pitchFamily="34" charset="-120"/>
              </a:rPr>
              <a:t>Identify your WRAP champion this week — usually the older adult case manager or peer specialist.</a:t>
            </a:r>
            <a:endParaRPr lang="en-US" sz="1100" dirty="0"/>
          </a:p>
          <a:p>
            <a:pPr marL="342900" indent="-342900">
              <a:spcAft>
                <a:spcPts val="400"/>
              </a:spcAft>
              <a:buSzPct val="100000"/>
              <a:buChar char="•"/>
            </a:pPr>
            <a:r>
              <a:rPr lang="en-US" sz="1100" dirty="0">
                <a:solidFill>
                  <a:srgbClr val="F6EFE3"/>
                </a:solidFill>
                <a:latin typeface="Calibri" pitchFamily="34" charset="0"/>
                <a:ea typeface="Calibri" pitchFamily="34" charset="-122"/>
                <a:cs typeface="Calibri" pitchFamily="34" charset="-120"/>
              </a:rPr>
              <a:t>Register two staff for the next Seminar I within 30 days.</a:t>
            </a:r>
            <a:endParaRPr lang="en-US" sz="1100" dirty="0"/>
          </a:p>
          <a:p>
            <a:pPr marL="342900" indent="-342900">
              <a:buSzPct val="100000"/>
              <a:buChar char="•"/>
            </a:pPr>
            <a:r>
              <a:rPr lang="en-US" sz="1100" dirty="0">
                <a:solidFill>
                  <a:srgbClr val="F6EFE3"/>
                </a:solidFill>
                <a:latin typeface="Calibri" pitchFamily="34" charset="0"/>
                <a:ea typeface="Calibri" pitchFamily="34" charset="-122"/>
                <a:cs typeface="Calibri" pitchFamily="34" charset="-120"/>
              </a:rPr>
              <a:t>Pick a pilot cohort of 8–10 senior residents and a target start date.</a:t>
            </a:r>
            <a:endParaRPr lang="en-US" sz="1100" dirty="0"/>
          </a:p>
        </p:txBody>
      </p:sp>
      <p:sp>
        <p:nvSpPr>
          <p:cNvPr id="25" name="Shape 22"/>
          <p:cNvSpPr/>
          <p:nvPr/>
        </p:nvSpPr>
        <p:spPr>
          <a:xfrm>
            <a:off x="0" y="4983480"/>
            <a:ext cx="9144000" cy="160020"/>
          </a:xfrm>
          <a:prstGeom prst="rect">
            <a:avLst/>
          </a:prstGeom>
          <a:solidFill>
            <a:srgbClr val="7A8B6F"/>
          </a:solidFill>
          <a:ln w="12700">
            <a:solidFill>
              <a:srgbClr val="7A8B6F"/>
            </a:solidFill>
            <a:prstDash val="solid"/>
          </a:ln>
        </p:spPr>
        <p:txBody>
          <a:bodyPr/>
          <a:lstStyle/>
          <a:p>
            <a:endParaRPr lang="en-US"/>
          </a:p>
        </p:txBody>
      </p:sp>
      <p:sp>
        <p:nvSpPr>
          <p:cNvPr id="26" name="Text 23"/>
          <p:cNvSpPr/>
          <p:nvPr/>
        </p:nvSpPr>
        <p:spPr>
          <a:xfrm>
            <a:off x="365760" y="4818888"/>
            <a:ext cx="5486400" cy="201168"/>
          </a:xfrm>
          <a:prstGeom prst="rect">
            <a:avLst/>
          </a:prstGeom>
          <a:noFill/>
          <a:ln/>
        </p:spPr>
        <p:txBody>
          <a:bodyPr wrap="square" rtlCol="0" anchor="ctr"/>
          <a:lstStyle/>
          <a:p>
            <a:pPr marL="0" indent="0">
              <a:buNone/>
            </a:pPr>
            <a:r>
              <a:rPr lang="en-US" sz="900" dirty="0">
                <a:solidFill>
                  <a:srgbClr val="6B655B"/>
                </a:solidFill>
                <a:latin typeface="Calibri" pitchFamily="34" charset="0"/>
                <a:ea typeface="Calibri" pitchFamily="34" charset="-122"/>
                <a:cs typeface="Calibri" pitchFamily="34" charset="-120"/>
              </a:rPr>
              <a:t>WRAP in the Senior/Frail Bed Program</a:t>
            </a:r>
            <a:endParaRPr lang="en-US" sz="900" dirty="0"/>
          </a:p>
        </p:txBody>
      </p:sp>
      <p:sp>
        <p:nvSpPr>
          <p:cNvPr id="27" name="Text 24"/>
          <p:cNvSpPr/>
          <p:nvPr/>
        </p:nvSpPr>
        <p:spPr>
          <a:xfrm>
            <a:off x="7772400" y="4818888"/>
            <a:ext cx="1005840" cy="201168"/>
          </a:xfrm>
          <a:prstGeom prst="rect">
            <a:avLst/>
          </a:prstGeom>
          <a:noFill/>
          <a:ln/>
        </p:spPr>
        <p:txBody>
          <a:bodyPr wrap="square" rtlCol="0" anchor="ctr"/>
          <a:lstStyle/>
          <a:p>
            <a:pPr marL="0" indent="0" algn="r">
              <a:buNone/>
            </a:pPr>
            <a:r>
              <a:rPr lang="en-US" sz="900" dirty="0">
                <a:solidFill>
                  <a:srgbClr val="6B655B"/>
                </a:solidFill>
                <a:latin typeface="Calibri" pitchFamily="34" charset="0"/>
                <a:ea typeface="Calibri" pitchFamily="34" charset="-122"/>
                <a:cs typeface="Calibri" pitchFamily="34" charset="-120"/>
              </a:rPr>
              <a:t>15 / 15</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6EFE3"/>
        </a:solidFill>
        <a:effectLst/>
      </p:bgPr>
    </p:bg>
    <p:spTree>
      <p:nvGrpSpPr>
        <p:cNvPr id="1" name=""/>
        <p:cNvGrpSpPr/>
        <p:nvPr/>
      </p:nvGrpSpPr>
      <p:grpSpPr>
        <a:xfrm>
          <a:off x="0" y="0"/>
          <a:ext cx="0" cy="0"/>
          <a:chOff x="0" y="0"/>
          <a:chExt cx="0" cy="0"/>
        </a:xfrm>
      </p:grpSpPr>
      <p:sp>
        <p:nvSpPr>
          <p:cNvPr id="2" name="Shape 0"/>
          <p:cNvSpPr/>
          <p:nvPr/>
        </p:nvSpPr>
        <p:spPr>
          <a:xfrm>
            <a:off x="365760" y="411480"/>
            <a:ext cx="109728" cy="292608"/>
          </a:xfrm>
          <a:prstGeom prst="rect">
            <a:avLst/>
          </a:prstGeom>
          <a:solidFill>
            <a:srgbClr val="C26A4A"/>
          </a:solidFill>
          <a:ln w="12700">
            <a:solidFill>
              <a:srgbClr val="C26A4A"/>
            </a:solidFill>
            <a:prstDash val="solid"/>
          </a:ln>
        </p:spPr>
        <p:txBody>
          <a:bodyPr/>
          <a:lstStyle/>
          <a:p>
            <a:endParaRPr lang="en-US"/>
          </a:p>
        </p:txBody>
      </p:sp>
      <p:sp>
        <p:nvSpPr>
          <p:cNvPr id="3" name="Text 1"/>
          <p:cNvSpPr/>
          <p:nvPr/>
        </p:nvSpPr>
        <p:spPr>
          <a:xfrm>
            <a:off x="566928" y="384048"/>
            <a:ext cx="7772400" cy="292608"/>
          </a:xfrm>
          <a:prstGeom prst="rect">
            <a:avLst/>
          </a:prstGeom>
          <a:noFill/>
          <a:ln/>
        </p:spPr>
        <p:txBody>
          <a:bodyPr wrap="square" lIns="0" tIns="0" rIns="0" bIns="0" rtlCol="0" anchor="ctr"/>
          <a:lstStyle/>
          <a:p>
            <a:pPr marL="0" indent="0">
              <a:buNone/>
            </a:pPr>
            <a:r>
              <a:rPr lang="en-US" sz="1100" b="1" kern="0" spc="400" dirty="0">
                <a:solidFill>
                  <a:srgbClr val="C26A4A"/>
                </a:solidFill>
                <a:latin typeface="Calibri" pitchFamily="34" charset="0"/>
                <a:ea typeface="Calibri" pitchFamily="34" charset="-122"/>
                <a:cs typeface="Calibri" pitchFamily="34" charset="-120"/>
              </a:rPr>
              <a:t>WHY NOW</a:t>
            </a:r>
            <a:endParaRPr lang="en-US" sz="1100" dirty="0"/>
          </a:p>
        </p:txBody>
      </p:sp>
      <p:sp>
        <p:nvSpPr>
          <p:cNvPr id="4" name="Text 2"/>
          <p:cNvSpPr/>
          <p:nvPr/>
        </p:nvSpPr>
        <p:spPr>
          <a:xfrm>
            <a:off x="365760" y="749808"/>
            <a:ext cx="7132320" cy="868680"/>
          </a:xfrm>
          <a:prstGeom prst="rect">
            <a:avLst/>
          </a:prstGeom>
          <a:noFill/>
          <a:ln/>
        </p:spPr>
        <p:txBody>
          <a:bodyPr wrap="square" lIns="0" tIns="0" rIns="0" bIns="0" rtlCol="0" anchor="ctr"/>
          <a:lstStyle/>
          <a:p>
            <a:pPr marL="0" indent="0">
              <a:buNone/>
            </a:pPr>
            <a:r>
              <a:rPr lang="en-US" sz="2600" b="1" dirty="0">
                <a:solidFill>
                  <a:srgbClr val="2E2A24"/>
                </a:solidFill>
                <a:latin typeface="Georgia" pitchFamily="34" charset="0"/>
                <a:ea typeface="Georgia" pitchFamily="34" charset="-122"/>
                <a:cs typeface="Georgia" pitchFamily="34" charset="-120"/>
              </a:rPr>
              <a:t>Older adults are the fastest-growing group in shelter</a:t>
            </a:r>
            <a:endParaRPr lang="en-US" sz="2600" dirty="0"/>
          </a:p>
        </p:txBody>
      </p:sp>
      <p:pic>
        <p:nvPicPr>
          <p:cNvPr id="5" name="Image 0" descr="/agent/turn4/workspace/images/photorealistic-older-adult-woman-in-her-70s-sittin_2026-06-08T19-25-34_image_DAS_0.jpg"/>
          <p:cNvPicPr>
            <a:picLocks noChangeAspect="1"/>
          </p:cNvPicPr>
          <p:nvPr/>
        </p:nvPicPr>
        <p:blipFill>
          <a:blip r:embed="rId3"/>
          <a:srcRect l="8730" r="8730"/>
          <a:stretch/>
        </p:blipFill>
        <p:spPr>
          <a:xfrm>
            <a:off x="7589520" y="320040"/>
            <a:ext cx="1188720" cy="960120"/>
          </a:xfrm>
          <a:prstGeom prst="rect">
            <a:avLst/>
          </a:prstGeom>
        </p:spPr>
      </p:pic>
      <p:sp>
        <p:nvSpPr>
          <p:cNvPr id="6" name="Shape 3"/>
          <p:cNvSpPr/>
          <p:nvPr/>
        </p:nvSpPr>
        <p:spPr>
          <a:xfrm>
            <a:off x="7589520" y="320040"/>
            <a:ext cx="1188720" cy="960120"/>
          </a:xfrm>
          <a:prstGeom prst="roundRect">
            <a:avLst>
              <a:gd name="adj" fmla="val 5714"/>
            </a:avLst>
          </a:prstGeom>
          <a:solidFill>
            <a:srgbClr val="5B6E54">
              <a:alpha val="25000"/>
            </a:srgbClr>
          </a:solidFill>
          <a:ln w="12700">
            <a:solidFill>
              <a:srgbClr val="EFE5D3"/>
            </a:solidFill>
            <a:prstDash val="solid"/>
          </a:ln>
        </p:spPr>
        <p:txBody>
          <a:bodyPr/>
          <a:lstStyle/>
          <a:p>
            <a:endParaRPr lang="en-US"/>
          </a:p>
        </p:txBody>
      </p:sp>
      <p:sp>
        <p:nvSpPr>
          <p:cNvPr id="7" name="Shape 4"/>
          <p:cNvSpPr/>
          <p:nvPr/>
        </p:nvSpPr>
        <p:spPr>
          <a:xfrm>
            <a:off x="365760" y="1691640"/>
            <a:ext cx="4114800" cy="1280160"/>
          </a:xfrm>
          <a:prstGeom prst="roundRect">
            <a:avLst>
              <a:gd name="adj" fmla="val 5714"/>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8" name="Text 5"/>
          <p:cNvSpPr/>
          <p:nvPr/>
        </p:nvSpPr>
        <p:spPr>
          <a:xfrm>
            <a:off x="594360" y="1856232"/>
            <a:ext cx="1463040" cy="822960"/>
          </a:xfrm>
          <a:prstGeom prst="rect">
            <a:avLst/>
          </a:prstGeom>
          <a:noFill/>
          <a:ln/>
        </p:spPr>
        <p:txBody>
          <a:bodyPr wrap="square" lIns="0" tIns="0" rIns="0" bIns="0" rtlCol="0" anchor="ctr"/>
          <a:lstStyle/>
          <a:p>
            <a:pPr marL="0" indent="0">
              <a:buNone/>
            </a:pPr>
            <a:r>
              <a:rPr lang="en-US" sz="2800" b="1" dirty="0">
                <a:solidFill>
                  <a:srgbClr val="C26A4A"/>
                </a:solidFill>
                <a:latin typeface="Georgia" pitchFamily="34" charset="0"/>
                <a:ea typeface="Georgia" pitchFamily="34" charset="-122"/>
                <a:cs typeface="Georgia" pitchFamily="34" charset="-120"/>
              </a:rPr>
              <a:t>770K+</a:t>
            </a:r>
            <a:endParaRPr lang="en-US" sz="2800" dirty="0"/>
          </a:p>
        </p:txBody>
      </p:sp>
      <p:sp>
        <p:nvSpPr>
          <p:cNvPr id="9" name="Text 6"/>
          <p:cNvSpPr/>
          <p:nvPr/>
        </p:nvSpPr>
        <p:spPr>
          <a:xfrm>
            <a:off x="2148840" y="1874520"/>
            <a:ext cx="2194560" cy="914400"/>
          </a:xfrm>
          <a:prstGeom prst="rect">
            <a:avLst/>
          </a:prstGeom>
          <a:noFill/>
          <a:ln/>
        </p:spPr>
        <p:txBody>
          <a:bodyPr wrap="square" lIns="0" tIns="0" rIns="0" bIns="0" rtlCol="0" anchor="ctr"/>
          <a:lstStyle/>
          <a:p>
            <a:pPr marL="0" indent="0">
              <a:buNone/>
            </a:pPr>
            <a:r>
              <a:rPr lang="en-US" sz="1050" dirty="0">
                <a:solidFill>
                  <a:srgbClr val="2E2A24"/>
                </a:solidFill>
                <a:latin typeface="Calibri" pitchFamily="34" charset="0"/>
                <a:ea typeface="Calibri" pitchFamily="34" charset="-122"/>
                <a:cs typeface="Calibri" pitchFamily="34" charset="-120"/>
              </a:rPr>
              <a:t>people experienced homelessness on a single night in 2024 — up roughly 18% from 2023.</a:t>
            </a:r>
            <a:endParaRPr lang="en-US" sz="1050" dirty="0"/>
          </a:p>
        </p:txBody>
      </p:sp>
      <p:sp>
        <p:nvSpPr>
          <p:cNvPr id="10" name="Shape 7"/>
          <p:cNvSpPr/>
          <p:nvPr/>
        </p:nvSpPr>
        <p:spPr>
          <a:xfrm>
            <a:off x="4663440" y="1691640"/>
            <a:ext cx="4114800" cy="1280160"/>
          </a:xfrm>
          <a:prstGeom prst="roundRect">
            <a:avLst>
              <a:gd name="adj" fmla="val 5714"/>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11" name="Text 8"/>
          <p:cNvSpPr/>
          <p:nvPr/>
        </p:nvSpPr>
        <p:spPr>
          <a:xfrm>
            <a:off x="4892040" y="1856232"/>
            <a:ext cx="1463040" cy="822960"/>
          </a:xfrm>
          <a:prstGeom prst="rect">
            <a:avLst/>
          </a:prstGeom>
          <a:noFill/>
          <a:ln/>
        </p:spPr>
        <p:txBody>
          <a:bodyPr wrap="square" lIns="0" tIns="0" rIns="0" bIns="0" rtlCol="0" anchor="ctr"/>
          <a:lstStyle/>
          <a:p>
            <a:pPr marL="0" indent="0">
              <a:buNone/>
            </a:pPr>
            <a:r>
              <a:rPr lang="en-US" sz="2800" b="1" dirty="0">
                <a:solidFill>
                  <a:srgbClr val="C26A4A"/>
                </a:solidFill>
                <a:latin typeface="Georgia" pitchFamily="34" charset="0"/>
                <a:ea typeface="Georgia" pitchFamily="34" charset="-122"/>
                <a:cs typeface="Georgia" pitchFamily="34" charset="-120"/>
              </a:rPr>
              <a:t>1 in 5</a:t>
            </a:r>
            <a:endParaRPr lang="en-US" sz="2800" dirty="0"/>
          </a:p>
        </p:txBody>
      </p:sp>
      <p:sp>
        <p:nvSpPr>
          <p:cNvPr id="12" name="Text 9"/>
          <p:cNvSpPr/>
          <p:nvPr/>
        </p:nvSpPr>
        <p:spPr>
          <a:xfrm>
            <a:off x="6446520" y="1874520"/>
            <a:ext cx="2194560" cy="914400"/>
          </a:xfrm>
          <a:prstGeom prst="rect">
            <a:avLst/>
          </a:prstGeom>
          <a:noFill/>
          <a:ln/>
        </p:spPr>
        <p:txBody>
          <a:bodyPr wrap="square" lIns="0" tIns="0" rIns="0" bIns="0" rtlCol="0" anchor="ctr"/>
          <a:lstStyle/>
          <a:p>
            <a:pPr marL="0" indent="0">
              <a:buNone/>
            </a:pPr>
            <a:r>
              <a:rPr lang="en-US" sz="1050" dirty="0">
                <a:solidFill>
                  <a:srgbClr val="2E2A24"/>
                </a:solidFill>
                <a:latin typeface="Calibri" pitchFamily="34" charset="0"/>
                <a:ea typeface="Calibri" pitchFamily="34" charset="-122"/>
                <a:cs typeface="Calibri" pitchFamily="34" charset="-120"/>
              </a:rPr>
              <a:t>are adults aged 55+; about 146,000 older adults experienced homelessness in 2024.</a:t>
            </a:r>
            <a:endParaRPr lang="en-US" sz="1050" dirty="0"/>
          </a:p>
        </p:txBody>
      </p:sp>
      <p:sp>
        <p:nvSpPr>
          <p:cNvPr id="13" name="Shape 10"/>
          <p:cNvSpPr/>
          <p:nvPr/>
        </p:nvSpPr>
        <p:spPr>
          <a:xfrm>
            <a:off x="365760" y="3108960"/>
            <a:ext cx="4114800" cy="1280160"/>
          </a:xfrm>
          <a:prstGeom prst="roundRect">
            <a:avLst>
              <a:gd name="adj" fmla="val 5714"/>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14" name="Text 11"/>
          <p:cNvSpPr/>
          <p:nvPr/>
        </p:nvSpPr>
        <p:spPr>
          <a:xfrm>
            <a:off x="594360" y="3273552"/>
            <a:ext cx="1463040" cy="822960"/>
          </a:xfrm>
          <a:prstGeom prst="rect">
            <a:avLst/>
          </a:prstGeom>
          <a:noFill/>
          <a:ln/>
        </p:spPr>
        <p:txBody>
          <a:bodyPr wrap="square" lIns="0" tIns="0" rIns="0" bIns="0" rtlCol="0" anchor="ctr"/>
          <a:lstStyle/>
          <a:p>
            <a:pPr marL="0" indent="0">
              <a:buNone/>
            </a:pPr>
            <a:r>
              <a:rPr lang="en-US" sz="2800" b="1" dirty="0">
                <a:solidFill>
                  <a:srgbClr val="C26A4A"/>
                </a:solidFill>
                <a:latin typeface="Georgia" pitchFamily="34" charset="0"/>
                <a:ea typeface="Georgia" pitchFamily="34" charset="-122"/>
                <a:cs typeface="Georgia" pitchFamily="34" charset="-120"/>
              </a:rPr>
              <a:t>~93%</a:t>
            </a:r>
            <a:endParaRPr lang="en-US" sz="2800" dirty="0"/>
          </a:p>
        </p:txBody>
      </p:sp>
      <p:sp>
        <p:nvSpPr>
          <p:cNvPr id="15" name="Text 12"/>
          <p:cNvSpPr/>
          <p:nvPr/>
        </p:nvSpPr>
        <p:spPr>
          <a:xfrm>
            <a:off x="2148840" y="3291840"/>
            <a:ext cx="2194560" cy="914400"/>
          </a:xfrm>
          <a:prstGeom prst="rect">
            <a:avLst/>
          </a:prstGeom>
          <a:noFill/>
          <a:ln/>
        </p:spPr>
        <p:txBody>
          <a:bodyPr wrap="square" lIns="0" tIns="0" rIns="0" bIns="0" rtlCol="0" anchor="ctr"/>
          <a:lstStyle/>
          <a:p>
            <a:pPr marL="0" indent="0">
              <a:buNone/>
            </a:pPr>
            <a:r>
              <a:rPr lang="en-US" sz="1050" dirty="0">
                <a:solidFill>
                  <a:srgbClr val="2E2A24"/>
                </a:solidFill>
                <a:latin typeface="Calibri" pitchFamily="34" charset="0"/>
                <a:ea typeface="Calibri" pitchFamily="34" charset="-122"/>
                <a:cs typeface="Calibri" pitchFamily="34" charset="-120"/>
              </a:rPr>
              <a:t>of shelter clients 55+ screened positive for dementia or mild cognitive impairment in a recent ASU study.</a:t>
            </a:r>
            <a:endParaRPr lang="en-US" sz="1050" dirty="0"/>
          </a:p>
        </p:txBody>
      </p:sp>
      <p:sp>
        <p:nvSpPr>
          <p:cNvPr id="16" name="Shape 13"/>
          <p:cNvSpPr/>
          <p:nvPr/>
        </p:nvSpPr>
        <p:spPr>
          <a:xfrm>
            <a:off x="4663440" y="3108960"/>
            <a:ext cx="4114800" cy="1280160"/>
          </a:xfrm>
          <a:prstGeom prst="roundRect">
            <a:avLst>
              <a:gd name="adj" fmla="val 5714"/>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17" name="Text 14"/>
          <p:cNvSpPr/>
          <p:nvPr/>
        </p:nvSpPr>
        <p:spPr>
          <a:xfrm>
            <a:off x="4892040" y="3273552"/>
            <a:ext cx="1463040" cy="822960"/>
          </a:xfrm>
          <a:prstGeom prst="rect">
            <a:avLst/>
          </a:prstGeom>
          <a:noFill/>
          <a:ln/>
        </p:spPr>
        <p:txBody>
          <a:bodyPr wrap="square" lIns="0" tIns="0" rIns="0" bIns="0" rtlCol="0" anchor="ctr"/>
          <a:lstStyle/>
          <a:p>
            <a:pPr marL="0" indent="0">
              <a:buNone/>
            </a:pPr>
            <a:r>
              <a:rPr lang="en-US" sz="2800" b="1" dirty="0">
                <a:solidFill>
                  <a:srgbClr val="C26A4A"/>
                </a:solidFill>
                <a:latin typeface="Georgia" pitchFamily="34" charset="0"/>
                <a:ea typeface="Georgia" pitchFamily="34" charset="-122"/>
                <a:cs typeface="Georgia" pitchFamily="34" charset="-120"/>
              </a:rPr>
              <a:t>1.9x</a:t>
            </a:r>
            <a:endParaRPr lang="en-US" sz="2800" dirty="0"/>
          </a:p>
        </p:txBody>
      </p:sp>
      <p:sp>
        <p:nvSpPr>
          <p:cNvPr id="18" name="Text 15"/>
          <p:cNvSpPr/>
          <p:nvPr/>
        </p:nvSpPr>
        <p:spPr>
          <a:xfrm>
            <a:off x="6446520" y="3291840"/>
            <a:ext cx="2194560" cy="914400"/>
          </a:xfrm>
          <a:prstGeom prst="rect">
            <a:avLst/>
          </a:prstGeom>
          <a:noFill/>
          <a:ln/>
        </p:spPr>
        <p:txBody>
          <a:bodyPr wrap="square" lIns="0" tIns="0" rIns="0" bIns="0" rtlCol="0" anchor="ctr"/>
          <a:lstStyle/>
          <a:p>
            <a:pPr marL="0" indent="0">
              <a:buNone/>
            </a:pPr>
            <a:r>
              <a:rPr lang="en-US" sz="1050" dirty="0">
                <a:solidFill>
                  <a:srgbClr val="2E2A24"/>
                </a:solidFill>
                <a:latin typeface="Calibri" pitchFamily="34" charset="0"/>
                <a:ea typeface="Calibri" pitchFamily="34" charset="-122"/>
                <a:cs typeface="Calibri" pitchFamily="34" charset="-120"/>
              </a:rPr>
              <a:t>higher dementia risk among people experiencing homelessness vs. the general population (Ontario data).</a:t>
            </a:r>
            <a:endParaRPr lang="en-US" sz="1050" dirty="0"/>
          </a:p>
        </p:txBody>
      </p:sp>
      <p:sp>
        <p:nvSpPr>
          <p:cNvPr id="19" name="Text 16"/>
          <p:cNvSpPr/>
          <p:nvPr/>
        </p:nvSpPr>
        <p:spPr>
          <a:xfrm>
            <a:off x="365760" y="4526280"/>
            <a:ext cx="8412480" cy="228600"/>
          </a:xfrm>
          <a:prstGeom prst="rect">
            <a:avLst/>
          </a:prstGeom>
          <a:noFill/>
          <a:ln/>
        </p:spPr>
        <p:txBody>
          <a:bodyPr wrap="square" lIns="0" tIns="0" rIns="0" bIns="0" rtlCol="0" anchor="ctr"/>
          <a:lstStyle/>
          <a:p>
            <a:pPr marL="0" indent="0">
              <a:buNone/>
            </a:pPr>
            <a:r>
              <a:rPr lang="en-US" sz="850" i="1" dirty="0">
                <a:solidFill>
                  <a:srgbClr val="6B655B"/>
                </a:solidFill>
                <a:latin typeface="Calibri" pitchFamily="34" charset="0"/>
                <a:ea typeface="Calibri" pitchFamily="34" charset="-122"/>
                <a:cs typeface="Calibri" pitchFamily="34" charset="-120"/>
              </a:rPr>
              <a:t>Source: HUD AHAR 2024, GAO, ASU Edson College, Alzheimer's &amp; Dementia 2024.</a:t>
            </a:r>
            <a:endParaRPr lang="en-US" sz="850" dirty="0"/>
          </a:p>
        </p:txBody>
      </p:sp>
      <p:sp>
        <p:nvSpPr>
          <p:cNvPr id="20" name="Shape 17"/>
          <p:cNvSpPr/>
          <p:nvPr/>
        </p:nvSpPr>
        <p:spPr>
          <a:xfrm>
            <a:off x="0" y="4983480"/>
            <a:ext cx="9144000" cy="160020"/>
          </a:xfrm>
          <a:prstGeom prst="rect">
            <a:avLst/>
          </a:prstGeom>
          <a:solidFill>
            <a:srgbClr val="7A8B6F"/>
          </a:solidFill>
          <a:ln w="12700">
            <a:solidFill>
              <a:srgbClr val="7A8B6F"/>
            </a:solidFill>
            <a:prstDash val="solid"/>
          </a:ln>
        </p:spPr>
        <p:txBody>
          <a:bodyPr/>
          <a:lstStyle/>
          <a:p>
            <a:endParaRPr lang="en-US"/>
          </a:p>
        </p:txBody>
      </p:sp>
      <p:sp>
        <p:nvSpPr>
          <p:cNvPr id="21" name="Text 18"/>
          <p:cNvSpPr/>
          <p:nvPr/>
        </p:nvSpPr>
        <p:spPr>
          <a:xfrm>
            <a:off x="365760" y="4818888"/>
            <a:ext cx="5486400" cy="201168"/>
          </a:xfrm>
          <a:prstGeom prst="rect">
            <a:avLst/>
          </a:prstGeom>
          <a:noFill/>
          <a:ln/>
        </p:spPr>
        <p:txBody>
          <a:bodyPr wrap="square" rtlCol="0" anchor="ctr"/>
          <a:lstStyle/>
          <a:p>
            <a:pPr marL="0" indent="0">
              <a:buNone/>
            </a:pPr>
            <a:r>
              <a:rPr lang="en-US" sz="900" dirty="0">
                <a:solidFill>
                  <a:srgbClr val="6B655B"/>
                </a:solidFill>
                <a:latin typeface="Calibri" pitchFamily="34" charset="0"/>
                <a:ea typeface="Calibri" pitchFamily="34" charset="-122"/>
                <a:cs typeface="Calibri" pitchFamily="34" charset="-120"/>
              </a:rPr>
              <a:t>WRAP in the Senior/Frail Bed Program</a:t>
            </a:r>
            <a:endParaRPr lang="en-US" sz="900" dirty="0"/>
          </a:p>
        </p:txBody>
      </p:sp>
      <p:sp>
        <p:nvSpPr>
          <p:cNvPr id="22" name="Text 19"/>
          <p:cNvSpPr/>
          <p:nvPr/>
        </p:nvSpPr>
        <p:spPr>
          <a:xfrm>
            <a:off x="7772400" y="4818888"/>
            <a:ext cx="1005840" cy="201168"/>
          </a:xfrm>
          <a:prstGeom prst="rect">
            <a:avLst/>
          </a:prstGeom>
          <a:noFill/>
          <a:ln/>
        </p:spPr>
        <p:txBody>
          <a:bodyPr wrap="square" rtlCol="0" anchor="ctr"/>
          <a:lstStyle/>
          <a:p>
            <a:pPr marL="0" indent="0" algn="r">
              <a:buNone/>
            </a:pPr>
            <a:r>
              <a:rPr lang="en-US" sz="900" dirty="0">
                <a:solidFill>
                  <a:srgbClr val="6B655B"/>
                </a:solidFill>
                <a:latin typeface="Calibri" pitchFamily="34" charset="0"/>
                <a:ea typeface="Calibri" pitchFamily="34" charset="-122"/>
                <a:cs typeface="Calibri" pitchFamily="34" charset="-120"/>
              </a:rPr>
              <a:t>2 / 15</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6EFE3"/>
        </a:solidFill>
        <a:effectLst/>
      </p:bgPr>
    </p:bg>
    <p:spTree>
      <p:nvGrpSpPr>
        <p:cNvPr id="1" name=""/>
        <p:cNvGrpSpPr/>
        <p:nvPr/>
      </p:nvGrpSpPr>
      <p:grpSpPr>
        <a:xfrm>
          <a:off x="0" y="0"/>
          <a:ext cx="0" cy="0"/>
          <a:chOff x="0" y="0"/>
          <a:chExt cx="0" cy="0"/>
        </a:xfrm>
      </p:grpSpPr>
      <p:sp>
        <p:nvSpPr>
          <p:cNvPr id="2" name="Shape 0"/>
          <p:cNvSpPr/>
          <p:nvPr/>
        </p:nvSpPr>
        <p:spPr>
          <a:xfrm>
            <a:off x="365760" y="411480"/>
            <a:ext cx="109728" cy="292608"/>
          </a:xfrm>
          <a:prstGeom prst="rect">
            <a:avLst/>
          </a:prstGeom>
          <a:solidFill>
            <a:srgbClr val="C26A4A"/>
          </a:solidFill>
          <a:ln w="12700">
            <a:solidFill>
              <a:srgbClr val="C26A4A"/>
            </a:solidFill>
            <a:prstDash val="solid"/>
          </a:ln>
        </p:spPr>
        <p:txBody>
          <a:bodyPr/>
          <a:lstStyle/>
          <a:p>
            <a:endParaRPr lang="en-US"/>
          </a:p>
        </p:txBody>
      </p:sp>
      <p:sp>
        <p:nvSpPr>
          <p:cNvPr id="3" name="Text 1"/>
          <p:cNvSpPr/>
          <p:nvPr/>
        </p:nvSpPr>
        <p:spPr>
          <a:xfrm>
            <a:off x="566928" y="384048"/>
            <a:ext cx="7772400" cy="292608"/>
          </a:xfrm>
          <a:prstGeom prst="rect">
            <a:avLst/>
          </a:prstGeom>
          <a:noFill/>
          <a:ln/>
        </p:spPr>
        <p:txBody>
          <a:bodyPr wrap="square" lIns="0" tIns="0" rIns="0" bIns="0" rtlCol="0" anchor="ctr"/>
          <a:lstStyle/>
          <a:p>
            <a:pPr marL="0" indent="0">
              <a:buNone/>
            </a:pPr>
            <a:r>
              <a:rPr lang="en-US" sz="1100" b="1" kern="0" spc="400" dirty="0">
                <a:solidFill>
                  <a:srgbClr val="C26A4A"/>
                </a:solidFill>
                <a:latin typeface="Calibri" pitchFamily="34" charset="0"/>
                <a:ea typeface="Calibri" pitchFamily="34" charset="-122"/>
                <a:cs typeface="Calibri" pitchFamily="34" charset="-120"/>
              </a:rPr>
              <a:t>THE BASICS</a:t>
            </a:r>
            <a:endParaRPr lang="en-US" sz="1100" dirty="0"/>
          </a:p>
        </p:txBody>
      </p:sp>
      <p:sp>
        <p:nvSpPr>
          <p:cNvPr id="4" name="Text 2"/>
          <p:cNvSpPr/>
          <p:nvPr/>
        </p:nvSpPr>
        <p:spPr>
          <a:xfrm>
            <a:off x="365760" y="749808"/>
            <a:ext cx="7132320" cy="868680"/>
          </a:xfrm>
          <a:prstGeom prst="rect">
            <a:avLst/>
          </a:prstGeom>
          <a:noFill/>
          <a:ln/>
        </p:spPr>
        <p:txBody>
          <a:bodyPr wrap="square" lIns="0" tIns="0" rIns="0" bIns="0" rtlCol="0" anchor="ctr"/>
          <a:lstStyle/>
          <a:p>
            <a:pPr marL="0" indent="0">
              <a:buNone/>
            </a:pPr>
            <a:r>
              <a:rPr lang="en-US" sz="2600" b="1" dirty="0">
                <a:solidFill>
                  <a:srgbClr val="2E2A24"/>
                </a:solidFill>
                <a:latin typeface="Georgia" pitchFamily="34" charset="0"/>
                <a:ea typeface="Georgia" pitchFamily="34" charset="-122"/>
                <a:cs typeface="Georgia" pitchFamily="34" charset="-120"/>
              </a:rPr>
              <a:t>What is the Wellness Recovery Action Plan?</a:t>
            </a:r>
            <a:endParaRPr lang="en-US" sz="2600" dirty="0"/>
          </a:p>
        </p:txBody>
      </p:sp>
      <p:sp>
        <p:nvSpPr>
          <p:cNvPr id="5" name="Shape 3"/>
          <p:cNvSpPr/>
          <p:nvPr/>
        </p:nvSpPr>
        <p:spPr>
          <a:xfrm>
            <a:off x="365760" y="1691640"/>
            <a:ext cx="4937760" cy="2926080"/>
          </a:xfrm>
          <a:prstGeom prst="roundRect">
            <a:avLst>
              <a:gd name="adj" fmla="val 2500"/>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6" name="Text 4"/>
          <p:cNvSpPr/>
          <p:nvPr/>
        </p:nvSpPr>
        <p:spPr>
          <a:xfrm>
            <a:off x="594360" y="1828800"/>
            <a:ext cx="4572000" cy="365760"/>
          </a:xfrm>
          <a:prstGeom prst="rect">
            <a:avLst/>
          </a:prstGeom>
          <a:noFill/>
          <a:ln/>
        </p:spPr>
        <p:txBody>
          <a:bodyPr wrap="square" lIns="0" tIns="0" rIns="0" bIns="0" rtlCol="0" anchor="ctr"/>
          <a:lstStyle/>
          <a:p>
            <a:pPr marL="0" indent="0">
              <a:buNone/>
            </a:pPr>
            <a:r>
              <a:rPr lang="en-US" sz="1600" b="1" dirty="0">
                <a:solidFill>
                  <a:srgbClr val="5B6E54"/>
                </a:solidFill>
                <a:latin typeface="Georgia" pitchFamily="34" charset="0"/>
                <a:ea typeface="Georgia" pitchFamily="34" charset="-122"/>
                <a:cs typeface="Georgia" pitchFamily="34" charset="-120"/>
              </a:rPr>
              <a:t>A personalized, peer-developed wellness system</a:t>
            </a:r>
            <a:endParaRPr lang="en-US" sz="1600" dirty="0"/>
          </a:p>
        </p:txBody>
      </p:sp>
      <p:sp>
        <p:nvSpPr>
          <p:cNvPr id="7" name="Text 5"/>
          <p:cNvSpPr/>
          <p:nvPr/>
        </p:nvSpPr>
        <p:spPr>
          <a:xfrm>
            <a:off x="594360" y="2240280"/>
            <a:ext cx="4572000" cy="2286000"/>
          </a:xfrm>
          <a:prstGeom prst="rect">
            <a:avLst/>
          </a:prstGeom>
          <a:noFill/>
          <a:ln/>
        </p:spPr>
        <p:txBody>
          <a:bodyPr wrap="square" lIns="0" tIns="0" rIns="0" bIns="0" rtlCol="0" anchor="ctr"/>
          <a:lstStyle/>
          <a:p>
            <a:pPr marL="0" indent="0">
              <a:spcAft>
                <a:spcPts val="800"/>
              </a:spcAft>
              <a:buNone/>
            </a:pPr>
            <a:r>
              <a:rPr lang="en-US" sz="1100" dirty="0">
                <a:solidFill>
                  <a:srgbClr val="2E2A24"/>
                </a:solidFill>
                <a:latin typeface="Calibri" pitchFamily="34" charset="0"/>
                <a:ea typeface="Calibri" pitchFamily="34" charset="-122"/>
                <a:cs typeface="Calibri" pitchFamily="34" charset="-120"/>
              </a:rPr>
              <a:t>Developed in 1997 by Mary Ellen Copeland and peers in Vermont who had lived experience with serious mental illness.</a:t>
            </a:r>
            <a:endParaRPr lang="en-US" sz="1100" dirty="0"/>
          </a:p>
          <a:p>
            <a:pPr marL="0" indent="0">
              <a:spcAft>
                <a:spcPts val="800"/>
              </a:spcAft>
              <a:buNone/>
            </a:pPr>
            <a:r>
              <a:rPr lang="en-US" sz="1100" dirty="0">
                <a:solidFill>
                  <a:srgbClr val="2E2A24"/>
                </a:solidFill>
                <a:latin typeface="Calibri" pitchFamily="34" charset="0"/>
                <a:ea typeface="Calibri" pitchFamily="34" charset="-122"/>
                <a:cs typeface="Calibri" pitchFamily="34" charset="-120"/>
              </a:rPr>
              <a:t>SAMHSA-approved, evidence-based self-management process for mental and physical wellness.</a:t>
            </a:r>
            <a:endParaRPr lang="en-US" sz="1100" dirty="0"/>
          </a:p>
          <a:p>
            <a:pPr marL="0" indent="0">
              <a:spcAft>
                <a:spcPts val="800"/>
              </a:spcAft>
              <a:buNone/>
            </a:pPr>
            <a:r>
              <a:rPr lang="en-US" sz="1100" dirty="0">
                <a:solidFill>
                  <a:srgbClr val="2E2A24"/>
                </a:solidFill>
                <a:latin typeface="Calibri" pitchFamily="34" charset="0"/>
                <a:ea typeface="Calibri" pitchFamily="34" charset="-122"/>
                <a:cs typeface="Calibri" pitchFamily="34" charset="-120"/>
              </a:rPr>
              <a:t>Non-clinical language; participants design their own plan and can use it without a clinician.</a:t>
            </a:r>
            <a:endParaRPr lang="en-US" sz="1100" dirty="0"/>
          </a:p>
          <a:p>
            <a:pPr marL="0" indent="0">
              <a:buNone/>
            </a:pPr>
            <a:r>
              <a:rPr lang="en-US" sz="1100" dirty="0">
                <a:solidFill>
                  <a:srgbClr val="2E2A24"/>
                </a:solidFill>
                <a:latin typeface="Calibri" pitchFamily="34" charset="0"/>
                <a:ea typeface="Calibri" pitchFamily="34" charset="-122"/>
                <a:cs typeface="Calibri" pitchFamily="34" charset="-120"/>
              </a:rPr>
              <a:t>Delivered in a group, peer-led format — typically 8 weekly sessions or a multi-day workshop.</a:t>
            </a:r>
            <a:endParaRPr lang="en-US" sz="1100" dirty="0"/>
          </a:p>
        </p:txBody>
      </p:sp>
      <p:pic>
        <p:nvPicPr>
          <p:cNvPr id="8" name="Image 0" descr="/agent/turn4/workspace/images/photorealistic-older-adult-woman-in-her-70s-sittin_2026-06-08T19-25-34_image_DAS_0.jpg"/>
          <p:cNvPicPr>
            <a:picLocks noChangeAspect="1"/>
          </p:cNvPicPr>
          <p:nvPr/>
        </p:nvPicPr>
        <p:blipFill>
          <a:blip r:embed="rId3"/>
          <a:srcRect l="12500" r="12500"/>
          <a:stretch/>
        </p:blipFill>
        <p:spPr>
          <a:xfrm>
            <a:off x="5486400" y="1691640"/>
            <a:ext cx="3291840" cy="2926080"/>
          </a:xfrm>
          <a:prstGeom prst="rect">
            <a:avLst/>
          </a:prstGeom>
        </p:spPr>
      </p:pic>
      <p:sp>
        <p:nvSpPr>
          <p:cNvPr id="9" name="Shape 6"/>
          <p:cNvSpPr/>
          <p:nvPr/>
        </p:nvSpPr>
        <p:spPr>
          <a:xfrm>
            <a:off x="5486400" y="3246120"/>
            <a:ext cx="3291840" cy="1371600"/>
          </a:xfrm>
          <a:prstGeom prst="rect">
            <a:avLst/>
          </a:prstGeom>
          <a:solidFill>
            <a:srgbClr val="5B6E54">
              <a:alpha val="82000"/>
            </a:srgbClr>
          </a:solidFill>
          <a:ln w="12700">
            <a:solidFill>
              <a:srgbClr val="5B6E54"/>
            </a:solidFill>
            <a:prstDash val="solid"/>
          </a:ln>
        </p:spPr>
        <p:txBody>
          <a:bodyPr/>
          <a:lstStyle/>
          <a:p>
            <a:endParaRPr lang="en-US"/>
          </a:p>
        </p:txBody>
      </p:sp>
      <p:sp>
        <p:nvSpPr>
          <p:cNvPr id="10" name="Text 7"/>
          <p:cNvSpPr/>
          <p:nvPr/>
        </p:nvSpPr>
        <p:spPr>
          <a:xfrm>
            <a:off x="5577840" y="3154680"/>
            <a:ext cx="548640" cy="548640"/>
          </a:xfrm>
          <a:prstGeom prst="rect">
            <a:avLst/>
          </a:prstGeom>
          <a:noFill/>
          <a:ln/>
        </p:spPr>
        <p:txBody>
          <a:bodyPr wrap="square" lIns="0" tIns="0" rIns="0" bIns="0" rtlCol="0" anchor="ctr"/>
          <a:lstStyle/>
          <a:p>
            <a:pPr marL="0" indent="0">
              <a:buNone/>
            </a:pPr>
            <a:r>
              <a:rPr lang="en-US" sz="4800" b="1" dirty="0">
                <a:solidFill>
                  <a:srgbClr val="F6EFE3"/>
                </a:solidFill>
                <a:latin typeface="Georgia" pitchFamily="34" charset="0"/>
                <a:ea typeface="Georgia" pitchFamily="34" charset="-122"/>
                <a:cs typeface="Georgia" pitchFamily="34" charset="-120"/>
              </a:rPr>
              <a:t>“</a:t>
            </a:r>
            <a:endParaRPr lang="en-US" sz="4800" dirty="0"/>
          </a:p>
        </p:txBody>
      </p:sp>
      <p:sp>
        <p:nvSpPr>
          <p:cNvPr id="11" name="Text 8"/>
          <p:cNvSpPr/>
          <p:nvPr/>
        </p:nvSpPr>
        <p:spPr>
          <a:xfrm>
            <a:off x="5669280" y="3657600"/>
            <a:ext cx="3017520" cy="640080"/>
          </a:xfrm>
          <a:prstGeom prst="rect">
            <a:avLst/>
          </a:prstGeom>
          <a:noFill/>
          <a:ln/>
        </p:spPr>
        <p:txBody>
          <a:bodyPr wrap="square" lIns="0" tIns="0" rIns="0" bIns="0" rtlCol="0" anchor="ctr"/>
          <a:lstStyle/>
          <a:p>
            <a:pPr marL="0" indent="0">
              <a:buNone/>
            </a:pPr>
            <a:r>
              <a:rPr lang="en-US" sz="1200" b="1" i="1" dirty="0">
                <a:solidFill>
                  <a:srgbClr val="F6EFE3"/>
                </a:solidFill>
                <a:latin typeface="Georgia" pitchFamily="34" charset="0"/>
                <a:ea typeface="Georgia" pitchFamily="34" charset="-122"/>
                <a:cs typeface="Georgia" pitchFamily="34" charset="-120"/>
              </a:rPr>
              <a:t>Focuses on what is strong rather than what is wrong.</a:t>
            </a:r>
            <a:endParaRPr lang="en-US" sz="1200" dirty="0"/>
          </a:p>
        </p:txBody>
      </p:sp>
      <p:sp>
        <p:nvSpPr>
          <p:cNvPr id="12" name="Text 9"/>
          <p:cNvSpPr/>
          <p:nvPr/>
        </p:nvSpPr>
        <p:spPr>
          <a:xfrm>
            <a:off x="5669280" y="4315968"/>
            <a:ext cx="3017520" cy="228600"/>
          </a:xfrm>
          <a:prstGeom prst="rect">
            <a:avLst/>
          </a:prstGeom>
          <a:noFill/>
          <a:ln/>
        </p:spPr>
        <p:txBody>
          <a:bodyPr wrap="square" lIns="0" tIns="0" rIns="0" bIns="0" rtlCol="0" anchor="ctr"/>
          <a:lstStyle/>
          <a:p>
            <a:pPr marL="0" indent="0">
              <a:buNone/>
            </a:pPr>
            <a:r>
              <a:rPr lang="en-US" sz="900" dirty="0">
                <a:solidFill>
                  <a:srgbClr val="EFE5D3"/>
                </a:solidFill>
                <a:latin typeface="Calibri" pitchFamily="34" charset="0"/>
                <a:ea typeface="Calibri" pitchFamily="34" charset="-122"/>
                <a:cs typeface="Calibri" pitchFamily="34" charset="-120"/>
              </a:rPr>
              <a:t>— WRAP guiding principle</a:t>
            </a:r>
            <a:endParaRPr lang="en-US" sz="900" dirty="0"/>
          </a:p>
        </p:txBody>
      </p:sp>
      <p:sp>
        <p:nvSpPr>
          <p:cNvPr id="13" name="Shape 10"/>
          <p:cNvSpPr/>
          <p:nvPr/>
        </p:nvSpPr>
        <p:spPr>
          <a:xfrm>
            <a:off x="0" y="4983480"/>
            <a:ext cx="9144000" cy="160020"/>
          </a:xfrm>
          <a:prstGeom prst="rect">
            <a:avLst/>
          </a:prstGeom>
          <a:solidFill>
            <a:srgbClr val="7A8B6F"/>
          </a:solidFill>
          <a:ln w="12700">
            <a:solidFill>
              <a:srgbClr val="7A8B6F"/>
            </a:solidFill>
            <a:prstDash val="solid"/>
          </a:ln>
        </p:spPr>
        <p:txBody>
          <a:bodyPr/>
          <a:lstStyle/>
          <a:p>
            <a:endParaRPr lang="en-US"/>
          </a:p>
        </p:txBody>
      </p:sp>
      <p:sp>
        <p:nvSpPr>
          <p:cNvPr id="14" name="Text 11"/>
          <p:cNvSpPr/>
          <p:nvPr/>
        </p:nvSpPr>
        <p:spPr>
          <a:xfrm>
            <a:off x="365760" y="4818888"/>
            <a:ext cx="5486400" cy="201168"/>
          </a:xfrm>
          <a:prstGeom prst="rect">
            <a:avLst/>
          </a:prstGeom>
          <a:noFill/>
          <a:ln/>
        </p:spPr>
        <p:txBody>
          <a:bodyPr wrap="square" rtlCol="0" anchor="ctr"/>
          <a:lstStyle/>
          <a:p>
            <a:pPr marL="0" indent="0">
              <a:buNone/>
            </a:pPr>
            <a:r>
              <a:rPr lang="en-US" sz="900" dirty="0">
                <a:solidFill>
                  <a:srgbClr val="6B655B"/>
                </a:solidFill>
                <a:latin typeface="Calibri" pitchFamily="34" charset="0"/>
                <a:ea typeface="Calibri" pitchFamily="34" charset="-122"/>
                <a:cs typeface="Calibri" pitchFamily="34" charset="-120"/>
              </a:rPr>
              <a:t>WRAP in the Senior/Frail Bed Program</a:t>
            </a:r>
            <a:endParaRPr lang="en-US" sz="900" dirty="0"/>
          </a:p>
        </p:txBody>
      </p:sp>
      <p:sp>
        <p:nvSpPr>
          <p:cNvPr id="15" name="Text 12"/>
          <p:cNvSpPr/>
          <p:nvPr/>
        </p:nvSpPr>
        <p:spPr>
          <a:xfrm>
            <a:off x="7772400" y="4818888"/>
            <a:ext cx="1005840" cy="201168"/>
          </a:xfrm>
          <a:prstGeom prst="rect">
            <a:avLst/>
          </a:prstGeom>
          <a:noFill/>
          <a:ln/>
        </p:spPr>
        <p:txBody>
          <a:bodyPr wrap="square" rtlCol="0" anchor="ctr"/>
          <a:lstStyle/>
          <a:p>
            <a:pPr marL="0" indent="0" algn="r">
              <a:buNone/>
            </a:pPr>
            <a:r>
              <a:rPr lang="en-US" sz="900" dirty="0">
                <a:solidFill>
                  <a:srgbClr val="6B655B"/>
                </a:solidFill>
                <a:latin typeface="Calibri" pitchFamily="34" charset="0"/>
                <a:ea typeface="Calibri" pitchFamily="34" charset="-122"/>
                <a:cs typeface="Calibri" pitchFamily="34" charset="-120"/>
              </a:rPr>
              <a:t>3 / 15</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6EFE3"/>
        </a:solidFill>
        <a:effectLst/>
      </p:bgPr>
    </p:bg>
    <p:spTree>
      <p:nvGrpSpPr>
        <p:cNvPr id="1" name=""/>
        <p:cNvGrpSpPr/>
        <p:nvPr/>
      </p:nvGrpSpPr>
      <p:grpSpPr>
        <a:xfrm>
          <a:off x="0" y="0"/>
          <a:ext cx="0" cy="0"/>
          <a:chOff x="0" y="0"/>
          <a:chExt cx="0" cy="0"/>
        </a:xfrm>
      </p:grpSpPr>
      <p:sp>
        <p:nvSpPr>
          <p:cNvPr id="2" name="Shape 0"/>
          <p:cNvSpPr/>
          <p:nvPr/>
        </p:nvSpPr>
        <p:spPr>
          <a:xfrm>
            <a:off x="365760" y="411480"/>
            <a:ext cx="109728" cy="292608"/>
          </a:xfrm>
          <a:prstGeom prst="rect">
            <a:avLst/>
          </a:prstGeom>
          <a:solidFill>
            <a:srgbClr val="C26A4A"/>
          </a:solidFill>
          <a:ln w="12700">
            <a:solidFill>
              <a:srgbClr val="C26A4A"/>
            </a:solidFill>
            <a:prstDash val="solid"/>
          </a:ln>
        </p:spPr>
        <p:txBody>
          <a:bodyPr/>
          <a:lstStyle/>
          <a:p>
            <a:endParaRPr lang="en-US"/>
          </a:p>
        </p:txBody>
      </p:sp>
      <p:sp>
        <p:nvSpPr>
          <p:cNvPr id="3" name="Text 1"/>
          <p:cNvSpPr/>
          <p:nvPr/>
        </p:nvSpPr>
        <p:spPr>
          <a:xfrm>
            <a:off x="566928" y="384048"/>
            <a:ext cx="7772400" cy="292608"/>
          </a:xfrm>
          <a:prstGeom prst="rect">
            <a:avLst/>
          </a:prstGeom>
          <a:noFill/>
          <a:ln/>
        </p:spPr>
        <p:txBody>
          <a:bodyPr wrap="square" lIns="0" tIns="0" rIns="0" bIns="0" rtlCol="0" anchor="ctr"/>
          <a:lstStyle/>
          <a:p>
            <a:pPr marL="0" indent="0">
              <a:buNone/>
            </a:pPr>
            <a:r>
              <a:rPr lang="en-US" sz="1100" b="1" kern="0" spc="400" dirty="0">
                <a:solidFill>
                  <a:srgbClr val="C26A4A"/>
                </a:solidFill>
                <a:latin typeface="Calibri" pitchFamily="34" charset="0"/>
                <a:ea typeface="Calibri" pitchFamily="34" charset="-122"/>
                <a:cs typeface="Calibri" pitchFamily="34" charset="-120"/>
              </a:rPr>
              <a:t>FOUNDATIONS</a:t>
            </a:r>
            <a:endParaRPr lang="en-US" sz="1100" dirty="0"/>
          </a:p>
        </p:txBody>
      </p:sp>
      <p:sp>
        <p:nvSpPr>
          <p:cNvPr id="4" name="Text 2"/>
          <p:cNvSpPr/>
          <p:nvPr/>
        </p:nvSpPr>
        <p:spPr>
          <a:xfrm>
            <a:off x="365760" y="749808"/>
            <a:ext cx="7132320" cy="868680"/>
          </a:xfrm>
          <a:prstGeom prst="rect">
            <a:avLst/>
          </a:prstGeom>
          <a:noFill/>
          <a:ln/>
        </p:spPr>
        <p:txBody>
          <a:bodyPr wrap="square" lIns="0" tIns="0" rIns="0" bIns="0" rtlCol="0" anchor="ctr"/>
          <a:lstStyle/>
          <a:p>
            <a:pPr marL="0" indent="0">
              <a:buNone/>
            </a:pPr>
            <a:r>
              <a:rPr lang="en-US" sz="2600" b="1" dirty="0">
                <a:solidFill>
                  <a:srgbClr val="2E2A24"/>
                </a:solidFill>
                <a:latin typeface="Georgia" pitchFamily="34" charset="0"/>
                <a:ea typeface="Georgia" pitchFamily="34" charset="-122"/>
                <a:cs typeface="Georgia" pitchFamily="34" charset="-120"/>
              </a:rPr>
              <a:t>The five key concepts at the heart of WRAP</a:t>
            </a:r>
            <a:endParaRPr lang="en-US" sz="2600" dirty="0"/>
          </a:p>
        </p:txBody>
      </p:sp>
      <p:pic>
        <p:nvPicPr>
          <p:cNvPr id="5" name="Image 0" descr="/agent/turn4/workspace/images/photorealistic-close-up-of-an-older-adults-hands-t_2026-06-08T19-32-45_image_DAS_0.jpg"/>
          <p:cNvPicPr>
            <a:picLocks noChangeAspect="1"/>
          </p:cNvPicPr>
          <p:nvPr/>
        </p:nvPicPr>
        <p:blipFill>
          <a:blip r:embed="rId3"/>
          <a:srcRect l="8730" r="8730"/>
          <a:stretch/>
        </p:blipFill>
        <p:spPr>
          <a:xfrm>
            <a:off x="7589520" y="320040"/>
            <a:ext cx="1188720" cy="960120"/>
          </a:xfrm>
          <a:prstGeom prst="rect">
            <a:avLst/>
          </a:prstGeom>
        </p:spPr>
      </p:pic>
      <p:sp>
        <p:nvSpPr>
          <p:cNvPr id="6" name="Shape 3"/>
          <p:cNvSpPr/>
          <p:nvPr/>
        </p:nvSpPr>
        <p:spPr>
          <a:xfrm>
            <a:off x="7589520" y="320040"/>
            <a:ext cx="1188720" cy="960120"/>
          </a:xfrm>
          <a:prstGeom prst="roundRect">
            <a:avLst>
              <a:gd name="adj" fmla="val 5714"/>
            </a:avLst>
          </a:prstGeom>
          <a:solidFill>
            <a:srgbClr val="5B6E54">
              <a:alpha val="25000"/>
            </a:srgbClr>
          </a:solidFill>
          <a:ln w="12700">
            <a:solidFill>
              <a:srgbClr val="EFE5D3"/>
            </a:solidFill>
            <a:prstDash val="solid"/>
          </a:ln>
        </p:spPr>
        <p:txBody>
          <a:bodyPr/>
          <a:lstStyle/>
          <a:p>
            <a:endParaRPr lang="en-US"/>
          </a:p>
        </p:txBody>
      </p:sp>
      <p:sp>
        <p:nvSpPr>
          <p:cNvPr id="7" name="Shape 4"/>
          <p:cNvSpPr/>
          <p:nvPr/>
        </p:nvSpPr>
        <p:spPr>
          <a:xfrm>
            <a:off x="365760" y="1737360"/>
            <a:ext cx="1627632" cy="2788920"/>
          </a:xfrm>
          <a:prstGeom prst="roundRect">
            <a:avLst>
              <a:gd name="adj" fmla="val 4494"/>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8" name="Shape 5"/>
          <p:cNvSpPr/>
          <p:nvPr/>
        </p:nvSpPr>
        <p:spPr>
          <a:xfrm>
            <a:off x="960120" y="1920240"/>
            <a:ext cx="457200" cy="457200"/>
          </a:xfrm>
          <a:prstGeom prst="ellipse">
            <a:avLst/>
          </a:prstGeom>
          <a:solidFill>
            <a:srgbClr val="C26A4A"/>
          </a:solidFill>
          <a:ln w="12700">
            <a:solidFill>
              <a:srgbClr val="C26A4A"/>
            </a:solidFill>
            <a:prstDash val="solid"/>
          </a:ln>
        </p:spPr>
        <p:txBody>
          <a:bodyPr/>
          <a:lstStyle/>
          <a:p>
            <a:endParaRPr lang="en-US"/>
          </a:p>
        </p:txBody>
      </p:sp>
      <p:sp>
        <p:nvSpPr>
          <p:cNvPr id="9" name="Text 6"/>
          <p:cNvSpPr/>
          <p:nvPr/>
        </p:nvSpPr>
        <p:spPr>
          <a:xfrm>
            <a:off x="960120" y="1920240"/>
            <a:ext cx="457200" cy="457200"/>
          </a:xfrm>
          <a:prstGeom prst="rect">
            <a:avLst/>
          </a:prstGeom>
          <a:noFill/>
          <a:ln/>
        </p:spPr>
        <p:txBody>
          <a:bodyPr wrap="square" lIns="0" tIns="0" rIns="0" bIns="0" rtlCol="0" anchor="ctr"/>
          <a:lstStyle/>
          <a:p>
            <a:pPr marL="0" indent="0" algn="ctr">
              <a:buNone/>
            </a:pPr>
            <a:r>
              <a:rPr lang="en-US" sz="1600" b="1" dirty="0">
                <a:solidFill>
                  <a:srgbClr val="F6EFE3"/>
                </a:solidFill>
                <a:latin typeface="Georgia" pitchFamily="34" charset="0"/>
                <a:ea typeface="Georgia" pitchFamily="34" charset="-122"/>
                <a:cs typeface="Georgia" pitchFamily="34" charset="-120"/>
              </a:rPr>
              <a:t>1</a:t>
            </a:r>
            <a:endParaRPr lang="en-US" sz="1600" dirty="0"/>
          </a:p>
        </p:txBody>
      </p:sp>
      <p:sp>
        <p:nvSpPr>
          <p:cNvPr id="10" name="Text 7"/>
          <p:cNvSpPr/>
          <p:nvPr/>
        </p:nvSpPr>
        <p:spPr>
          <a:xfrm>
            <a:off x="457200" y="2514600"/>
            <a:ext cx="1444752" cy="640080"/>
          </a:xfrm>
          <a:prstGeom prst="rect">
            <a:avLst/>
          </a:prstGeom>
          <a:noFill/>
          <a:ln/>
        </p:spPr>
        <p:txBody>
          <a:bodyPr wrap="square" lIns="0" tIns="0" rIns="0" bIns="0" rtlCol="0" anchor="ctr"/>
          <a:lstStyle/>
          <a:p>
            <a:pPr marL="0" indent="0" algn="ctr">
              <a:buNone/>
            </a:pPr>
            <a:r>
              <a:rPr lang="en-US" sz="1300" b="1" dirty="0">
                <a:solidFill>
                  <a:srgbClr val="5B6E54"/>
                </a:solidFill>
                <a:latin typeface="Georgia" pitchFamily="34" charset="0"/>
                <a:ea typeface="Georgia" pitchFamily="34" charset="-122"/>
                <a:cs typeface="Georgia" pitchFamily="34" charset="-120"/>
              </a:rPr>
              <a:t>Hope</a:t>
            </a:r>
            <a:endParaRPr lang="en-US" sz="1300" dirty="0"/>
          </a:p>
        </p:txBody>
      </p:sp>
      <p:sp>
        <p:nvSpPr>
          <p:cNvPr id="11" name="Text 8"/>
          <p:cNvSpPr/>
          <p:nvPr/>
        </p:nvSpPr>
        <p:spPr>
          <a:xfrm>
            <a:off x="502920" y="3154680"/>
            <a:ext cx="1353312" cy="1325880"/>
          </a:xfrm>
          <a:prstGeom prst="rect">
            <a:avLst/>
          </a:prstGeom>
          <a:noFill/>
          <a:ln/>
        </p:spPr>
        <p:txBody>
          <a:bodyPr wrap="square" lIns="0" tIns="0" rIns="0" bIns="0" rtlCol="0" anchor="ctr"/>
          <a:lstStyle/>
          <a:p>
            <a:pPr marL="0" indent="0" algn="ctr">
              <a:buNone/>
            </a:pPr>
            <a:r>
              <a:rPr lang="en-US" sz="950" dirty="0">
                <a:solidFill>
                  <a:srgbClr val="2E2A24"/>
                </a:solidFill>
                <a:latin typeface="Calibri" pitchFamily="34" charset="0"/>
                <a:ea typeface="Calibri" pitchFamily="34" charset="-122"/>
                <a:cs typeface="Calibri" pitchFamily="34" charset="-120"/>
              </a:rPr>
              <a:t>Belief that one can get well, stay well, and pursue a meaningful life.</a:t>
            </a:r>
            <a:endParaRPr lang="en-US" sz="950" dirty="0"/>
          </a:p>
        </p:txBody>
      </p:sp>
      <p:sp>
        <p:nvSpPr>
          <p:cNvPr id="12" name="Shape 9"/>
          <p:cNvSpPr/>
          <p:nvPr/>
        </p:nvSpPr>
        <p:spPr>
          <a:xfrm>
            <a:off x="2121408" y="1737360"/>
            <a:ext cx="1627632" cy="2788920"/>
          </a:xfrm>
          <a:prstGeom prst="roundRect">
            <a:avLst>
              <a:gd name="adj" fmla="val 4494"/>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13" name="Shape 10"/>
          <p:cNvSpPr/>
          <p:nvPr/>
        </p:nvSpPr>
        <p:spPr>
          <a:xfrm>
            <a:off x="2715768" y="1920240"/>
            <a:ext cx="457200" cy="457200"/>
          </a:xfrm>
          <a:prstGeom prst="ellipse">
            <a:avLst/>
          </a:prstGeom>
          <a:solidFill>
            <a:srgbClr val="C26A4A"/>
          </a:solidFill>
          <a:ln w="12700">
            <a:solidFill>
              <a:srgbClr val="C26A4A"/>
            </a:solidFill>
            <a:prstDash val="solid"/>
          </a:ln>
        </p:spPr>
        <p:txBody>
          <a:bodyPr/>
          <a:lstStyle/>
          <a:p>
            <a:endParaRPr lang="en-US"/>
          </a:p>
        </p:txBody>
      </p:sp>
      <p:sp>
        <p:nvSpPr>
          <p:cNvPr id="14" name="Text 11"/>
          <p:cNvSpPr/>
          <p:nvPr/>
        </p:nvSpPr>
        <p:spPr>
          <a:xfrm>
            <a:off x="2715768" y="1920240"/>
            <a:ext cx="457200" cy="457200"/>
          </a:xfrm>
          <a:prstGeom prst="rect">
            <a:avLst/>
          </a:prstGeom>
          <a:noFill/>
          <a:ln/>
        </p:spPr>
        <p:txBody>
          <a:bodyPr wrap="square" lIns="0" tIns="0" rIns="0" bIns="0" rtlCol="0" anchor="ctr"/>
          <a:lstStyle/>
          <a:p>
            <a:pPr marL="0" indent="0" algn="ctr">
              <a:buNone/>
            </a:pPr>
            <a:r>
              <a:rPr lang="en-US" sz="1600" b="1" dirty="0">
                <a:solidFill>
                  <a:srgbClr val="F6EFE3"/>
                </a:solidFill>
                <a:latin typeface="Georgia" pitchFamily="34" charset="0"/>
                <a:ea typeface="Georgia" pitchFamily="34" charset="-122"/>
                <a:cs typeface="Georgia" pitchFamily="34" charset="-120"/>
              </a:rPr>
              <a:t>2</a:t>
            </a:r>
            <a:endParaRPr lang="en-US" sz="1600" dirty="0"/>
          </a:p>
        </p:txBody>
      </p:sp>
      <p:sp>
        <p:nvSpPr>
          <p:cNvPr id="15" name="Text 12"/>
          <p:cNvSpPr/>
          <p:nvPr/>
        </p:nvSpPr>
        <p:spPr>
          <a:xfrm>
            <a:off x="2212848" y="2514600"/>
            <a:ext cx="1444752" cy="640080"/>
          </a:xfrm>
          <a:prstGeom prst="rect">
            <a:avLst/>
          </a:prstGeom>
          <a:noFill/>
          <a:ln/>
        </p:spPr>
        <p:txBody>
          <a:bodyPr wrap="square" lIns="0" tIns="0" rIns="0" bIns="0" rtlCol="0" anchor="ctr"/>
          <a:lstStyle/>
          <a:p>
            <a:pPr marL="0" indent="0" algn="ctr">
              <a:buNone/>
            </a:pPr>
            <a:r>
              <a:rPr lang="en-US" sz="1300" b="1" dirty="0">
                <a:solidFill>
                  <a:srgbClr val="5B6E54"/>
                </a:solidFill>
                <a:latin typeface="Georgia" pitchFamily="34" charset="0"/>
                <a:ea typeface="Georgia" pitchFamily="34" charset="-122"/>
                <a:cs typeface="Georgia" pitchFamily="34" charset="-120"/>
              </a:rPr>
              <a:t>Personal Responsibility</a:t>
            </a:r>
            <a:endParaRPr lang="en-US" sz="1300" dirty="0"/>
          </a:p>
        </p:txBody>
      </p:sp>
      <p:sp>
        <p:nvSpPr>
          <p:cNvPr id="16" name="Text 13"/>
          <p:cNvSpPr/>
          <p:nvPr/>
        </p:nvSpPr>
        <p:spPr>
          <a:xfrm>
            <a:off x="2258568" y="3154680"/>
            <a:ext cx="1353312" cy="1325880"/>
          </a:xfrm>
          <a:prstGeom prst="rect">
            <a:avLst/>
          </a:prstGeom>
          <a:noFill/>
          <a:ln/>
        </p:spPr>
        <p:txBody>
          <a:bodyPr wrap="square" lIns="0" tIns="0" rIns="0" bIns="0" rtlCol="0" anchor="ctr"/>
          <a:lstStyle/>
          <a:p>
            <a:pPr marL="0" indent="0" algn="ctr">
              <a:buNone/>
            </a:pPr>
            <a:r>
              <a:rPr lang="en-US" sz="950" dirty="0">
                <a:solidFill>
                  <a:srgbClr val="2E2A24"/>
                </a:solidFill>
                <a:latin typeface="Calibri" pitchFamily="34" charset="0"/>
                <a:ea typeface="Calibri" pitchFamily="34" charset="-122"/>
                <a:cs typeface="Calibri" pitchFamily="34" charset="-120"/>
              </a:rPr>
              <a:t>Each person decides and takes the actions that support their own wellness.</a:t>
            </a:r>
            <a:endParaRPr lang="en-US" sz="950" dirty="0"/>
          </a:p>
        </p:txBody>
      </p:sp>
      <p:sp>
        <p:nvSpPr>
          <p:cNvPr id="17" name="Shape 14"/>
          <p:cNvSpPr/>
          <p:nvPr/>
        </p:nvSpPr>
        <p:spPr>
          <a:xfrm>
            <a:off x="3877056" y="1737360"/>
            <a:ext cx="1627632" cy="2788920"/>
          </a:xfrm>
          <a:prstGeom prst="roundRect">
            <a:avLst>
              <a:gd name="adj" fmla="val 4494"/>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18" name="Shape 15"/>
          <p:cNvSpPr/>
          <p:nvPr/>
        </p:nvSpPr>
        <p:spPr>
          <a:xfrm>
            <a:off x="4471416" y="1920240"/>
            <a:ext cx="457200" cy="457200"/>
          </a:xfrm>
          <a:prstGeom prst="ellipse">
            <a:avLst/>
          </a:prstGeom>
          <a:solidFill>
            <a:srgbClr val="C26A4A"/>
          </a:solidFill>
          <a:ln w="12700">
            <a:solidFill>
              <a:srgbClr val="C26A4A"/>
            </a:solidFill>
            <a:prstDash val="solid"/>
          </a:ln>
        </p:spPr>
        <p:txBody>
          <a:bodyPr/>
          <a:lstStyle/>
          <a:p>
            <a:endParaRPr lang="en-US"/>
          </a:p>
        </p:txBody>
      </p:sp>
      <p:sp>
        <p:nvSpPr>
          <p:cNvPr id="19" name="Text 16"/>
          <p:cNvSpPr/>
          <p:nvPr/>
        </p:nvSpPr>
        <p:spPr>
          <a:xfrm>
            <a:off x="4471416" y="1920240"/>
            <a:ext cx="457200" cy="457200"/>
          </a:xfrm>
          <a:prstGeom prst="rect">
            <a:avLst/>
          </a:prstGeom>
          <a:noFill/>
          <a:ln/>
        </p:spPr>
        <p:txBody>
          <a:bodyPr wrap="square" lIns="0" tIns="0" rIns="0" bIns="0" rtlCol="0" anchor="ctr"/>
          <a:lstStyle/>
          <a:p>
            <a:pPr marL="0" indent="0" algn="ctr">
              <a:buNone/>
            </a:pPr>
            <a:r>
              <a:rPr lang="en-US" sz="1600" b="1" dirty="0">
                <a:solidFill>
                  <a:srgbClr val="F6EFE3"/>
                </a:solidFill>
                <a:latin typeface="Georgia" pitchFamily="34" charset="0"/>
                <a:ea typeface="Georgia" pitchFamily="34" charset="-122"/>
                <a:cs typeface="Georgia" pitchFamily="34" charset="-120"/>
              </a:rPr>
              <a:t>3</a:t>
            </a:r>
            <a:endParaRPr lang="en-US" sz="1600" dirty="0"/>
          </a:p>
        </p:txBody>
      </p:sp>
      <p:sp>
        <p:nvSpPr>
          <p:cNvPr id="20" name="Text 17"/>
          <p:cNvSpPr/>
          <p:nvPr/>
        </p:nvSpPr>
        <p:spPr>
          <a:xfrm>
            <a:off x="3968496" y="2514600"/>
            <a:ext cx="1444752" cy="640080"/>
          </a:xfrm>
          <a:prstGeom prst="rect">
            <a:avLst/>
          </a:prstGeom>
          <a:noFill/>
          <a:ln/>
        </p:spPr>
        <p:txBody>
          <a:bodyPr wrap="square" lIns="0" tIns="0" rIns="0" bIns="0" rtlCol="0" anchor="ctr"/>
          <a:lstStyle/>
          <a:p>
            <a:pPr marL="0" indent="0" algn="ctr">
              <a:buNone/>
            </a:pPr>
            <a:r>
              <a:rPr lang="en-US" sz="1300" b="1" dirty="0">
                <a:solidFill>
                  <a:srgbClr val="5B6E54"/>
                </a:solidFill>
                <a:latin typeface="Georgia" pitchFamily="34" charset="0"/>
                <a:ea typeface="Georgia" pitchFamily="34" charset="-122"/>
                <a:cs typeface="Georgia" pitchFamily="34" charset="-120"/>
              </a:rPr>
              <a:t>Education</a:t>
            </a:r>
            <a:endParaRPr lang="en-US" sz="1300" dirty="0"/>
          </a:p>
        </p:txBody>
      </p:sp>
      <p:sp>
        <p:nvSpPr>
          <p:cNvPr id="21" name="Text 18"/>
          <p:cNvSpPr/>
          <p:nvPr/>
        </p:nvSpPr>
        <p:spPr>
          <a:xfrm>
            <a:off x="4014216" y="3154680"/>
            <a:ext cx="1353312" cy="1325880"/>
          </a:xfrm>
          <a:prstGeom prst="rect">
            <a:avLst/>
          </a:prstGeom>
          <a:noFill/>
          <a:ln/>
        </p:spPr>
        <p:txBody>
          <a:bodyPr wrap="square" lIns="0" tIns="0" rIns="0" bIns="0" rtlCol="0" anchor="ctr"/>
          <a:lstStyle/>
          <a:p>
            <a:pPr marL="0" indent="0" algn="ctr">
              <a:buNone/>
            </a:pPr>
            <a:r>
              <a:rPr lang="en-US" sz="950" dirty="0">
                <a:solidFill>
                  <a:srgbClr val="2E2A24"/>
                </a:solidFill>
                <a:latin typeface="Calibri" pitchFamily="34" charset="0"/>
                <a:ea typeface="Calibri" pitchFamily="34" charset="-122"/>
                <a:cs typeface="Calibri" pitchFamily="34" charset="-120"/>
              </a:rPr>
              <a:t>Learning about one's experience supports informed choices and self-knowledge.</a:t>
            </a:r>
            <a:endParaRPr lang="en-US" sz="950" dirty="0"/>
          </a:p>
        </p:txBody>
      </p:sp>
      <p:sp>
        <p:nvSpPr>
          <p:cNvPr id="22" name="Shape 19"/>
          <p:cNvSpPr/>
          <p:nvPr/>
        </p:nvSpPr>
        <p:spPr>
          <a:xfrm>
            <a:off x="5632704" y="1737360"/>
            <a:ext cx="1627632" cy="2788920"/>
          </a:xfrm>
          <a:prstGeom prst="roundRect">
            <a:avLst>
              <a:gd name="adj" fmla="val 4494"/>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23" name="Shape 20"/>
          <p:cNvSpPr/>
          <p:nvPr/>
        </p:nvSpPr>
        <p:spPr>
          <a:xfrm>
            <a:off x="6227064" y="1920240"/>
            <a:ext cx="457200" cy="457200"/>
          </a:xfrm>
          <a:prstGeom prst="ellipse">
            <a:avLst/>
          </a:prstGeom>
          <a:solidFill>
            <a:srgbClr val="C26A4A"/>
          </a:solidFill>
          <a:ln w="12700">
            <a:solidFill>
              <a:srgbClr val="C26A4A"/>
            </a:solidFill>
            <a:prstDash val="solid"/>
          </a:ln>
        </p:spPr>
        <p:txBody>
          <a:bodyPr/>
          <a:lstStyle/>
          <a:p>
            <a:endParaRPr lang="en-US"/>
          </a:p>
        </p:txBody>
      </p:sp>
      <p:sp>
        <p:nvSpPr>
          <p:cNvPr id="24" name="Text 21"/>
          <p:cNvSpPr/>
          <p:nvPr/>
        </p:nvSpPr>
        <p:spPr>
          <a:xfrm>
            <a:off x="6227064" y="1920240"/>
            <a:ext cx="457200" cy="457200"/>
          </a:xfrm>
          <a:prstGeom prst="rect">
            <a:avLst/>
          </a:prstGeom>
          <a:noFill/>
          <a:ln/>
        </p:spPr>
        <p:txBody>
          <a:bodyPr wrap="square" lIns="0" tIns="0" rIns="0" bIns="0" rtlCol="0" anchor="ctr"/>
          <a:lstStyle/>
          <a:p>
            <a:pPr marL="0" indent="0" algn="ctr">
              <a:buNone/>
            </a:pPr>
            <a:r>
              <a:rPr lang="en-US" sz="1600" b="1" dirty="0">
                <a:solidFill>
                  <a:srgbClr val="F6EFE3"/>
                </a:solidFill>
                <a:latin typeface="Georgia" pitchFamily="34" charset="0"/>
                <a:ea typeface="Georgia" pitchFamily="34" charset="-122"/>
                <a:cs typeface="Georgia" pitchFamily="34" charset="-120"/>
              </a:rPr>
              <a:t>4</a:t>
            </a:r>
            <a:endParaRPr lang="en-US" sz="1600" dirty="0"/>
          </a:p>
        </p:txBody>
      </p:sp>
      <p:sp>
        <p:nvSpPr>
          <p:cNvPr id="25" name="Text 22"/>
          <p:cNvSpPr/>
          <p:nvPr/>
        </p:nvSpPr>
        <p:spPr>
          <a:xfrm>
            <a:off x="5724144" y="2514600"/>
            <a:ext cx="1444752" cy="640080"/>
          </a:xfrm>
          <a:prstGeom prst="rect">
            <a:avLst/>
          </a:prstGeom>
          <a:noFill/>
          <a:ln/>
        </p:spPr>
        <p:txBody>
          <a:bodyPr wrap="square" lIns="0" tIns="0" rIns="0" bIns="0" rtlCol="0" anchor="ctr"/>
          <a:lstStyle/>
          <a:p>
            <a:pPr marL="0" indent="0" algn="ctr">
              <a:buNone/>
            </a:pPr>
            <a:r>
              <a:rPr lang="en-US" sz="1300" b="1" dirty="0">
                <a:solidFill>
                  <a:srgbClr val="5B6E54"/>
                </a:solidFill>
                <a:latin typeface="Georgia" pitchFamily="34" charset="0"/>
                <a:ea typeface="Georgia" pitchFamily="34" charset="-122"/>
                <a:cs typeface="Georgia" pitchFamily="34" charset="-120"/>
              </a:rPr>
              <a:t>Self-Advocacy</a:t>
            </a:r>
            <a:endParaRPr lang="en-US" sz="1300" dirty="0"/>
          </a:p>
        </p:txBody>
      </p:sp>
      <p:sp>
        <p:nvSpPr>
          <p:cNvPr id="26" name="Text 23"/>
          <p:cNvSpPr/>
          <p:nvPr/>
        </p:nvSpPr>
        <p:spPr>
          <a:xfrm>
            <a:off x="5769864" y="3154680"/>
            <a:ext cx="1353312" cy="1325880"/>
          </a:xfrm>
          <a:prstGeom prst="rect">
            <a:avLst/>
          </a:prstGeom>
          <a:noFill/>
          <a:ln/>
        </p:spPr>
        <p:txBody>
          <a:bodyPr wrap="square" lIns="0" tIns="0" rIns="0" bIns="0" rtlCol="0" anchor="ctr"/>
          <a:lstStyle/>
          <a:p>
            <a:pPr marL="0" indent="0" algn="ctr">
              <a:buNone/>
            </a:pPr>
            <a:r>
              <a:rPr lang="en-US" sz="950" dirty="0">
                <a:solidFill>
                  <a:srgbClr val="2E2A24"/>
                </a:solidFill>
                <a:latin typeface="Calibri" pitchFamily="34" charset="0"/>
                <a:ea typeface="Calibri" pitchFamily="34" charset="-122"/>
                <a:cs typeface="Calibri" pitchFamily="34" charset="-120"/>
              </a:rPr>
              <a:t>Expressing needs clearly to get the support one deserves.</a:t>
            </a:r>
            <a:endParaRPr lang="en-US" sz="950" dirty="0"/>
          </a:p>
        </p:txBody>
      </p:sp>
      <p:sp>
        <p:nvSpPr>
          <p:cNvPr id="27" name="Shape 24"/>
          <p:cNvSpPr/>
          <p:nvPr/>
        </p:nvSpPr>
        <p:spPr>
          <a:xfrm>
            <a:off x="7388352" y="1737360"/>
            <a:ext cx="1627632" cy="2788920"/>
          </a:xfrm>
          <a:prstGeom prst="roundRect">
            <a:avLst>
              <a:gd name="adj" fmla="val 4494"/>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28" name="Shape 25"/>
          <p:cNvSpPr/>
          <p:nvPr/>
        </p:nvSpPr>
        <p:spPr>
          <a:xfrm>
            <a:off x="7982712" y="1920240"/>
            <a:ext cx="457200" cy="457200"/>
          </a:xfrm>
          <a:prstGeom prst="ellipse">
            <a:avLst/>
          </a:prstGeom>
          <a:solidFill>
            <a:srgbClr val="C26A4A"/>
          </a:solidFill>
          <a:ln w="12700">
            <a:solidFill>
              <a:srgbClr val="C26A4A"/>
            </a:solidFill>
            <a:prstDash val="solid"/>
          </a:ln>
        </p:spPr>
        <p:txBody>
          <a:bodyPr/>
          <a:lstStyle/>
          <a:p>
            <a:endParaRPr lang="en-US"/>
          </a:p>
        </p:txBody>
      </p:sp>
      <p:sp>
        <p:nvSpPr>
          <p:cNvPr id="29" name="Text 26"/>
          <p:cNvSpPr/>
          <p:nvPr/>
        </p:nvSpPr>
        <p:spPr>
          <a:xfrm>
            <a:off x="7982712" y="1920240"/>
            <a:ext cx="457200" cy="457200"/>
          </a:xfrm>
          <a:prstGeom prst="rect">
            <a:avLst/>
          </a:prstGeom>
          <a:noFill/>
          <a:ln/>
        </p:spPr>
        <p:txBody>
          <a:bodyPr wrap="square" lIns="0" tIns="0" rIns="0" bIns="0" rtlCol="0" anchor="ctr"/>
          <a:lstStyle/>
          <a:p>
            <a:pPr marL="0" indent="0" algn="ctr">
              <a:buNone/>
            </a:pPr>
            <a:r>
              <a:rPr lang="en-US" sz="1600" b="1" dirty="0">
                <a:solidFill>
                  <a:srgbClr val="F6EFE3"/>
                </a:solidFill>
                <a:latin typeface="Georgia" pitchFamily="34" charset="0"/>
                <a:ea typeface="Georgia" pitchFamily="34" charset="-122"/>
                <a:cs typeface="Georgia" pitchFamily="34" charset="-120"/>
              </a:rPr>
              <a:t>5</a:t>
            </a:r>
            <a:endParaRPr lang="en-US" sz="1600" dirty="0"/>
          </a:p>
        </p:txBody>
      </p:sp>
      <p:sp>
        <p:nvSpPr>
          <p:cNvPr id="30" name="Text 27"/>
          <p:cNvSpPr/>
          <p:nvPr/>
        </p:nvSpPr>
        <p:spPr>
          <a:xfrm>
            <a:off x="7479792" y="2514600"/>
            <a:ext cx="1444752" cy="640080"/>
          </a:xfrm>
          <a:prstGeom prst="rect">
            <a:avLst/>
          </a:prstGeom>
          <a:noFill/>
          <a:ln/>
        </p:spPr>
        <p:txBody>
          <a:bodyPr wrap="square" lIns="0" tIns="0" rIns="0" bIns="0" rtlCol="0" anchor="ctr"/>
          <a:lstStyle/>
          <a:p>
            <a:pPr marL="0" indent="0" algn="ctr">
              <a:buNone/>
            </a:pPr>
            <a:r>
              <a:rPr lang="en-US" sz="1300" b="1" dirty="0">
                <a:solidFill>
                  <a:srgbClr val="5B6E54"/>
                </a:solidFill>
                <a:latin typeface="Georgia" pitchFamily="34" charset="0"/>
                <a:ea typeface="Georgia" pitchFamily="34" charset="-122"/>
                <a:cs typeface="Georgia" pitchFamily="34" charset="-120"/>
              </a:rPr>
              <a:t>Support</a:t>
            </a:r>
            <a:endParaRPr lang="en-US" sz="1300" dirty="0"/>
          </a:p>
        </p:txBody>
      </p:sp>
      <p:sp>
        <p:nvSpPr>
          <p:cNvPr id="31" name="Text 28"/>
          <p:cNvSpPr/>
          <p:nvPr/>
        </p:nvSpPr>
        <p:spPr>
          <a:xfrm>
            <a:off x="7525512" y="3154680"/>
            <a:ext cx="1353312" cy="1325880"/>
          </a:xfrm>
          <a:prstGeom prst="rect">
            <a:avLst/>
          </a:prstGeom>
          <a:noFill/>
          <a:ln/>
        </p:spPr>
        <p:txBody>
          <a:bodyPr wrap="square" lIns="0" tIns="0" rIns="0" bIns="0" rtlCol="0" anchor="ctr"/>
          <a:lstStyle/>
          <a:p>
            <a:pPr marL="0" indent="0" algn="ctr">
              <a:buNone/>
            </a:pPr>
            <a:r>
              <a:rPr lang="en-US" sz="950" dirty="0">
                <a:solidFill>
                  <a:srgbClr val="2E2A24"/>
                </a:solidFill>
                <a:latin typeface="Calibri" pitchFamily="34" charset="0"/>
                <a:ea typeface="Calibri" pitchFamily="34" charset="-122"/>
                <a:cs typeface="Calibri" pitchFamily="34" charset="-120"/>
              </a:rPr>
              <a:t>Giving and receiving support strengthens recovery and quality of life.</a:t>
            </a:r>
            <a:endParaRPr lang="en-US" sz="950" dirty="0"/>
          </a:p>
        </p:txBody>
      </p:sp>
      <p:sp>
        <p:nvSpPr>
          <p:cNvPr id="32" name="Shape 29"/>
          <p:cNvSpPr/>
          <p:nvPr/>
        </p:nvSpPr>
        <p:spPr>
          <a:xfrm>
            <a:off x="0" y="4983480"/>
            <a:ext cx="9144000" cy="160020"/>
          </a:xfrm>
          <a:prstGeom prst="rect">
            <a:avLst/>
          </a:prstGeom>
          <a:solidFill>
            <a:srgbClr val="7A8B6F"/>
          </a:solidFill>
          <a:ln w="12700">
            <a:solidFill>
              <a:srgbClr val="7A8B6F"/>
            </a:solidFill>
            <a:prstDash val="solid"/>
          </a:ln>
        </p:spPr>
        <p:txBody>
          <a:bodyPr/>
          <a:lstStyle/>
          <a:p>
            <a:endParaRPr lang="en-US"/>
          </a:p>
        </p:txBody>
      </p:sp>
      <p:sp>
        <p:nvSpPr>
          <p:cNvPr id="33" name="Text 30"/>
          <p:cNvSpPr/>
          <p:nvPr/>
        </p:nvSpPr>
        <p:spPr>
          <a:xfrm>
            <a:off x="365760" y="4818888"/>
            <a:ext cx="5486400" cy="201168"/>
          </a:xfrm>
          <a:prstGeom prst="rect">
            <a:avLst/>
          </a:prstGeom>
          <a:noFill/>
          <a:ln/>
        </p:spPr>
        <p:txBody>
          <a:bodyPr wrap="square" rtlCol="0" anchor="ctr"/>
          <a:lstStyle/>
          <a:p>
            <a:pPr marL="0" indent="0">
              <a:buNone/>
            </a:pPr>
            <a:r>
              <a:rPr lang="en-US" sz="900" dirty="0">
                <a:solidFill>
                  <a:srgbClr val="6B655B"/>
                </a:solidFill>
                <a:latin typeface="Calibri" pitchFamily="34" charset="0"/>
                <a:ea typeface="Calibri" pitchFamily="34" charset="-122"/>
                <a:cs typeface="Calibri" pitchFamily="34" charset="-120"/>
              </a:rPr>
              <a:t>WRAP in the Senior/Frail Bed Program</a:t>
            </a:r>
            <a:endParaRPr lang="en-US" sz="900" dirty="0"/>
          </a:p>
        </p:txBody>
      </p:sp>
      <p:sp>
        <p:nvSpPr>
          <p:cNvPr id="34" name="Text 31"/>
          <p:cNvSpPr/>
          <p:nvPr/>
        </p:nvSpPr>
        <p:spPr>
          <a:xfrm>
            <a:off x="7772400" y="4818888"/>
            <a:ext cx="1005840" cy="201168"/>
          </a:xfrm>
          <a:prstGeom prst="rect">
            <a:avLst/>
          </a:prstGeom>
          <a:noFill/>
          <a:ln/>
        </p:spPr>
        <p:txBody>
          <a:bodyPr wrap="square" rtlCol="0" anchor="ctr"/>
          <a:lstStyle/>
          <a:p>
            <a:pPr marL="0" indent="0" algn="r">
              <a:buNone/>
            </a:pPr>
            <a:r>
              <a:rPr lang="en-US" sz="900" dirty="0">
                <a:solidFill>
                  <a:srgbClr val="6B655B"/>
                </a:solidFill>
                <a:latin typeface="Calibri" pitchFamily="34" charset="0"/>
                <a:ea typeface="Calibri" pitchFamily="34" charset="-122"/>
                <a:cs typeface="Calibri" pitchFamily="34" charset="-120"/>
              </a:rPr>
              <a:t>4 / 15</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6EFE3"/>
        </a:solidFill>
        <a:effectLst/>
      </p:bgPr>
    </p:bg>
    <p:spTree>
      <p:nvGrpSpPr>
        <p:cNvPr id="1" name=""/>
        <p:cNvGrpSpPr/>
        <p:nvPr/>
      </p:nvGrpSpPr>
      <p:grpSpPr>
        <a:xfrm>
          <a:off x="0" y="0"/>
          <a:ext cx="0" cy="0"/>
          <a:chOff x="0" y="0"/>
          <a:chExt cx="0" cy="0"/>
        </a:xfrm>
      </p:grpSpPr>
      <p:sp>
        <p:nvSpPr>
          <p:cNvPr id="2" name="Shape 0"/>
          <p:cNvSpPr/>
          <p:nvPr/>
        </p:nvSpPr>
        <p:spPr>
          <a:xfrm>
            <a:off x="365760" y="411480"/>
            <a:ext cx="109728" cy="292608"/>
          </a:xfrm>
          <a:prstGeom prst="rect">
            <a:avLst/>
          </a:prstGeom>
          <a:solidFill>
            <a:srgbClr val="C26A4A"/>
          </a:solidFill>
          <a:ln w="12700">
            <a:solidFill>
              <a:srgbClr val="C26A4A"/>
            </a:solidFill>
            <a:prstDash val="solid"/>
          </a:ln>
        </p:spPr>
        <p:txBody>
          <a:bodyPr/>
          <a:lstStyle/>
          <a:p>
            <a:endParaRPr lang="en-US"/>
          </a:p>
        </p:txBody>
      </p:sp>
      <p:sp>
        <p:nvSpPr>
          <p:cNvPr id="3" name="Text 1"/>
          <p:cNvSpPr/>
          <p:nvPr/>
        </p:nvSpPr>
        <p:spPr>
          <a:xfrm>
            <a:off x="566928" y="384048"/>
            <a:ext cx="7772400" cy="292608"/>
          </a:xfrm>
          <a:prstGeom prst="rect">
            <a:avLst/>
          </a:prstGeom>
          <a:noFill/>
          <a:ln/>
        </p:spPr>
        <p:txBody>
          <a:bodyPr wrap="square" lIns="0" tIns="0" rIns="0" bIns="0" rtlCol="0" anchor="ctr"/>
          <a:lstStyle/>
          <a:p>
            <a:pPr marL="0" indent="0">
              <a:buNone/>
            </a:pPr>
            <a:r>
              <a:rPr lang="en-US" sz="1100" b="1" kern="0" spc="400" dirty="0">
                <a:solidFill>
                  <a:srgbClr val="C26A4A"/>
                </a:solidFill>
                <a:latin typeface="Calibri" pitchFamily="34" charset="0"/>
                <a:ea typeface="Calibri" pitchFamily="34" charset="-122"/>
                <a:cs typeface="Calibri" pitchFamily="34" charset="-120"/>
              </a:rPr>
              <a:t>STRUCTURE</a:t>
            </a:r>
            <a:endParaRPr lang="en-US" sz="1100" dirty="0"/>
          </a:p>
        </p:txBody>
      </p:sp>
      <p:sp>
        <p:nvSpPr>
          <p:cNvPr id="4" name="Text 2"/>
          <p:cNvSpPr/>
          <p:nvPr/>
        </p:nvSpPr>
        <p:spPr>
          <a:xfrm>
            <a:off x="365760" y="749808"/>
            <a:ext cx="7132320" cy="868680"/>
          </a:xfrm>
          <a:prstGeom prst="rect">
            <a:avLst/>
          </a:prstGeom>
          <a:noFill/>
          <a:ln/>
        </p:spPr>
        <p:txBody>
          <a:bodyPr wrap="square" lIns="0" tIns="0" rIns="0" bIns="0" rtlCol="0" anchor="ctr"/>
          <a:lstStyle/>
          <a:p>
            <a:pPr marL="0" indent="0">
              <a:buNone/>
            </a:pPr>
            <a:r>
              <a:rPr lang="en-US" sz="2600" b="1" dirty="0">
                <a:solidFill>
                  <a:srgbClr val="2E2A24"/>
                </a:solidFill>
                <a:latin typeface="Georgia" pitchFamily="34" charset="0"/>
                <a:ea typeface="Georgia" pitchFamily="34" charset="-122"/>
                <a:cs typeface="Georgia" pitchFamily="34" charset="-120"/>
              </a:rPr>
              <a:t>The six parts of every WRAP</a:t>
            </a:r>
            <a:endParaRPr lang="en-US" sz="2600" dirty="0"/>
          </a:p>
        </p:txBody>
      </p:sp>
      <p:pic>
        <p:nvPicPr>
          <p:cNvPr id="5" name="Image 0" descr="/agent/turn4/workspace/images/photorealistic-overhead-close-up-of-an-open-paper-_2026-06-08T19-38-51_image_DAS_0.jpg"/>
          <p:cNvPicPr>
            <a:picLocks noChangeAspect="1"/>
          </p:cNvPicPr>
          <p:nvPr/>
        </p:nvPicPr>
        <p:blipFill>
          <a:blip r:embed="rId3"/>
          <a:srcRect l="8730" r="8730"/>
          <a:stretch/>
        </p:blipFill>
        <p:spPr>
          <a:xfrm>
            <a:off x="7589520" y="320040"/>
            <a:ext cx="1188720" cy="960120"/>
          </a:xfrm>
          <a:prstGeom prst="rect">
            <a:avLst/>
          </a:prstGeom>
        </p:spPr>
      </p:pic>
      <p:sp>
        <p:nvSpPr>
          <p:cNvPr id="6" name="Shape 3"/>
          <p:cNvSpPr/>
          <p:nvPr/>
        </p:nvSpPr>
        <p:spPr>
          <a:xfrm>
            <a:off x="7589520" y="320040"/>
            <a:ext cx="1188720" cy="960120"/>
          </a:xfrm>
          <a:prstGeom prst="roundRect">
            <a:avLst>
              <a:gd name="adj" fmla="val 5714"/>
            </a:avLst>
          </a:prstGeom>
          <a:solidFill>
            <a:srgbClr val="5B6E54">
              <a:alpha val="25000"/>
            </a:srgbClr>
          </a:solidFill>
          <a:ln w="12700">
            <a:solidFill>
              <a:srgbClr val="EFE5D3"/>
            </a:solidFill>
            <a:prstDash val="solid"/>
          </a:ln>
        </p:spPr>
        <p:txBody>
          <a:bodyPr/>
          <a:lstStyle/>
          <a:p>
            <a:endParaRPr lang="en-US"/>
          </a:p>
        </p:txBody>
      </p:sp>
      <p:sp>
        <p:nvSpPr>
          <p:cNvPr id="7" name="Shape 4"/>
          <p:cNvSpPr/>
          <p:nvPr/>
        </p:nvSpPr>
        <p:spPr>
          <a:xfrm>
            <a:off x="365760" y="1737360"/>
            <a:ext cx="2697480" cy="1298448"/>
          </a:xfrm>
          <a:prstGeom prst="roundRect">
            <a:avLst>
              <a:gd name="adj" fmla="val 5634"/>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8" name="Text 5"/>
          <p:cNvSpPr/>
          <p:nvPr/>
        </p:nvSpPr>
        <p:spPr>
          <a:xfrm>
            <a:off x="548640" y="1874520"/>
            <a:ext cx="640080" cy="365760"/>
          </a:xfrm>
          <a:prstGeom prst="rect">
            <a:avLst/>
          </a:prstGeom>
          <a:noFill/>
          <a:ln/>
        </p:spPr>
        <p:txBody>
          <a:bodyPr wrap="square" lIns="0" tIns="0" rIns="0" bIns="0" rtlCol="0" anchor="ctr"/>
          <a:lstStyle/>
          <a:p>
            <a:pPr marL="0" indent="0">
              <a:buNone/>
            </a:pPr>
            <a:r>
              <a:rPr lang="en-US" sz="1800" b="1" dirty="0">
                <a:solidFill>
                  <a:srgbClr val="C26A4A"/>
                </a:solidFill>
                <a:latin typeface="Georgia" pitchFamily="34" charset="0"/>
                <a:ea typeface="Georgia" pitchFamily="34" charset="-122"/>
                <a:cs typeface="Georgia" pitchFamily="34" charset="-120"/>
              </a:rPr>
              <a:t>01</a:t>
            </a:r>
            <a:endParaRPr lang="en-US" sz="1800" dirty="0"/>
          </a:p>
        </p:txBody>
      </p:sp>
      <p:sp>
        <p:nvSpPr>
          <p:cNvPr id="9" name="Text 6"/>
          <p:cNvSpPr/>
          <p:nvPr/>
        </p:nvSpPr>
        <p:spPr>
          <a:xfrm>
            <a:off x="1143000" y="1901952"/>
            <a:ext cx="1828800" cy="320040"/>
          </a:xfrm>
          <a:prstGeom prst="rect">
            <a:avLst/>
          </a:prstGeom>
          <a:noFill/>
          <a:ln/>
        </p:spPr>
        <p:txBody>
          <a:bodyPr wrap="square" lIns="0" tIns="0" rIns="0" bIns="0" rtlCol="0" anchor="ctr"/>
          <a:lstStyle/>
          <a:p>
            <a:pPr marL="0" indent="0">
              <a:buNone/>
            </a:pPr>
            <a:r>
              <a:rPr lang="en-US" sz="1200" b="1" dirty="0">
                <a:solidFill>
                  <a:srgbClr val="5B6E54"/>
                </a:solidFill>
                <a:latin typeface="Georgia" pitchFamily="34" charset="0"/>
                <a:ea typeface="Georgia" pitchFamily="34" charset="-122"/>
                <a:cs typeface="Georgia" pitchFamily="34" charset="-120"/>
              </a:rPr>
              <a:t>Wellness Toolbox</a:t>
            </a:r>
            <a:endParaRPr lang="en-US" sz="1200" dirty="0"/>
          </a:p>
        </p:txBody>
      </p:sp>
      <p:sp>
        <p:nvSpPr>
          <p:cNvPr id="10" name="Text 7"/>
          <p:cNvSpPr/>
          <p:nvPr/>
        </p:nvSpPr>
        <p:spPr>
          <a:xfrm>
            <a:off x="548640" y="2304288"/>
            <a:ext cx="2423160" cy="685800"/>
          </a:xfrm>
          <a:prstGeom prst="rect">
            <a:avLst/>
          </a:prstGeom>
          <a:noFill/>
          <a:ln/>
        </p:spPr>
        <p:txBody>
          <a:bodyPr wrap="square" lIns="0" tIns="0" rIns="0" bIns="0" rtlCol="0" anchor="ctr"/>
          <a:lstStyle/>
          <a:p>
            <a:pPr marL="0" indent="0">
              <a:buNone/>
            </a:pPr>
            <a:r>
              <a:rPr lang="en-US" sz="950" dirty="0">
                <a:solidFill>
                  <a:srgbClr val="2E2A24"/>
                </a:solidFill>
                <a:latin typeface="Calibri" pitchFamily="34" charset="0"/>
                <a:ea typeface="Calibri" pitchFamily="34" charset="-122"/>
                <a:cs typeface="Calibri" pitchFamily="34" charset="-120"/>
              </a:rPr>
              <a:t>Simple, safe, low-cost activities that help — a walk, music, a phone call.</a:t>
            </a:r>
            <a:endParaRPr lang="en-US" sz="950" dirty="0"/>
          </a:p>
        </p:txBody>
      </p:sp>
      <p:sp>
        <p:nvSpPr>
          <p:cNvPr id="11" name="Shape 8"/>
          <p:cNvSpPr/>
          <p:nvPr/>
        </p:nvSpPr>
        <p:spPr>
          <a:xfrm>
            <a:off x="3200400" y="1737360"/>
            <a:ext cx="2697480" cy="1298448"/>
          </a:xfrm>
          <a:prstGeom prst="roundRect">
            <a:avLst>
              <a:gd name="adj" fmla="val 5634"/>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12" name="Text 9"/>
          <p:cNvSpPr/>
          <p:nvPr/>
        </p:nvSpPr>
        <p:spPr>
          <a:xfrm>
            <a:off x="3383280" y="1874520"/>
            <a:ext cx="640080" cy="365760"/>
          </a:xfrm>
          <a:prstGeom prst="rect">
            <a:avLst/>
          </a:prstGeom>
          <a:noFill/>
          <a:ln/>
        </p:spPr>
        <p:txBody>
          <a:bodyPr wrap="square" lIns="0" tIns="0" rIns="0" bIns="0" rtlCol="0" anchor="ctr"/>
          <a:lstStyle/>
          <a:p>
            <a:pPr marL="0" indent="0">
              <a:buNone/>
            </a:pPr>
            <a:r>
              <a:rPr lang="en-US" sz="1800" b="1" dirty="0">
                <a:solidFill>
                  <a:srgbClr val="C26A4A"/>
                </a:solidFill>
                <a:latin typeface="Georgia" pitchFamily="34" charset="0"/>
                <a:ea typeface="Georgia" pitchFamily="34" charset="-122"/>
                <a:cs typeface="Georgia" pitchFamily="34" charset="-120"/>
              </a:rPr>
              <a:t>02</a:t>
            </a:r>
            <a:endParaRPr lang="en-US" sz="1800" dirty="0"/>
          </a:p>
        </p:txBody>
      </p:sp>
      <p:sp>
        <p:nvSpPr>
          <p:cNvPr id="13" name="Text 10"/>
          <p:cNvSpPr/>
          <p:nvPr/>
        </p:nvSpPr>
        <p:spPr>
          <a:xfrm>
            <a:off x="3977640" y="1901952"/>
            <a:ext cx="1828800" cy="320040"/>
          </a:xfrm>
          <a:prstGeom prst="rect">
            <a:avLst/>
          </a:prstGeom>
          <a:noFill/>
          <a:ln/>
        </p:spPr>
        <p:txBody>
          <a:bodyPr wrap="square" lIns="0" tIns="0" rIns="0" bIns="0" rtlCol="0" anchor="ctr"/>
          <a:lstStyle/>
          <a:p>
            <a:pPr marL="0" indent="0">
              <a:buNone/>
            </a:pPr>
            <a:r>
              <a:rPr lang="en-US" sz="1200" b="1" dirty="0">
                <a:solidFill>
                  <a:srgbClr val="5B6E54"/>
                </a:solidFill>
                <a:latin typeface="Georgia" pitchFamily="34" charset="0"/>
                <a:ea typeface="Georgia" pitchFamily="34" charset="-122"/>
                <a:cs typeface="Georgia" pitchFamily="34" charset="-120"/>
              </a:rPr>
              <a:t>Daily Maintenance Plan</a:t>
            </a:r>
            <a:endParaRPr lang="en-US" sz="1200" dirty="0"/>
          </a:p>
        </p:txBody>
      </p:sp>
      <p:sp>
        <p:nvSpPr>
          <p:cNvPr id="14" name="Text 11"/>
          <p:cNvSpPr/>
          <p:nvPr/>
        </p:nvSpPr>
        <p:spPr>
          <a:xfrm>
            <a:off x="3383280" y="2304288"/>
            <a:ext cx="2423160" cy="685800"/>
          </a:xfrm>
          <a:prstGeom prst="rect">
            <a:avLst/>
          </a:prstGeom>
          <a:noFill/>
          <a:ln/>
        </p:spPr>
        <p:txBody>
          <a:bodyPr wrap="square" lIns="0" tIns="0" rIns="0" bIns="0" rtlCol="0" anchor="ctr"/>
          <a:lstStyle/>
          <a:p>
            <a:pPr marL="0" indent="0">
              <a:buNone/>
            </a:pPr>
            <a:r>
              <a:rPr lang="en-US" sz="950" dirty="0">
                <a:solidFill>
                  <a:srgbClr val="2E2A24"/>
                </a:solidFill>
                <a:latin typeface="Calibri" pitchFamily="34" charset="0"/>
                <a:ea typeface="Calibri" pitchFamily="34" charset="-122"/>
                <a:cs typeface="Calibri" pitchFamily="34" charset="-120"/>
              </a:rPr>
              <a:t>What I look like when well, plus daily habits that keep me there.</a:t>
            </a:r>
            <a:endParaRPr lang="en-US" sz="950" dirty="0"/>
          </a:p>
        </p:txBody>
      </p:sp>
      <p:sp>
        <p:nvSpPr>
          <p:cNvPr id="15" name="Shape 12"/>
          <p:cNvSpPr/>
          <p:nvPr/>
        </p:nvSpPr>
        <p:spPr>
          <a:xfrm>
            <a:off x="6035040" y="1737360"/>
            <a:ext cx="2697480" cy="1298448"/>
          </a:xfrm>
          <a:prstGeom prst="roundRect">
            <a:avLst>
              <a:gd name="adj" fmla="val 5634"/>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16" name="Text 13"/>
          <p:cNvSpPr/>
          <p:nvPr/>
        </p:nvSpPr>
        <p:spPr>
          <a:xfrm>
            <a:off x="6217920" y="1874520"/>
            <a:ext cx="640080" cy="365760"/>
          </a:xfrm>
          <a:prstGeom prst="rect">
            <a:avLst/>
          </a:prstGeom>
          <a:noFill/>
          <a:ln/>
        </p:spPr>
        <p:txBody>
          <a:bodyPr wrap="square" lIns="0" tIns="0" rIns="0" bIns="0" rtlCol="0" anchor="ctr"/>
          <a:lstStyle/>
          <a:p>
            <a:pPr marL="0" indent="0">
              <a:buNone/>
            </a:pPr>
            <a:r>
              <a:rPr lang="en-US" sz="1800" b="1" dirty="0">
                <a:solidFill>
                  <a:srgbClr val="C26A4A"/>
                </a:solidFill>
                <a:latin typeface="Georgia" pitchFamily="34" charset="0"/>
                <a:ea typeface="Georgia" pitchFamily="34" charset="-122"/>
                <a:cs typeface="Georgia" pitchFamily="34" charset="-120"/>
              </a:rPr>
              <a:t>03</a:t>
            </a:r>
            <a:endParaRPr lang="en-US" sz="1800" dirty="0"/>
          </a:p>
        </p:txBody>
      </p:sp>
      <p:sp>
        <p:nvSpPr>
          <p:cNvPr id="17" name="Text 14"/>
          <p:cNvSpPr/>
          <p:nvPr/>
        </p:nvSpPr>
        <p:spPr>
          <a:xfrm>
            <a:off x="6812280" y="1901952"/>
            <a:ext cx="1828800" cy="320040"/>
          </a:xfrm>
          <a:prstGeom prst="rect">
            <a:avLst/>
          </a:prstGeom>
          <a:noFill/>
          <a:ln/>
        </p:spPr>
        <p:txBody>
          <a:bodyPr wrap="square" lIns="0" tIns="0" rIns="0" bIns="0" rtlCol="0" anchor="ctr"/>
          <a:lstStyle/>
          <a:p>
            <a:pPr marL="0" indent="0">
              <a:buNone/>
            </a:pPr>
            <a:r>
              <a:rPr lang="en-US" sz="1200" b="1" dirty="0">
                <a:solidFill>
                  <a:srgbClr val="5B6E54"/>
                </a:solidFill>
                <a:latin typeface="Georgia" pitchFamily="34" charset="0"/>
                <a:ea typeface="Georgia" pitchFamily="34" charset="-122"/>
                <a:cs typeface="Georgia" pitchFamily="34" charset="-120"/>
              </a:rPr>
              <a:t>Triggers + Action Plan</a:t>
            </a:r>
            <a:endParaRPr lang="en-US" sz="1200" dirty="0"/>
          </a:p>
        </p:txBody>
      </p:sp>
      <p:sp>
        <p:nvSpPr>
          <p:cNvPr id="18" name="Text 15"/>
          <p:cNvSpPr/>
          <p:nvPr/>
        </p:nvSpPr>
        <p:spPr>
          <a:xfrm>
            <a:off x="6217920" y="2304288"/>
            <a:ext cx="2423160" cy="685800"/>
          </a:xfrm>
          <a:prstGeom prst="rect">
            <a:avLst/>
          </a:prstGeom>
          <a:noFill/>
          <a:ln/>
        </p:spPr>
        <p:txBody>
          <a:bodyPr wrap="square" lIns="0" tIns="0" rIns="0" bIns="0" rtlCol="0" anchor="ctr"/>
          <a:lstStyle/>
          <a:p>
            <a:pPr marL="0" indent="0">
              <a:buNone/>
            </a:pPr>
            <a:r>
              <a:rPr lang="en-US" sz="950" dirty="0">
                <a:solidFill>
                  <a:srgbClr val="2E2A24"/>
                </a:solidFill>
                <a:latin typeface="Calibri" pitchFamily="34" charset="0"/>
                <a:ea typeface="Calibri" pitchFamily="34" charset="-122"/>
                <a:cs typeface="Calibri" pitchFamily="34" charset="-120"/>
              </a:rPr>
              <a:t>External events that throw me off and how I respond when they happen.</a:t>
            </a:r>
            <a:endParaRPr lang="en-US" sz="950" dirty="0"/>
          </a:p>
        </p:txBody>
      </p:sp>
      <p:sp>
        <p:nvSpPr>
          <p:cNvPr id="19" name="Shape 16"/>
          <p:cNvSpPr/>
          <p:nvPr/>
        </p:nvSpPr>
        <p:spPr>
          <a:xfrm>
            <a:off x="365760" y="3154680"/>
            <a:ext cx="2697480" cy="1298448"/>
          </a:xfrm>
          <a:prstGeom prst="roundRect">
            <a:avLst>
              <a:gd name="adj" fmla="val 5634"/>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20" name="Text 17"/>
          <p:cNvSpPr/>
          <p:nvPr/>
        </p:nvSpPr>
        <p:spPr>
          <a:xfrm>
            <a:off x="548640" y="3291840"/>
            <a:ext cx="640080" cy="365760"/>
          </a:xfrm>
          <a:prstGeom prst="rect">
            <a:avLst/>
          </a:prstGeom>
          <a:noFill/>
          <a:ln/>
        </p:spPr>
        <p:txBody>
          <a:bodyPr wrap="square" lIns="0" tIns="0" rIns="0" bIns="0" rtlCol="0" anchor="ctr"/>
          <a:lstStyle/>
          <a:p>
            <a:pPr marL="0" indent="0">
              <a:buNone/>
            </a:pPr>
            <a:r>
              <a:rPr lang="en-US" sz="1800" b="1" dirty="0">
                <a:solidFill>
                  <a:srgbClr val="C26A4A"/>
                </a:solidFill>
                <a:latin typeface="Georgia" pitchFamily="34" charset="0"/>
                <a:ea typeface="Georgia" pitchFamily="34" charset="-122"/>
                <a:cs typeface="Georgia" pitchFamily="34" charset="-120"/>
              </a:rPr>
              <a:t>04</a:t>
            </a:r>
            <a:endParaRPr lang="en-US" sz="1800" dirty="0"/>
          </a:p>
        </p:txBody>
      </p:sp>
      <p:sp>
        <p:nvSpPr>
          <p:cNvPr id="21" name="Text 18"/>
          <p:cNvSpPr/>
          <p:nvPr/>
        </p:nvSpPr>
        <p:spPr>
          <a:xfrm>
            <a:off x="1143000" y="3319272"/>
            <a:ext cx="1828800" cy="320040"/>
          </a:xfrm>
          <a:prstGeom prst="rect">
            <a:avLst/>
          </a:prstGeom>
          <a:noFill/>
          <a:ln/>
        </p:spPr>
        <p:txBody>
          <a:bodyPr wrap="square" lIns="0" tIns="0" rIns="0" bIns="0" rtlCol="0" anchor="ctr"/>
          <a:lstStyle/>
          <a:p>
            <a:pPr marL="0" indent="0">
              <a:buNone/>
            </a:pPr>
            <a:r>
              <a:rPr lang="en-US" sz="1200" b="1" dirty="0">
                <a:solidFill>
                  <a:srgbClr val="5B6E54"/>
                </a:solidFill>
                <a:latin typeface="Georgia" pitchFamily="34" charset="0"/>
                <a:ea typeface="Georgia" pitchFamily="34" charset="-122"/>
                <a:cs typeface="Georgia" pitchFamily="34" charset="-120"/>
              </a:rPr>
              <a:t>Early Warning Signs</a:t>
            </a:r>
            <a:endParaRPr lang="en-US" sz="1200" dirty="0"/>
          </a:p>
        </p:txBody>
      </p:sp>
      <p:sp>
        <p:nvSpPr>
          <p:cNvPr id="22" name="Text 19"/>
          <p:cNvSpPr/>
          <p:nvPr/>
        </p:nvSpPr>
        <p:spPr>
          <a:xfrm>
            <a:off x="548640" y="3721608"/>
            <a:ext cx="2423160" cy="685800"/>
          </a:xfrm>
          <a:prstGeom prst="rect">
            <a:avLst/>
          </a:prstGeom>
          <a:noFill/>
          <a:ln/>
        </p:spPr>
        <p:txBody>
          <a:bodyPr wrap="square" lIns="0" tIns="0" rIns="0" bIns="0" rtlCol="0" anchor="ctr"/>
          <a:lstStyle/>
          <a:p>
            <a:pPr marL="0" indent="0">
              <a:buNone/>
            </a:pPr>
            <a:r>
              <a:rPr lang="en-US" sz="950" dirty="0">
                <a:solidFill>
                  <a:srgbClr val="2E2A24"/>
                </a:solidFill>
                <a:latin typeface="Calibri" pitchFamily="34" charset="0"/>
                <a:ea typeface="Calibri" pitchFamily="34" charset="-122"/>
                <a:cs typeface="Calibri" pitchFamily="34" charset="-120"/>
              </a:rPr>
              <a:t>Subtle internal shifts that signal trouble before it escalates.</a:t>
            </a:r>
            <a:endParaRPr lang="en-US" sz="950" dirty="0"/>
          </a:p>
        </p:txBody>
      </p:sp>
      <p:sp>
        <p:nvSpPr>
          <p:cNvPr id="23" name="Shape 20"/>
          <p:cNvSpPr/>
          <p:nvPr/>
        </p:nvSpPr>
        <p:spPr>
          <a:xfrm>
            <a:off x="3200400" y="3154680"/>
            <a:ext cx="2697480" cy="1298448"/>
          </a:xfrm>
          <a:prstGeom prst="roundRect">
            <a:avLst>
              <a:gd name="adj" fmla="val 5634"/>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24" name="Text 21"/>
          <p:cNvSpPr/>
          <p:nvPr/>
        </p:nvSpPr>
        <p:spPr>
          <a:xfrm>
            <a:off x="3383280" y="3291840"/>
            <a:ext cx="640080" cy="365760"/>
          </a:xfrm>
          <a:prstGeom prst="rect">
            <a:avLst/>
          </a:prstGeom>
          <a:noFill/>
          <a:ln/>
        </p:spPr>
        <p:txBody>
          <a:bodyPr wrap="square" lIns="0" tIns="0" rIns="0" bIns="0" rtlCol="0" anchor="ctr"/>
          <a:lstStyle/>
          <a:p>
            <a:pPr marL="0" indent="0">
              <a:buNone/>
            </a:pPr>
            <a:r>
              <a:rPr lang="en-US" sz="1800" b="1" dirty="0">
                <a:solidFill>
                  <a:srgbClr val="C26A4A"/>
                </a:solidFill>
                <a:latin typeface="Georgia" pitchFamily="34" charset="0"/>
                <a:ea typeface="Georgia" pitchFamily="34" charset="-122"/>
                <a:cs typeface="Georgia" pitchFamily="34" charset="-120"/>
              </a:rPr>
              <a:t>05</a:t>
            </a:r>
            <a:endParaRPr lang="en-US" sz="1800" dirty="0"/>
          </a:p>
        </p:txBody>
      </p:sp>
      <p:sp>
        <p:nvSpPr>
          <p:cNvPr id="25" name="Text 22"/>
          <p:cNvSpPr/>
          <p:nvPr/>
        </p:nvSpPr>
        <p:spPr>
          <a:xfrm>
            <a:off x="3977640" y="3319272"/>
            <a:ext cx="1828800" cy="320040"/>
          </a:xfrm>
          <a:prstGeom prst="rect">
            <a:avLst/>
          </a:prstGeom>
          <a:noFill/>
          <a:ln/>
        </p:spPr>
        <p:txBody>
          <a:bodyPr wrap="square" lIns="0" tIns="0" rIns="0" bIns="0" rtlCol="0" anchor="ctr"/>
          <a:lstStyle/>
          <a:p>
            <a:pPr marL="0" indent="0">
              <a:buNone/>
            </a:pPr>
            <a:r>
              <a:rPr lang="en-US" sz="1200" b="1" dirty="0">
                <a:solidFill>
                  <a:srgbClr val="5B6E54"/>
                </a:solidFill>
                <a:latin typeface="Georgia" pitchFamily="34" charset="0"/>
                <a:ea typeface="Georgia" pitchFamily="34" charset="-122"/>
                <a:cs typeface="Georgia" pitchFamily="34" charset="-120"/>
              </a:rPr>
              <a:t>When Things Break Down</a:t>
            </a:r>
            <a:endParaRPr lang="en-US" sz="1200" dirty="0"/>
          </a:p>
        </p:txBody>
      </p:sp>
      <p:sp>
        <p:nvSpPr>
          <p:cNvPr id="26" name="Text 23"/>
          <p:cNvSpPr/>
          <p:nvPr/>
        </p:nvSpPr>
        <p:spPr>
          <a:xfrm>
            <a:off x="3383280" y="3721608"/>
            <a:ext cx="2423160" cy="685800"/>
          </a:xfrm>
          <a:prstGeom prst="rect">
            <a:avLst/>
          </a:prstGeom>
          <a:noFill/>
          <a:ln/>
        </p:spPr>
        <p:txBody>
          <a:bodyPr wrap="square" lIns="0" tIns="0" rIns="0" bIns="0" rtlCol="0" anchor="ctr"/>
          <a:lstStyle/>
          <a:p>
            <a:pPr marL="0" indent="0">
              <a:buNone/>
            </a:pPr>
            <a:r>
              <a:rPr lang="en-US" sz="950" dirty="0">
                <a:solidFill>
                  <a:srgbClr val="2E2A24"/>
                </a:solidFill>
                <a:latin typeface="Calibri" pitchFamily="34" charset="0"/>
                <a:ea typeface="Calibri" pitchFamily="34" charset="-122"/>
                <a:cs typeface="Calibri" pitchFamily="34" charset="-120"/>
              </a:rPr>
              <a:t>Pre-crisis steps to regain footing before a full crisis.</a:t>
            </a:r>
            <a:endParaRPr lang="en-US" sz="950" dirty="0"/>
          </a:p>
        </p:txBody>
      </p:sp>
      <p:sp>
        <p:nvSpPr>
          <p:cNvPr id="27" name="Shape 24"/>
          <p:cNvSpPr/>
          <p:nvPr/>
        </p:nvSpPr>
        <p:spPr>
          <a:xfrm>
            <a:off x="6035040" y="3154680"/>
            <a:ext cx="2697480" cy="1298448"/>
          </a:xfrm>
          <a:prstGeom prst="roundRect">
            <a:avLst>
              <a:gd name="adj" fmla="val 5634"/>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28" name="Text 25"/>
          <p:cNvSpPr/>
          <p:nvPr/>
        </p:nvSpPr>
        <p:spPr>
          <a:xfrm>
            <a:off x="6217920" y="3291840"/>
            <a:ext cx="640080" cy="365760"/>
          </a:xfrm>
          <a:prstGeom prst="rect">
            <a:avLst/>
          </a:prstGeom>
          <a:noFill/>
          <a:ln/>
        </p:spPr>
        <p:txBody>
          <a:bodyPr wrap="square" lIns="0" tIns="0" rIns="0" bIns="0" rtlCol="0" anchor="ctr"/>
          <a:lstStyle/>
          <a:p>
            <a:pPr marL="0" indent="0">
              <a:buNone/>
            </a:pPr>
            <a:r>
              <a:rPr lang="en-US" sz="1800" b="1" dirty="0">
                <a:solidFill>
                  <a:srgbClr val="C26A4A"/>
                </a:solidFill>
                <a:latin typeface="Georgia" pitchFamily="34" charset="0"/>
                <a:ea typeface="Georgia" pitchFamily="34" charset="-122"/>
                <a:cs typeface="Georgia" pitchFamily="34" charset="-120"/>
              </a:rPr>
              <a:t>06</a:t>
            </a:r>
            <a:endParaRPr lang="en-US" sz="1800" dirty="0"/>
          </a:p>
        </p:txBody>
      </p:sp>
      <p:sp>
        <p:nvSpPr>
          <p:cNvPr id="29" name="Text 26"/>
          <p:cNvSpPr/>
          <p:nvPr/>
        </p:nvSpPr>
        <p:spPr>
          <a:xfrm>
            <a:off x="6812280" y="3319272"/>
            <a:ext cx="1828800" cy="320040"/>
          </a:xfrm>
          <a:prstGeom prst="rect">
            <a:avLst/>
          </a:prstGeom>
          <a:noFill/>
          <a:ln/>
        </p:spPr>
        <p:txBody>
          <a:bodyPr wrap="square" lIns="0" tIns="0" rIns="0" bIns="0" rtlCol="0" anchor="ctr"/>
          <a:lstStyle/>
          <a:p>
            <a:pPr marL="0" indent="0">
              <a:buNone/>
            </a:pPr>
            <a:r>
              <a:rPr lang="en-US" sz="1200" b="1" dirty="0">
                <a:solidFill>
                  <a:srgbClr val="5B6E54"/>
                </a:solidFill>
                <a:latin typeface="Georgia" pitchFamily="34" charset="0"/>
                <a:ea typeface="Georgia" pitchFamily="34" charset="-122"/>
                <a:cs typeface="Georgia" pitchFamily="34" charset="-120"/>
              </a:rPr>
              <a:t>Crisis + Post-Crisis Plan</a:t>
            </a:r>
            <a:endParaRPr lang="en-US" sz="1200" dirty="0"/>
          </a:p>
        </p:txBody>
      </p:sp>
      <p:sp>
        <p:nvSpPr>
          <p:cNvPr id="30" name="Text 27"/>
          <p:cNvSpPr/>
          <p:nvPr/>
        </p:nvSpPr>
        <p:spPr>
          <a:xfrm>
            <a:off x="6217920" y="3721608"/>
            <a:ext cx="2423160" cy="685800"/>
          </a:xfrm>
          <a:prstGeom prst="rect">
            <a:avLst/>
          </a:prstGeom>
          <a:noFill/>
          <a:ln/>
        </p:spPr>
        <p:txBody>
          <a:bodyPr wrap="square" lIns="0" tIns="0" rIns="0" bIns="0" rtlCol="0" anchor="ctr"/>
          <a:lstStyle/>
          <a:p>
            <a:pPr marL="0" indent="0">
              <a:buNone/>
            </a:pPr>
            <a:r>
              <a:rPr lang="en-US" sz="950" dirty="0">
                <a:solidFill>
                  <a:srgbClr val="2E2A24"/>
                </a:solidFill>
                <a:latin typeface="Calibri" pitchFamily="34" charset="0"/>
                <a:ea typeface="Calibri" pitchFamily="34" charset="-122"/>
                <a:cs typeface="Calibri" pitchFamily="34" charset="-120"/>
              </a:rPr>
              <a:t>Who decides, what helps, and how I return to wellness after.</a:t>
            </a:r>
            <a:endParaRPr lang="en-US" sz="950" dirty="0"/>
          </a:p>
        </p:txBody>
      </p:sp>
      <p:sp>
        <p:nvSpPr>
          <p:cNvPr id="31" name="Shape 28"/>
          <p:cNvSpPr/>
          <p:nvPr/>
        </p:nvSpPr>
        <p:spPr>
          <a:xfrm>
            <a:off x="0" y="4983480"/>
            <a:ext cx="9144000" cy="160020"/>
          </a:xfrm>
          <a:prstGeom prst="rect">
            <a:avLst/>
          </a:prstGeom>
          <a:solidFill>
            <a:srgbClr val="7A8B6F"/>
          </a:solidFill>
          <a:ln w="12700">
            <a:solidFill>
              <a:srgbClr val="7A8B6F"/>
            </a:solidFill>
            <a:prstDash val="solid"/>
          </a:ln>
        </p:spPr>
        <p:txBody>
          <a:bodyPr/>
          <a:lstStyle/>
          <a:p>
            <a:endParaRPr lang="en-US"/>
          </a:p>
        </p:txBody>
      </p:sp>
      <p:sp>
        <p:nvSpPr>
          <p:cNvPr id="32" name="Text 29"/>
          <p:cNvSpPr/>
          <p:nvPr/>
        </p:nvSpPr>
        <p:spPr>
          <a:xfrm>
            <a:off x="365760" y="4818888"/>
            <a:ext cx="5486400" cy="201168"/>
          </a:xfrm>
          <a:prstGeom prst="rect">
            <a:avLst/>
          </a:prstGeom>
          <a:noFill/>
          <a:ln/>
        </p:spPr>
        <p:txBody>
          <a:bodyPr wrap="square" rtlCol="0" anchor="ctr"/>
          <a:lstStyle/>
          <a:p>
            <a:pPr marL="0" indent="0">
              <a:buNone/>
            </a:pPr>
            <a:r>
              <a:rPr lang="en-US" sz="900" dirty="0">
                <a:solidFill>
                  <a:srgbClr val="6B655B"/>
                </a:solidFill>
                <a:latin typeface="Calibri" pitchFamily="34" charset="0"/>
                <a:ea typeface="Calibri" pitchFamily="34" charset="-122"/>
                <a:cs typeface="Calibri" pitchFamily="34" charset="-120"/>
              </a:rPr>
              <a:t>WRAP in the Senior/Frail Bed Program</a:t>
            </a:r>
            <a:endParaRPr lang="en-US" sz="900" dirty="0"/>
          </a:p>
        </p:txBody>
      </p:sp>
      <p:sp>
        <p:nvSpPr>
          <p:cNvPr id="33" name="Text 30"/>
          <p:cNvSpPr/>
          <p:nvPr/>
        </p:nvSpPr>
        <p:spPr>
          <a:xfrm>
            <a:off x="7772400" y="4818888"/>
            <a:ext cx="1005840" cy="201168"/>
          </a:xfrm>
          <a:prstGeom prst="rect">
            <a:avLst/>
          </a:prstGeom>
          <a:noFill/>
          <a:ln/>
        </p:spPr>
        <p:txBody>
          <a:bodyPr wrap="square" rtlCol="0" anchor="ctr"/>
          <a:lstStyle/>
          <a:p>
            <a:pPr marL="0" indent="0" algn="r">
              <a:buNone/>
            </a:pPr>
            <a:r>
              <a:rPr lang="en-US" sz="900" dirty="0">
                <a:solidFill>
                  <a:srgbClr val="6B655B"/>
                </a:solidFill>
                <a:latin typeface="Calibri" pitchFamily="34" charset="0"/>
                <a:ea typeface="Calibri" pitchFamily="34" charset="-122"/>
                <a:cs typeface="Calibri" pitchFamily="34" charset="-120"/>
              </a:rPr>
              <a:t>5 / 15</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6EFE3"/>
        </a:solidFill>
        <a:effectLst/>
      </p:bgPr>
    </p:bg>
    <p:spTree>
      <p:nvGrpSpPr>
        <p:cNvPr id="1" name=""/>
        <p:cNvGrpSpPr/>
        <p:nvPr/>
      </p:nvGrpSpPr>
      <p:grpSpPr>
        <a:xfrm>
          <a:off x="0" y="0"/>
          <a:ext cx="0" cy="0"/>
          <a:chOff x="0" y="0"/>
          <a:chExt cx="0" cy="0"/>
        </a:xfrm>
      </p:grpSpPr>
      <p:sp>
        <p:nvSpPr>
          <p:cNvPr id="2" name="Shape 0"/>
          <p:cNvSpPr/>
          <p:nvPr/>
        </p:nvSpPr>
        <p:spPr>
          <a:xfrm>
            <a:off x="365760" y="411480"/>
            <a:ext cx="109728" cy="292608"/>
          </a:xfrm>
          <a:prstGeom prst="rect">
            <a:avLst/>
          </a:prstGeom>
          <a:solidFill>
            <a:srgbClr val="C26A4A"/>
          </a:solidFill>
          <a:ln w="12700">
            <a:solidFill>
              <a:srgbClr val="C26A4A"/>
            </a:solidFill>
            <a:prstDash val="solid"/>
          </a:ln>
        </p:spPr>
        <p:txBody>
          <a:bodyPr/>
          <a:lstStyle/>
          <a:p>
            <a:endParaRPr lang="en-US"/>
          </a:p>
        </p:txBody>
      </p:sp>
      <p:sp>
        <p:nvSpPr>
          <p:cNvPr id="3" name="Text 1"/>
          <p:cNvSpPr/>
          <p:nvPr/>
        </p:nvSpPr>
        <p:spPr>
          <a:xfrm>
            <a:off x="566928" y="384048"/>
            <a:ext cx="7772400" cy="292608"/>
          </a:xfrm>
          <a:prstGeom prst="rect">
            <a:avLst/>
          </a:prstGeom>
          <a:noFill/>
          <a:ln/>
        </p:spPr>
        <p:txBody>
          <a:bodyPr wrap="square" lIns="0" tIns="0" rIns="0" bIns="0" rtlCol="0" anchor="ctr"/>
          <a:lstStyle/>
          <a:p>
            <a:pPr marL="0" indent="0">
              <a:buNone/>
            </a:pPr>
            <a:r>
              <a:rPr lang="en-US" sz="1100" b="1" kern="0" spc="400" dirty="0">
                <a:solidFill>
                  <a:srgbClr val="C26A4A"/>
                </a:solidFill>
                <a:latin typeface="Calibri" pitchFamily="34" charset="0"/>
                <a:ea typeface="Calibri" pitchFamily="34" charset="-122"/>
                <a:cs typeface="Calibri" pitchFamily="34" charset="-120"/>
              </a:rPr>
              <a:t>PUTTING IT TO WORK</a:t>
            </a:r>
            <a:endParaRPr lang="en-US" sz="1100" dirty="0"/>
          </a:p>
        </p:txBody>
      </p:sp>
      <p:sp>
        <p:nvSpPr>
          <p:cNvPr id="4" name="Text 2"/>
          <p:cNvSpPr/>
          <p:nvPr/>
        </p:nvSpPr>
        <p:spPr>
          <a:xfrm>
            <a:off x="365760" y="749808"/>
            <a:ext cx="7132320" cy="868680"/>
          </a:xfrm>
          <a:prstGeom prst="rect">
            <a:avLst/>
          </a:prstGeom>
          <a:noFill/>
          <a:ln/>
        </p:spPr>
        <p:txBody>
          <a:bodyPr wrap="square" lIns="0" tIns="0" rIns="0" bIns="0" rtlCol="0" anchor="ctr"/>
          <a:lstStyle/>
          <a:p>
            <a:pPr marL="0" indent="0">
              <a:buNone/>
            </a:pPr>
            <a:r>
              <a:rPr lang="en-US" sz="2600" b="1" dirty="0">
                <a:solidFill>
                  <a:srgbClr val="2E2A24"/>
                </a:solidFill>
                <a:latin typeface="Georgia" pitchFamily="34" charset="0"/>
                <a:ea typeface="Georgia" pitchFamily="34" charset="-122"/>
                <a:cs typeface="Georgia" pitchFamily="34" charset="-120"/>
              </a:rPr>
              <a:t>Wellness toolbox &amp; daily plan — shelter examples</a:t>
            </a:r>
            <a:endParaRPr lang="en-US" sz="2600" dirty="0"/>
          </a:p>
        </p:txBody>
      </p:sp>
      <p:pic>
        <p:nvPicPr>
          <p:cNvPr id="5" name="Image 0" descr="/agent/turn4/workspace/images/photorealistic-close-up-of-an-older-adults-hands-t_2026-06-08T19-32-45_image_DAS_0.jpg"/>
          <p:cNvPicPr>
            <a:picLocks noChangeAspect="1"/>
          </p:cNvPicPr>
          <p:nvPr/>
        </p:nvPicPr>
        <p:blipFill>
          <a:blip r:embed="rId3"/>
          <a:srcRect l="2083" r="2083"/>
          <a:stretch/>
        </p:blipFill>
        <p:spPr>
          <a:xfrm>
            <a:off x="365760" y="1691640"/>
            <a:ext cx="4206240" cy="2926080"/>
          </a:xfrm>
          <a:prstGeom prst="rect">
            <a:avLst/>
          </a:prstGeom>
        </p:spPr>
      </p:pic>
      <p:sp>
        <p:nvSpPr>
          <p:cNvPr id="6" name="Shape 3"/>
          <p:cNvSpPr/>
          <p:nvPr/>
        </p:nvSpPr>
        <p:spPr>
          <a:xfrm>
            <a:off x="365760" y="1691640"/>
            <a:ext cx="4206240" cy="2926080"/>
          </a:xfrm>
          <a:prstGeom prst="rect">
            <a:avLst/>
          </a:prstGeom>
          <a:solidFill>
            <a:srgbClr val="2E2A24">
              <a:alpha val="78000"/>
            </a:srgbClr>
          </a:solidFill>
          <a:ln w="12700">
            <a:solidFill>
              <a:srgbClr val="2E2A24"/>
            </a:solidFill>
            <a:prstDash val="solid"/>
          </a:ln>
        </p:spPr>
        <p:txBody>
          <a:bodyPr/>
          <a:lstStyle/>
          <a:p>
            <a:endParaRPr lang="en-US"/>
          </a:p>
        </p:txBody>
      </p:sp>
      <p:sp>
        <p:nvSpPr>
          <p:cNvPr id="7" name="Text 4"/>
          <p:cNvSpPr/>
          <p:nvPr/>
        </p:nvSpPr>
        <p:spPr>
          <a:xfrm>
            <a:off x="548640" y="1828800"/>
            <a:ext cx="3840480" cy="320040"/>
          </a:xfrm>
          <a:prstGeom prst="rect">
            <a:avLst/>
          </a:prstGeom>
          <a:noFill/>
          <a:ln/>
        </p:spPr>
        <p:txBody>
          <a:bodyPr wrap="square" lIns="0" tIns="0" rIns="0" bIns="0" rtlCol="0" anchor="ctr"/>
          <a:lstStyle/>
          <a:p>
            <a:pPr marL="0" indent="0">
              <a:buNone/>
            </a:pPr>
            <a:r>
              <a:rPr lang="en-US" sz="1400" b="1" dirty="0">
                <a:solidFill>
                  <a:srgbClr val="F6EFE3"/>
                </a:solidFill>
                <a:latin typeface="Georgia" pitchFamily="34" charset="0"/>
                <a:ea typeface="Georgia" pitchFamily="34" charset="-122"/>
                <a:cs typeface="Georgia" pitchFamily="34" charset="-120"/>
              </a:rPr>
              <a:t>Wellness Toolbox examples</a:t>
            </a:r>
            <a:endParaRPr lang="en-US" sz="1400" dirty="0"/>
          </a:p>
        </p:txBody>
      </p:sp>
      <p:sp>
        <p:nvSpPr>
          <p:cNvPr id="8" name="Text 5"/>
          <p:cNvSpPr/>
          <p:nvPr/>
        </p:nvSpPr>
        <p:spPr>
          <a:xfrm>
            <a:off x="640080" y="2240280"/>
            <a:ext cx="3749040" cy="2286000"/>
          </a:xfrm>
          <a:prstGeom prst="rect">
            <a:avLst/>
          </a:prstGeom>
          <a:noFill/>
          <a:ln/>
        </p:spPr>
        <p:txBody>
          <a:bodyPr wrap="square" lIns="0" tIns="0" rIns="0" bIns="0" rtlCol="0" anchor="ctr"/>
          <a:lstStyle/>
          <a:p>
            <a:pPr marL="342900" indent="-342900">
              <a:spcAft>
                <a:spcPts val="400"/>
              </a:spcAft>
              <a:buSzPct val="100000"/>
              <a:buChar char="•"/>
            </a:pPr>
            <a:r>
              <a:rPr lang="en-US" sz="1100" b="1" dirty="0">
                <a:solidFill>
                  <a:srgbClr val="F6EFE3"/>
                </a:solidFill>
                <a:latin typeface="Calibri" pitchFamily="34" charset="0"/>
                <a:ea typeface="Calibri" pitchFamily="34" charset="-122"/>
                <a:cs typeface="Calibri" pitchFamily="34" charset="-120"/>
              </a:rPr>
              <a:t>Morning coffee in the day room</a:t>
            </a:r>
            <a:endParaRPr lang="en-US" sz="1100" dirty="0"/>
          </a:p>
          <a:p>
            <a:pPr marL="342900" indent="-342900">
              <a:spcAft>
                <a:spcPts val="400"/>
              </a:spcAft>
              <a:buSzPct val="100000"/>
              <a:buChar char="•"/>
            </a:pPr>
            <a:r>
              <a:rPr lang="en-US" sz="1100" b="1" dirty="0">
                <a:solidFill>
                  <a:srgbClr val="F6EFE3"/>
                </a:solidFill>
                <a:latin typeface="Calibri" pitchFamily="34" charset="0"/>
                <a:ea typeface="Calibri" pitchFamily="34" charset="-122"/>
                <a:cs typeface="Calibri" pitchFamily="34" charset="-120"/>
              </a:rPr>
              <a:t>A short walk with a peer or staff</a:t>
            </a:r>
            <a:endParaRPr lang="en-US" sz="1100" dirty="0"/>
          </a:p>
          <a:p>
            <a:pPr marL="342900" indent="-342900">
              <a:spcAft>
                <a:spcPts val="400"/>
              </a:spcAft>
              <a:buSzPct val="100000"/>
              <a:buChar char="•"/>
            </a:pPr>
            <a:r>
              <a:rPr lang="en-US" sz="1100" b="1" dirty="0">
                <a:solidFill>
                  <a:srgbClr val="F6EFE3"/>
                </a:solidFill>
                <a:latin typeface="Calibri" pitchFamily="34" charset="0"/>
                <a:ea typeface="Calibri" pitchFamily="34" charset="-122"/>
                <a:cs typeface="Calibri" pitchFamily="34" charset="-120"/>
              </a:rPr>
              <a:t>Calling a family member or chaplain</a:t>
            </a:r>
            <a:endParaRPr lang="en-US" sz="1100" dirty="0"/>
          </a:p>
          <a:p>
            <a:pPr marL="342900" indent="-342900">
              <a:spcAft>
                <a:spcPts val="400"/>
              </a:spcAft>
              <a:buSzPct val="100000"/>
              <a:buChar char="•"/>
            </a:pPr>
            <a:r>
              <a:rPr lang="en-US" sz="1100" b="1" dirty="0">
                <a:solidFill>
                  <a:srgbClr val="F6EFE3"/>
                </a:solidFill>
                <a:latin typeface="Calibri" pitchFamily="34" charset="0"/>
                <a:ea typeface="Calibri" pitchFamily="34" charset="-122"/>
                <a:cs typeface="Calibri" pitchFamily="34" charset="-120"/>
              </a:rPr>
              <a:t>Listening to favorite music</a:t>
            </a:r>
            <a:endParaRPr lang="en-US" sz="1100" dirty="0"/>
          </a:p>
          <a:p>
            <a:pPr marL="342900" indent="-342900">
              <a:spcAft>
                <a:spcPts val="400"/>
              </a:spcAft>
              <a:buSzPct val="100000"/>
              <a:buChar char="•"/>
            </a:pPr>
            <a:r>
              <a:rPr lang="en-US" sz="1100" b="1" dirty="0">
                <a:solidFill>
                  <a:srgbClr val="F6EFE3"/>
                </a:solidFill>
                <a:latin typeface="Calibri" pitchFamily="34" charset="0"/>
                <a:ea typeface="Calibri" pitchFamily="34" charset="-122"/>
                <a:cs typeface="Calibri" pitchFamily="34" charset="-120"/>
              </a:rPr>
              <a:t>Reading scripture or a familiar book</a:t>
            </a:r>
            <a:endParaRPr lang="en-US" sz="1100" dirty="0"/>
          </a:p>
          <a:p>
            <a:pPr marL="342900" indent="-342900">
              <a:spcAft>
                <a:spcPts val="400"/>
              </a:spcAft>
              <a:buSzPct val="100000"/>
              <a:buChar char="•"/>
            </a:pPr>
            <a:r>
              <a:rPr lang="en-US" sz="1100" b="1" dirty="0">
                <a:solidFill>
                  <a:srgbClr val="F6EFE3"/>
                </a:solidFill>
                <a:latin typeface="Calibri" pitchFamily="34" charset="0"/>
                <a:ea typeface="Calibri" pitchFamily="34" charset="-122"/>
                <a:cs typeface="Calibri" pitchFamily="34" charset="-120"/>
              </a:rPr>
              <a:t>Knitting, puzzles, simple crafts</a:t>
            </a:r>
            <a:endParaRPr lang="en-US" sz="1100" dirty="0"/>
          </a:p>
          <a:p>
            <a:pPr marL="342900" indent="-342900">
              <a:buSzPct val="100000"/>
              <a:buChar char="•"/>
            </a:pPr>
            <a:r>
              <a:rPr lang="en-US" sz="1100" b="1" dirty="0">
                <a:solidFill>
                  <a:srgbClr val="F6EFE3"/>
                </a:solidFill>
                <a:latin typeface="Calibri" pitchFamily="34" charset="0"/>
                <a:ea typeface="Calibri" pitchFamily="34" charset="-122"/>
                <a:cs typeface="Calibri" pitchFamily="34" charset="-120"/>
              </a:rPr>
              <a:t>Sitting outside with the shelter dog</a:t>
            </a:r>
            <a:endParaRPr lang="en-US" sz="1100" dirty="0"/>
          </a:p>
        </p:txBody>
      </p:sp>
      <p:sp>
        <p:nvSpPr>
          <p:cNvPr id="9" name="Shape 6"/>
          <p:cNvSpPr/>
          <p:nvPr/>
        </p:nvSpPr>
        <p:spPr>
          <a:xfrm>
            <a:off x="4754880" y="1691640"/>
            <a:ext cx="4023360" cy="2926080"/>
          </a:xfrm>
          <a:prstGeom prst="roundRect">
            <a:avLst>
              <a:gd name="adj" fmla="val 2500"/>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10" name="Text 7"/>
          <p:cNvSpPr/>
          <p:nvPr/>
        </p:nvSpPr>
        <p:spPr>
          <a:xfrm>
            <a:off x="4937760" y="1828800"/>
            <a:ext cx="3657600" cy="320040"/>
          </a:xfrm>
          <a:prstGeom prst="rect">
            <a:avLst/>
          </a:prstGeom>
          <a:noFill/>
          <a:ln/>
        </p:spPr>
        <p:txBody>
          <a:bodyPr wrap="square" lIns="0" tIns="0" rIns="0" bIns="0" rtlCol="0" anchor="ctr"/>
          <a:lstStyle/>
          <a:p>
            <a:pPr marL="0" indent="0">
              <a:buNone/>
            </a:pPr>
            <a:r>
              <a:rPr lang="en-US" sz="1400" b="1" dirty="0">
                <a:solidFill>
                  <a:srgbClr val="5B6E54"/>
                </a:solidFill>
                <a:latin typeface="Georgia" pitchFamily="34" charset="0"/>
                <a:ea typeface="Georgia" pitchFamily="34" charset="-122"/>
                <a:cs typeface="Georgia" pitchFamily="34" charset="-120"/>
              </a:rPr>
              <a:t>A senior resident's Daily Plan</a:t>
            </a:r>
            <a:endParaRPr lang="en-US" sz="1400" dirty="0"/>
          </a:p>
        </p:txBody>
      </p:sp>
      <p:sp>
        <p:nvSpPr>
          <p:cNvPr id="11" name="Text 8"/>
          <p:cNvSpPr/>
          <p:nvPr/>
        </p:nvSpPr>
        <p:spPr>
          <a:xfrm>
            <a:off x="4937760" y="2194560"/>
            <a:ext cx="3657600" cy="457200"/>
          </a:xfrm>
          <a:prstGeom prst="rect">
            <a:avLst/>
          </a:prstGeom>
          <a:noFill/>
          <a:ln/>
        </p:spPr>
        <p:txBody>
          <a:bodyPr wrap="square" lIns="0" tIns="0" rIns="0" bIns="0" rtlCol="0" anchor="ctr"/>
          <a:lstStyle/>
          <a:p>
            <a:pPr marL="0" indent="0">
              <a:buNone/>
            </a:pPr>
            <a:r>
              <a:rPr lang="en-US" sz="1050" i="1" dirty="0">
                <a:solidFill>
                  <a:srgbClr val="C26A4A"/>
                </a:solidFill>
                <a:latin typeface="Georgia" pitchFamily="34" charset="0"/>
                <a:ea typeface="Georgia" pitchFamily="34" charset="-122"/>
                <a:cs typeface="Georgia" pitchFamily="34" charset="-120"/>
              </a:rPr>
              <a:t>"When I'm well I'm chatty, I joke with staff, I eat breakfast."</a:t>
            </a:r>
            <a:endParaRPr lang="en-US" sz="1050" dirty="0"/>
          </a:p>
        </p:txBody>
      </p:sp>
      <p:sp>
        <p:nvSpPr>
          <p:cNvPr id="12" name="Text 9"/>
          <p:cNvSpPr/>
          <p:nvPr/>
        </p:nvSpPr>
        <p:spPr>
          <a:xfrm>
            <a:off x="5029200" y="2788920"/>
            <a:ext cx="3657600" cy="1828800"/>
          </a:xfrm>
          <a:prstGeom prst="rect">
            <a:avLst/>
          </a:prstGeom>
          <a:noFill/>
          <a:ln/>
        </p:spPr>
        <p:txBody>
          <a:bodyPr wrap="square" lIns="0" tIns="0" rIns="0" bIns="0" rtlCol="0" anchor="ctr"/>
          <a:lstStyle/>
          <a:p>
            <a:pPr marL="342900" indent="-342900">
              <a:spcAft>
                <a:spcPts val="400"/>
              </a:spcAft>
              <a:buSzPct val="100000"/>
              <a:buChar char="•"/>
            </a:pPr>
            <a:r>
              <a:rPr lang="en-US" sz="1100" dirty="0">
                <a:solidFill>
                  <a:srgbClr val="2E2A24"/>
                </a:solidFill>
                <a:latin typeface="Calibri" pitchFamily="34" charset="0"/>
                <a:ea typeface="Calibri" pitchFamily="34" charset="-122"/>
                <a:cs typeface="Calibri" pitchFamily="34" charset="-120"/>
              </a:rPr>
              <a:t>Take medications with breakfast</a:t>
            </a:r>
            <a:endParaRPr lang="en-US" sz="1100" dirty="0"/>
          </a:p>
          <a:p>
            <a:pPr marL="342900" indent="-342900">
              <a:spcAft>
                <a:spcPts val="400"/>
              </a:spcAft>
              <a:buSzPct val="100000"/>
              <a:buChar char="•"/>
            </a:pPr>
            <a:r>
              <a:rPr lang="en-US" sz="1100" dirty="0">
                <a:solidFill>
                  <a:srgbClr val="2E2A24"/>
                </a:solidFill>
                <a:latin typeface="Calibri" pitchFamily="34" charset="0"/>
                <a:ea typeface="Calibri" pitchFamily="34" charset="-122"/>
                <a:cs typeface="Calibri" pitchFamily="34" charset="-120"/>
              </a:rPr>
              <a:t>Drink water — two cups by lunch</a:t>
            </a:r>
            <a:endParaRPr lang="en-US" sz="1100" dirty="0"/>
          </a:p>
          <a:p>
            <a:pPr marL="342900" indent="-342900">
              <a:spcAft>
                <a:spcPts val="400"/>
              </a:spcAft>
              <a:buSzPct val="100000"/>
              <a:buChar char="•"/>
            </a:pPr>
            <a:r>
              <a:rPr lang="en-US" sz="1100" dirty="0">
                <a:solidFill>
                  <a:srgbClr val="2E2A24"/>
                </a:solidFill>
                <a:latin typeface="Calibri" pitchFamily="34" charset="0"/>
                <a:ea typeface="Calibri" pitchFamily="34" charset="-122"/>
                <a:cs typeface="Calibri" pitchFamily="34" charset="-120"/>
              </a:rPr>
              <a:t>Sit in the day room for at least one hour</a:t>
            </a:r>
            <a:endParaRPr lang="en-US" sz="1100" dirty="0"/>
          </a:p>
          <a:p>
            <a:pPr marL="342900" indent="-342900">
              <a:spcAft>
                <a:spcPts val="400"/>
              </a:spcAft>
              <a:buSzPct val="100000"/>
              <a:buChar char="•"/>
            </a:pPr>
            <a:r>
              <a:rPr lang="en-US" sz="1100" dirty="0">
                <a:solidFill>
                  <a:srgbClr val="2E2A24"/>
                </a:solidFill>
                <a:latin typeface="Calibri" pitchFamily="34" charset="0"/>
                <a:ea typeface="Calibri" pitchFamily="34" charset="-122"/>
                <a:cs typeface="Calibri" pitchFamily="34" charset="-120"/>
              </a:rPr>
              <a:t>Check in with case manager</a:t>
            </a:r>
            <a:endParaRPr lang="en-US" sz="1100" dirty="0"/>
          </a:p>
          <a:p>
            <a:pPr marL="342900" indent="-342900">
              <a:buSzPct val="100000"/>
              <a:buChar char="•"/>
            </a:pPr>
            <a:r>
              <a:rPr lang="en-US" sz="1100" dirty="0">
                <a:solidFill>
                  <a:srgbClr val="2E2A24"/>
                </a:solidFill>
                <a:latin typeface="Calibri" pitchFamily="34" charset="0"/>
                <a:ea typeface="Calibri" pitchFamily="34" charset="-122"/>
                <a:cs typeface="Calibri" pitchFamily="34" charset="-120"/>
              </a:rPr>
              <a:t>Lights out by 10 pm</a:t>
            </a:r>
            <a:endParaRPr lang="en-US" sz="1100" dirty="0"/>
          </a:p>
        </p:txBody>
      </p:sp>
      <p:sp>
        <p:nvSpPr>
          <p:cNvPr id="13" name="Shape 10"/>
          <p:cNvSpPr/>
          <p:nvPr/>
        </p:nvSpPr>
        <p:spPr>
          <a:xfrm>
            <a:off x="0" y="4983480"/>
            <a:ext cx="9144000" cy="160020"/>
          </a:xfrm>
          <a:prstGeom prst="rect">
            <a:avLst/>
          </a:prstGeom>
          <a:solidFill>
            <a:srgbClr val="7A8B6F"/>
          </a:solidFill>
          <a:ln w="12700">
            <a:solidFill>
              <a:srgbClr val="7A8B6F"/>
            </a:solidFill>
            <a:prstDash val="solid"/>
          </a:ln>
        </p:spPr>
        <p:txBody>
          <a:bodyPr/>
          <a:lstStyle/>
          <a:p>
            <a:endParaRPr lang="en-US"/>
          </a:p>
        </p:txBody>
      </p:sp>
      <p:sp>
        <p:nvSpPr>
          <p:cNvPr id="14" name="Text 11"/>
          <p:cNvSpPr/>
          <p:nvPr/>
        </p:nvSpPr>
        <p:spPr>
          <a:xfrm>
            <a:off x="365760" y="4818888"/>
            <a:ext cx="5486400" cy="201168"/>
          </a:xfrm>
          <a:prstGeom prst="rect">
            <a:avLst/>
          </a:prstGeom>
          <a:noFill/>
          <a:ln/>
        </p:spPr>
        <p:txBody>
          <a:bodyPr wrap="square" rtlCol="0" anchor="ctr"/>
          <a:lstStyle/>
          <a:p>
            <a:pPr marL="0" indent="0">
              <a:buNone/>
            </a:pPr>
            <a:r>
              <a:rPr lang="en-US" sz="900" dirty="0">
                <a:solidFill>
                  <a:srgbClr val="6B655B"/>
                </a:solidFill>
                <a:latin typeface="Calibri" pitchFamily="34" charset="0"/>
                <a:ea typeface="Calibri" pitchFamily="34" charset="-122"/>
                <a:cs typeface="Calibri" pitchFamily="34" charset="-120"/>
              </a:rPr>
              <a:t>WRAP in the Senior/Frail Bed Program</a:t>
            </a:r>
            <a:endParaRPr lang="en-US" sz="900" dirty="0"/>
          </a:p>
        </p:txBody>
      </p:sp>
      <p:sp>
        <p:nvSpPr>
          <p:cNvPr id="15" name="Text 12"/>
          <p:cNvSpPr/>
          <p:nvPr/>
        </p:nvSpPr>
        <p:spPr>
          <a:xfrm>
            <a:off x="7772400" y="4818888"/>
            <a:ext cx="1005840" cy="201168"/>
          </a:xfrm>
          <a:prstGeom prst="rect">
            <a:avLst/>
          </a:prstGeom>
          <a:noFill/>
          <a:ln/>
        </p:spPr>
        <p:txBody>
          <a:bodyPr wrap="square" rtlCol="0" anchor="ctr"/>
          <a:lstStyle/>
          <a:p>
            <a:pPr marL="0" indent="0" algn="r">
              <a:buNone/>
            </a:pPr>
            <a:r>
              <a:rPr lang="en-US" sz="900" dirty="0">
                <a:solidFill>
                  <a:srgbClr val="6B655B"/>
                </a:solidFill>
                <a:latin typeface="Calibri" pitchFamily="34" charset="0"/>
                <a:ea typeface="Calibri" pitchFamily="34" charset="-122"/>
                <a:cs typeface="Calibri" pitchFamily="34" charset="-120"/>
              </a:rPr>
              <a:t>6 / 15</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6EFE3"/>
        </a:solidFill>
        <a:effectLst/>
      </p:bgPr>
    </p:bg>
    <p:spTree>
      <p:nvGrpSpPr>
        <p:cNvPr id="1" name=""/>
        <p:cNvGrpSpPr/>
        <p:nvPr/>
      </p:nvGrpSpPr>
      <p:grpSpPr>
        <a:xfrm>
          <a:off x="0" y="0"/>
          <a:ext cx="0" cy="0"/>
          <a:chOff x="0" y="0"/>
          <a:chExt cx="0" cy="0"/>
        </a:xfrm>
      </p:grpSpPr>
      <p:sp>
        <p:nvSpPr>
          <p:cNvPr id="2" name="Shape 0"/>
          <p:cNvSpPr/>
          <p:nvPr/>
        </p:nvSpPr>
        <p:spPr>
          <a:xfrm>
            <a:off x="365760" y="411480"/>
            <a:ext cx="109728" cy="292608"/>
          </a:xfrm>
          <a:prstGeom prst="rect">
            <a:avLst/>
          </a:prstGeom>
          <a:solidFill>
            <a:srgbClr val="C26A4A"/>
          </a:solidFill>
          <a:ln w="12700">
            <a:solidFill>
              <a:srgbClr val="C26A4A"/>
            </a:solidFill>
            <a:prstDash val="solid"/>
          </a:ln>
        </p:spPr>
        <p:txBody>
          <a:bodyPr/>
          <a:lstStyle/>
          <a:p>
            <a:endParaRPr lang="en-US"/>
          </a:p>
        </p:txBody>
      </p:sp>
      <p:sp>
        <p:nvSpPr>
          <p:cNvPr id="3" name="Text 1"/>
          <p:cNvSpPr/>
          <p:nvPr/>
        </p:nvSpPr>
        <p:spPr>
          <a:xfrm>
            <a:off x="566928" y="384048"/>
            <a:ext cx="7772400" cy="292608"/>
          </a:xfrm>
          <a:prstGeom prst="rect">
            <a:avLst/>
          </a:prstGeom>
          <a:noFill/>
          <a:ln/>
        </p:spPr>
        <p:txBody>
          <a:bodyPr wrap="square" lIns="0" tIns="0" rIns="0" bIns="0" rtlCol="0" anchor="ctr"/>
          <a:lstStyle/>
          <a:p>
            <a:pPr marL="0" indent="0">
              <a:buNone/>
            </a:pPr>
            <a:r>
              <a:rPr lang="en-US" sz="1100" b="1" kern="0" spc="400" dirty="0">
                <a:solidFill>
                  <a:srgbClr val="C26A4A"/>
                </a:solidFill>
                <a:latin typeface="Calibri" pitchFamily="34" charset="0"/>
                <a:ea typeface="Calibri" pitchFamily="34" charset="-122"/>
                <a:cs typeface="Calibri" pitchFamily="34" charset="-120"/>
              </a:rPr>
              <a:t>CATCHING IT EARLY</a:t>
            </a:r>
            <a:endParaRPr lang="en-US" sz="1100" dirty="0"/>
          </a:p>
        </p:txBody>
      </p:sp>
      <p:sp>
        <p:nvSpPr>
          <p:cNvPr id="4" name="Text 2"/>
          <p:cNvSpPr/>
          <p:nvPr/>
        </p:nvSpPr>
        <p:spPr>
          <a:xfrm>
            <a:off x="365760" y="749808"/>
            <a:ext cx="7132320" cy="868680"/>
          </a:xfrm>
          <a:prstGeom prst="rect">
            <a:avLst/>
          </a:prstGeom>
          <a:noFill/>
          <a:ln/>
        </p:spPr>
        <p:txBody>
          <a:bodyPr wrap="square" lIns="0" tIns="0" rIns="0" bIns="0" rtlCol="0" anchor="ctr"/>
          <a:lstStyle/>
          <a:p>
            <a:pPr marL="0" indent="0">
              <a:buNone/>
            </a:pPr>
            <a:r>
              <a:rPr lang="en-US" sz="2600" b="1" dirty="0">
                <a:solidFill>
                  <a:srgbClr val="2E2A24"/>
                </a:solidFill>
                <a:latin typeface="Georgia" pitchFamily="34" charset="0"/>
                <a:ea typeface="Georgia" pitchFamily="34" charset="-122"/>
                <a:cs typeface="Georgia" pitchFamily="34" charset="-120"/>
              </a:rPr>
              <a:t>Triggers and early warning signs in shelter life</a:t>
            </a:r>
            <a:endParaRPr lang="en-US" sz="2600" dirty="0"/>
          </a:p>
        </p:txBody>
      </p:sp>
      <p:pic>
        <p:nvPicPr>
          <p:cNvPr id="5" name="Image 0" descr="/agent/turn4/workspace/images/photorealistic-close-up-portrait-of-a-contemplativ_2026-06-08T19-38-51_image_DAS_0.jpg"/>
          <p:cNvPicPr>
            <a:picLocks noChangeAspect="1"/>
          </p:cNvPicPr>
          <p:nvPr/>
        </p:nvPicPr>
        <p:blipFill>
          <a:blip r:embed="rId3"/>
          <a:srcRect l="8730" r="8730"/>
          <a:stretch/>
        </p:blipFill>
        <p:spPr>
          <a:xfrm>
            <a:off x="7589520" y="320040"/>
            <a:ext cx="1188720" cy="960120"/>
          </a:xfrm>
          <a:prstGeom prst="rect">
            <a:avLst/>
          </a:prstGeom>
        </p:spPr>
      </p:pic>
      <p:sp>
        <p:nvSpPr>
          <p:cNvPr id="6" name="Shape 3"/>
          <p:cNvSpPr/>
          <p:nvPr/>
        </p:nvSpPr>
        <p:spPr>
          <a:xfrm>
            <a:off x="7589520" y="320040"/>
            <a:ext cx="1188720" cy="960120"/>
          </a:xfrm>
          <a:prstGeom prst="roundRect">
            <a:avLst>
              <a:gd name="adj" fmla="val 5714"/>
            </a:avLst>
          </a:prstGeom>
          <a:solidFill>
            <a:srgbClr val="5B6E54">
              <a:alpha val="25000"/>
            </a:srgbClr>
          </a:solidFill>
          <a:ln w="12700">
            <a:solidFill>
              <a:srgbClr val="EFE5D3"/>
            </a:solidFill>
            <a:prstDash val="solid"/>
          </a:ln>
        </p:spPr>
        <p:txBody>
          <a:bodyPr/>
          <a:lstStyle/>
          <a:p>
            <a:endParaRPr lang="en-US"/>
          </a:p>
        </p:txBody>
      </p:sp>
      <p:sp>
        <p:nvSpPr>
          <p:cNvPr id="7" name="Shape 4"/>
          <p:cNvSpPr/>
          <p:nvPr/>
        </p:nvSpPr>
        <p:spPr>
          <a:xfrm>
            <a:off x="365760" y="1691640"/>
            <a:ext cx="4206240" cy="2926080"/>
          </a:xfrm>
          <a:prstGeom prst="roundRect">
            <a:avLst>
              <a:gd name="adj" fmla="val 2500"/>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8" name="Text 5"/>
          <p:cNvSpPr/>
          <p:nvPr/>
        </p:nvSpPr>
        <p:spPr>
          <a:xfrm>
            <a:off x="548640" y="1828800"/>
            <a:ext cx="3840480" cy="320040"/>
          </a:xfrm>
          <a:prstGeom prst="rect">
            <a:avLst/>
          </a:prstGeom>
          <a:noFill/>
          <a:ln/>
        </p:spPr>
        <p:txBody>
          <a:bodyPr wrap="square" lIns="0" tIns="0" rIns="0" bIns="0" rtlCol="0" anchor="ctr"/>
          <a:lstStyle/>
          <a:p>
            <a:pPr marL="0" indent="0">
              <a:buNone/>
            </a:pPr>
            <a:r>
              <a:rPr lang="en-US" sz="1400" b="1" dirty="0">
                <a:solidFill>
                  <a:srgbClr val="5B6E54"/>
                </a:solidFill>
                <a:latin typeface="Georgia" pitchFamily="34" charset="0"/>
                <a:ea typeface="Georgia" pitchFamily="34" charset="-122"/>
                <a:cs typeface="Georgia" pitchFamily="34" charset="-120"/>
              </a:rPr>
              <a:t>Common triggers (external)</a:t>
            </a:r>
            <a:endParaRPr lang="en-US" sz="1400" dirty="0"/>
          </a:p>
        </p:txBody>
      </p:sp>
      <p:sp>
        <p:nvSpPr>
          <p:cNvPr id="9" name="Text 6"/>
          <p:cNvSpPr/>
          <p:nvPr/>
        </p:nvSpPr>
        <p:spPr>
          <a:xfrm>
            <a:off x="640080" y="2240280"/>
            <a:ext cx="3749040" cy="2331720"/>
          </a:xfrm>
          <a:prstGeom prst="rect">
            <a:avLst/>
          </a:prstGeom>
          <a:noFill/>
          <a:ln/>
        </p:spPr>
        <p:txBody>
          <a:bodyPr wrap="square" lIns="0" tIns="0" rIns="0" bIns="0" rtlCol="0" anchor="ctr"/>
          <a:lstStyle/>
          <a:p>
            <a:pPr marL="342900" indent="-342900">
              <a:spcAft>
                <a:spcPts val="500"/>
              </a:spcAft>
              <a:buSzPct val="100000"/>
              <a:buChar char="•"/>
            </a:pPr>
            <a:r>
              <a:rPr lang="en-US" sz="1100" dirty="0">
                <a:solidFill>
                  <a:srgbClr val="2E2A24"/>
                </a:solidFill>
                <a:latin typeface="Calibri" pitchFamily="34" charset="0"/>
                <a:ea typeface="Calibri" pitchFamily="34" charset="-122"/>
                <a:cs typeface="Calibri" pitchFamily="34" charset="-120"/>
              </a:rPr>
              <a:t>Loud nights or roommate conflict</a:t>
            </a:r>
            <a:endParaRPr lang="en-US" sz="1100" dirty="0"/>
          </a:p>
          <a:p>
            <a:pPr marL="342900" indent="-342900">
              <a:spcAft>
                <a:spcPts val="500"/>
              </a:spcAft>
              <a:buSzPct val="100000"/>
              <a:buChar char="•"/>
            </a:pPr>
            <a:r>
              <a:rPr lang="en-US" sz="1100" dirty="0">
                <a:solidFill>
                  <a:srgbClr val="2E2A24"/>
                </a:solidFill>
                <a:latin typeface="Calibri" pitchFamily="34" charset="0"/>
                <a:ea typeface="Calibri" pitchFamily="34" charset="-122"/>
                <a:cs typeface="Calibri" pitchFamily="34" charset="-120"/>
              </a:rPr>
              <a:t>Anniversary of a loss</a:t>
            </a:r>
            <a:endParaRPr lang="en-US" sz="1100" dirty="0"/>
          </a:p>
          <a:p>
            <a:pPr marL="342900" indent="-342900">
              <a:spcAft>
                <a:spcPts val="500"/>
              </a:spcAft>
              <a:buSzPct val="100000"/>
              <a:buChar char="•"/>
            </a:pPr>
            <a:r>
              <a:rPr lang="en-US" sz="1100" dirty="0">
                <a:solidFill>
                  <a:srgbClr val="2E2A24"/>
                </a:solidFill>
                <a:latin typeface="Calibri" pitchFamily="34" charset="0"/>
                <a:ea typeface="Calibri" pitchFamily="34" charset="-122"/>
                <a:cs typeface="Calibri" pitchFamily="34" charset="-120"/>
              </a:rPr>
              <a:t>Missed medical appointment or new diagnosis</a:t>
            </a:r>
            <a:endParaRPr lang="en-US" sz="1100" dirty="0"/>
          </a:p>
          <a:p>
            <a:pPr marL="342900" indent="-342900">
              <a:spcAft>
                <a:spcPts val="500"/>
              </a:spcAft>
              <a:buSzPct val="100000"/>
              <a:buChar char="•"/>
            </a:pPr>
            <a:r>
              <a:rPr lang="en-US" sz="1100" dirty="0">
                <a:solidFill>
                  <a:srgbClr val="2E2A24"/>
                </a:solidFill>
                <a:latin typeface="Calibri" pitchFamily="34" charset="0"/>
                <a:ea typeface="Calibri" pitchFamily="34" charset="-122"/>
                <a:cs typeface="Calibri" pitchFamily="34" charset="-120"/>
              </a:rPr>
              <a:t>Housing application denied</a:t>
            </a:r>
            <a:endParaRPr lang="en-US" sz="1100" dirty="0"/>
          </a:p>
          <a:p>
            <a:pPr marL="342900" indent="-342900">
              <a:spcAft>
                <a:spcPts val="500"/>
              </a:spcAft>
              <a:buSzPct val="100000"/>
              <a:buChar char="•"/>
            </a:pPr>
            <a:r>
              <a:rPr lang="en-US" sz="1100" dirty="0">
                <a:solidFill>
                  <a:srgbClr val="2E2A24"/>
                </a:solidFill>
                <a:latin typeface="Calibri" pitchFamily="34" charset="0"/>
                <a:ea typeface="Calibri" pitchFamily="34" charset="-122"/>
                <a:cs typeface="Calibri" pitchFamily="34" charset="-120"/>
              </a:rPr>
              <a:t>Cold weather, pain flare, fall</a:t>
            </a:r>
            <a:endParaRPr lang="en-US" sz="1100" dirty="0"/>
          </a:p>
          <a:p>
            <a:pPr marL="342900" indent="-342900">
              <a:buSzPct val="100000"/>
              <a:buChar char="•"/>
            </a:pPr>
            <a:r>
              <a:rPr lang="en-US" sz="1100" dirty="0">
                <a:solidFill>
                  <a:srgbClr val="2E2A24"/>
                </a:solidFill>
                <a:latin typeface="Calibri" pitchFamily="34" charset="0"/>
                <a:ea typeface="Calibri" pitchFamily="34" charset="-122"/>
                <a:cs typeface="Calibri" pitchFamily="34" charset="-120"/>
              </a:rPr>
              <a:t>Visit from estranged family</a:t>
            </a:r>
            <a:endParaRPr lang="en-US" sz="1100" dirty="0"/>
          </a:p>
        </p:txBody>
      </p:sp>
      <p:sp>
        <p:nvSpPr>
          <p:cNvPr id="10" name="Shape 7"/>
          <p:cNvSpPr/>
          <p:nvPr/>
        </p:nvSpPr>
        <p:spPr>
          <a:xfrm>
            <a:off x="4754880" y="1691640"/>
            <a:ext cx="4023360" cy="2926080"/>
          </a:xfrm>
          <a:prstGeom prst="roundRect">
            <a:avLst>
              <a:gd name="adj" fmla="val 2500"/>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11" name="Text 8"/>
          <p:cNvSpPr/>
          <p:nvPr/>
        </p:nvSpPr>
        <p:spPr>
          <a:xfrm>
            <a:off x="4937760" y="1828800"/>
            <a:ext cx="3657600" cy="320040"/>
          </a:xfrm>
          <a:prstGeom prst="rect">
            <a:avLst/>
          </a:prstGeom>
          <a:noFill/>
          <a:ln/>
        </p:spPr>
        <p:txBody>
          <a:bodyPr wrap="square" lIns="0" tIns="0" rIns="0" bIns="0" rtlCol="0" anchor="ctr"/>
          <a:lstStyle/>
          <a:p>
            <a:pPr marL="0" indent="0">
              <a:buNone/>
            </a:pPr>
            <a:r>
              <a:rPr lang="en-US" sz="1400" b="1" dirty="0">
                <a:solidFill>
                  <a:srgbClr val="5B6E54"/>
                </a:solidFill>
                <a:latin typeface="Georgia" pitchFamily="34" charset="0"/>
                <a:ea typeface="Georgia" pitchFamily="34" charset="-122"/>
                <a:cs typeface="Georgia" pitchFamily="34" charset="-120"/>
              </a:rPr>
              <a:t>Early warning signs (internal)</a:t>
            </a:r>
            <a:endParaRPr lang="en-US" sz="1400" dirty="0"/>
          </a:p>
        </p:txBody>
      </p:sp>
      <p:sp>
        <p:nvSpPr>
          <p:cNvPr id="12" name="Text 9"/>
          <p:cNvSpPr/>
          <p:nvPr/>
        </p:nvSpPr>
        <p:spPr>
          <a:xfrm>
            <a:off x="4846320" y="2240280"/>
            <a:ext cx="3749040" cy="2331720"/>
          </a:xfrm>
          <a:prstGeom prst="rect">
            <a:avLst/>
          </a:prstGeom>
          <a:noFill/>
          <a:ln/>
        </p:spPr>
        <p:txBody>
          <a:bodyPr wrap="square" lIns="0" tIns="0" rIns="0" bIns="0" rtlCol="0" anchor="ctr"/>
          <a:lstStyle/>
          <a:p>
            <a:pPr marL="342900" indent="-342900">
              <a:spcAft>
                <a:spcPts val="500"/>
              </a:spcAft>
              <a:buSzPct val="100000"/>
              <a:buChar char="•"/>
            </a:pPr>
            <a:r>
              <a:rPr lang="en-US" sz="1100" dirty="0">
                <a:solidFill>
                  <a:srgbClr val="2E2A24"/>
                </a:solidFill>
                <a:latin typeface="Calibri" pitchFamily="34" charset="0"/>
                <a:ea typeface="Calibri" pitchFamily="34" charset="-122"/>
                <a:cs typeface="Calibri" pitchFamily="34" charset="-120"/>
              </a:rPr>
              <a:t>Skipping meals or hoarding food</a:t>
            </a:r>
            <a:endParaRPr lang="en-US" sz="1100" dirty="0"/>
          </a:p>
          <a:p>
            <a:pPr marL="342900" indent="-342900">
              <a:spcAft>
                <a:spcPts val="500"/>
              </a:spcAft>
              <a:buSzPct val="100000"/>
              <a:buChar char="•"/>
            </a:pPr>
            <a:r>
              <a:rPr lang="en-US" sz="1100" dirty="0">
                <a:solidFill>
                  <a:srgbClr val="2E2A24"/>
                </a:solidFill>
                <a:latin typeface="Calibri" pitchFamily="34" charset="0"/>
                <a:ea typeface="Calibri" pitchFamily="34" charset="-122"/>
                <a:cs typeface="Calibri" pitchFamily="34" charset="-120"/>
              </a:rPr>
              <a:t>Withdrawing from the day room</a:t>
            </a:r>
            <a:endParaRPr lang="en-US" sz="1100" dirty="0"/>
          </a:p>
          <a:p>
            <a:pPr marL="342900" indent="-342900">
              <a:spcAft>
                <a:spcPts val="500"/>
              </a:spcAft>
              <a:buSzPct val="100000"/>
              <a:buChar char="•"/>
            </a:pPr>
            <a:r>
              <a:rPr lang="en-US" sz="1100" dirty="0">
                <a:solidFill>
                  <a:srgbClr val="2E2A24"/>
                </a:solidFill>
                <a:latin typeface="Calibri" pitchFamily="34" charset="0"/>
                <a:ea typeface="Calibri" pitchFamily="34" charset="-122"/>
                <a:cs typeface="Calibri" pitchFamily="34" charset="-120"/>
              </a:rPr>
              <a:t>Sleeping much more or much less</a:t>
            </a:r>
            <a:endParaRPr lang="en-US" sz="1100" dirty="0"/>
          </a:p>
          <a:p>
            <a:pPr marL="342900" indent="-342900">
              <a:spcAft>
                <a:spcPts val="500"/>
              </a:spcAft>
              <a:buSzPct val="100000"/>
              <a:buChar char="•"/>
            </a:pPr>
            <a:r>
              <a:rPr lang="en-US" sz="1100" dirty="0">
                <a:solidFill>
                  <a:srgbClr val="2E2A24"/>
                </a:solidFill>
                <a:latin typeface="Calibri" pitchFamily="34" charset="0"/>
                <a:ea typeface="Calibri" pitchFamily="34" charset="-122"/>
                <a:cs typeface="Calibri" pitchFamily="34" charset="-120"/>
              </a:rPr>
              <a:t>Forgetting medications</a:t>
            </a:r>
            <a:endParaRPr lang="en-US" sz="1100" dirty="0"/>
          </a:p>
          <a:p>
            <a:pPr marL="342900" indent="-342900">
              <a:spcAft>
                <a:spcPts val="500"/>
              </a:spcAft>
              <a:buSzPct val="100000"/>
              <a:buChar char="•"/>
            </a:pPr>
            <a:r>
              <a:rPr lang="en-US" sz="1100" dirty="0">
                <a:solidFill>
                  <a:srgbClr val="2E2A24"/>
                </a:solidFill>
                <a:latin typeface="Calibri" pitchFamily="34" charset="0"/>
                <a:ea typeface="Calibri" pitchFamily="34" charset="-122"/>
                <a:cs typeface="Calibri" pitchFamily="34" charset="-120"/>
              </a:rPr>
              <a:t>Increased irritability or confusion</a:t>
            </a:r>
            <a:endParaRPr lang="en-US" sz="1100" dirty="0"/>
          </a:p>
          <a:p>
            <a:pPr marL="342900" indent="-342900">
              <a:buSzPct val="100000"/>
              <a:buChar char="•"/>
            </a:pPr>
            <a:r>
              <a:rPr lang="en-US" sz="1100" dirty="0">
                <a:solidFill>
                  <a:srgbClr val="2E2A24"/>
                </a:solidFill>
                <a:latin typeface="Calibri" pitchFamily="34" charset="0"/>
                <a:ea typeface="Calibri" pitchFamily="34" charset="-122"/>
                <a:cs typeface="Calibri" pitchFamily="34" charset="-120"/>
              </a:rPr>
              <a:t>Talking about giving up</a:t>
            </a:r>
            <a:endParaRPr lang="en-US" sz="1100" dirty="0"/>
          </a:p>
        </p:txBody>
      </p:sp>
      <p:sp>
        <p:nvSpPr>
          <p:cNvPr id="13" name="Shape 10"/>
          <p:cNvSpPr/>
          <p:nvPr/>
        </p:nvSpPr>
        <p:spPr>
          <a:xfrm>
            <a:off x="0" y="4983480"/>
            <a:ext cx="9144000" cy="160020"/>
          </a:xfrm>
          <a:prstGeom prst="rect">
            <a:avLst/>
          </a:prstGeom>
          <a:solidFill>
            <a:srgbClr val="7A8B6F"/>
          </a:solidFill>
          <a:ln w="12700">
            <a:solidFill>
              <a:srgbClr val="7A8B6F"/>
            </a:solidFill>
            <a:prstDash val="solid"/>
          </a:ln>
        </p:spPr>
        <p:txBody>
          <a:bodyPr/>
          <a:lstStyle/>
          <a:p>
            <a:endParaRPr lang="en-US"/>
          </a:p>
        </p:txBody>
      </p:sp>
      <p:sp>
        <p:nvSpPr>
          <p:cNvPr id="14" name="Text 11"/>
          <p:cNvSpPr/>
          <p:nvPr/>
        </p:nvSpPr>
        <p:spPr>
          <a:xfrm>
            <a:off x="365760" y="4818888"/>
            <a:ext cx="5486400" cy="201168"/>
          </a:xfrm>
          <a:prstGeom prst="rect">
            <a:avLst/>
          </a:prstGeom>
          <a:noFill/>
          <a:ln/>
        </p:spPr>
        <p:txBody>
          <a:bodyPr wrap="square" rtlCol="0" anchor="ctr"/>
          <a:lstStyle/>
          <a:p>
            <a:pPr marL="0" indent="0">
              <a:buNone/>
            </a:pPr>
            <a:r>
              <a:rPr lang="en-US" sz="900" dirty="0">
                <a:solidFill>
                  <a:srgbClr val="6B655B"/>
                </a:solidFill>
                <a:latin typeface="Calibri" pitchFamily="34" charset="0"/>
                <a:ea typeface="Calibri" pitchFamily="34" charset="-122"/>
                <a:cs typeface="Calibri" pitchFamily="34" charset="-120"/>
              </a:rPr>
              <a:t>WRAP in the Senior/Frail Bed Program</a:t>
            </a:r>
            <a:endParaRPr lang="en-US" sz="900" dirty="0"/>
          </a:p>
        </p:txBody>
      </p:sp>
      <p:sp>
        <p:nvSpPr>
          <p:cNvPr id="15" name="Text 12"/>
          <p:cNvSpPr/>
          <p:nvPr/>
        </p:nvSpPr>
        <p:spPr>
          <a:xfrm>
            <a:off x="7772400" y="4818888"/>
            <a:ext cx="1005840" cy="201168"/>
          </a:xfrm>
          <a:prstGeom prst="rect">
            <a:avLst/>
          </a:prstGeom>
          <a:noFill/>
          <a:ln/>
        </p:spPr>
        <p:txBody>
          <a:bodyPr wrap="square" rtlCol="0" anchor="ctr"/>
          <a:lstStyle/>
          <a:p>
            <a:pPr marL="0" indent="0" algn="r">
              <a:buNone/>
            </a:pPr>
            <a:r>
              <a:rPr lang="en-US" sz="900" dirty="0">
                <a:solidFill>
                  <a:srgbClr val="6B655B"/>
                </a:solidFill>
                <a:latin typeface="Calibri" pitchFamily="34" charset="0"/>
                <a:ea typeface="Calibri" pitchFamily="34" charset="-122"/>
                <a:cs typeface="Calibri" pitchFamily="34" charset="-120"/>
              </a:rPr>
              <a:t>7 / 15</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6EFE3"/>
        </a:solidFill>
        <a:effectLst/>
      </p:bgPr>
    </p:bg>
    <p:spTree>
      <p:nvGrpSpPr>
        <p:cNvPr id="1" name=""/>
        <p:cNvGrpSpPr/>
        <p:nvPr/>
      </p:nvGrpSpPr>
      <p:grpSpPr>
        <a:xfrm>
          <a:off x="0" y="0"/>
          <a:ext cx="0" cy="0"/>
          <a:chOff x="0" y="0"/>
          <a:chExt cx="0" cy="0"/>
        </a:xfrm>
      </p:grpSpPr>
      <p:sp>
        <p:nvSpPr>
          <p:cNvPr id="2" name="Shape 0"/>
          <p:cNvSpPr/>
          <p:nvPr/>
        </p:nvSpPr>
        <p:spPr>
          <a:xfrm>
            <a:off x="365760" y="411480"/>
            <a:ext cx="109728" cy="292608"/>
          </a:xfrm>
          <a:prstGeom prst="rect">
            <a:avLst/>
          </a:prstGeom>
          <a:solidFill>
            <a:srgbClr val="C26A4A"/>
          </a:solidFill>
          <a:ln w="12700">
            <a:solidFill>
              <a:srgbClr val="C26A4A"/>
            </a:solidFill>
            <a:prstDash val="solid"/>
          </a:ln>
        </p:spPr>
        <p:txBody>
          <a:bodyPr/>
          <a:lstStyle/>
          <a:p>
            <a:endParaRPr lang="en-US"/>
          </a:p>
        </p:txBody>
      </p:sp>
      <p:sp>
        <p:nvSpPr>
          <p:cNvPr id="3" name="Text 1"/>
          <p:cNvSpPr/>
          <p:nvPr/>
        </p:nvSpPr>
        <p:spPr>
          <a:xfrm>
            <a:off x="566928" y="384048"/>
            <a:ext cx="7772400" cy="292608"/>
          </a:xfrm>
          <a:prstGeom prst="rect">
            <a:avLst/>
          </a:prstGeom>
          <a:noFill/>
          <a:ln/>
        </p:spPr>
        <p:txBody>
          <a:bodyPr wrap="square" lIns="0" tIns="0" rIns="0" bIns="0" rtlCol="0" anchor="ctr"/>
          <a:lstStyle/>
          <a:p>
            <a:pPr marL="0" indent="0">
              <a:buNone/>
            </a:pPr>
            <a:r>
              <a:rPr lang="en-US" sz="1100" b="1" kern="0" spc="400" dirty="0">
                <a:solidFill>
                  <a:srgbClr val="C26A4A"/>
                </a:solidFill>
                <a:latin typeface="Calibri" pitchFamily="34" charset="0"/>
                <a:ea typeface="Calibri" pitchFamily="34" charset="-122"/>
                <a:cs typeface="Calibri" pitchFamily="34" charset="-120"/>
              </a:rPr>
              <a:t>WHEN IT'S SERIOUS</a:t>
            </a:r>
            <a:endParaRPr lang="en-US" sz="1100" dirty="0"/>
          </a:p>
        </p:txBody>
      </p:sp>
      <p:sp>
        <p:nvSpPr>
          <p:cNvPr id="4" name="Text 2"/>
          <p:cNvSpPr/>
          <p:nvPr/>
        </p:nvSpPr>
        <p:spPr>
          <a:xfrm>
            <a:off x="365760" y="749808"/>
            <a:ext cx="7132320" cy="868680"/>
          </a:xfrm>
          <a:prstGeom prst="rect">
            <a:avLst/>
          </a:prstGeom>
          <a:noFill/>
          <a:ln/>
        </p:spPr>
        <p:txBody>
          <a:bodyPr wrap="square" lIns="0" tIns="0" rIns="0" bIns="0" rtlCol="0" anchor="ctr"/>
          <a:lstStyle/>
          <a:p>
            <a:pPr marL="0" indent="0">
              <a:buNone/>
            </a:pPr>
            <a:r>
              <a:rPr lang="en-US" sz="2600" b="1" dirty="0">
                <a:solidFill>
                  <a:srgbClr val="2E2A24"/>
                </a:solidFill>
                <a:latin typeface="Georgia" pitchFamily="34" charset="0"/>
                <a:ea typeface="Georgia" pitchFamily="34" charset="-122"/>
                <a:cs typeface="Georgia" pitchFamily="34" charset="-120"/>
              </a:rPr>
              <a:t>Crisis planning and post-crisis recovery</a:t>
            </a:r>
            <a:endParaRPr lang="en-US" sz="2600" dirty="0"/>
          </a:p>
        </p:txBody>
      </p:sp>
      <p:pic>
        <p:nvPicPr>
          <p:cNvPr id="5" name="Image 0" descr="/agent/turn4/workspace/images/photorealistic-warm-scene-of-a-younger-persons-han_2026-06-08T19-38-51_image_DAS_0.jpg"/>
          <p:cNvPicPr>
            <a:picLocks noChangeAspect="1"/>
          </p:cNvPicPr>
          <p:nvPr/>
        </p:nvPicPr>
        <p:blipFill>
          <a:blip r:embed="rId3"/>
          <a:srcRect l="8730" r="8730"/>
          <a:stretch/>
        </p:blipFill>
        <p:spPr>
          <a:xfrm>
            <a:off x="7589520" y="320040"/>
            <a:ext cx="1188720" cy="960120"/>
          </a:xfrm>
          <a:prstGeom prst="rect">
            <a:avLst/>
          </a:prstGeom>
        </p:spPr>
      </p:pic>
      <p:sp>
        <p:nvSpPr>
          <p:cNvPr id="6" name="Shape 3"/>
          <p:cNvSpPr/>
          <p:nvPr/>
        </p:nvSpPr>
        <p:spPr>
          <a:xfrm>
            <a:off x="7589520" y="320040"/>
            <a:ext cx="1188720" cy="960120"/>
          </a:xfrm>
          <a:prstGeom prst="roundRect">
            <a:avLst>
              <a:gd name="adj" fmla="val 5714"/>
            </a:avLst>
          </a:prstGeom>
          <a:solidFill>
            <a:srgbClr val="5B6E54">
              <a:alpha val="25000"/>
            </a:srgbClr>
          </a:solidFill>
          <a:ln w="12700">
            <a:solidFill>
              <a:srgbClr val="EFE5D3"/>
            </a:solidFill>
            <a:prstDash val="solid"/>
          </a:ln>
        </p:spPr>
        <p:txBody>
          <a:bodyPr/>
          <a:lstStyle/>
          <a:p>
            <a:endParaRPr lang="en-US"/>
          </a:p>
        </p:txBody>
      </p:sp>
      <p:sp>
        <p:nvSpPr>
          <p:cNvPr id="7" name="Shape 4"/>
          <p:cNvSpPr/>
          <p:nvPr/>
        </p:nvSpPr>
        <p:spPr>
          <a:xfrm>
            <a:off x="365760" y="1737360"/>
            <a:ext cx="8412480" cy="868680"/>
          </a:xfrm>
          <a:prstGeom prst="roundRect">
            <a:avLst>
              <a:gd name="adj" fmla="val 8421"/>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8" name="Shape 5"/>
          <p:cNvSpPr/>
          <p:nvPr/>
        </p:nvSpPr>
        <p:spPr>
          <a:xfrm>
            <a:off x="365760" y="1737360"/>
            <a:ext cx="109728" cy="868680"/>
          </a:xfrm>
          <a:prstGeom prst="rect">
            <a:avLst/>
          </a:prstGeom>
          <a:solidFill>
            <a:srgbClr val="C26A4A"/>
          </a:solidFill>
          <a:ln w="12700">
            <a:solidFill>
              <a:srgbClr val="C26A4A"/>
            </a:solidFill>
            <a:prstDash val="solid"/>
          </a:ln>
        </p:spPr>
        <p:txBody>
          <a:bodyPr/>
          <a:lstStyle/>
          <a:p>
            <a:endParaRPr lang="en-US"/>
          </a:p>
        </p:txBody>
      </p:sp>
      <p:sp>
        <p:nvSpPr>
          <p:cNvPr id="9" name="Text 6"/>
          <p:cNvSpPr/>
          <p:nvPr/>
        </p:nvSpPr>
        <p:spPr>
          <a:xfrm>
            <a:off x="640080" y="1828800"/>
            <a:ext cx="3017520" cy="685800"/>
          </a:xfrm>
          <a:prstGeom prst="rect">
            <a:avLst/>
          </a:prstGeom>
          <a:noFill/>
          <a:ln/>
        </p:spPr>
        <p:txBody>
          <a:bodyPr wrap="square" lIns="0" tIns="0" rIns="0" bIns="0" rtlCol="0" anchor="ctr"/>
          <a:lstStyle/>
          <a:p>
            <a:pPr marL="0" indent="0">
              <a:buNone/>
            </a:pPr>
            <a:r>
              <a:rPr lang="en-US" sz="1400" b="1" dirty="0">
                <a:solidFill>
                  <a:srgbClr val="5B6E54"/>
                </a:solidFill>
                <a:latin typeface="Georgia" pitchFamily="34" charset="0"/>
                <a:ea typeface="Georgia" pitchFamily="34" charset="-122"/>
                <a:cs typeface="Georgia" pitchFamily="34" charset="-120"/>
              </a:rPr>
              <a:t>Things Are Breaking Down</a:t>
            </a:r>
            <a:endParaRPr lang="en-US" sz="1400" dirty="0"/>
          </a:p>
        </p:txBody>
      </p:sp>
      <p:sp>
        <p:nvSpPr>
          <p:cNvPr id="10" name="Text 7"/>
          <p:cNvSpPr/>
          <p:nvPr/>
        </p:nvSpPr>
        <p:spPr>
          <a:xfrm>
            <a:off x="3749040" y="1828800"/>
            <a:ext cx="4937760" cy="685800"/>
          </a:xfrm>
          <a:prstGeom prst="rect">
            <a:avLst/>
          </a:prstGeom>
          <a:noFill/>
          <a:ln/>
        </p:spPr>
        <p:txBody>
          <a:bodyPr wrap="square" lIns="0" tIns="0" rIns="0" bIns="0" rtlCol="0" anchor="ctr"/>
          <a:lstStyle/>
          <a:p>
            <a:pPr marL="0" indent="0">
              <a:buNone/>
            </a:pPr>
            <a:r>
              <a:rPr lang="en-US" sz="1050" dirty="0">
                <a:solidFill>
                  <a:srgbClr val="2E2A24"/>
                </a:solidFill>
                <a:latin typeface="Calibri" pitchFamily="34" charset="0"/>
                <a:ea typeface="Calibri" pitchFamily="34" charset="-122"/>
                <a:cs typeface="Calibri" pitchFamily="34" charset="-120"/>
              </a:rPr>
              <a:t>Resident is still aware but losing footing. Move to pre-arranged supports: peer check-ins, nurse visit, quieter sleeping area, medication review.</a:t>
            </a:r>
            <a:endParaRPr lang="en-US" sz="1050" dirty="0"/>
          </a:p>
        </p:txBody>
      </p:sp>
      <p:sp>
        <p:nvSpPr>
          <p:cNvPr id="11" name="Shape 8"/>
          <p:cNvSpPr/>
          <p:nvPr/>
        </p:nvSpPr>
        <p:spPr>
          <a:xfrm>
            <a:off x="365760" y="2724912"/>
            <a:ext cx="8412480" cy="868680"/>
          </a:xfrm>
          <a:prstGeom prst="roundRect">
            <a:avLst>
              <a:gd name="adj" fmla="val 8421"/>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12" name="Shape 9"/>
          <p:cNvSpPr/>
          <p:nvPr/>
        </p:nvSpPr>
        <p:spPr>
          <a:xfrm>
            <a:off x="365760" y="2724912"/>
            <a:ext cx="109728" cy="868680"/>
          </a:xfrm>
          <a:prstGeom prst="rect">
            <a:avLst/>
          </a:prstGeom>
          <a:solidFill>
            <a:srgbClr val="C26A4A"/>
          </a:solidFill>
          <a:ln w="12700">
            <a:solidFill>
              <a:srgbClr val="C26A4A"/>
            </a:solidFill>
            <a:prstDash val="solid"/>
          </a:ln>
        </p:spPr>
        <p:txBody>
          <a:bodyPr/>
          <a:lstStyle/>
          <a:p>
            <a:endParaRPr lang="en-US"/>
          </a:p>
        </p:txBody>
      </p:sp>
      <p:sp>
        <p:nvSpPr>
          <p:cNvPr id="13" name="Text 10"/>
          <p:cNvSpPr/>
          <p:nvPr/>
        </p:nvSpPr>
        <p:spPr>
          <a:xfrm>
            <a:off x="640080" y="2816352"/>
            <a:ext cx="3017520" cy="685800"/>
          </a:xfrm>
          <a:prstGeom prst="rect">
            <a:avLst/>
          </a:prstGeom>
          <a:noFill/>
          <a:ln/>
        </p:spPr>
        <p:txBody>
          <a:bodyPr wrap="square" lIns="0" tIns="0" rIns="0" bIns="0" rtlCol="0" anchor="ctr"/>
          <a:lstStyle/>
          <a:p>
            <a:pPr marL="0" indent="0">
              <a:buNone/>
            </a:pPr>
            <a:r>
              <a:rPr lang="en-US" sz="1400" b="1" dirty="0">
                <a:solidFill>
                  <a:srgbClr val="5B6E54"/>
                </a:solidFill>
                <a:latin typeface="Georgia" pitchFamily="34" charset="0"/>
                <a:ea typeface="Georgia" pitchFamily="34" charset="-122"/>
                <a:cs typeface="Georgia" pitchFamily="34" charset="-120"/>
              </a:rPr>
              <a:t>Crisis Plan</a:t>
            </a:r>
            <a:endParaRPr lang="en-US" sz="1400" dirty="0"/>
          </a:p>
        </p:txBody>
      </p:sp>
      <p:sp>
        <p:nvSpPr>
          <p:cNvPr id="14" name="Text 11"/>
          <p:cNvSpPr/>
          <p:nvPr/>
        </p:nvSpPr>
        <p:spPr>
          <a:xfrm>
            <a:off x="3749040" y="2816352"/>
            <a:ext cx="4937760" cy="685800"/>
          </a:xfrm>
          <a:prstGeom prst="rect">
            <a:avLst/>
          </a:prstGeom>
          <a:noFill/>
          <a:ln/>
        </p:spPr>
        <p:txBody>
          <a:bodyPr wrap="square" lIns="0" tIns="0" rIns="0" bIns="0" rtlCol="0" anchor="ctr"/>
          <a:lstStyle/>
          <a:p>
            <a:pPr marL="0" indent="0">
              <a:buNone/>
            </a:pPr>
            <a:r>
              <a:rPr lang="en-US" sz="1050" dirty="0">
                <a:solidFill>
                  <a:srgbClr val="2E2A24"/>
                </a:solidFill>
                <a:latin typeface="Calibri" pitchFamily="34" charset="0"/>
                <a:ea typeface="Calibri" pitchFamily="34" charset="-122"/>
                <a:cs typeface="Calibri" pitchFamily="34" charset="-120"/>
              </a:rPr>
              <a:t>When the resident cannot make safe decisions. The plan names supporters, preferred hospitals, medications that help/don't, AHCD or guardianship status, and who to call.</a:t>
            </a:r>
            <a:endParaRPr lang="en-US" sz="1050" dirty="0"/>
          </a:p>
        </p:txBody>
      </p:sp>
      <p:sp>
        <p:nvSpPr>
          <p:cNvPr id="15" name="Shape 12"/>
          <p:cNvSpPr/>
          <p:nvPr/>
        </p:nvSpPr>
        <p:spPr>
          <a:xfrm>
            <a:off x="365760" y="3712464"/>
            <a:ext cx="8412480" cy="868680"/>
          </a:xfrm>
          <a:prstGeom prst="roundRect">
            <a:avLst>
              <a:gd name="adj" fmla="val 8421"/>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16" name="Shape 13"/>
          <p:cNvSpPr/>
          <p:nvPr/>
        </p:nvSpPr>
        <p:spPr>
          <a:xfrm>
            <a:off x="365760" y="3712464"/>
            <a:ext cx="109728" cy="868680"/>
          </a:xfrm>
          <a:prstGeom prst="rect">
            <a:avLst/>
          </a:prstGeom>
          <a:solidFill>
            <a:srgbClr val="C26A4A"/>
          </a:solidFill>
          <a:ln w="12700">
            <a:solidFill>
              <a:srgbClr val="C26A4A"/>
            </a:solidFill>
            <a:prstDash val="solid"/>
          </a:ln>
        </p:spPr>
        <p:txBody>
          <a:bodyPr/>
          <a:lstStyle/>
          <a:p>
            <a:endParaRPr lang="en-US"/>
          </a:p>
        </p:txBody>
      </p:sp>
      <p:sp>
        <p:nvSpPr>
          <p:cNvPr id="17" name="Text 14"/>
          <p:cNvSpPr/>
          <p:nvPr/>
        </p:nvSpPr>
        <p:spPr>
          <a:xfrm>
            <a:off x="640080" y="3803904"/>
            <a:ext cx="3017520" cy="685800"/>
          </a:xfrm>
          <a:prstGeom prst="rect">
            <a:avLst/>
          </a:prstGeom>
          <a:noFill/>
          <a:ln/>
        </p:spPr>
        <p:txBody>
          <a:bodyPr wrap="square" lIns="0" tIns="0" rIns="0" bIns="0" rtlCol="0" anchor="ctr"/>
          <a:lstStyle/>
          <a:p>
            <a:pPr marL="0" indent="0">
              <a:buNone/>
            </a:pPr>
            <a:r>
              <a:rPr lang="en-US" sz="1400" b="1" dirty="0">
                <a:solidFill>
                  <a:srgbClr val="5B6E54"/>
                </a:solidFill>
                <a:latin typeface="Georgia" pitchFamily="34" charset="0"/>
                <a:ea typeface="Georgia" pitchFamily="34" charset="-122"/>
                <a:cs typeface="Georgia" pitchFamily="34" charset="-120"/>
              </a:rPr>
              <a:t>Post-Crisis Plan</a:t>
            </a:r>
            <a:endParaRPr lang="en-US" sz="1400" dirty="0"/>
          </a:p>
        </p:txBody>
      </p:sp>
      <p:sp>
        <p:nvSpPr>
          <p:cNvPr id="18" name="Text 15"/>
          <p:cNvSpPr/>
          <p:nvPr/>
        </p:nvSpPr>
        <p:spPr>
          <a:xfrm>
            <a:off x="3749040" y="3803904"/>
            <a:ext cx="4937760" cy="685800"/>
          </a:xfrm>
          <a:prstGeom prst="rect">
            <a:avLst/>
          </a:prstGeom>
          <a:noFill/>
          <a:ln/>
        </p:spPr>
        <p:txBody>
          <a:bodyPr wrap="square" lIns="0" tIns="0" rIns="0" bIns="0" rtlCol="0" anchor="ctr"/>
          <a:lstStyle/>
          <a:p>
            <a:pPr marL="0" indent="0">
              <a:buNone/>
            </a:pPr>
            <a:r>
              <a:rPr lang="en-US" sz="1050" dirty="0">
                <a:solidFill>
                  <a:srgbClr val="2E2A24"/>
                </a:solidFill>
                <a:latin typeface="Calibri" pitchFamily="34" charset="0"/>
                <a:ea typeface="Calibri" pitchFamily="34" charset="-122"/>
                <a:cs typeface="Calibri" pitchFamily="34" charset="-120"/>
              </a:rPr>
              <a:t>Re-entry to the shelter, gentler daily routine, follow-up appointments, peer reconnection, and review of the plan together.</a:t>
            </a:r>
            <a:endParaRPr lang="en-US" sz="1050" dirty="0"/>
          </a:p>
        </p:txBody>
      </p:sp>
      <p:sp>
        <p:nvSpPr>
          <p:cNvPr id="19" name="Text 16"/>
          <p:cNvSpPr/>
          <p:nvPr/>
        </p:nvSpPr>
        <p:spPr>
          <a:xfrm>
            <a:off x="365760" y="4498848"/>
            <a:ext cx="8412480" cy="274320"/>
          </a:xfrm>
          <a:prstGeom prst="rect">
            <a:avLst/>
          </a:prstGeom>
          <a:noFill/>
          <a:ln/>
        </p:spPr>
        <p:txBody>
          <a:bodyPr wrap="square" lIns="0" tIns="0" rIns="0" bIns="0" rtlCol="0" anchor="ctr"/>
          <a:lstStyle/>
          <a:p>
            <a:pPr marL="0" indent="0">
              <a:buNone/>
            </a:pPr>
            <a:r>
              <a:rPr lang="en-US" sz="1000" i="1" dirty="0">
                <a:solidFill>
                  <a:srgbClr val="6B655B"/>
                </a:solidFill>
                <a:latin typeface="Calibri" pitchFamily="34" charset="0"/>
                <a:ea typeface="Calibri" pitchFamily="34" charset="-122"/>
                <a:cs typeface="Calibri" pitchFamily="34" charset="-120"/>
              </a:rPr>
              <a:t>WRAP's crisis plan functions like a self-directed advance directive — the resident's voice stays present even when they can't speak for themselves.</a:t>
            </a:r>
            <a:endParaRPr lang="en-US" sz="1000" dirty="0"/>
          </a:p>
        </p:txBody>
      </p:sp>
      <p:sp>
        <p:nvSpPr>
          <p:cNvPr id="20" name="Shape 17"/>
          <p:cNvSpPr/>
          <p:nvPr/>
        </p:nvSpPr>
        <p:spPr>
          <a:xfrm>
            <a:off x="0" y="4983480"/>
            <a:ext cx="9144000" cy="160020"/>
          </a:xfrm>
          <a:prstGeom prst="rect">
            <a:avLst/>
          </a:prstGeom>
          <a:solidFill>
            <a:srgbClr val="7A8B6F"/>
          </a:solidFill>
          <a:ln w="12700">
            <a:solidFill>
              <a:srgbClr val="7A8B6F"/>
            </a:solidFill>
            <a:prstDash val="solid"/>
          </a:ln>
        </p:spPr>
        <p:txBody>
          <a:bodyPr/>
          <a:lstStyle/>
          <a:p>
            <a:endParaRPr lang="en-US"/>
          </a:p>
        </p:txBody>
      </p:sp>
      <p:sp>
        <p:nvSpPr>
          <p:cNvPr id="21" name="Text 18"/>
          <p:cNvSpPr/>
          <p:nvPr/>
        </p:nvSpPr>
        <p:spPr>
          <a:xfrm>
            <a:off x="365760" y="4818888"/>
            <a:ext cx="5486400" cy="201168"/>
          </a:xfrm>
          <a:prstGeom prst="rect">
            <a:avLst/>
          </a:prstGeom>
          <a:noFill/>
          <a:ln/>
        </p:spPr>
        <p:txBody>
          <a:bodyPr wrap="square" rtlCol="0" anchor="ctr"/>
          <a:lstStyle/>
          <a:p>
            <a:pPr marL="0" indent="0">
              <a:buNone/>
            </a:pPr>
            <a:r>
              <a:rPr lang="en-US" sz="900" dirty="0">
                <a:solidFill>
                  <a:srgbClr val="6B655B"/>
                </a:solidFill>
                <a:latin typeface="Calibri" pitchFamily="34" charset="0"/>
                <a:ea typeface="Calibri" pitchFamily="34" charset="-122"/>
                <a:cs typeface="Calibri" pitchFamily="34" charset="-120"/>
              </a:rPr>
              <a:t>WRAP in the Senior/Frail Bed Program</a:t>
            </a:r>
            <a:endParaRPr lang="en-US" sz="900" dirty="0"/>
          </a:p>
        </p:txBody>
      </p:sp>
      <p:sp>
        <p:nvSpPr>
          <p:cNvPr id="22" name="Text 19"/>
          <p:cNvSpPr/>
          <p:nvPr/>
        </p:nvSpPr>
        <p:spPr>
          <a:xfrm>
            <a:off x="7772400" y="4818888"/>
            <a:ext cx="1005840" cy="201168"/>
          </a:xfrm>
          <a:prstGeom prst="rect">
            <a:avLst/>
          </a:prstGeom>
          <a:noFill/>
          <a:ln/>
        </p:spPr>
        <p:txBody>
          <a:bodyPr wrap="square" rtlCol="0" anchor="ctr"/>
          <a:lstStyle/>
          <a:p>
            <a:pPr marL="0" indent="0" algn="r">
              <a:buNone/>
            </a:pPr>
            <a:r>
              <a:rPr lang="en-US" sz="900" dirty="0">
                <a:solidFill>
                  <a:srgbClr val="6B655B"/>
                </a:solidFill>
                <a:latin typeface="Calibri" pitchFamily="34" charset="0"/>
                <a:ea typeface="Calibri" pitchFamily="34" charset="-122"/>
                <a:cs typeface="Calibri" pitchFamily="34" charset="-120"/>
              </a:rPr>
              <a:t>8 / 15</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6EFE3"/>
        </a:solidFill>
        <a:effectLst/>
      </p:bgPr>
    </p:bg>
    <p:spTree>
      <p:nvGrpSpPr>
        <p:cNvPr id="1" name=""/>
        <p:cNvGrpSpPr/>
        <p:nvPr/>
      </p:nvGrpSpPr>
      <p:grpSpPr>
        <a:xfrm>
          <a:off x="0" y="0"/>
          <a:ext cx="0" cy="0"/>
          <a:chOff x="0" y="0"/>
          <a:chExt cx="0" cy="0"/>
        </a:xfrm>
      </p:grpSpPr>
      <p:sp>
        <p:nvSpPr>
          <p:cNvPr id="2" name="Shape 0"/>
          <p:cNvSpPr/>
          <p:nvPr/>
        </p:nvSpPr>
        <p:spPr>
          <a:xfrm>
            <a:off x="365760" y="411480"/>
            <a:ext cx="109728" cy="292608"/>
          </a:xfrm>
          <a:prstGeom prst="rect">
            <a:avLst/>
          </a:prstGeom>
          <a:solidFill>
            <a:srgbClr val="C26A4A"/>
          </a:solidFill>
          <a:ln w="12700">
            <a:solidFill>
              <a:srgbClr val="C26A4A"/>
            </a:solidFill>
            <a:prstDash val="solid"/>
          </a:ln>
        </p:spPr>
        <p:txBody>
          <a:bodyPr/>
          <a:lstStyle/>
          <a:p>
            <a:endParaRPr lang="en-US"/>
          </a:p>
        </p:txBody>
      </p:sp>
      <p:sp>
        <p:nvSpPr>
          <p:cNvPr id="3" name="Text 1"/>
          <p:cNvSpPr/>
          <p:nvPr/>
        </p:nvSpPr>
        <p:spPr>
          <a:xfrm>
            <a:off x="566928" y="384048"/>
            <a:ext cx="7772400" cy="292608"/>
          </a:xfrm>
          <a:prstGeom prst="rect">
            <a:avLst/>
          </a:prstGeom>
          <a:noFill/>
          <a:ln/>
        </p:spPr>
        <p:txBody>
          <a:bodyPr wrap="square" lIns="0" tIns="0" rIns="0" bIns="0" rtlCol="0" anchor="ctr"/>
          <a:lstStyle/>
          <a:p>
            <a:pPr marL="0" indent="0">
              <a:buNone/>
            </a:pPr>
            <a:r>
              <a:rPr lang="en-US" sz="1100" b="1" kern="0" spc="400" dirty="0">
                <a:solidFill>
                  <a:srgbClr val="C26A4A"/>
                </a:solidFill>
                <a:latin typeface="Calibri" pitchFamily="34" charset="0"/>
                <a:ea typeface="Calibri" pitchFamily="34" charset="-122"/>
                <a:cs typeface="Calibri" pitchFamily="34" charset="-120"/>
              </a:rPr>
              <a:t>OLDER-ADULT ADAPTATION</a:t>
            </a:r>
            <a:endParaRPr lang="en-US" sz="1100" dirty="0"/>
          </a:p>
        </p:txBody>
      </p:sp>
      <p:sp>
        <p:nvSpPr>
          <p:cNvPr id="4" name="Text 2"/>
          <p:cNvSpPr/>
          <p:nvPr/>
        </p:nvSpPr>
        <p:spPr>
          <a:xfrm>
            <a:off x="365760" y="749808"/>
            <a:ext cx="7132320" cy="868680"/>
          </a:xfrm>
          <a:prstGeom prst="rect">
            <a:avLst/>
          </a:prstGeom>
          <a:noFill/>
          <a:ln/>
        </p:spPr>
        <p:txBody>
          <a:bodyPr wrap="square" lIns="0" tIns="0" rIns="0" bIns="0" rtlCol="0" anchor="ctr"/>
          <a:lstStyle/>
          <a:p>
            <a:pPr marL="0" indent="0">
              <a:buNone/>
            </a:pPr>
            <a:r>
              <a:rPr lang="en-US" sz="2600" b="1" dirty="0">
                <a:solidFill>
                  <a:srgbClr val="2E2A24"/>
                </a:solidFill>
                <a:latin typeface="Georgia" pitchFamily="34" charset="0"/>
                <a:ea typeface="Georgia" pitchFamily="34" charset="-122"/>
                <a:cs typeface="Georgia" pitchFamily="34" charset="-120"/>
              </a:rPr>
              <a:t>WRAP for Healthy Aging — what changes</a:t>
            </a:r>
            <a:endParaRPr lang="en-US" sz="2600" dirty="0"/>
          </a:p>
        </p:txBody>
      </p:sp>
      <p:pic>
        <p:nvPicPr>
          <p:cNvPr id="5" name="Image 0" descr="/agent/turn4/workspace/images/photorealistic-compassionate-caregiver-in-casual-c_2026-06-08T19-25-34_image_DAS_0.jpg"/>
          <p:cNvPicPr>
            <a:picLocks noChangeAspect="1"/>
          </p:cNvPicPr>
          <p:nvPr/>
        </p:nvPicPr>
        <p:blipFill>
          <a:blip r:embed="rId3"/>
          <a:srcRect t="38587" b="38587"/>
          <a:stretch/>
        </p:blipFill>
        <p:spPr>
          <a:xfrm>
            <a:off x="365760" y="1691640"/>
            <a:ext cx="8412480" cy="1280160"/>
          </a:xfrm>
          <a:prstGeom prst="rect">
            <a:avLst/>
          </a:prstGeom>
        </p:spPr>
      </p:pic>
      <p:sp>
        <p:nvSpPr>
          <p:cNvPr id="6" name="Shape 3"/>
          <p:cNvSpPr/>
          <p:nvPr/>
        </p:nvSpPr>
        <p:spPr>
          <a:xfrm>
            <a:off x="365760" y="1691640"/>
            <a:ext cx="8412480" cy="1280160"/>
          </a:xfrm>
          <a:prstGeom prst="rect">
            <a:avLst/>
          </a:prstGeom>
          <a:solidFill>
            <a:srgbClr val="5B6E54">
              <a:alpha val="70000"/>
            </a:srgbClr>
          </a:solidFill>
          <a:ln w="12700">
            <a:solidFill>
              <a:srgbClr val="5B6E54"/>
            </a:solidFill>
            <a:prstDash val="solid"/>
          </a:ln>
        </p:spPr>
        <p:txBody>
          <a:bodyPr/>
          <a:lstStyle/>
          <a:p>
            <a:endParaRPr lang="en-US"/>
          </a:p>
        </p:txBody>
      </p:sp>
      <p:sp>
        <p:nvSpPr>
          <p:cNvPr id="7" name="Text 4"/>
          <p:cNvSpPr/>
          <p:nvPr/>
        </p:nvSpPr>
        <p:spPr>
          <a:xfrm>
            <a:off x="548640" y="1783080"/>
            <a:ext cx="8046720" cy="365760"/>
          </a:xfrm>
          <a:prstGeom prst="rect">
            <a:avLst/>
          </a:prstGeom>
          <a:noFill/>
          <a:ln/>
        </p:spPr>
        <p:txBody>
          <a:bodyPr wrap="square" lIns="0" tIns="0" rIns="0" bIns="0" rtlCol="0" anchor="ctr"/>
          <a:lstStyle/>
          <a:p>
            <a:pPr marL="0" indent="0">
              <a:buNone/>
            </a:pPr>
            <a:r>
              <a:rPr lang="en-US" sz="1400" b="1" dirty="0">
                <a:solidFill>
                  <a:srgbClr val="F6EFE3"/>
                </a:solidFill>
                <a:latin typeface="Georgia" pitchFamily="34" charset="0"/>
                <a:ea typeface="Georgia" pitchFamily="34" charset="-122"/>
                <a:cs typeface="Georgia" pitchFamily="34" charset="-120"/>
              </a:rPr>
              <a:t>AHP released WRAP for Healthy Aging in 2021 — built for adults 60+</a:t>
            </a:r>
            <a:endParaRPr lang="en-US" sz="1400" dirty="0"/>
          </a:p>
        </p:txBody>
      </p:sp>
      <p:sp>
        <p:nvSpPr>
          <p:cNvPr id="8" name="Text 5"/>
          <p:cNvSpPr/>
          <p:nvPr/>
        </p:nvSpPr>
        <p:spPr>
          <a:xfrm>
            <a:off x="548640" y="2194560"/>
            <a:ext cx="8046720" cy="731520"/>
          </a:xfrm>
          <a:prstGeom prst="rect">
            <a:avLst/>
          </a:prstGeom>
          <a:noFill/>
          <a:ln/>
        </p:spPr>
        <p:txBody>
          <a:bodyPr wrap="square" lIns="0" tIns="0" rIns="0" bIns="0" rtlCol="0" anchor="ctr"/>
          <a:lstStyle/>
          <a:p>
            <a:pPr marL="0" indent="0">
              <a:buNone/>
            </a:pPr>
            <a:r>
              <a:rPr lang="en-US" sz="1100" b="1" i="1" dirty="0">
                <a:solidFill>
                  <a:srgbClr val="F6EFE3"/>
                </a:solidFill>
                <a:latin typeface="Georgia" pitchFamily="34" charset="0"/>
                <a:ea typeface="Georgia" pitchFamily="34" charset="-122"/>
                <a:cs typeface="Georgia" pitchFamily="34" charset="-120"/>
              </a:rPr>
              <a:t>"The definition of recovery — or wellness — has to change alongside our challenges." — Jane Winterling, WRAP co-originator</a:t>
            </a:r>
            <a:endParaRPr lang="en-US" sz="1100" dirty="0"/>
          </a:p>
        </p:txBody>
      </p:sp>
      <p:sp>
        <p:nvSpPr>
          <p:cNvPr id="9" name="Shape 6"/>
          <p:cNvSpPr/>
          <p:nvPr/>
        </p:nvSpPr>
        <p:spPr>
          <a:xfrm>
            <a:off x="365760" y="3108960"/>
            <a:ext cx="4114800" cy="749808"/>
          </a:xfrm>
          <a:prstGeom prst="roundRect">
            <a:avLst>
              <a:gd name="adj" fmla="val 9756"/>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10" name="Text 7"/>
          <p:cNvSpPr/>
          <p:nvPr/>
        </p:nvSpPr>
        <p:spPr>
          <a:xfrm>
            <a:off x="548640" y="3200400"/>
            <a:ext cx="1645920" cy="594360"/>
          </a:xfrm>
          <a:prstGeom prst="rect">
            <a:avLst/>
          </a:prstGeom>
          <a:noFill/>
          <a:ln/>
        </p:spPr>
        <p:txBody>
          <a:bodyPr wrap="square" lIns="0" tIns="0" rIns="0" bIns="0" rtlCol="0" anchor="ctr"/>
          <a:lstStyle/>
          <a:p>
            <a:pPr marL="0" indent="0">
              <a:buNone/>
            </a:pPr>
            <a:r>
              <a:rPr lang="en-US" sz="1100" b="1" dirty="0">
                <a:solidFill>
                  <a:srgbClr val="C26A4A"/>
                </a:solidFill>
                <a:latin typeface="Georgia" pitchFamily="34" charset="0"/>
                <a:ea typeface="Georgia" pitchFamily="34" charset="-122"/>
                <a:cs typeface="Georgia" pitchFamily="34" charset="-120"/>
              </a:rPr>
              <a:t>Shorter sessions</a:t>
            </a:r>
            <a:endParaRPr lang="en-US" sz="1100" dirty="0"/>
          </a:p>
        </p:txBody>
      </p:sp>
      <p:sp>
        <p:nvSpPr>
          <p:cNvPr id="11" name="Text 8"/>
          <p:cNvSpPr/>
          <p:nvPr/>
        </p:nvSpPr>
        <p:spPr>
          <a:xfrm>
            <a:off x="2240280" y="3200400"/>
            <a:ext cx="2194560" cy="594360"/>
          </a:xfrm>
          <a:prstGeom prst="rect">
            <a:avLst/>
          </a:prstGeom>
          <a:noFill/>
          <a:ln/>
        </p:spPr>
        <p:txBody>
          <a:bodyPr wrap="square" lIns="0" tIns="0" rIns="0" bIns="0" rtlCol="0" anchor="ctr"/>
          <a:lstStyle/>
          <a:p>
            <a:pPr marL="0" indent="0">
              <a:buNone/>
            </a:pPr>
            <a:r>
              <a:rPr lang="en-US" sz="950" dirty="0">
                <a:solidFill>
                  <a:srgbClr val="2E2A24"/>
                </a:solidFill>
                <a:latin typeface="Calibri" pitchFamily="34" charset="0"/>
                <a:ea typeface="Calibri" pitchFamily="34" charset="-122"/>
                <a:cs typeface="Calibri" pitchFamily="34" charset="-120"/>
              </a:rPr>
              <a:t>3–4 hours per day over 3 days vs. the original 8 weekly sessions.</a:t>
            </a:r>
            <a:endParaRPr lang="en-US" sz="950" dirty="0"/>
          </a:p>
        </p:txBody>
      </p:sp>
      <p:sp>
        <p:nvSpPr>
          <p:cNvPr id="12" name="Shape 9"/>
          <p:cNvSpPr/>
          <p:nvPr/>
        </p:nvSpPr>
        <p:spPr>
          <a:xfrm>
            <a:off x="4663440" y="3108960"/>
            <a:ext cx="4114800" cy="749808"/>
          </a:xfrm>
          <a:prstGeom prst="roundRect">
            <a:avLst>
              <a:gd name="adj" fmla="val 9756"/>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13" name="Text 10"/>
          <p:cNvSpPr/>
          <p:nvPr/>
        </p:nvSpPr>
        <p:spPr>
          <a:xfrm>
            <a:off x="4846320" y="3200400"/>
            <a:ext cx="1645920" cy="594360"/>
          </a:xfrm>
          <a:prstGeom prst="rect">
            <a:avLst/>
          </a:prstGeom>
          <a:noFill/>
          <a:ln/>
        </p:spPr>
        <p:txBody>
          <a:bodyPr wrap="square" lIns="0" tIns="0" rIns="0" bIns="0" rtlCol="0" anchor="ctr"/>
          <a:lstStyle/>
          <a:p>
            <a:pPr marL="0" indent="0">
              <a:buNone/>
            </a:pPr>
            <a:r>
              <a:rPr lang="en-US" sz="1100" b="1" dirty="0">
                <a:solidFill>
                  <a:srgbClr val="C26A4A"/>
                </a:solidFill>
                <a:latin typeface="Georgia" pitchFamily="34" charset="0"/>
                <a:ea typeface="Georgia" pitchFamily="34" charset="-122"/>
                <a:cs typeface="Georgia" pitchFamily="34" charset="-120"/>
              </a:rPr>
              <a:t>Aging-relevant prompts</a:t>
            </a:r>
            <a:endParaRPr lang="en-US" sz="1100" dirty="0"/>
          </a:p>
        </p:txBody>
      </p:sp>
      <p:sp>
        <p:nvSpPr>
          <p:cNvPr id="14" name="Text 11"/>
          <p:cNvSpPr/>
          <p:nvPr/>
        </p:nvSpPr>
        <p:spPr>
          <a:xfrm>
            <a:off x="6537960" y="3200400"/>
            <a:ext cx="2194560" cy="594360"/>
          </a:xfrm>
          <a:prstGeom prst="rect">
            <a:avLst/>
          </a:prstGeom>
          <a:noFill/>
          <a:ln/>
        </p:spPr>
        <p:txBody>
          <a:bodyPr wrap="square" lIns="0" tIns="0" rIns="0" bIns="0" rtlCol="0" anchor="ctr"/>
          <a:lstStyle/>
          <a:p>
            <a:pPr marL="0" indent="0">
              <a:buNone/>
            </a:pPr>
            <a:r>
              <a:rPr lang="en-US" sz="950" dirty="0">
                <a:solidFill>
                  <a:srgbClr val="2E2A24"/>
                </a:solidFill>
                <a:latin typeface="Calibri" pitchFamily="34" charset="0"/>
                <a:ea typeface="Calibri" pitchFamily="34" charset="-122"/>
                <a:cs typeface="Calibri" pitchFamily="34" charset="-120"/>
              </a:rPr>
              <a:t>Loss, chronic illness, mobility changes, isolation, and grief — not careers.</a:t>
            </a:r>
            <a:endParaRPr lang="en-US" sz="950" dirty="0"/>
          </a:p>
        </p:txBody>
      </p:sp>
      <p:sp>
        <p:nvSpPr>
          <p:cNvPr id="15" name="Shape 12"/>
          <p:cNvSpPr/>
          <p:nvPr/>
        </p:nvSpPr>
        <p:spPr>
          <a:xfrm>
            <a:off x="365760" y="3950208"/>
            <a:ext cx="4114800" cy="749808"/>
          </a:xfrm>
          <a:prstGeom prst="roundRect">
            <a:avLst>
              <a:gd name="adj" fmla="val 9756"/>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16" name="Text 13"/>
          <p:cNvSpPr/>
          <p:nvPr/>
        </p:nvSpPr>
        <p:spPr>
          <a:xfrm>
            <a:off x="548640" y="4041648"/>
            <a:ext cx="1645920" cy="594360"/>
          </a:xfrm>
          <a:prstGeom prst="rect">
            <a:avLst/>
          </a:prstGeom>
          <a:noFill/>
          <a:ln/>
        </p:spPr>
        <p:txBody>
          <a:bodyPr wrap="square" lIns="0" tIns="0" rIns="0" bIns="0" rtlCol="0" anchor="ctr"/>
          <a:lstStyle/>
          <a:p>
            <a:pPr marL="0" indent="0">
              <a:buNone/>
            </a:pPr>
            <a:r>
              <a:rPr lang="en-US" sz="1100" b="1" dirty="0">
                <a:solidFill>
                  <a:srgbClr val="C26A4A"/>
                </a:solidFill>
                <a:latin typeface="Georgia" pitchFamily="34" charset="0"/>
                <a:ea typeface="Georgia" pitchFamily="34" charset="-122"/>
                <a:cs typeface="Georgia" pitchFamily="34" charset="-120"/>
              </a:rPr>
              <a:t>Gentler pace</a:t>
            </a:r>
            <a:endParaRPr lang="en-US" sz="1100" dirty="0"/>
          </a:p>
        </p:txBody>
      </p:sp>
      <p:sp>
        <p:nvSpPr>
          <p:cNvPr id="17" name="Text 14"/>
          <p:cNvSpPr/>
          <p:nvPr/>
        </p:nvSpPr>
        <p:spPr>
          <a:xfrm>
            <a:off x="2240280" y="4041648"/>
            <a:ext cx="2194560" cy="594360"/>
          </a:xfrm>
          <a:prstGeom prst="rect">
            <a:avLst/>
          </a:prstGeom>
          <a:noFill/>
          <a:ln/>
        </p:spPr>
        <p:txBody>
          <a:bodyPr wrap="square" lIns="0" tIns="0" rIns="0" bIns="0" rtlCol="0" anchor="ctr"/>
          <a:lstStyle/>
          <a:p>
            <a:pPr marL="0" indent="0">
              <a:buNone/>
            </a:pPr>
            <a:r>
              <a:rPr lang="en-US" sz="950" dirty="0">
                <a:solidFill>
                  <a:srgbClr val="2E2A24"/>
                </a:solidFill>
                <a:latin typeface="Calibri" pitchFamily="34" charset="0"/>
                <a:ea typeface="Calibri" pitchFamily="34" charset="-122"/>
                <a:cs typeface="Calibri" pitchFamily="34" charset="-120"/>
              </a:rPr>
              <a:t>Slower delivery, larger print materials, more time for stories and reflection.</a:t>
            </a:r>
            <a:endParaRPr lang="en-US" sz="950" dirty="0"/>
          </a:p>
        </p:txBody>
      </p:sp>
      <p:sp>
        <p:nvSpPr>
          <p:cNvPr id="18" name="Shape 15"/>
          <p:cNvSpPr/>
          <p:nvPr/>
        </p:nvSpPr>
        <p:spPr>
          <a:xfrm>
            <a:off x="4663440" y="3950208"/>
            <a:ext cx="4114800" cy="749808"/>
          </a:xfrm>
          <a:prstGeom prst="roundRect">
            <a:avLst>
              <a:gd name="adj" fmla="val 9756"/>
            </a:avLst>
          </a:prstGeom>
          <a:solidFill>
            <a:srgbClr val="FFFFFF"/>
          </a:solidFill>
          <a:ln w="9525">
            <a:solidFill>
              <a:srgbClr val="EFE5D3"/>
            </a:solidFill>
            <a:prstDash val="solid"/>
          </a:ln>
          <a:effectLst>
            <a:outerShdw blurRad="101600" dist="12700" dir="5400000" algn="bl" rotWithShape="0">
              <a:srgbClr val="000000">
                <a:alpha val="6000"/>
              </a:srgbClr>
            </a:outerShdw>
          </a:effectLst>
        </p:spPr>
        <p:txBody>
          <a:bodyPr/>
          <a:lstStyle/>
          <a:p>
            <a:endParaRPr lang="en-US"/>
          </a:p>
        </p:txBody>
      </p:sp>
      <p:sp>
        <p:nvSpPr>
          <p:cNvPr id="19" name="Text 16"/>
          <p:cNvSpPr/>
          <p:nvPr/>
        </p:nvSpPr>
        <p:spPr>
          <a:xfrm>
            <a:off x="4846320" y="4041648"/>
            <a:ext cx="1645920" cy="594360"/>
          </a:xfrm>
          <a:prstGeom prst="rect">
            <a:avLst/>
          </a:prstGeom>
          <a:noFill/>
          <a:ln/>
        </p:spPr>
        <p:txBody>
          <a:bodyPr wrap="square" lIns="0" tIns="0" rIns="0" bIns="0" rtlCol="0" anchor="ctr"/>
          <a:lstStyle/>
          <a:p>
            <a:pPr marL="0" indent="0">
              <a:buNone/>
            </a:pPr>
            <a:r>
              <a:rPr lang="en-US" sz="1100" b="1" dirty="0">
                <a:solidFill>
                  <a:srgbClr val="C26A4A"/>
                </a:solidFill>
                <a:latin typeface="Georgia" pitchFamily="34" charset="0"/>
                <a:ea typeface="Georgia" pitchFamily="34" charset="-122"/>
                <a:cs typeface="Georgia" pitchFamily="34" charset="-120"/>
              </a:rPr>
              <a:t>Wellness, not 'recovery'</a:t>
            </a:r>
            <a:endParaRPr lang="en-US" sz="1100" dirty="0"/>
          </a:p>
        </p:txBody>
      </p:sp>
      <p:sp>
        <p:nvSpPr>
          <p:cNvPr id="20" name="Text 17"/>
          <p:cNvSpPr/>
          <p:nvPr/>
        </p:nvSpPr>
        <p:spPr>
          <a:xfrm>
            <a:off x="6537960" y="4041648"/>
            <a:ext cx="2194560" cy="594360"/>
          </a:xfrm>
          <a:prstGeom prst="rect">
            <a:avLst/>
          </a:prstGeom>
          <a:noFill/>
          <a:ln/>
        </p:spPr>
        <p:txBody>
          <a:bodyPr wrap="square" lIns="0" tIns="0" rIns="0" bIns="0" rtlCol="0" anchor="ctr"/>
          <a:lstStyle/>
          <a:p>
            <a:pPr marL="0" indent="0">
              <a:buNone/>
            </a:pPr>
            <a:r>
              <a:rPr lang="en-US" sz="950" dirty="0">
                <a:solidFill>
                  <a:srgbClr val="2E2A24"/>
                </a:solidFill>
                <a:latin typeface="Calibri" pitchFamily="34" charset="0"/>
                <a:ea typeface="Calibri" pitchFamily="34" charset="-122"/>
                <a:cs typeface="Calibri" pitchFamily="34" charset="-120"/>
              </a:rPr>
              <a:t>Language reframed for people in late life, often recovering from physical change.</a:t>
            </a:r>
            <a:endParaRPr lang="en-US" sz="950" dirty="0"/>
          </a:p>
        </p:txBody>
      </p:sp>
      <p:sp>
        <p:nvSpPr>
          <p:cNvPr id="21" name="Shape 18"/>
          <p:cNvSpPr/>
          <p:nvPr/>
        </p:nvSpPr>
        <p:spPr>
          <a:xfrm>
            <a:off x="0" y="4983480"/>
            <a:ext cx="9144000" cy="160020"/>
          </a:xfrm>
          <a:prstGeom prst="rect">
            <a:avLst/>
          </a:prstGeom>
          <a:solidFill>
            <a:srgbClr val="7A8B6F"/>
          </a:solidFill>
          <a:ln w="12700">
            <a:solidFill>
              <a:srgbClr val="7A8B6F"/>
            </a:solidFill>
            <a:prstDash val="solid"/>
          </a:ln>
        </p:spPr>
        <p:txBody>
          <a:bodyPr/>
          <a:lstStyle/>
          <a:p>
            <a:endParaRPr lang="en-US"/>
          </a:p>
        </p:txBody>
      </p:sp>
      <p:sp>
        <p:nvSpPr>
          <p:cNvPr id="22" name="Text 19"/>
          <p:cNvSpPr/>
          <p:nvPr/>
        </p:nvSpPr>
        <p:spPr>
          <a:xfrm>
            <a:off x="365760" y="4818888"/>
            <a:ext cx="5486400" cy="201168"/>
          </a:xfrm>
          <a:prstGeom prst="rect">
            <a:avLst/>
          </a:prstGeom>
          <a:noFill/>
          <a:ln/>
        </p:spPr>
        <p:txBody>
          <a:bodyPr wrap="square" rtlCol="0" anchor="ctr"/>
          <a:lstStyle/>
          <a:p>
            <a:pPr marL="0" indent="0">
              <a:buNone/>
            </a:pPr>
            <a:r>
              <a:rPr lang="en-US" sz="900" dirty="0">
                <a:solidFill>
                  <a:srgbClr val="6B655B"/>
                </a:solidFill>
                <a:latin typeface="Calibri" pitchFamily="34" charset="0"/>
                <a:ea typeface="Calibri" pitchFamily="34" charset="-122"/>
                <a:cs typeface="Calibri" pitchFamily="34" charset="-120"/>
              </a:rPr>
              <a:t>WRAP in the Senior/Frail Bed Program</a:t>
            </a:r>
            <a:endParaRPr lang="en-US" sz="900" dirty="0"/>
          </a:p>
        </p:txBody>
      </p:sp>
      <p:sp>
        <p:nvSpPr>
          <p:cNvPr id="23" name="Text 20"/>
          <p:cNvSpPr/>
          <p:nvPr/>
        </p:nvSpPr>
        <p:spPr>
          <a:xfrm>
            <a:off x="7772400" y="4818888"/>
            <a:ext cx="1005840" cy="201168"/>
          </a:xfrm>
          <a:prstGeom prst="rect">
            <a:avLst/>
          </a:prstGeom>
          <a:noFill/>
          <a:ln/>
        </p:spPr>
        <p:txBody>
          <a:bodyPr wrap="square" rtlCol="0" anchor="ctr"/>
          <a:lstStyle/>
          <a:p>
            <a:pPr marL="0" indent="0" algn="r">
              <a:buNone/>
            </a:pPr>
            <a:r>
              <a:rPr lang="en-US" sz="900" dirty="0">
                <a:solidFill>
                  <a:srgbClr val="6B655B"/>
                </a:solidFill>
                <a:latin typeface="Calibri" pitchFamily="34" charset="0"/>
                <a:ea typeface="Calibri" pitchFamily="34" charset="-122"/>
                <a:cs typeface="Calibri" pitchFamily="34" charset="-120"/>
              </a:rPr>
              <a:t>9 / 15</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2450</Words>
  <Application>Microsoft Office PowerPoint</Application>
  <PresentationFormat>On-screen Show (16:9)</PresentationFormat>
  <Paragraphs>287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WRAP of DC</dc:creator>
  <cp:lastModifiedBy>WRAP of DC</cp:lastModifiedBy>
  <cp:revision>1</cp:revision>
  <dcterms:created xsi:type="dcterms:W3CDTF">2026-06-08T19:19:06Z</dcterms:created>
  <dcterms:modified xsi:type="dcterms:W3CDTF">2026-06-08T19:43:44Z</dcterms:modified>
</cp:coreProperties>
</file>